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275" r:id="rId3"/>
    <p:sldId id="305" r:id="rId4"/>
    <p:sldId id="326" r:id="rId5"/>
    <p:sldId id="316" r:id="rId6"/>
    <p:sldId id="321" r:id="rId7"/>
    <p:sldId id="307" r:id="rId8"/>
    <p:sldId id="313" r:id="rId9"/>
    <p:sldId id="319" r:id="rId10"/>
    <p:sldId id="311" r:id="rId11"/>
    <p:sldId id="312" r:id="rId12"/>
    <p:sldId id="295" r:id="rId13"/>
    <p:sldId id="296" r:id="rId14"/>
    <p:sldId id="320" r:id="rId15"/>
    <p:sldId id="323" r:id="rId16"/>
    <p:sldId id="314" r:id="rId17"/>
    <p:sldId id="322" r:id="rId18"/>
    <p:sldId id="327" r:id="rId19"/>
    <p:sldId id="329" r:id="rId20"/>
    <p:sldId id="330" r:id="rId21"/>
    <p:sldId id="332" r:id="rId22"/>
    <p:sldId id="257" r:id="rId23"/>
    <p:sldId id="260" r:id="rId24"/>
    <p:sldId id="266" r:id="rId25"/>
    <p:sldId id="262" r:id="rId26"/>
    <p:sldId id="273" r:id="rId27"/>
    <p:sldId id="333" r:id="rId28"/>
    <p:sldId id="3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67" autoAdjust="0"/>
    <p:restoredTop sz="94660"/>
  </p:normalViewPr>
  <p:slideViewPr>
    <p:cSldViewPr snapToGrid="0">
      <p:cViewPr varScale="1">
        <p:scale>
          <a:sx n="52" d="100"/>
          <a:sy n="52" d="100"/>
        </p:scale>
        <p:origin x="247" y="4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973D7F-7BAF-405F-88AD-22586EEA8B6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3691721209"/>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73D7F-7BAF-405F-88AD-22586EEA8B6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568908187"/>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73D7F-7BAF-405F-88AD-22586EEA8B6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BD8C84-D07B-4132-8E4E-5DD87C05517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6694522"/>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973D7F-7BAF-405F-88AD-22586EEA8B6D}"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2274407009"/>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973D7F-7BAF-405F-88AD-22586EEA8B6D}"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BD8C84-D07B-4132-8E4E-5DD87C05517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531530"/>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973D7F-7BAF-405F-88AD-22586EEA8B6D}"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542486954"/>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973D7F-7BAF-405F-88AD-22586EEA8B6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541996805"/>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973D7F-7BAF-405F-88AD-22586EEA8B6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3888442615"/>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973D7F-7BAF-405F-88AD-22586EEA8B6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3760138992"/>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73D7F-7BAF-405F-88AD-22586EEA8B6D}"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3106642893"/>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973D7F-7BAF-405F-88AD-22586EEA8B6D}"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4050434329"/>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973D7F-7BAF-405F-88AD-22586EEA8B6D}" type="datetimeFigureOut">
              <a:rPr lang="en-US" smtClean="0"/>
              <a:t>8/3/2018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1784618255"/>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973D7F-7BAF-405F-88AD-22586EEA8B6D}" type="datetimeFigureOut">
              <a:rPr lang="en-US" smtClean="0"/>
              <a:t>8/3/2018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493134908"/>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73D7F-7BAF-405F-88AD-22586EEA8B6D}" type="datetimeFigureOut">
              <a:rPr lang="en-US" smtClean="0"/>
              <a:t>8/3/2018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2459283342"/>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73D7F-7BAF-405F-88AD-22586EEA8B6D}"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2353632408"/>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73D7F-7BAF-405F-88AD-22586EEA8B6D}"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BD8C84-D07B-4132-8E4E-5DD87C055170}" type="slidenum">
              <a:rPr lang="en-US" smtClean="0"/>
              <a:t>‹#›</a:t>
            </a:fld>
            <a:endParaRPr lang="en-US"/>
          </a:p>
        </p:txBody>
      </p:sp>
    </p:spTree>
    <p:extLst>
      <p:ext uri="{BB962C8B-B14F-4D97-AF65-F5344CB8AC3E}">
        <p14:creationId xmlns:p14="http://schemas.microsoft.com/office/powerpoint/2010/main" val="144799269"/>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973D7F-7BAF-405F-88AD-22586EEA8B6D}" type="datetimeFigureOut">
              <a:rPr lang="en-US" smtClean="0"/>
              <a:t>8/3/2018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EBD8C84-D07B-4132-8E4E-5DD87C055170}" type="slidenum">
              <a:rPr lang="en-US" smtClean="0"/>
              <a:t>‹#›</a:t>
            </a:fld>
            <a:endParaRPr lang="en-US"/>
          </a:p>
        </p:txBody>
      </p:sp>
    </p:spTree>
    <p:extLst>
      <p:ext uri="{BB962C8B-B14F-4D97-AF65-F5344CB8AC3E}">
        <p14:creationId xmlns:p14="http://schemas.microsoft.com/office/powerpoint/2010/main" val="2252873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908" t="4244" r="8939" b="16368"/>
          <a:stretch/>
        </p:blipFill>
        <p:spPr>
          <a:xfrm>
            <a:off x="4867564" y="1200599"/>
            <a:ext cx="3759200" cy="4800905"/>
          </a:xfrm>
          <a:prstGeom prst="rect">
            <a:avLst/>
          </a:prstGeom>
        </p:spPr>
      </p:pic>
      <p:sp>
        <p:nvSpPr>
          <p:cNvPr id="2" name="Title 1"/>
          <p:cNvSpPr>
            <a:spLocks noGrp="1"/>
          </p:cNvSpPr>
          <p:nvPr>
            <p:ph type="ctrTitle"/>
          </p:nvPr>
        </p:nvSpPr>
        <p:spPr>
          <a:xfrm>
            <a:off x="2254538" y="193963"/>
            <a:ext cx="8915399" cy="1006636"/>
          </a:xfrm>
        </p:spPr>
        <p:txBody>
          <a:bodyPr/>
          <a:lstStyle/>
          <a:p>
            <a:r>
              <a:rPr lang="en-US" dirty="0" smtClean="0"/>
              <a:t>Black History Month</a:t>
            </a:r>
            <a:endParaRPr lang="en-US" dirty="0"/>
          </a:p>
        </p:txBody>
      </p:sp>
      <p:sp>
        <p:nvSpPr>
          <p:cNvPr id="3" name="Subtitle 2"/>
          <p:cNvSpPr>
            <a:spLocks noGrp="1"/>
          </p:cNvSpPr>
          <p:nvPr>
            <p:ph type="subTitle" idx="1"/>
          </p:nvPr>
        </p:nvSpPr>
        <p:spPr>
          <a:xfrm>
            <a:off x="3214256" y="6045755"/>
            <a:ext cx="7767780" cy="632138"/>
          </a:xfrm>
        </p:spPr>
        <p:txBody>
          <a:bodyPr>
            <a:normAutofit fontScale="70000" lnSpcReduction="20000"/>
          </a:bodyPr>
          <a:lstStyle/>
          <a:p>
            <a:r>
              <a:rPr lang="en-US" sz="3200" dirty="0" smtClean="0"/>
              <a:t>celebrating black education and early educators</a:t>
            </a:r>
            <a:endParaRPr lang="en-US" sz="3200" dirty="0"/>
          </a:p>
        </p:txBody>
      </p:sp>
    </p:spTree>
    <p:extLst>
      <p:ext uri="{BB962C8B-B14F-4D97-AF65-F5344CB8AC3E}">
        <p14:creationId xmlns:p14="http://schemas.microsoft.com/office/powerpoint/2010/main" val="3739303618"/>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0202" y="1528148"/>
            <a:ext cx="2869282" cy="4198949"/>
          </a:xfrm>
          <a:prstGeom prst="rect">
            <a:avLst/>
          </a:prstGeom>
        </p:spPr>
      </p:pic>
      <p:sp>
        <p:nvSpPr>
          <p:cNvPr id="4" name="Rectangle 3"/>
          <p:cNvSpPr/>
          <p:nvPr/>
        </p:nvSpPr>
        <p:spPr>
          <a:xfrm>
            <a:off x="3039484" y="0"/>
            <a:ext cx="9152516" cy="6740307"/>
          </a:xfrm>
          <a:prstGeom prst="rect">
            <a:avLst/>
          </a:prstGeom>
        </p:spPr>
        <p:txBody>
          <a:bodyPr wrap="square">
            <a:spAutoFit/>
          </a:bodyPr>
          <a:lstStyle/>
          <a:p>
            <a:r>
              <a:rPr lang="en-US" sz="2400" b="1" dirty="0">
                <a:latin typeface="Comic Sans MS" panose="030F0702030302020204" pitchFamily="66" charset="0"/>
              </a:rPr>
              <a:t>Maria Louise Baldwin </a:t>
            </a:r>
            <a:r>
              <a:rPr lang="en-US" sz="2400" dirty="0" smtClean="0">
                <a:latin typeface="Comic Sans MS" panose="030F0702030302020204" pitchFamily="66" charset="0"/>
              </a:rPr>
              <a:t>(1856–1922</a:t>
            </a:r>
            <a:r>
              <a:rPr lang="en-US" sz="2400" dirty="0">
                <a:latin typeface="Comic Sans MS" panose="030F0702030302020204" pitchFamily="66" charset="0"/>
              </a:rPr>
              <a:t>) was </a:t>
            </a:r>
            <a:r>
              <a:rPr lang="en-US" sz="2400" dirty="0" smtClean="0">
                <a:latin typeface="Comic Sans MS" panose="030F0702030302020204" pitchFamily="66" charset="0"/>
              </a:rPr>
              <a:t>born </a:t>
            </a:r>
            <a:r>
              <a:rPr lang="en-US" sz="2400" dirty="0">
                <a:latin typeface="Comic Sans MS" panose="030F0702030302020204" pitchFamily="66" charset="0"/>
              </a:rPr>
              <a:t>in Cambridge, MA. </a:t>
            </a:r>
            <a:r>
              <a:rPr lang="en-US" sz="2400" dirty="0" smtClean="0">
                <a:latin typeface="Comic Sans MS" panose="030F0702030302020204" pitchFamily="66" charset="0"/>
              </a:rPr>
              <a:t>In </a:t>
            </a:r>
            <a:r>
              <a:rPr lang="en-US" sz="2400" dirty="0">
                <a:latin typeface="Comic Sans MS" panose="030F0702030302020204" pitchFamily="66" charset="0"/>
              </a:rPr>
              <a:t>1874, Baldwin graduated from Cambridge High School, and a year later </a:t>
            </a:r>
            <a:r>
              <a:rPr lang="en-US" sz="2400" dirty="0" smtClean="0">
                <a:latin typeface="Comic Sans MS" panose="030F0702030302020204" pitchFamily="66" charset="0"/>
              </a:rPr>
              <a:t>from </a:t>
            </a:r>
            <a:r>
              <a:rPr lang="en-US" sz="2400" dirty="0">
                <a:latin typeface="Comic Sans MS" panose="030F0702030302020204" pitchFamily="66" charset="0"/>
              </a:rPr>
              <a:t>the Cambridge training school for teachers</a:t>
            </a:r>
            <a:r>
              <a:rPr lang="en-US" sz="2400" dirty="0" smtClean="0">
                <a:latin typeface="Comic Sans MS" panose="030F0702030302020204" pitchFamily="66" charset="0"/>
              </a:rPr>
              <a:t>. Baldwin </a:t>
            </a:r>
            <a:r>
              <a:rPr lang="en-US" sz="2400" dirty="0">
                <a:latin typeface="Comic Sans MS" panose="030F0702030302020204" pitchFamily="66" charset="0"/>
              </a:rPr>
              <a:t>first taught in Chestertown, </a:t>
            </a:r>
            <a:r>
              <a:rPr lang="en-US" sz="2400" dirty="0" smtClean="0">
                <a:latin typeface="Comic Sans MS" panose="030F0702030302020204" pitchFamily="66" charset="0"/>
              </a:rPr>
              <a:t>MD. </a:t>
            </a:r>
            <a:r>
              <a:rPr lang="en-US" sz="2400" dirty="0">
                <a:latin typeface="Comic Sans MS" panose="030F0702030302020204" pitchFamily="66" charset="0"/>
              </a:rPr>
              <a:t>In 1881, she was hired as </a:t>
            </a:r>
            <a:r>
              <a:rPr lang="en-US" sz="2400" dirty="0" smtClean="0">
                <a:latin typeface="Comic Sans MS" panose="030F0702030302020204" pitchFamily="66" charset="0"/>
              </a:rPr>
              <a:t>a </a:t>
            </a:r>
            <a:r>
              <a:rPr lang="en-US" sz="2400" dirty="0">
                <a:latin typeface="Comic Sans MS" panose="030F0702030302020204" pitchFamily="66" charset="0"/>
              </a:rPr>
              <a:t>teacher at the Agassiz Grammar School of Cambridge. In 1889, she became principal of the school, making her the first </a:t>
            </a:r>
            <a:r>
              <a:rPr lang="en-US" sz="2400" dirty="0" smtClean="0">
                <a:latin typeface="Comic Sans MS" panose="030F0702030302020204" pitchFamily="66" charset="0"/>
              </a:rPr>
              <a:t>African American </a:t>
            </a:r>
            <a:r>
              <a:rPr lang="en-US" sz="2400" dirty="0">
                <a:latin typeface="Comic Sans MS" panose="030F0702030302020204" pitchFamily="66" charset="0"/>
              </a:rPr>
              <a:t>female principal in </a:t>
            </a:r>
            <a:r>
              <a:rPr lang="en-US" sz="2400" dirty="0" smtClean="0">
                <a:latin typeface="Comic Sans MS" panose="030F0702030302020204" pitchFamily="66" charset="0"/>
              </a:rPr>
              <a:t>MA </a:t>
            </a:r>
            <a:r>
              <a:rPr lang="en-US" sz="2400" dirty="0">
                <a:latin typeface="Comic Sans MS" panose="030F0702030302020204" pitchFamily="66" charset="0"/>
              </a:rPr>
              <a:t>and the Northeast</a:t>
            </a:r>
            <a:r>
              <a:rPr lang="en-US" sz="2400" dirty="0" smtClean="0">
                <a:latin typeface="Comic Sans MS" panose="030F0702030302020204" pitchFamily="66" charset="0"/>
              </a:rPr>
              <a:t>. </a:t>
            </a:r>
            <a:r>
              <a:rPr lang="en-US" sz="2400" dirty="0">
                <a:latin typeface="Comic Sans MS" panose="030F0702030302020204" pitchFamily="66" charset="0"/>
              </a:rPr>
              <a:t>As principal, Baldwin supervised white faculty and a predominantly white student body. In 1916, as a new Agassiz school was erected to include higher grades, Baldwin was made master, supervising </a:t>
            </a:r>
            <a:r>
              <a:rPr lang="en-US" sz="2400" dirty="0" smtClean="0">
                <a:latin typeface="Comic Sans MS" panose="030F0702030302020204" pitchFamily="66" charset="0"/>
              </a:rPr>
              <a:t>12 </a:t>
            </a:r>
            <a:r>
              <a:rPr lang="en-US" sz="2400" dirty="0">
                <a:latin typeface="Comic Sans MS" panose="030F0702030302020204" pitchFamily="66" charset="0"/>
              </a:rPr>
              <a:t>teachers and </a:t>
            </a:r>
            <a:r>
              <a:rPr lang="en-US" sz="2400" dirty="0" smtClean="0">
                <a:latin typeface="Comic Sans MS" panose="030F0702030302020204" pitchFamily="66" charset="0"/>
              </a:rPr>
              <a:t>500  students. </a:t>
            </a:r>
            <a:r>
              <a:rPr lang="en-US" sz="2400" dirty="0">
                <a:latin typeface="Comic Sans MS" panose="030F0702030302020204" pitchFamily="66" charset="0"/>
              </a:rPr>
              <a:t>She was one of only two women </a:t>
            </a:r>
            <a:r>
              <a:rPr lang="en-US" sz="2400" dirty="0" smtClean="0">
                <a:latin typeface="Comic Sans MS" panose="030F0702030302020204" pitchFamily="66" charset="0"/>
              </a:rPr>
              <a:t>who </a:t>
            </a:r>
            <a:r>
              <a:rPr lang="en-US" sz="2400" dirty="0">
                <a:latin typeface="Comic Sans MS" panose="030F0702030302020204" pitchFamily="66" charset="0"/>
              </a:rPr>
              <a:t>held the position of master and the only African American in New </a:t>
            </a:r>
            <a:r>
              <a:rPr lang="en-US" sz="2400" dirty="0" smtClean="0">
                <a:latin typeface="Comic Sans MS" panose="030F0702030302020204" pitchFamily="66" charset="0"/>
              </a:rPr>
              <a:t>England. </a:t>
            </a:r>
            <a:r>
              <a:rPr lang="en-US" sz="2400" dirty="0">
                <a:latin typeface="Comic Sans MS" panose="030F0702030302020204" pitchFamily="66" charset="0"/>
              </a:rPr>
              <a:t>Baldwin served as master of Agassiz school for </a:t>
            </a:r>
            <a:r>
              <a:rPr lang="en-US" sz="2400" dirty="0" smtClean="0">
                <a:latin typeface="Comic Sans MS" panose="030F0702030302020204" pitchFamily="66" charset="0"/>
              </a:rPr>
              <a:t>40 </a:t>
            </a:r>
            <a:r>
              <a:rPr lang="en-US" sz="2400" dirty="0">
                <a:latin typeface="Comic Sans MS" panose="030F0702030302020204" pitchFamily="66" charset="0"/>
              </a:rPr>
              <a:t>years. </a:t>
            </a:r>
            <a:r>
              <a:rPr lang="en-US" sz="2400" dirty="0" smtClean="0">
                <a:latin typeface="Comic Sans MS" panose="030F0702030302020204" pitchFamily="66" charset="0"/>
              </a:rPr>
              <a:t>Under </a:t>
            </a:r>
            <a:r>
              <a:rPr lang="en-US" sz="2400" dirty="0">
                <a:latin typeface="Comic Sans MS" panose="030F0702030302020204" pitchFamily="66" charset="0"/>
              </a:rPr>
              <a:t>her leadership, the </a:t>
            </a:r>
            <a:r>
              <a:rPr lang="en-US" sz="2400" dirty="0" smtClean="0">
                <a:latin typeface="Comic Sans MS" panose="030F0702030302020204" pitchFamily="66" charset="0"/>
              </a:rPr>
              <a:t>school became </a:t>
            </a:r>
            <a:r>
              <a:rPr lang="en-US" sz="2400" dirty="0">
                <a:latin typeface="Comic Sans MS" panose="030F0702030302020204" pitchFamily="66" charset="0"/>
              </a:rPr>
              <a:t>one of the best in the city, attended by children of Harvard professors and </a:t>
            </a:r>
            <a:r>
              <a:rPr lang="en-US" sz="2400" dirty="0" smtClean="0">
                <a:latin typeface="Comic Sans MS" panose="030F0702030302020204" pitchFamily="66" charset="0"/>
              </a:rPr>
              <a:t>Cambridge wealthy. </a:t>
            </a:r>
            <a:r>
              <a:rPr lang="en-US" sz="2400" dirty="0">
                <a:latin typeface="Comic Sans MS" panose="030F0702030302020204" pitchFamily="66" charset="0"/>
              </a:rPr>
              <a:t>She introduced new methods of </a:t>
            </a:r>
            <a:r>
              <a:rPr lang="en-US" sz="2400" dirty="0" smtClean="0">
                <a:latin typeface="Comic Sans MS" panose="030F0702030302020204" pitchFamily="66" charset="0"/>
              </a:rPr>
              <a:t>teaching (such as “open-air” classroom), art classes, and a </a:t>
            </a:r>
            <a:r>
              <a:rPr lang="en-US" sz="2400" dirty="0">
                <a:latin typeface="Comic Sans MS" panose="030F0702030302020204" pitchFamily="66" charset="0"/>
              </a:rPr>
              <a:t>school nurse. </a:t>
            </a:r>
          </a:p>
        </p:txBody>
      </p:sp>
    </p:spTree>
    <p:extLst>
      <p:ext uri="{BB962C8B-B14F-4D97-AF65-F5344CB8AC3E}">
        <p14:creationId xmlns:p14="http://schemas.microsoft.com/office/powerpoint/2010/main" val="2532233785"/>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3163" y="970238"/>
            <a:ext cx="8201892" cy="5262979"/>
          </a:xfrm>
          <a:prstGeom prst="rect">
            <a:avLst/>
          </a:prstGeom>
        </p:spPr>
        <p:txBody>
          <a:bodyPr wrap="square">
            <a:spAutoFit/>
          </a:bodyPr>
          <a:lstStyle/>
          <a:p>
            <a:r>
              <a:rPr lang="en-US" sz="2400" dirty="0">
                <a:latin typeface="Comic Sans MS" panose="030F0702030302020204" pitchFamily="66" charset="0"/>
              </a:rPr>
              <a:t>One of </a:t>
            </a:r>
            <a:r>
              <a:rPr lang="en-US" sz="2400" dirty="0" smtClean="0">
                <a:latin typeface="Comic Sans MS" panose="030F0702030302020204" pitchFamily="66" charset="0"/>
              </a:rPr>
              <a:t>Baldwin’s </a:t>
            </a:r>
            <a:r>
              <a:rPr lang="en-US" sz="2400" dirty="0">
                <a:latin typeface="Comic Sans MS" panose="030F0702030302020204" pitchFamily="66" charset="0"/>
              </a:rPr>
              <a:t>students, poet E. E. Cummings described her </a:t>
            </a:r>
            <a:r>
              <a:rPr lang="en-US" sz="2400" dirty="0" smtClean="0">
                <a:latin typeface="Comic Sans MS" panose="030F0702030302020204" pitchFamily="66" charset="0"/>
              </a:rPr>
              <a:t>in </a:t>
            </a:r>
            <a:r>
              <a:rPr lang="en-US" sz="2400" dirty="0">
                <a:latin typeface="Comic Sans MS" panose="030F0702030302020204" pitchFamily="66" charset="0"/>
              </a:rPr>
              <a:t>his book </a:t>
            </a:r>
            <a:r>
              <a:rPr lang="en-US" sz="2400" i="1" dirty="0">
                <a:latin typeface="Comic Sans MS" panose="030F0702030302020204" pitchFamily="66" charset="0"/>
              </a:rPr>
              <a:t>Six </a:t>
            </a:r>
            <a:r>
              <a:rPr lang="en-US" sz="2400" i="1" dirty="0" err="1">
                <a:latin typeface="Comic Sans MS" panose="030F0702030302020204" pitchFamily="66" charset="0"/>
              </a:rPr>
              <a:t>Nonlectures</a:t>
            </a:r>
            <a:r>
              <a:rPr lang="en-US" sz="2400" dirty="0">
                <a:latin typeface="Comic Sans MS" panose="030F0702030302020204" pitchFamily="66" charset="0"/>
              </a:rPr>
              <a:t>:</a:t>
            </a:r>
          </a:p>
          <a:p>
            <a:pPr lvl="1"/>
            <a:r>
              <a:rPr lang="en-US" sz="2400" dirty="0">
                <a:latin typeface="Comic Sans MS" panose="030F0702030302020204" pitchFamily="66" charset="0"/>
              </a:rPr>
              <a:t>"Miss Baldwin, the dark lady mentioned in my first </a:t>
            </a:r>
            <a:r>
              <a:rPr lang="en-US" sz="2400" dirty="0" err="1">
                <a:latin typeface="Comic Sans MS" panose="030F0702030302020204" pitchFamily="66" charset="0"/>
              </a:rPr>
              <a:t>nonlecture</a:t>
            </a:r>
            <a:r>
              <a:rPr lang="en-US" sz="2400" dirty="0">
                <a:latin typeface="Comic Sans MS" panose="030F0702030302020204" pitchFamily="66" charset="0"/>
              </a:rPr>
              <a:t> (and a lady if ever a lady existed) was blessed with a delicious voice, charming manners, and a deep understanding of children. Never did any </a:t>
            </a:r>
            <a:r>
              <a:rPr lang="en-US" sz="2400" dirty="0" err="1">
                <a:latin typeface="Comic Sans MS" panose="030F0702030302020204" pitchFamily="66" charset="0"/>
              </a:rPr>
              <a:t>demidivine</a:t>
            </a:r>
            <a:r>
              <a:rPr lang="en-US" sz="2400" dirty="0">
                <a:latin typeface="Comic Sans MS" panose="030F0702030302020204" pitchFamily="66" charset="0"/>
              </a:rPr>
              <a:t> dictator more gracefully and easily rule a more unruly and less graceful populace. Her very presence emanated an hour and a glory: the </a:t>
            </a:r>
            <a:r>
              <a:rPr lang="en-US" sz="2400" dirty="0" err="1">
                <a:latin typeface="Comic Sans MS" panose="030F0702030302020204" pitchFamily="66" charset="0"/>
              </a:rPr>
              <a:t>honour</a:t>
            </a:r>
            <a:r>
              <a:rPr lang="en-US" sz="2400" dirty="0">
                <a:latin typeface="Comic Sans MS" panose="030F0702030302020204" pitchFamily="66" charset="0"/>
              </a:rPr>
              <a:t> of spiritual freedom—not mere freedom from—and the glory of being, not (like most extant mortals) really undead but actually alive. From her I </a:t>
            </a:r>
            <a:r>
              <a:rPr lang="en-US" sz="2400" dirty="0" err="1">
                <a:latin typeface="Comic Sans MS" panose="030F0702030302020204" pitchFamily="66" charset="0"/>
              </a:rPr>
              <a:t>marvellingly</a:t>
            </a:r>
            <a:r>
              <a:rPr lang="en-US" sz="2400" dirty="0">
                <a:latin typeface="Comic Sans MS" panose="030F0702030302020204" pitchFamily="66" charset="0"/>
              </a:rPr>
              <a:t> learned that the truest power is gentleness."</a:t>
            </a:r>
          </a:p>
        </p:txBody>
      </p:sp>
      <p:pic>
        <p:nvPicPr>
          <p:cNvPr id="3" name="Picture 2"/>
          <p:cNvPicPr>
            <a:picLocks noChangeAspect="1"/>
          </p:cNvPicPr>
          <p:nvPr/>
        </p:nvPicPr>
        <p:blipFill>
          <a:blip r:embed="rId2"/>
          <a:stretch>
            <a:fillRect/>
          </a:stretch>
        </p:blipFill>
        <p:spPr>
          <a:xfrm>
            <a:off x="9615055" y="76859"/>
            <a:ext cx="2476500" cy="3628073"/>
          </a:xfrm>
          <a:prstGeom prst="rect">
            <a:avLst/>
          </a:prstGeom>
        </p:spPr>
      </p:pic>
      <p:pic>
        <p:nvPicPr>
          <p:cNvPr id="4" name="Picture 3"/>
          <p:cNvPicPr>
            <a:picLocks noChangeAspect="1"/>
          </p:cNvPicPr>
          <p:nvPr/>
        </p:nvPicPr>
        <p:blipFill>
          <a:blip r:embed="rId3"/>
          <a:stretch>
            <a:fillRect/>
          </a:stretch>
        </p:blipFill>
        <p:spPr>
          <a:xfrm>
            <a:off x="9615055" y="3704932"/>
            <a:ext cx="2476500" cy="3061016"/>
          </a:xfrm>
          <a:prstGeom prst="rect">
            <a:avLst/>
          </a:prstGeom>
        </p:spPr>
      </p:pic>
    </p:spTree>
    <p:extLst>
      <p:ext uri="{BB962C8B-B14F-4D97-AF65-F5344CB8AC3E}">
        <p14:creationId xmlns:p14="http://schemas.microsoft.com/office/powerpoint/2010/main" val="3025400318"/>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938" y="0"/>
            <a:ext cx="10731062" cy="4524315"/>
          </a:xfrm>
          <a:prstGeom prst="rect">
            <a:avLst/>
          </a:prstGeom>
        </p:spPr>
        <p:txBody>
          <a:bodyPr wrap="square">
            <a:spAutoFit/>
          </a:bodyPr>
          <a:lstStyle/>
          <a:p>
            <a:r>
              <a:rPr lang="en-US" sz="2400" dirty="0">
                <a:latin typeface="Comic Sans MS" panose="030F0702030302020204" pitchFamily="66" charset="0"/>
              </a:rPr>
              <a:t>M</a:t>
            </a:r>
            <a:r>
              <a:rPr lang="en-US" sz="2400" b="1" dirty="0">
                <a:latin typeface="Comic Sans MS" panose="030F0702030302020204" pitchFamily="66" charset="0"/>
              </a:rPr>
              <a:t>ary Jane McLeod </a:t>
            </a:r>
            <a:r>
              <a:rPr lang="en-US" sz="2400" b="1" dirty="0" smtClean="0">
                <a:latin typeface="Comic Sans MS" panose="030F0702030302020204" pitchFamily="66" charset="0"/>
              </a:rPr>
              <a:t>Bethune </a:t>
            </a:r>
            <a:r>
              <a:rPr lang="en-US" sz="2400" dirty="0" smtClean="0">
                <a:latin typeface="Comic Sans MS" panose="030F0702030302020204" pitchFamily="66" charset="0"/>
              </a:rPr>
              <a:t>(1875-1955) was </a:t>
            </a:r>
            <a:r>
              <a:rPr lang="en-US" sz="2400" dirty="0">
                <a:latin typeface="Comic Sans MS" panose="030F0702030302020204" pitchFamily="66" charset="0"/>
              </a:rPr>
              <a:t>an </a:t>
            </a:r>
            <a:r>
              <a:rPr lang="en-US" sz="2400" dirty="0" smtClean="0">
                <a:latin typeface="Comic Sans MS" panose="030F0702030302020204" pitchFamily="66" charset="0"/>
              </a:rPr>
              <a:t>educator who started schools and supported women’s rights, welfare, and other political issues. The school she started in Daytona Beach, FL merged with a boys school to become Bethune-</a:t>
            </a:r>
            <a:r>
              <a:rPr lang="en-US" sz="2400" dirty="0" err="1" smtClean="0">
                <a:latin typeface="Comic Sans MS" panose="030F0702030302020204" pitchFamily="66" charset="0"/>
              </a:rPr>
              <a:t>Cookman</a:t>
            </a:r>
            <a:r>
              <a:rPr lang="en-US" sz="2400" dirty="0" smtClean="0">
                <a:latin typeface="Comic Sans MS" panose="030F0702030302020204" pitchFamily="66" charset="0"/>
              </a:rPr>
              <a:t> College (later University). </a:t>
            </a:r>
            <a:r>
              <a:rPr lang="en-US" sz="2400" dirty="0">
                <a:latin typeface="Comic Sans MS" panose="030F0702030302020204" pitchFamily="66" charset="0"/>
              </a:rPr>
              <a:t>Bethune maintained high standards and promoted the school with tourists and donors, to demonstrate what educated African Americans could do. She was president of the college from </a:t>
            </a:r>
            <a:r>
              <a:rPr lang="en-US" sz="2400" dirty="0" smtClean="0">
                <a:latin typeface="Comic Sans MS" panose="030F0702030302020204" pitchFamily="66" charset="0"/>
              </a:rPr>
              <a:t>1923-1942</a:t>
            </a:r>
            <a:r>
              <a:rPr lang="en-US" sz="2400" dirty="0">
                <a:latin typeface="Comic Sans MS" panose="030F0702030302020204" pitchFamily="66" charset="0"/>
              </a:rPr>
              <a:t>, and </a:t>
            </a:r>
            <a:r>
              <a:rPr lang="en-US" sz="2400" dirty="0" smtClean="0">
                <a:latin typeface="Comic Sans MS" panose="030F0702030302020204" pitchFamily="66" charset="0"/>
              </a:rPr>
              <a:t>1946- </a:t>
            </a:r>
            <a:r>
              <a:rPr lang="en-US" sz="2400" dirty="0">
                <a:latin typeface="Comic Sans MS" panose="030F0702030302020204" pitchFamily="66" charset="0"/>
              </a:rPr>
              <a:t>1947. </a:t>
            </a:r>
            <a:r>
              <a:rPr lang="en-US" sz="2400" dirty="0" smtClean="0">
                <a:latin typeface="Comic Sans MS" panose="030F0702030302020204" pitchFamily="66" charset="0"/>
              </a:rPr>
              <a:t>Bethune’s work in women's clubs and support of welfare </a:t>
            </a:r>
            <a:r>
              <a:rPr lang="en-US" sz="2400" dirty="0">
                <a:latin typeface="Comic Sans MS" panose="030F0702030302020204" pitchFamily="66" charset="0"/>
              </a:rPr>
              <a:t>and </a:t>
            </a:r>
            <a:r>
              <a:rPr lang="en-US" sz="2400" dirty="0" smtClean="0">
                <a:latin typeface="Comic Sans MS" panose="030F0702030302020204" pitchFamily="66" charset="0"/>
              </a:rPr>
              <a:t>politics gave her the opportunity to </a:t>
            </a:r>
            <a:r>
              <a:rPr lang="en-US" sz="2400" dirty="0">
                <a:latin typeface="Comic Sans MS" panose="030F0702030302020204" pitchFamily="66" charset="0"/>
              </a:rPr>
              <a:t>became a national leader. After working on the presidential campaign for Franklin D. Roosevelt in 1932, FDR appointed her to his “Black Cabinet.” Eleanor Roosevelt frequently referred to Bethune as "her closest friend in her age group." </a:t>
            </a:r>
          </a:p>
        </p:txBody>
      </p:sp>
      <p:pic>
        <p:nvPicPr>
          <p:cNvPr id="3" name="Picture 2"/>
          <p:cNvPicPr>
            <a:picLocks noChangeAspect="1"/>
          </p:cNvPicPr>
          <p:nvPr/>
        </p:nvPicPr>
        <p:blipFill rotWithShape="1">
          <a:blip r:embed="rId2"/>
          <a:srcRect t="8454" b="7972"/>
          <a:stretch/>
        </p:blipFill>
        <p:spPr>
          <a:xfrm>
            <a:off x="7840717" y="4542412"/>
            <a:ext cx="4030741" cy="2228194"/>
          </a:xfrm>
          <a:prstGeom prst="rect">
            <a:avLst/>
          </a:prstGeom>
        </p:spPr>
      </p:pic>
      <p:pic>
        <p:nvPicPr>
          <p:cNvPr id="4" name="Picture 3"/>
          <p:cNvPicPr>
            <a:picLocks noChangeAspect="1"/>
          </p:cNvPicPr>
          <p:nvPr/>
        </p:nvPicPr>
        <p:blipFill>
          <a:blip r:embed="rId3"/>
          <a:stretch>
            <a:fillRect/>
          </a:stretch>
        </p:blipFill>
        <p:spPr>
          <a:xfrm>
            <a:off x="1703883" y="4524315"/>
            <a:ext cx="3587932" cy="2246291"/>
          </a:xfrm>
          <a:prstGeom prst="rect">
            <a:avLst/>
          </a:prstGeom>
        </p:spPr>
      </p:pic>
      <p:pic>
        <p:nvPicPr>
          <p:cNvPr id="5" name="Picture 4"/>
          <p:cNvPicPr>
            <a:picLocks noChangeAspect="1"/>
          </p:cNvPicPr>
          <p:nvPr/>
        </p:nvPicPr>
        <p:blipFill rotWithShape="1">
          <a:blip r:embed="rId4"/>
          <a:srcRect t="8249" b="17727"/>
          <a:stretch/>
        </p:blipFill>
        <p:spPr>
          <a:xfrm>
            <a:off x="5372899" y="4515340"/>
            <a:ext cx="2386733" cy="2255266"/>
          </a:xfrm>
          <a:prstGeom prst="rect">
            <a:avLst/>
          </a:prstGeom>
        </p:spPr>
      </p:pic>
    </p:spTree>
    <p:extLst>
      <p:ext uri="{BB962C8B-B14F-4D97-AF65-F5344CB8AC3E}">
        <p14:creationId xmlns:p14="http://schemas.microsoft.com/office/powerpoint/2010/main" val="1577410182"/>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15587" y="198776"/>
            <a:ext cx="4685213" cy="6555641"/>
          </a:xfrm>
          <a:prstGeom prst="rect">
            <a:avLst/>
          </a:prstGeom>
        </p:spPr>
        <p:txBody>
          <a:bodyPr wrap="square">
            <a:spAutoFit/>
          </a:bodyPr>
          <a:lstStyle/>
          <a:p>
            <a:r>
              <a:rPr lang="en-US" sz="2800" dirty="0" smtClean="0">
                <a:latin typeface="Comic Sans MS" panose="030F0702030302020204" pitchFamily="66" charset="0"/>
              </a:rPr>
              <a:t>Bethune’s work with the National Association of Colored Women and the Federation of Colored Woman’s Clubs gave her the experience to form the National Council of Negro Women in 1935. In 1938, she obtained the position of Director of the Division of Negro Affairs, National Youth Administration and the first African American female division head.</a:t>
            </a:r>
            <a:endParaRPr lang="en-US" sz="2800"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7152663" y="3339961"/>
            <a:ext cx="4383404" cy="3084843"/>
          </a:xfrm>
          <a:prstGeom prst="rect">
            <a:avLst/>
          </a:prstGeom>
        </p:spPr>
      </p:pic>
      <p:pic>
        <p:nvPicPr>
          <p:cNvPr id="3" name="Picture 2"/>
          <p:cNvPicPr>
            <a:picLocks noChangeAspect="1"/>
          </p:cNvPicPr>
          <p:nvPr/>
        </p:nvPicPr>
        <p:blipFill>
          <a:blip r:embed="rId3"/>
          <a:stretch>
            <a:fillRect/>
          </a:stretch>
        </p:blipFill>
        <p:spPr>
          <a:xfrm>
            <a:off x="6476281" y="412572"/>
            <a:ext cx="3187297" cy="2529224"/>
          </a:xfrm>
          <a:prstGeom prst="rect">
            <a:avLst/>
          </a:prstGeom>
        </p:spPr>
      </p:pic>
      <p:pic>
        <p:nvPicPr>
          <p:cNvPr id="4" name="Picture 3"/>
          <p:cNvPicPr>
            <a:picLocks noChangeAspect="1"/>
          </p:cNvPicPr>
          <p:nvPr/>
        </p:nvPicPr>
        <p:blipFill>
          <a:blip r:embed="rId4"/>
          <a:stretch>
            <a:fillRect/>
          </a:stretch>
        </p:blipFill>
        <p:spPr>
          <a:xfrm>
            <a:off x="9739059" y="198776"/>
            <a:ext cx="2194750" cy="2956816"/>
          </a:xfrm>
          <a:prstGeom prst="rect">
            <a:avLst/>
          </a:prstGeom>
        </p:spPr>
      </p:pic>
    </p:spTree>
    <p:extLst>
      <p:ext uri="{BB962C8B-B14F-4D97-AF65-F5344CB8AC3E}">
        <p14:creationId xmlns:p14="http://schemas.microsoft.com/office/powerpoint/2010/main" val="976933482"/>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7111" y="0"/>
            <a:ext cx="9908461" cy="6740307"/>
          </a:xfrm>
          <a:prstGeom prst="rect">
            <a:avLst/>
          </a:prstGeom>
        </p:spPr>
        <p:txBody>
          <a:bodyPr wrap="square">
            <a:spAutoFit/>
          </a:bodyPr>
          <a:lstStyle/>
          <a:p>
            <a:r>
              <a:rPr lang="en-US" sz="2400" b="1" dirty="0">
                <a:latin typeface="Comic Sans MS" panose="030F0702030302020204" pitchFamily="66" charset="0"/>
              </a:rPr>
              <a:t>Charlotte Hawkins Brown </a:t>
            </a:r>
            <a:r>
              <a:rPr lang="en-US" sz="2400" dirty="0" smtClean="0">
                <a:latin typeface="Comic Sans MS" panose="030F0702030302020204" pitchFamily="66" charset="0"/>
              </a:rPr>
              <a:t>(1883–1961</a:t>
            </a:r>
            <a:r>
              <a:rPr lang="en-US" sz="2400" dirty="0">
                <a:latin typeface="Comic Sans MS" panose="030F0702030302020204" pitchFamily="66" charset="0"/>
              </a:rPr>
              <a:t>) was an </a:t>
            </a:r>
            <a:r>
              <a:rPr lang="en-US" sz="2400" dirty="0" smtClean="0">
                <a:latin typeface="Comic Sans MS" panose="030F0702030302020204" pitchFamily="66" charset="0"/>
              </a:rPr>
              <a:t>author, educator</a:t>
            </a:r>
            <a:r>
              <a:rPr lang="en-US" sz="2400" dirty="0">
                <a:latin typeface="Comic Sans MS" panose="030F0702030302020204" pitchFamily="66" charset="0"/>
              </a:rPr>
              <a:t>, </a:t>
            </a:r>
            <a:r>
              <a:rPr lang="en-US" sz="2400" dirty="0" smtClean="0">
                <a:latin typeface="Comic Sans MS" panose="030F0702030302020204" pitchFamily="66" charset="0"/>
              </a:rPr>
              <a:t>and founder </a:t>
            </a:r>
            <a:r>
              <a:rPr lang="en-US" sz="2400" dirty="0">
                <a:latin typeface="Comic Sans MS" panose="030F0702030302020204" pitchFamily="66" charset="0"/>
              </a:rPr>
              <a:t>of the Palmer Memorial Institute in </a:t>
            </a:r>
            <a:r>
              <a:rPr lang="en-US" sz="2400" dirty="0" smtClean="0">
                <a:latin typeface="Comic Sans MS" panose="030F0702030302020204" pitchFamily="66" charset="0"/>
              </a:rPr>
              <a:t>NC. Educated one year at a normal school in Salem, MA, she began teaching at </a:t>
            </a:r>
            <a:r>
              <a:rPr lang="en-US" sz="2400" dirty="0">
                <a:latin typeface="Comic Sans MS" panose="030F0702030302020204" pitchFamily="66" charset="0"/>
              </a:rPr>
              <a:t>the Bethany Institute, a small school </a:t>
            </a:r>
            <a:r>
              <a:rPr lang="en-US" sz="2400" dirty="0" smtClean="0">
                <a:latin typeface="Comic Sans MS" panose="030F0702030302020204" pitchFamily="66" charset="0"/>
              </a:rPr>
              <a:t>run </a:t>
            </a:r>
            <a:r>
              <a:rPr lang="en-US" sz="2400" dirty="0">
                <a:latin typeface="Comic Sans MS" panose="030F0702030302020204" pitchFamily="66" charset="0"/>
              </a:rPr>
              <a:t>by the American Missionary </a:t>
            </a:r>
            <a:r>
              <a:rPr lang="en-US" sz="2400" dirty="0" smtClean="0">
                <a:latin typeface="Comic Sans MS" panose="030F0702030302020204" pitchFamily="66" charset="0"/>
              </a:rPr>
              <a:t>Association in NC. When </a:t>
            </a:r>
            <a:r>
              <a:rPr lang="en-US" sz="2400" dirty="0">
                <a:latin typeface="Comic Sans MS" panose="030F0702030302020204" pitchFamily="66" charset="0"/>
              </a:rPr>
              <a:t>the </a:t>
            </a:r>
            <a:r>
              <a:rPr lang="en-US" sz="2400" dirty="0" smtClean="0">
                <a:latin typeface="Comic Sans MS" panose="030F0702030302020204" pitchFamily="66" charset="0"/>
              </a:rPr>
              <a:t>school closed </a:t>
            </a:r>
            <a:r>
              <a:rPr lang="en-US" sz="2400" dirty="0">
                <a:latin typeface="Comic Sans MS" panose="030F0702030302020204" pitchFamily="66" charset="0"/>
              </a:rPr>
              <a:t>a year later, Brown decided to </a:t>
            </a:r>
            <a:r>
              <a:rPr lang="en-US" sz="2400" dirty="0" smtClean="0">
                <a:latin typeface="Comic Sans MS" panose="030F0702030302020204" pitchFamily="66" charset="0"/>
              </a:rPr>
              <a:t>start her own </a:t>
            </a:r>
            <a:r>
              <a:rPr lang="en-US" sz="2400" dirty="0">
                <a:latin typeface="Comic Sans MS" panose="030F0702030302020204" pitchFamily="66" charset="0"/>
              </a:rPr>
              <a:t>school </a:t>
            </a:r>
            <a:r>
              <a:rPr lang="en-US" sz="2400" dirty="0" smtClean="0">
                <a:latin typeface="Comic Sans MS" panose="030F0702030302020204" pitchFamily="66" charset="0"/>
              </a:rPr>
              <a:t>combining industrial </a:t>
            </a:r>
            <a:r>
              <a:rPr lang="en-US" sz="2400" dirty="0">
                <a:latin typeface="Comic Sans MS" panose="030F0702030302020204" pitchFamily="66" charset="0"/>
              </a:rPr>
              <a:t>training </a:t>
            </a:r>
            <a:r>
              <a:rPr lang="en-US" sz="2400" dirty="0" smtClean="0">
                <a:latin typeface="Comic Sans MS" panose="030F0702030302020204" pitchFamily="66" charset="0"/>
              </a:rPr>
              <a:t>with </a:t>
            </a:r>
            <a:r>
              <a:rPr lang="en-US" sz="2400" dirty="0">
                <a:latin typeface="Comic Sans MS" panose="030F0702030302020204" pitchFamily="66" charset="0"/>
              </a:rPr>
              <a:t>a standard curriculum. </a:t>
            </a:r>
            <a:r>
              <a:rPr lang="en-US" sz="2400" dirty="0" smtClean="0">
                <a:latin typeface="Comic Sans MS" panose="030F0702030302020204" pitchFamily="66" charset="0"/>
              </a:rPr>
              <a:t>The </a:t>
            </a:r>
            <a:r>
              <a:rPr lang="en-US" sz="2400" dirty="0">
                <a:latin typeface="Comic Sans MS" panose="030F0702030302020204" pitchFamily="66" charset="0"/>
              </a:rPr>
              <a:t>new school started small, in an old log cabin with just two teachers and few students. Brown </a:t>
            </a:r>
            <a:r>
              <a:rPr lang="en-US" sz="2400" dirty="0" smtClean="0">
                <a:latin typeface="Comic Sans MS" panose="030F0702030302020204" pitchFamily="66" charset="0"/>
              </a:rPr>
              <a:t>raised </a:t>
            </a:r>
            <a:r>
              <a:rPr lang="en-US" sz="2400" dirty="0">
                <a:latin typeface="Comic Sans MS" panose="030F0702030302020204" pitchFamily="66" charset="0"/>
              </a:rPr>
              <a:t>money, eventually securing enough to erect a new building, </a:t>
            </a:r>
            <a:r>
              <a:rPr lang="en-US" sz="2400" dirty="0" smtClean="0">
                <a:latin typeface="Comic Sans MS" panose="030F0702030302020204" pitchFamily="66" charset="0"/>
              </a:rPr>
              <a:t>completed </a:t>
            </a:r>
            <a:r>
              <a:rPr lang="en-US" sz="2400" dirty="0">
                <a:latin typeface="Comic Sans MS" panose="030F0702030302020204" pitchFamily="66" charset="0"/>
              </a:rPr>
              <a:t>in 1905. The school was named the Palmer Memorial </a:t>
            </a:r>
            <a:r>
              <a:rPr lang="en-US" sz="2400" dirty="0" smtClean="0">
                <a:latin typeface="Comic Sans MS" panose="030F0702030302020204" pitchFamily="66" charset="0"/>
              </a:rPr>
              <a:t>Institute. </a:t>
            </a:r>
            <a:r>
              <a:rPr lang="en-US" sz="2400" dirty="0">
                <a:latin typeface="Comic Sans MS" panose="030F0702030302020204" pitchFamily="66" charset="0"/>
              </a:rPr>
              <a:t>By the </a:t>
            </a:r>
            <a:r>
              <a:rPr lang="en-US" sz="2400" dirty="0" err="1">
                <a:latin typeface="Comic Sans MS" panose="030F0702030302020204" pitchFamily="66" charset="0"/>
              </a:rPr>
              <a:t>1920s</a:t>
            </a:r>
            <a:r>
              <a:rPr lang="en-US" sz="2400" dirty="0">
                <a:latin typeface="Comic Sans MS" panose="030F0702030302020204" pitchFamily="66" charset="0"/>
              </a:rPr>
              <a:t>, the Palmer Memorial Institute was a successful boarding school attracting students from around the country, many of whom went on to become educators. Brown </a:t>
            </a:r>
            <a:r>
              <a:rPr lang="en-US" sz="2400" dirty="0" smtClean="0">
                <a:latin typeface="Comic Sans MS" panose="030F0702030302020204" pitchFamily="66" charset="0"/>
              </a:rPr>
              <a:t>lectured </a:t>
            </a:r>
            <a:r>
              <a:rPr lang="en-US" sz="2400" dirty="0">
                <a:latin typeface="Comic Sans MS" panose="030F0702030302020204" pitchFamily="66" charset="0"/>
              </a:rPr>
              <a:t>frequently </a:t>
            </a:r>
            <a:r>
              <a:rPr lang="en-US" sz="2400" dirty="0" smtClean="0">
                <a:latin typeface="Comic Sans MS" panose="030F0702030302020204" pitchFamily="66" charset="0"/>
              </a:rPr>
              <a:t>and received </a:t>
            </a:r>
            <a:r>
              <a:rPr lang="en-US" sz="2400" dirty="0">
                <a:latin typeface="Comic Sans MS" panose="030F0702030302020204" pitchFamily="66" charset="0"/>
              </a:rPr>
              <a:t>several honorary degrees. </a:t>
            </a:r>
            <a:r>
              <a:rPr lang="en-US" sz="2400" dirty="0" smtClean="0">
                <a:latin typeface="Comic Sans MS" panose="030F0702030302020204" pitchFamily="66" charset="0"/>
              </a:rPr>
              <a:t>She became the first African American woman named to the national board of the YWCA. In 1941, </a:t>
            </a:r>
            <a:r>
              <a:rPr lang="en-US" sz="2400" dirty="0">
                <a:latin typeface="Comic Sans MS" panose="030F0702030302020204" pitchFamily="66" charset="0"/>
              </a:rPr>
              <a:t>she published </a:t>
            </a:r>
            <a:r>
              <a:rPr lang="en-US" sz="2400" i="1" dirty="0">
                <a:latin typeface="Comic Sans MS" panose="030F0702030302020204" pitchFamily="66" charset="0"/>
              </a:rPr>
              <a:t>The Correct Thing To Do--To Say--To Wear</a:t>
            </a:r>
            <a:r>
              <a:rPr lang="en-US" sz="2400" dirty="0">
                <a:latin typeface="Comic Sans MS" panose="030F0702030302020204" pitchFamily="66" charset="0"/>
              </a:rPr>
              <a:t>, committing many of her educational philosophies and maxims in print. She continued to run the school until her retirement in 1952. </a:t>
            </a:r>
          </a:p>
        </p:txBody>
      </p:sp>
      <p:pic>
        <p:nvPicPr>
          <p:cNvPr id="3" name="Picture 2"/>
          <p:cNvPicPr>
            <a:picLocks noChangeAspect="1"/>
          </p:cNvPicPr>
          <p:nvPr/>
        </p:nvPicPr>
        <p:blipFill>
          <a:blip r:embed="rId2"/>
          <a:stretch>
            <a:fillRect/>
          </a:stretch>
        </p:blipFill>
        <p:spPr>
          <a:xfrm>
            <a:off x="179715" y="1938304"/>
            <a:ext cx="2177397" cy="2863697"/>
          </a:xfrm>
          <a:prstGeom prst="rect">
            <a:avLst/>
          </a:prstGeom>
        </p:spPr>
      </p:pic>
    </p:spTree>
    <p:extLst>
      <p:ext uri="{BB962C8B-B14F-4D97-AF65-F5344CB8AC3E}">
        <p14:creationId xmlns:p14="http://schemas.microsoft.com/office/powerpoint/2010/main" val="3908378826"/>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897" y="0"/>
            <a:ext cx="8650013" cy="7109639"/>
          </a:xfrm>
          <a:prstGeom prst="rect">
            <a:avLst/>
          </a:prstGeom>
        </p:spPr>
        <p:txBody>
          <a:bodyPr wrap="square">
            <a:spAutoFit/>
          </a:bodyPr>
          <a:lstStyle/>
          <a:p>
            <a:r>
              <a:rPr lang="en-US" sz="2400" b="1" dirty="0">
                <a:latin typeface="Comic Sans MS" panose="030F0702030302020204" pitchFamily="66" charset="0"/>
              </a:rPr>
              <a:t>Ernest Everett Just </a:t>
            </a:r>
            <a:r>
              <a:rPr lang="en-US" sz="2400" dirty="0" smtClean="0">
                <a:latin typeface="Comic Sans MS" panose="030F0702030302020204" pitchFamily="66" charset="0"/>
              </a:rPr>
              <a:t>(1883–1941</a:t>
            </a:r>
            <a:r>
              <a:rPr lang="en-US" sz="2400" dirty="0">
                <a:latin typeface="Comic Sans MS" panose="030F0702030302020204" pitchFamily="66" charset="0"/>
              </a:rPr>
              <a:t>) was a </a:t>
            </a:r>
            <a:r>
              <a:rPr lang="en-US" sz="2400" dirty="0" smtClean="0">
                <a:latin typeface="Comic Sans MS" panose="030F0702030302020204" pitchFamily="66" charset="0"/>
              </a:rPr>
              <a:t>biologist and an academic </a:t>
            </a:r>
            <a:r>
              <a:rPr lang="en-US" sz="2400" dirty="0">
                <a:latin typeface="Comic Sans MS" panose="030F0702030302020204" pitchFamily="66" charset="0"/>
              </a:rPr>
              <a:t>and science writer. </a:t>
            </a:r>
            <a:r>
              <a:rPr lang="en-US" sz="2400" dirty="0" err="1">
                <a:latin typeface="Comic Sans MS" panose="030F0702030302020204" pitchFamily="66" charset="0"/>
              </a:rPr>
              <a:t>Just's</a:t>
            </a:r>
            <a:r>
              <a:rPr lang="en-US" sz="2400" dirty="0">
                <a:latin typeface="Comic Sans MS" panose="030F0702030302020204" pitchFamily="66" charset="0"/>
              </a:rPr>
              <a:t> primary legacy is his recognition of the fundamental role of the cell surface in the development of organisms. In his work within marine biology, </a:t>
            </a:r>
            <a:r>
              <a:rPr lang="en-US" sz="2400" dirty="0" smtClean="0">
                <a:latin typeface="Comic Sans MS" panose="030F0702030302020204" pitchFamily="66" charset="0"/>
              </a:rPr>
              <a:t>cytology, </a:t>
            </a:r>
            <a:r>
              <a:rPr lang="en-US" sz="2400" dirty="0">
                <a:latin typeface="Comic Sans MS" panose="030F0702030302020204" pitchFamily="66" charset="0"/>
              </a:rPr>
              <a:t>and parthenogenesis, he advocated the study of whole cells under normal conditions, rather than simply breaking them apart in a laboratory setting</a:t>
            </a:r>
            <a:r>
              <a:rPr lang="en-US" sz="2400" dirty="0" smtClean="0">
                <a:latin typeface="Comic Sans MS" panose="030F0702030302020204" pitchFamily="66" charset="0"/>
              </a:rPr>
              <a:t>. </a:t>
            </a:r>
            <a:r>
              <a:rPr lang="en-US" sz="2400" dirty="0">
                <a:latin typeface="Comic Sans MS" panose="030F0702030302020204" pitchFamily="66" charset="0"/>
              </a:rPr>
              <a:t>At the age of </a:t>
            </a:r>
            <a:r>
              <a:rPr lang="en-US" sz="2400" dirty="0" smtClean="0">
                <a:latin typeface="Comic Sans MS" panose="030F0702030302020204" pitchFamily="66" charset="0"/>
              </a:rPr>
              <a:t>13, </a:t>
            </a:r>
            <a:r>
              <a:rPr lang="en-US" sz="2400" dirty="0" err="1" smtClean="0">
                <a:latin typeface="Comic Sans MS" panose="030F0702030302020204" pitchFamily="66" charset="0"/>
              </a:rPr>
              <a:t>Just’s</a:t>
            </a:r>
            <a:r>
              <a:rPr lang="en-US" sz="2400" dirty="0" smtClean="0">
                <a:latin typeface="Comic Sans MS" panose="030F0702030302020204" pitchFamily="66" charset="0"/>
              </a:rPr>
              <a:t> </a:t>
            </a:r>
            <a:r>
              <a:rPr lang="en-US" sz="2400" dirty="0">
                <a:latin typeface="Comic Sans MS" panose="030F0702030302020204" pitchFamily="66" charset="0"/>
              </a:rPr>
              <a:t>mother sent him to the </a:t>
            </a:r>
            <a:r>
              <a:rPr lang="en-US" sz="2400" dirty="0" smtClean="0">
                <a:latin typeface="Comic Sans MS" panose="030F0702030302020204" pitchFamily="66" charset="0"/>
              </a:rPr>
              <a:t>Colored </a:t>
            </a:r>
            <a:r>
              <a:rPr lang="en-US" sz="2400" dirty="0">
                <a:latin typeface="Comic Sans MS" panose="030F0702030302020204" pitchFamily="66" charset="0"/>
              </a:rPr>
              <a:t>Normal Industrial Agricultural and Mechanical College of South </a:t>
            </a:r>
            <a:r>
              <a:rPr lang="en-US" sz="2400" dirty="0" smtClean="0">
                <a:latin typeface="Comic Sans MS" panose="030F0702030302020204" pitchFamily="66" charset="0"/>
              </a:rPr>
              <a:t>Carolina, </a:t>
            </a:r>
            <a:r>
              <a:rPr lang="en-US" sz="2400" dirty="0">
                <a:latin typeface="Comic Sans MS" panose="030F0702030302020204" pitchFamily="66" charset="0"/>
              </a:rPr>
              <a:t>later known as South Carolina State University. At </a:t>
            </a:r>
            <a:r>
              <a:rPr lang="en-US" sz="2400" dirty="0" smtClean="0">
                <a:latin typeface="Comic Sans MS" panose="030F0702030302020204" pitchFamily="66" charset="0"/>
              </a:rPr>
              <a:t>16</a:t>
            </a:r>
            <a:r>
              <a:rPr lang="en-US" sz="2400" dirty="0">
                <a:latin typeface="Comic Sans MS" panose="030F0702030302020204" pitchFamily="66" charset="0"/>
              </a:rPr>
              <a:t>, </a:t>
            </a:r>
            <a:r>
              <a:rPr lang="en-US" sz="2400" dirty="0" smtClean="0">
                <a:latin typeface="Comic Sans MS" panose="030F0702030302020204" pitchFamily="66" charset="0"/>
              </a:rPr>
              <a:t>he </a:t>
            </a:r>
            <a:r>
              <a:rPr lang="en-US" sz="2400" dirty="0">
                <a:latin typeface="Comic Sans MS" panose="030F0702030302020204" pitchFamily="66" charset="0"/>
              </a:rPr>
              <a:t>enrolled at the Meriden, </a:t>
            </a:r>
            <a:r>
              <a:rPr lang="en-US" sz="2400" dirty="0" smtClean="0">
                <a:latin typeface="Comic Sans MS" panose="030F0702030302020204" pitchFamily="66" charset="0"/>
              </a:rPr>
              <a:t>NH </a:t>
            </a:r>
            <a:r>
              <a:rPr lang="en-US" sz="2400" dirty="0">
                <a:latin typeface="Comic Sans MS" panose="030F0702030302020204" pitchFamily="66" charset="0"/>
              </a:rPr>
              <a:t>college-preparatory high school Kimball Union Academy. Just </a:t>
            </a:r>
            <a:r>
              <a:rPr lang="en-US" sz="2400" dirty="0" smtClean="0">
                <a:latin typeface="Comic Sans MS" panose="030F0702030302020204" pitchFamily="66" charset="0"/>
              </a:rPr>
              <a:t>graduated </a:t>
            </a:r>
            <a:r>
              <a:rPr lang="en-US" sz="2400" dirty="0">
                <a:latin typeface="Comic Sans MS" panose="030F0702030302020204" pitchFamily="66" charset="0"/>
              </a:rPr>
              <a:t>in 1903 </a:t>
            </a:r>
            <a:r>
              <a:rPr lang="en-US" sz="2400" dirty="0" smtClean="0">
                <a:latin typeface="Comic Sans MS" panose="030F0702030302020204" pitchFamily="66" charset="0"/>
              </a:rPr>
              <a:t>and </a:t>
            </a:r>
            <a:r>
              <a:rPr lang="en-US" sz="2400" dirty="0">
                <a:latin typeface="Comic Sans MS" panose="030F0702030302020204" pitchFamily="66" charset="0"/>
              </a:rPr>
              <a:t>went on to </a:t>
            </a:r>
            <a:r>
              <a:rPr lang="en-US" sz="2400" dirty="0" smtClean="0">
                <a:latin typeface="Comic Sans MS" panose="030F0702030302020204" pitchFamily="66" charset="0"/>
              </a:rPr>
              <a:t>Dartmouth College where he graduated </a:t>
            </a:r>
            <a:r>
              <a:rPr lang="en-US" sz="2400" dirty="0">
                <a:latin typeface="Comic Sans MS" panose="030F0702030302020204" pitchFamily="66" charset="0"/>
              </a:rPr>
              <a:t>magna cum </a:t>
            </a:r>
            <a:r>
              <a:rPr lang="en-US" sz="2400" dirty="0" smtClean="0">
                <a:latin typeface="Comic Sans MS" panose="030F0702030302020204" pitchFamily="66" charset="0"/>
              </a:rPr>
              <a:t>laude. </a:t>
            </a:r>
            <a:r>
              <a:rPr lang="en-US" sz="2400" dirty="0">
                <a:latin typeface="Comic Sans MS" panose="030F0702030302020204" pitchFamily="66" charset="0"/>
              </a:rPr>
              <a:t>Just won special honors in zoology, and distinguished himself in botany, history, and </a:t>
            </a:r>
            <a:r>
              <a:rPr lang="en-US" sz="2400" dirty="0" smtClean="0">
                <a:latin typeface="Comic Sans MS" panose="030F0702030302020204" pitchFamily="66" charset="0"/>
              </a:rPr>
              <a:t>sociology. </a:t>
            </a:r>
            <a:r>
              <a:rPr lang="en-US" sz="2400" dirty="0">
                <a:latin typeface="Comic Sans MS" panose="030F0702030302020204" pitchFamily="66" charset="0"/>
              </a:rPr>
              <a:t>Upon graduation, Just accepted a teaching position at Howard University in Washington, DC. At Howard, he chaired the departments of biology and </a:t>
            </a:r>
            <a:r>
              <a:rPr lang="en-US" sz="2400" dirty="0" smtClean="0">
                <a:latin typeface="Comic Sans MS" panose="030F0702030302020204" pitchFamily="66" charset="0"/>
              </a:rPr>
              <a:t>zoology. </a:t>
            </a:r>
            <a:endParaRPr lang="en-US" sz="2400" dirty="0">
              <a:latin typeface="Comic Sans MS" panose="030F0702030302020204" pitchFamily="66" charset="0"/>
            </a:endParaRPr>
          </a:p>
          <a:p>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9754914" y="-1"/>
            <a:ext cx="2437086" cy="3310759"/>
          </a:xfrm>
          <a:prstGeom prst="rect">
            <a:avLst/>
          </a:prstGeom>
        </p:spPr>
      </p:pic>
    </p:spTree>
    <p:extLst>
      <p:ext uri="{BB962C8B-B14F-4D97-AF65-F5344CB8AC3E}">
        <p14:creationId xmlns:p14="http://schemas.microsoft.com/office/powerpoint/2010/main" val="1765666561"/>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162" y="525517"/>
            <a:ext cx="9107055" cy="6001643"/>
          </a:xfrm>
          <a:prstGeom prst="rect">
            <a:avLst/>
          </a:prstGeom>
        </p:spPr>
        <p:txBody>
          <a:bodyPr wrap="square">
            <a:spAutoFit/>
          </a:bodyPr>
          <a:lstStyle/>
          <a:p>
            <a:r>
              <a:rPr lang="en-US" sz="2400" b="1" dirty="0">
                <a:latin typeface="Comic Sans MS" panose="030F0702030302020204" pitchFamily="66" charset="0"/>
              </a:rPr>
              <a:t>Lucy Diggs </a:t>
            </a:r>
            <a:r>
              <a:rPr lang="en-US" sz="2400" b="1" dirty="0" err="1">
                <a:latin typeface="Comic Sans MS" panose="030F0702030302020204" pitchFamily="66" charset="0"/>
              </a:rPr>
              <a:t>Slowe</a:t>
            </a:r>
            <a:r>
              <a:rPr lang="en-US" sz="2400" b="1" dirty="0">
                <a:latin typeface="Comic Sans MS" panose="030F0702030302020204" pitchFamily="66" charset="0"/>
              </a:rPr>
              <a:t> </a:t>
            </a:r>
            <a:r>
              <a:rPr lang="en-US" sz="2400" dirty="0" smtClean="0">
                <a:latin typeface="Comic Sans MS" panose="030F0702030302020204" pitchFamily="66" charset="0"/>
              </a:rPr>
              <a:t>(</a:t>
            </a:r>
            <a:r>
              <a:rPr lang="en-US" sz="2400" dirty="0" smtClean="0">
                <a:latin typeface="Comic Sans MS" panose="030F0702030302020204" pitchFamily="66" charset="0"/>
              </a:rPr>
              <a:t>1885–1937</a:t>
            </a:r>
            <a:r>
              <a:rPr lang="en-US" sz="2400" dirty="0">
                <a:latin typeface="Comic Sans MS" panose="030F0702030302020204" pitchFamily="66" charset="0"/>
              </a:rPr>
              <a:t>) </a:t>
            </a:r>
            <a:r>
              <a:rPr lang="en-US" sz="2400" dirty="0" smtClean="0">
                <a:latin typeface="Comic Sans MS" panose="030F0702030302020204" pitchFamily="66" charset="0"/>
              </a:rPr>
              <a:t>attended Howard University and while a student founded </a:t>
            </a:r>
            <a:r>
              <a:rPr lang="en-US" sz="2400" dirty="0">
                <a:latin typeface="Comic Sans MS" panose="030F0702030302020204" pitchFamily="66" charset="0"/>
              </a:rPr>
              <a:t>Alpha Kappa Alpha Sorority, </a:t>
            </a:r>
            <a:r>
              <a:rPr lang="en-US" sz="2400" dirty="0" smtClean="0">
                <a:latin typeface="Comic Sans MS" panose="030F0702030302020204" pitchFamily="66" charset="0"/>
              </a:rPr>
              <a:t>Inc. in </a:t>
            </a:r>
            <a:r>
              <a:rPr lang="en-US" sz="2400" dirty="0" smtClean="0">
                <a:latin typeface="Comic Sans MS" panose="030F0702030302020204" pitchFamily="66" charset="0"/>
              </a:rPr>
              <a:t>1908. After </a:t>
            </a:r>
            <a:r>
              <a:rPr lang="en-US" sz="2400" dirty="0">
                <a:latin typeface="Comic Sans MS" panose="030F0702030302020204" pitchFamily="66" charset="0"/>
              </a:rPr>
              <a:t>graduation, </a:t>
            </a:r>
            <a:r>
              <a:rPr lang="en-US" sz="2400" dirty="0" err="1">
                <a:latin typeface="Comic Sans MS" panose="030F0702030302020204" pitchFamily="66" charset="0"/>
              </a:rPr>
              <a:t>Slowe</a:t>
            </a:r>
            <a:r>
              <a:rPr lang="en-US" sz="2400" dirty="0">
                <a:latin typeface="Comic Sans MS" panose="030F0702030302020204" pitchFamily="66" charset="0"/>
              </a:rPr>
              <a:t> returned to </a:t>
            </a:r>
            <a:r>
              <a:rPr lang="en-US" sz="2400" dirty="0" smtClean="0">
                <a:latin typeface="Comic Sans MS" panose="030F0702030302020204" pitchFamily="66" charset="0"/>
              </a:rPr>
              <a:t>Baltimore, MD </a:t>
            </a:r>
            <a:r>
              <a:rPr lang="en-US" sz="2400" dirty="0">
                <a:latin typeface="Comic Sans MS" panose="030F0702030302020204" pitchFamily="66" charset="0"/>
              </a:rPr>
              <a:t>to teach </a:t>
            </a:r>
            <a:r>
              <a:rPr lang="en-US" sz="2400" dirty="0" smtClean="0">
                <a:latin typeface="Comic Sans MS" panose="030F0702030302020204" pitchFamily="66" charset="0"/>
              </a:rPr>
              <a:t>high school English. She later earned a Masters </a:t>
            </a:r>
            <a:r>
              <a:rPr lang="en-US" sz="2400" dirty="0">
                <a:latin typeface="Comic Sans MS" panose="030F0702030302020204" pitchFamily="66" charset="0"/>
              </a:rPr>
              <a:t>of Arts degree </a:t>
            </a:r>
            <a:r>
              <a:rPr lang="en-US" sz="2400" dirty="0" smtClean="0">
                <a:latin typeface="Comic Sans MS" panose="030F0702030302020204" pitchFamily="66" charset="0"/>
              </a:rPr>
              <a:t>from Columbia University (NY). </a:t>
            </a:r>
            <a:r>
              <a:rPr lang="en-US" sz="2400" dirty="0" err="1" smtClean="0">
                <a:latin typeface="Comic Sans MS" panose="030F0702030302020204" pitchFamily="66" charset="0"/>
              </a:rPr>
              <a:t>Slowe</a:t>
            </a:r>
            <a:r>
              <a:rPr lang="en-US" sz="2400" dirty="0" smtClean="0">
                <a:latin typeface="Comic Sans MS" panose="030F0702030302020204" pitchFamily="66" charset="0"/>
              </a:rPr>
              <a:t> </a:t>
            </a:r>
            <a:r>
              <a:rPr lang="en-US" sz="2400" dirty="0" smtClean="0">
                <a:latin typeface="Comic Sans MS" panose="030F0702030302020204" pitchFamily="66" charset="0"/>
              </a:rPr>
              <a:t>returned </a:t>
            </a:r>
            <a:r>
              <a:rPr lang="en-US" sz="2400" dirty="0">
                <a:latin typeface="Comic Sans MS" panose="030F0702030302020204" pitchFamily="66" charset="0"/>
              </a:rPr>
              <a:t>to Washington, DC to </a:t>
            </a:r>
            <a:r>
              <a:rPr lang="en-US" sz="2400" dirty="0" smtClean="0">
                <a:latin typeface="Comic Sans MS" panose="030F0702030302020204" pitchFamily="66" charset="0"/>
              </a:rPr>
              <a:t>teach. </a:t>
            </a:r>
            <a:r>
              <a:rPr lang="en-US" sz="2400" dirty="0" smtClean="0">
                <a:latin typeface="Comic Sans MS" panose="030F0702030302020204" pitchFamily="66" charset="0"/>
              </a:rPr>
              <a:t>Within the </a:t>
            </a:r>
            <a:r>
              <a:rPr lang="en-US" sz="2400" dirty="0" smtClean="0">
                <a:latin typeface="Comic Sans MS" panose="030F0702030302020204" pitchFamily="66" charset="0"/>
              </a:rPr>
              <a:t>federal district of DC, </a:t>
            </a:r>
            <a:r>
              <a:rPr lang="en-US" sz="2400" dirty="0" smtClean="0">
                <a:latin typeface="Comic Sans MS" panose="030F0702030302020204" pitchFamily="66" charset="0"/>
              </a:rPr>
              <a:t>African </a:t>
            </a:r>
            <a:r>
              <a:rPr lang="en-US" sz="2400" dirty="0">
                <a:latin typeface="Comic Sans MS" panose="030F0702030302020204" pitchFamily="66" charset="0"/>
              </a:rPr>
              <a:t>American teachers </a:t>
            </a:r>
            <a:r>
              <a:rPr lang="en-US" sz="2400" dirty="0" smtClean="0">
                <a:latin typeface="Comic Sans MS" panose="030F0702030302020204" pitchFamily="66" charset="0"/>
              </a:rPr>
              <a:t>were </a:t>
            </a:r>
            <a:r>
              <a:rPr lang="en-US" sz="2400" dirty="0">
                <a:latin typeface="Comic Sans MS" panose="030F0702030302020204" pitchFamily="66" charset="0"/>
              </a:rPr>
              <a:t>paid on the same scale as </a:t>
            </a:r>
            <a:r>
              <a:rPr lang="en-US" sz="2400" dirty="0" smtClean="0">
                <a:latin typeface="Comic Sans MS" panose="030F0702030302020204" pitchFamily="66" charset="0"/>
              </a:rPr>
              <a:t>Caucasian teachers. </a:t>
            </a:r>
            <a:r>
              <a:rPr lang="en-US" sz="2400" dirty="0">
                <a:latin typeface="Comic Sans MS" panose="030F0702030302020204" pitchFamily="66" charset="0"/>
              </a:rPr>
              <a:t>The system attracted outstanding </a:t>
            </a:r>
            <a:r>
              <a:rPr lang="en-US" sz="2400" dirty="0" smtClean="0">
                <a:latin typeface="Comic Sans MS" panose="030F0702030302020204" pitchFamily="66" charset="0"/>
              </a:rPr>
              <a:t>teachers, and in</a:t>
            </a:r>
            <a:r>
              <a:rPr lang="en-US" sz="2400" dirty="0" smtClean="0">
                <a:latin typeface="Comic Sans MS" panose="030F0702030302020204" pitchFamily="66" charset="0"/>
              </a:rPr>
              <a:t> </a:t>
            </a:r>
            <a:r>
              <a:rPr lang="en-US" sz="2400" dirty="0">
                <a:latin typeface="Comic Sans MS" panose="030F0702030302020204" pitchFamily="66" charset="0"/>
              </a:rPr>
              <a:t>1919, the District </a:t>
            </a:r>
            <a:r>
              <a:rPr lang="en-US" sz="2400" dirty="0" smtClean="0">
                <a:latin typeface="Comic Sans MS" panose="030F0702030302020204" pitchFamily="66" charset="0"/>
              </a:rPr>
              <a:t>asked </a:t>
            </a:r>
            <a:r>
              <a:rPr lang="en-US" sz="2400" dirty="0" err="1" smtClean="0">
                <a:latin typeface="Comic Sans MS" panose="030F0702030302020204" pitchFamily="66" charset="0"/>
              </a:rPr>
              <a:t>Slowe</a:t>
            </a:r>
            <a:r>
              <a:rPr lang="en-US" sz="2400" dirty="0" smtClean="0">
                <a:latin typeface="Comic Sans MS" panose="030F0702030302020204" pitchFamily="66" charset="0"/>
              </a:rPr>
              <a:t> </a:t>
            </a:r>
            <a:r>
              <a:rPr lang="en-US" sz="2400" dirty="0">
                <a:latin typeface="Comic Sans MS" panose="030F0702030302020204" pitchFamily="66" charset="0"/>
              </a:rPr>
              <a:t>to create the first junior high school </a:t>
            </a:r>
            <a:r>
              <a:rPr lang="en-US" sz="2400" dirty="0" smtClean="0">
                <a:latin typeface="Comic Sans MS" panose="030F0702030302020204" pitchFamily="66" charset="0"/>
              </a:rPr>
              <a:t>for </a:t>
            </a:r>
            <a:r>
              <a:rPr lang="en-US" sz="2400" dirty="0">
                <a:latin typeface="Comic Sans MS" panose="030F0702030302020204" pitchFamily="66" charset="0"/>
              </a:rPr>
              <a:t>blacks and then appointed her principal. </a:t>
            </a:r>
            <a:r>
              <a:rPr lang="en-US" sz="2400" dirty="0" smtClean="0">
                <a:latin typeface="Comic Sans MS" panose="030F0702030302020204" pitchFamily="66" charset="0"/>
              </a:rPr>
              <a:t>She stayed at the public school until 1922 when she  </a:t>
            </a:r>
            <a:r>
              <a:rPr lang="en-US" sz="2400" dirty="0">
                <a:latin typeface="Comic Sans MS" panose="030F0702030302020204" pitchFamily="66" charset="0"/>
              </a:rPr>
              <a:t>was appointed the first Dean of Women at Howard University. She continued as a college administrator for 15 years until her death. In addition, </a:t>
            </a:r>
            <a:r>
              <a:rPr lang="en-US" sz="2400" dirty="0" err="1">
                <a:latin typeface="Comic Sans MS" panose="030F0702030302020204" pitchFamily="66" charset="0"/>
              </a:rPr>
              <a:t>Slowe</a:t>
            </a:r>
            <a:r>
              <a:rPr lang="en-US" sz="2400" dirty="0">
                <a:latin typeface="Comic Sans MS" panose="030F0702030302020204" pitchFamily="66" charset="0"/>
              </a:rPr>
              <a:t> created and led both </a:t>
            </a:r>
            <a:r>
              <a:rPr lang="en-US" sz="2400" dirty="0" smtClean="0">
                <a:latin typeface="Comic Sans MS" panose="030F0702030302020204" pitchFamily="66" charset="0"/>
              </a:rPr>
              <a:t>the </a:t>
            </a:r>
            <a:r>
              <a:rPr lang="en-US" sz="2400" dirty="0">
                <a:latin typeface="Comic Sans MS" panose="030F0702030302020204" pitchFamily="66" charset="0"/>
              </a:rPr>
              <a:t>National Association of College </a:t>
            </a:r>
            <a:r>
              <a:rPr lang="en-US" sz="2400" dirty="0" smtClean="0">
                <a:latin typeface="Comic Sans MS" panose="030F0702030302020204" pitchFamily="66" charset="0"/>
              </a:rPr>
              <a:t>Women and </a:t>
            </a:r>
            <a:r>
              <a:rPr lang="en-US" sz="2400" dirty="0">
                <a:latin typeface="Comic Sans MS" panose="030F0702030302020204" pitchFamily="66" charset="0"/>
              </a:rPr>
              <a:t>the Association of Advisors to Women in Colored Schools. </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288509" y="1530976"/>
            <a:ext cx="2497653" cy="3586651"/>
          </a:xfrm>
          <a:prstGeom prst="rect">
            <a:avLst/>
          </a:prstGeom>
        </p:spPr>
      </p:pic>
    </p:spTree>
    <p:extLst>
      <p:ext uri="{BB962C8B-B14F-4D97-AF65-F5344CB8AC3E}">
        <p14:creationId xmlns:p14="http://schemas.microsoft.com/office/powerpoint/2010/main" val="3951865233"/>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178" y="1600438"/>
            <a:ext cx="8848436" cy="3785652"/>
          </a:xfrm>
          <a:prstGeom prst="rect">
            <a:avLst/>
          </a:prstGeom>
        </p:spPr>
        <p:txBody>
          <a:bodyPr wrap="square">
            <a:spAutoFit/>
          </a:bodyPr>
          <a:lstStyle/>
          <a:p>
            <a:r>
              <a:rPr lang="en-US" sz="2400" b="1" dirty="0">
                <a:latin typeface="Comic Sans MS" panose="030F0702030302020204" pitchFamily="66" charset="0"/>
              </a:rPr>
              <a:t>Lucy Diggs </a:t>
            </a:r>
            <a:r>
              <a:rPr lang="en-US" sz="2400" b="1" dirty="0" err="1" smtClean="0">
                <a:latin typeface="Comic Sans MS" panose="030F0702030302020204" pitchFamily="66" charset="0"/>
              </a:rPr>
              <a:t>Slowe</a:t>
            </a:r>
            <a:r>
              <a:rPr lang="en-US" sz="2400" b="1" dirty="0" smtClean="0">
                <a:latin typeface="Comic Sans MS" panose="030F0702030302020204" pitchFamily="66" charset="0"/>
              </a:rPr>
              <a:t>—</a:t>
            </a:r>
            <a:r>
              <a:rPr lang="en-US" sz="2400" dirty="0" err="1" smtClean="0">
                <a:latin typeface="Comic Sans MS" panose="030F0702030302020204" pitchFamily="66" charset="0"/>
              </a:rPr>
              <a:t>Slowe</a:t>
            </a:r>
            <a:r>
              <a:rPr lang="en-US" sz="2400" dirty="0" smtClean="0">
                <a:latin typeface="Comic Sans MS" panose="030F0702030302020204" pitchFamily="66" charset="0"/>
              </a:rPr>
              <a:t> </a:t>
            </a:r>
            <a:r>
              <a:rPr lang="en-US" sz="2400" dirty="0">
                <a:latin typeface="Comic Sans MS" panose="030F0702030302020204" pitchFamily="66" charset="0"/>
              </a:rPr>
              <a:t>was also a tennis champion, winning the national title of the American Tennis Association's first tournament in 1917, the first </a:t>
            </a:r>
            <a:r>
              <a:rPr lang="en-US" sz="2400" dirty="0" smtClean="0">
                <a:latin typeface="Comic Sans MS" panose="030F0702030302020204" pitchFamily="66" charset="0"/>
              </a:rPr>
              <a:t>African American </a:t>
            </a:r>
            <a:r>
              <a:rPr lang="en-US" sz="2400" dirty="0">
                <a:latin typeface="Comic Sans MS" panose="030F0702030302020204" pitchFamily="66" charset="0"/>
              </a:rPr>
              <a:t>woman to win a major sports title</a:t>
            </a:r>
            <a:r>
              <a:rPr lang="en-US" sz="2400" dirty="0" smtClean="0">
                <a:latin typeface="Comic Sans MS" panose="030F0702030302020204" pitchFamily="66" charset="0"/>
              </a:rPr>
              <a:t>. Lucy </a:t>
            </a:r>
            <a:r>
              <a:rPr lang="en-US" sz="2400" dirty="0">
                <a:latin typeface="Comic Sans MS" panose="030F0702030302020204" pitchFamily="66" charset="0"/>
              </a:rPr>
              <a:t>Diggs </a:t>
            </a:r>
            <a:r>
              <a:rPr lang="en-US" sz="2400" dirty="0" err="1">
                <a:latin typeface="Comic Sans MS" panose="030F0702030302020204" pitchFamily="66" charset="0"/>
              </a:rPr>
              <a:t>Slowe</a:t>
            </a:r>
            <a:r>
              <a:rPr lang="en-US" sz="2400" dirty="0">
                <a:latin typeface="Comic Sans MS" panose="030F0702030302020204" pitchFamily="66" charset="0"/>
              </a:rPr>
              <a:t> demonstrated in her work as an educator, tennis champion, college administrator and civic organizer how African American sororities supported women "to create spheres of influence, authority and power within institutions that traditionally have allowed African Americans and women little formal authority and real power."</a:t>
            </a:r>
          </a:p>
        </p:txBody>
      </p:sp>
      <p:pic>
        <p:nvPicPr>
          <p:cNvPr id="4" name="Picture 3"/>
          <p:cNvPicPr>
            <a:picLocks noChangeAspect="1"/>
          </p:cNvPicPr>
          <p:nvPr/>
        </p:nvPicPr>
        <p:blipFill rotWithShape="1">
          <a:blip r:embed="rId2"/>
          <a:srcRect l="47285" t="5420" r="6579"/>
          <a:stretch/>
        </p:blipFill>
        <p:spPr>
          <a:xfrm>
            <a:off x="10008364" y="195643"/>
            <a:ext cx="2089043" cy="6595241"/>
          </a:xfrm>
          <a:prstGeom prst="rect">
            <a:avLst/>
          </a:prstGeom>
        </p:spPr>
      </p:pic>
    </p:spTree>
    <p:extLst>
      <p:ext uri="{BB962C8B-B14F-4D97-AF65-F5344CB8AC3E}">
        <p14:creationId xmlns:p14="http://schemas.microsoft.com/office/powerpoint/2010/main" val="3181249261"/>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8686" y="0"/>
            <a:ext cx="7620001" cy="6740307"/>
          </a:xfrm>
          <a:prstGeom prst="rect">
            <a:avLst/>
          </a:prstGeom>
        </p:spPr>
        <p:txBody>
          <a:bodyPr wrap="square">
            <a:spAutoFit/>
          </a:bodyPr>
          <a:lstStyle/>
          <a:p>
            <a:r>
              <a:rPr lang="en-US" sz="2400" b="1" dirty="0">
                <a:latin typeface="Comic Sans MS" panose="030F0702030302020204" pitchFamily="66" charset="0"/>
              </a:rPr>
              <a:t>Martha Louise Morrow Foxx </a:t>
            </a:r>
            <a:r>
              <a:rPr lang="en-US" sz="2400" dirty="0" smtClean="0">
                <a:latin typeface="Comic Sans MS" panose="030F0702030302020204" pitchFamily="66" charset="0"/>
              </a:rPr>
              <a:t>(</a:t>
            </a:r>
            <a:r>
              <a:rPr lang="en-US" sz="2400" dirty="0" smtClean="0">
                <a:latin typeface="Comic Sans MS" panose="030F0702030302020204" pitchFamily="66" charset="0"/>
              </a:rPr>
              <a:t>1902–1975</a:t>
            </a:r>
            <a:r>
              <a:rPr lang="en-US" sz="2400" dirty="0">
                <a:latin typeface="Comic Sans MS" panose="030F0702030302020204" pitchFamily="66" charset="0"/>
              </a:rPr>
              <a:t>) was a pioneering educator of the blind in Mississippi. </a:t>
            </a:r>
            <a:r>
              <a:rPr lang="en-US" sz="2400" dirty="0" smtClean="0">
                <a:latin typeface="Comic Sans MS" panose="030F0702030302020204" pitchFamily="66" charset="0"/>
              </a:rPr>
              <a:t>Becoming partially blind as a child, Foxx attended schools for the blind in </a:t>
            </a:r>
            <a:r>
              <a:rPr lang="en-US" sz="2400" dirty="0" smtClean="0">
                <a:latin typeface="Comic Sans MS" panose="030F0702030302020204" pitchFamily="66" charset="0"/>
              </a:rPr>
              <a:t>NC and PA. She attended Temple University and then moved to MS to begin teaching. She later completed </a:t>
            </a:r>
            <a:r>
              <a:rPr lang="en-US" sz="2400" dirty="0">
                <a:latin typeface="Comic Sans MS" panose="030F0702030302020204" pitchFamily="66" charset="0"/>
              </a:rPr>
              <a:t>her </a:t>
            </a:r>
            <a:r>
              <a:rPr lang="en-US" sz="2400" dirty="0" smtClean="0">
                <a:latin typeface="Comic Sans MS" panose="030F0702030302020204" pitchFamily="66" charset="0"/>
              </a:rPr>
              <a:t>degree and attended West </a:t>
            </a:r>
            <a:r>
              <a:rPr lang="en-US" sz="2400" dirty="0">
                <a:latin typeface="Comic Sans MS" panose="030F0702030302020204" pitchFamily="66" charset="0"/>
              </a:rPr>
              <a:t>Virginia State College, University of Wisconsin–Madison, and Hampton </a:t>
            </a:r>
            <a:r>
              <a:rPr lang="en-US" sz="2400" dirty="0" smtClean="0">
                <a:latin typeface="Comic Sans MS" panose="030F0702030302020204" pitchFamily="66" charset="0"/>
              </a:rPr>
              <a:t>Institute. </a:t>
            </a:r>
            <a:r>
              <a:rPr lang="en-US" sz="2400" dirty="0">
                <a:latin typeface="Comic Sans MS" panose="030F0702030302020204" pitchFamily="66" charset="0"/>
              </a:rPr>
              <a:t>Foxx </a:t>
            </a:r>
            <a:r>
              <a:rPr lang="en-US" sz="2400" dirty="0" smtClean="0">
                <a:latin typeface="Comic Sans MS" panose="030F0702030302020204" pitchFamily="66" charset="0"/>
              </a:rPr>
              <a:t>founded </a:t>
            </a:r>
            <a:r>
              <a:rPr lang="en-US" sz="2400" dirty="0">
                <a:latin typeface="Comic Sans MS" panose="030F0702030302020204" pitchFamily="66" charset="0"/>
              </a:rPr>
              <a:t>the Mississippi Blind School for Negroes on the Piney Woods School campus in </a:t>
            </a:r>
            <a:r>
              <a:rPr lang="en-US" sz="2400" dirty="0" smtClean="0">
                <a:latin typeface="Comic Sans MS" panose="030F0702030302020204" pitchFamily="66" charset="0"/>
              </a:rPr>
              <a:t>1929</a:t>
            </a:r>
            <a:r>
              <a:rPr lang="en-US" sz="2400" dirty="0">
                <a:latin typeface="Comic Sans MS" panose="030F0702030302020204" pitchFamily="66" charset="0"/>
              </a:rPr>
              <a:t>. In 1945, Helen Keller visited the Piney Woods School and appeared before the state legislature to appeal for funding. </a:t>
            </a:r>
            <a:r>
              <a:rPr lang="en-US" sz="2400" dirty="0" smtClean="0">
                <a:latin typeface="Comic Sans MS" panose="030F0702030302020204" pitchFamily="66" charset="0"/>
              </a:rPr>
              <a:t>Foxx’s </a:t>
            </a:r>
            <a:r>
              <a:rPr lang="en-US" sz="2400" dirty="0">
                <a:latin typeface="Comic Sans MS" panose="030F0702030302020204" pitchFamily="66" charset="0"/>
              </a:rPr>
              <a:t>techniques and leadership are credited with guiding the Mississippi Blind School for Negroes towards integration, </a:t>
            </a:r>
            <a:r>
              <a:rPr lang="en-US" sz="2400" dirty="0" smtClean="0">
                <a:latin typeface="Comic Sans MS" panose="030F0702030302020204" pitchFamily="66" charset="0"/>
              </a:rPr>
              <a:t>and creating the </a:t>
            </a:r>
            <a:r>
              <a:rPr lang="en-US" sz="2400" dirty="0">
                <a:latin typeface="Comic Sans MS" panose="030F0702030302020204" pitchFamily="66" charset="0"/>
              </a:rPr>
              <a:t>Mississippi School for the Blind for </a:t>
            </a:r>
            <a:r>
              <a:rPr lang="en-US" sz="2400" dirty="0" smtClean="0">
                <a:latin typeface="Comic Sans MS" panose="030F0702030302020204" pitchFamily="66" charset="0"/>
              </a:rPr>
              <a:t>blacks </a:t>
            </a:r>
            <a:r>
              <a:rPr lang="en-US" sz="2400" dirty="0">
                <a:latin typeface="Comic Sans MS" panose="030F0702030302020204" pitchFamily="66" charset="0"/>
              </a:rPr>
              <a:t>and whites in 1950</a:t>
            </a:r>
            <a:r>
              <a:rPr lang="en-US" sz="2400" dirty="0" smtClean="0">
                <a:latin typeface="Comic Sans MS" panose="030F0702030302020204" pitchFamily="66" charset="0"/>
              </a:rPr>
              <a:t>. The school, located in Jackson, installed Foxx as its first principal. </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9503229" y="159665"/>
            <a:ext cx="2618054" cy="3298748"/>
          </a:xfrm>
          <a:prstGeom prst="rect">
            <a:avLst/>
          </a:prstGeom>
        </p:spPr>
      </p:pic>
      <p:pic>
        <p:nvPicPr>
          <p:cNvPr id="4" name="Picture 3"/>
          <p:cNvPicPr>
            <a:picLocks noChangeAspect="1"/>
          </p:cNvPicPr>
          <p:nvPr/>
        </p:nvPicPr>
        <p:blipFill>
          <a:blip r:embed="rId3"/>
          <a:stretch>
            <a:fillRect/>
          </a:stretch>
        </p:blipFill>
        <p:spPr>
          <a:xfrm>
            <a:off x="8870535" y="3668486"/>
            <a:ext cx="3321465" cy="2844647"/>
          </a:xfrm>
          <a:prstGeom prst="rect">
            <a:avLst/>
          </a:prstGeom>
        </p:spPr>
      </p:pic>
    </p:spTree>
    <p:extLst>
      <p:ext uri="{BB962C8B-B14F-4D97-AF65-F5344CB8AC3E}">
        <p14:creationId xmlns:p14="http://schemas.microsoft.com/office/powerpoint/2010/main" val="2966369722"/>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926" y="0"/>
            <a:ext cx="7456296" cy="6740307"/>
          </a:xfrm>
          <a:prstGeom prst="rect">
            <a:avLst/>
          </a:prstGeom>
        </p:spPr>
        <p:txBody>
          <a:bodyPr wrap="square">
            <a:spAutoFit/>
          </a:bodyPr>
          <a:lstStyle/>
          <a:p>
            <a:r>
              <a:rPr lang="en-US" sz="2400" b="1" dirty="0">
                <a:latin typeface="Comic Sans MS" panose="030F0702030302020204" pitchFamily="66" charset="0"/>
              </a:rPr>
              <a:t>Willa Beatrice Brown </a:t>
            </a:r>
            <a:r>
              <a:rPr lang="en-US" sz="2400" dirty="0" smtClean="0">
                <a:latin typeface="Comic Sans MS" panose="030F0702030302020204" pitchFamily="66" charset="0"/>
              </a:rPr>
              <a:t>(1906–1992</a:t>
            </a:r>
            <a:r>
              <a:rPr lang="en-US" sz="2400" dirty="0">
                <a:latin typeface="Comic Sans MS" panose="030F0702030302020204" pitchFamily="66" charset="0"/>
              </a:rPr>
              <a:t>) was an </a:t>
            </a:r>
            <a:r>
              <a:rPr lang="en-US" sz="2400" dirty="0" smtClean="0">
                <a:latin typeface="Comic Sans MS" panose="030F0702030302020204" pitchFamily="66" charset="0"/>
              </a:rPr>
              <a:t>aviator</a:t>
            </a:r>
            <a:r>
              <a:rPr lang="en-US" sz="2400" dirty="0">
                <a:latin typeface="Comic Sans MS" panose="030F0702030302020204" pitchFamily="66" charset="0"/>
              </a:rPr>
              <a:t>, lobbyist, teacher, and civil rights </a:t>
            </a:r>
            <a:r>
              <a:rPr lang="en-US" sz="2400" dirty="0" smtClean="0">
                <a:latin typeface="Comic Sans MS" panose="030F0702030302020204" pitchFamily="66" charset="0"/>
              </a:rPr>
              <a:t>activist. </a:t>
            </a:r>
            <a:r>
              <a:rPr lang="en-US" sz="2400" dirty="0">
                <a:latin typeface="Comic Sans MS" panose="030F0702030302020204" pitchFamily="66" charset="0"/>
              </a:rPr>
              <a:t>She was the first </a:t>
            </a:r>
            <a:r>
              <a:rPr lang="en-US" sz="2400" dirty="0" smtClean="0">
                <a:latin typeface="Comic Sans MS" panose="030F0702030302020204" pitchFamily="66" charset="0"/>
              </a:rPr>
              <a:t>African American </a:t>
            </a:r>
            <a:r>
              <a:rPr lang="en-US" sz="2400" dirty="0">
                <a:latin typeface="Comic Sans MS" panose="030F0702030302020204" pitchFamily="66" charset="0"/>
              </a:rPr>
              <a:t>woman to earn her pilot's license in the </a:t>
            </a:r>
            <a:r>
              <a:rPr lang="en-US" sz="2400" dirty="0" smtClean="0">
                <a:latin typeface="Comic Sans MS" panose="030F0702030302020204" pitchFamily="66" charset="0"/>
              </a:rPr>
              <a:t>US (Bessie Coleman earned her license in France), </a:t>
            </a:r>
            <a:r>
              <a:rPr lang="en-US" sz="2400" dirty="0">
                <a:latin typeface="Comic Sans MS" panose="030F0702030302020204" pitchFamily="66" charset="0"/>
              </a:rPr>
              <a:t>the first </a:t>
            </a:r>
            <a:r>
              <a:rPr lang="en-US" sz="2400" dirty="0" smtClean="0">
                <a:latin typeface="Comic Sans MS" panose="030F0702030302020204" pitchFamily="66" charset="0"/>
              </a:rPr>
              <a:t>African American </a:t>
            </a:r>
            <a:r>
              <a:rPr lang="en-US" sz="2400" dirty="0">
                <a:latin typeface="Comic Sans MS" panose="030F0702030302020204" pitchFamily="66" charset="0"/>
              </a:rPr>
              <a:t>woman to run for </a:t>
            </a:r>
            <a:r>
              <a:rPr lang="en-US" sz="2400" dirty="0" smtClean="0">
                <a:latin typeface="Comic Sans MS" panose="030F0702030302020204" pitchFamily="66" charset="0"/>
              </a:rPr>
              <a:t>US </a:t>
            </a:r>
            <a:r>
              <a:rPr lang="en-US" sz="2400" dirty="0">
                <a:latin typeface="Comic Sans MS" panose="030F0702030302020204" pitchFamily="66" charset="0"/>
              </a:rPr>
              <a:t>Congress, </a:t>
            </a:r>
            <a:r>
              <a:rPr lang="en-US" sz="2400" dirty="0" smtClean="0">
                <a:latin typeface="Comic Sans MS" panose="030F0702030302020204" pitchFamily="66" charset="0"/>
              </a:rPr>
              <a:t>and the </a:t>
            </a:r>
            <a:r>
              <a:rPr lang="en-US" sz="2400" dirty="0">
                <a:latin typeface="Comic Sans MS" panose="030F0702030302020204" pitchFamily="66" charset="0"/>
              </a:rPr>
              <a:t>first </a:t>
            </a:r>
            <a:r>
              <a:rPr lang="en-US" sz="2400" dirty="0" smtClean="0">
                <a:latin typeface="Comic Sans MS" panose="030F0702030302020204" pitchFamily="66" charset="0"/>
              </a:rPr>
              <a:t>African American </a:t>
            </a:r>
            <a:r>
              <a:rPr lang="en-US" sz="2400" dirty="0">
                <a:latin typeface="Comic Sans MS" panose="030F0702030302020204" pitchFamily="66" charset="0"/>
              </a:rPr>
              <a:t>officer in the US Civil Air </a:t>
            </a:r>
            <a:r>
              <a:rPr lang="en-US" sz="2400" dirty="0" smtClean="0">
                <a:latin typeface="Comic Sans MS" panose="030F0702030302020204" pitchFamily="66" charset="0"/>
              </a:rPr>
              <a:t>Patrol. Brown graduated </a:t>
            </a:r>
            <a:r>
              <a:rPr lang="en-US" sz="2400" dirty="0">
                <a:latin typeface="Comic Sans MS" panose="030F0702030302020204" pitchFamily="66" charset="0"/>
              </a:rPr>
              <a:t>from Indiana State Teachers College with a </a:t>
            </a:r>
            <a:r>
              <a:rPr lang="en-US" sz="2400" dirty="0" smtClean="0">
                <a:latin typeface="Comic Sans MS" panose="030F0702030302020204" pitchFamily="66" charset="0"/>
              </a:rPr>
              <a:t>business degree in 1927 and </a:t>
            </a:r>
            <a:r>
              <a:rPr lang="en-US" sz="2400" dirty="0">
                <a:latin typeface="Comic Sans MS" panose="030F0702030302020204" pitchFamily="66" charset="0"/>
              </a:rPr>
              <a:t>Northwestern University </a:t>
            </a:r>
            <a:r>
              <a:rPr lang="en-US" sz="2400" dirty="0" smtClean="0">
                <a:latin typeface="Comic Sans MS" panose="030F0702030302020204" pitchFamily="66" charset="0"/>
              </a:rPr>
              <a:t>with a MBA in </a:t>
            </a:r>
            <a:r>
              <a:rPr lang="en-US" sz="2400" dirty="0">
                <a:latin typeface="Comic Sans MS" panose="030F0702030302020204" pitchFamily="66" charset="0"/>
              </a:rPr>
              <a:t>1937. </a:t>
            </a:r>
            <a:r>
              <a:rPr lang="en-US" sz="2400" dirty="0" smtClean="0">
                <a:latin typeface="Comic Sans MS" panose="030F0702030302020204" pitchFamily="66" charset="0"/>
              </a:rPr>
              <a:t>She worked as </a:t>
            </a:r>
            <a:r>
              <a:rPr lang="en-US" sz="2400" dirty="0">
                <a:latin typeface="Comic Sans MS" panose="030F0702030302020204" pitchFamily="66" charset="0"/>
              </a:rPr>
              <a:t>a high school teacher in Gary, IN, and </a:t>
            </a:r>
            <a:r>
              <a:rPr lang="en-US" sz="2400" dirty="0" smtClean="0">
                <a:latin typeface="Comic Sans MS" panose="030F0702030302020204" pitchFamily="66" charset="0"/>
              </a:rPr>
              <a:t>social </a:t>
            </a:r>
            <a:r>
              <a:rPr lang="en-US" sz="2400" dirty="0">
                <a:latin typeface="Comic Sans MS" panose="030F0702030302020204" pitchFamily="66" charset="0"/>
              </a:rPr>
              <a:t>worker in </a:t>
            </a:r>
            <a:r>
              <a:rPr lang="en-US" sz="2400" dirty="0" smtClean="0">
                <a:latin typeface="Comic Sans MS" panose="030F0702030302020204" pitchFamily="66" charset="0"/>
              </a:rPr>
              <a:t>Chicago. But Brown sought </a:t>
            </a:r>
            <a:r>
              <a:rPr lang="en-US" sz="2400" dirty="0">
                <a:latin typeface="Comic Sans MS" panose="030F0702030302020204" pitchFamily="66" charset="0"/>
              </a:rPr>
              <a:t>greater challenges </a:t>
            </a:r>
            <a:r>
              <a:rPr lang="en-US" sz="2400" dirty="0" smtClean="0">
                <a:latin typeface="Comic Sans MS" panose="030F0702030302020204" pitchFamily="66" charset="0"/>
              </a:rPr>
              <a:t>than the limited </a:t>
            </a:r>
            <a:r>
              <a:rPr lang="en-US" sz="2400" dirty="0">
                <a:latin typeface="Comic Sans MS" panose="030F0702030302020204" pitchFamily="66" charset="0"/>
              </a:rPr>
              <a:t>career fields open to African Americans. </a:t>
            </a:r>
            <a:r>
              <a:rPr lang="en-US" sz="2400" dirty="0">
                <a:latin typeface="Comic Sans MS" panose="030F0702030302020204" pitchFamily="66" charset="0"/>
              </a:rPr>
              <a:t>She decided to learn to fly, studying with Cornelius Coffey, a certified flight instructor and expert aviation mechanic at one of Chicago's racially segregated airports. In 1938, she earned a private pilot's license. </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8860222" y="918858"/>
            <a:ext cx="3032548" cy="4354740"/>
          </a:xfrm>
          <a:prstGeom prst="rect">
            <a:avLst/>
          </a:prstGeom>
        </p:spPr>
      </p:pic>
    </p:spTree>
    <p:extLst>
      <p:ext uri="{BB962C8B-B14F-4D97-AF65-F5344CB8AC3E}">
        <p14:creationId xmlns:p14="http://schemas.microsoft.com/office/powerpoint/2010/main" val="1576465096"/>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7572" y="189559"/>
            <a:ext cx="10502064" cy="6494085"/>
          </a:xfrm>
          <a:prstGeom prst="rect">
            <a:avLst/>
          </a:prstGeom>
        </p:spPr>
        <p:txBody>
          <a:bodyPr wrap="square">
            <a:spAutoFit/>
          </a:bodyPr>
          <a:lstStyle/>
          <a:p>
            <a:r>
              <a:rPr lang="en-US" sz="3200" dirty="0">
                <a:latin typeface="Comic Sans MS" panose="030F0702030302020204" pitchFamily="66" charset="0"/>
              </a:rPr>
              <a:t>The history of </a:t>
            </a:r>
            <a:r>
              <a:rPr lang="en-US" sz="3200" dirty="0" smtClean="0">
                <a:latin typeface="Comic Sans MS" panose="030F0702030302020204" pitchFamily="66" charset="0"/>
              </a:rPr>
              <a:t>black folk in America </a:t>
            </a:r>
            <a:r>
              <a:rPr lang="en-US" sz="3200" dirty="0">
                <a:latin typeface="Comic Sans MS" panose="030F0702030302020204" pitchFamily="66" charset="0"/>
              </a:rPr>
              <a:t>unfolds across the canvas of America, beginning before the arrival of the Mayflower and continuing to the present. From port cities where Africans disembarked from slave ships to the battle fields where their descendants fought for freedom, from the colleges and universities where they pursued education to places where they created communities during centuries of migration, the imprint of Americans of African descent is deeply embedded in the narrative of the American past.  </a:t>
            </a:r>
            <a:r>
              <a:rPr lang="en-US" sz="3200" dirty="0" smtClean="0">
                <a:latin typeface="Comic Sans MS" panose="030F0702030302020204" pitchFamily="66" charset="0"/>
              </a:rPr>
              <a:t>The establishment of </a:t>
            </a:r>
            <a:r>
              <a:rPr lang="en-US" sz="3200" dirty="0">
                <a:latin typeface="Comic Sans MS" panose="030F0702030302020204" pitchFamily="66" charset="0"/>
              </a:rPr>
              <a:t>colleges and universities </a:t>
            </a:r>
            <a:r>
              <a:rPr lang="en-US" sz="3200" dirty="0" smtClean="0">
                <a:latin typeface="Comic Sans MS" panose="030F0702030302020204" pitchFamily="66" charset="0"/>
              </a:rPr>
              <a:t>within the HBCU system gave African Americans the opportunity for higher education.</a:t>
            </a:r>
            <a:endParaRPr lang="en-US" sz="3200" dirty="0">
              <a:latin typeface="Comic Sans MS" panose="030F0702030302020204" pitchFamily="66" charset="0"/>
            </a:endParaRPr>
          </a:p>
        </p:txBody>
      </p:sp>
    </p:spTree>
    <p:extLst>
      <p:ext uri="{BB962C8B-B14F-4D97-AF65-F5344CB8AC3E}">
        <p14:creationId xmlns:p14="http://schemas.microsoft.com/office/powerpoint/2010/main" val="2081938944"/>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345" y="0"/>
            <a:ext cx="10732655" cy="3416320"/>
          </a:xfrm>
          <a:prstGeom prst="rect">
            <a:avLst/>
          </a:prstGeom>
        </p:spPr>
        <p:txBody>
          <a:bodyPr wrap="square">
            <a:spAutoFit/>
          </a:bodyPr>
          <a:lstStyle/>
          <a:p>
            <a:r>
              <a:rPr lang="en-US" sz="2400" dirty="0" smtClean="0">
                <a:latin typeface="Comic Sans MS" panose="030F0702030302020204" pitchFamily="66" charset="0"/>
              </a:rPr>
              <a:t>A </a:t>
            </a:r>
            <a:r>
              <a:rPr lang="en-US" sz="2400" dirty="0">
                <a:latin typeface="Comic Sans MS" panose="030F0702030302020204" pitchFamily="66" charset="0"/>
              </a:rPr>
              <a:t>lifelong advocate for gender and racial </a:t>
            </a:r>
            <a:r>
              <a:rPr lang="en-US" sz="2400" dirty="0" smtClean="0">
                <a:latin typeface="Comic Sans MS" panose="030F0702030302020204" pitchFamily="66" charset="0"/>
              </a:rPr>
              <a:t>equality, </a:t>
            </a:r>
            <a:r>
              <a:rPr lang="en-US" sz="2400" dirty="0">
                <a:latin typeface="Comic Sans MS" panose="030F0702030302020204" pitchFamily="66" charset="0"/>
              </a:rPr>
              <a:t>Brown not only lobbied </a:t>
            </a:r>
            <a:r>
              <a:rPr lang="en-US" sz="2400" dirty="0" smtClean="0">
                <a:latin typeface="Comic Sans MS" panose="030F0702030302020204" pitchFamily="66" charset="0"/>
              </a:rPr>
              <a:t>to </a:t>
            </a:r>
            <a:r>
              <a:rPr lang="en-US" sz="2400" dirty="0">
                <a:latin typeface="Comic Sans MS" panose="030F0702030302020204" pitchFamily="66" charset="0"/>
              </a:rPr>
              <a:t>integrate the </a:t>
            </a:r>
            <a:r>
              <a:rPr lang="en-US" sz="2400" dirty="0" smtClean="0">
                <a:latin typeface="Comic Sans MS" panose="030F0702030302020204" pitchFamily="66" charset="0"/>
              </a:rPr>
              <a:t>US </a:t>
            </a:r>
            <a:r>
              <a:rPr lang="en-US" sz="2400" dirty="0">
                <a:latin typeface="Comic Sans MS" panose="030F0702030302020204" pitchFamily="66" charset="0"/>
              </a:rPr>
              <a:t>Army Air Corp and include African Americans in the Civilian Pilot Training Program (CPTP), but also co-founded the Cornelius Coffey School of Aeronautics with Cornelius Coffey, </a:t>
            </a:r>
            <a:r>
              <a:rPr lang="en-US" sz="2400" dirty="0" smtClean="0">
                <a:latin typeface="Comic Sans MS" panose="030F0702030302020204" pitchFamily="66" charset="0"/>
              </a:rPr>
              <a:t>the </a:t>
            </a:r>
            <a:r>
              <a:rPr lang="en-US" sz="2400" dirty="0">
                <a:latin typeface="Comic Sans MS" panose="030F0702030302020204" pitchFamily="66" charset="0"/>
              </a:rPr>
              <a:t>first private flight training academy in the </a:t>
            </a:r>
            <a:r>
              <a:rPr lang="en-US" sz="2400" dirty="0" smtClean="0">
                <a:latin typeface="Comic Sans MS" panose="030F0702030302020204" pitchFamily="66" charset="0"/>
              </a:rPr>
              <a:t>US </a:t>
            </a:r>
            <a:r>
              <a:rPr lang="en-US" sz="2400" dirty="0" smtClean="0">
                <a:latin typeface="Comic Sans MS" panose="030F0702030302020204" pitchFamily="66" charset="0"/>
              </a:rPr>
              <a:t>owned/operated </a:t>
            </a:r>
            <a:r>
              <a:rPr lang="en-US" sz="2400" dirty="0">
                <a:latin typeface="Comic Sans MS" panose="030F0702030302020204" pitchFamily="66" charset="0"/>
              </a:rPr>
              <a:t>by African Americans. She trained hundreds of pilots, several of whom would go on to become Tuskegee Airmen</a:t>
            </a:r>
            <a:r>
              <a:rPr lang="en-US" sz="2400" dirty="0" smtClean="0">
                <a:latin typeface="Comic Sans MS" panose="030F0702030302020204" pitchFamily="66" charset="0"/>
              </a:rPr>
              <a:t>. Brown organized </a:t>
            </a:r>
            <a:r>
              <a:rPr lang="en-US" sz="2400" dirty="0">
                <a:latin typeface="Comic Sans MS" panose="030F0702030302020204" pitchFamily="66" charset="0"/>
              </a:rPr>
              <a:t>flight schools for children, </a:t>
            </a:r>
            <a:r>
              <a:rPr lang="en-US" sz="2400" dirty="0" smtClean="0">
                <a:latin typeface="Comic Sans MS" panose="030F0702030302020204" pitchFamily="66" charset="0"/>
              </a:rPr>
              <a:t>ran for US </a:t>
            </a:r>
            <a:r>
              <a:rPr lang="en-US" sz="2400" dirty="0">
                <a:latin typeface="Comic Sans MS" panose="030F0702030302020204" pitchFamily="66" charset="0"/>
              </a:rPr>
              <a:t>Congress three times (1946, 1948, and 1950, respectively), </a:t>
            </a:r>
            <a:r>
              <a:rPr lang="en-US" sz="2400" dirty="0" smtClean="0">
                <a:latin typeface="Comic Sans MS" panose="030F0702030302020204" pitchFamily="66" charset="0"/>
              </a:rPr>
              <a:t>and </a:t>
            </a:r>
            <a:r>
              <a:rPr lang="en-US" sz="2400" dirty="0" smtClean="0">
                <a:latin typeface="Comic Sans MS" panose="030F0702030302020204" pitchFamily="66" charset="0"/>
              </a:rPr>
              <a:t>taught </a:t>
            </a:r>
            <a:r>
              <a:rPr lang="en-US" sz="2400" dirty="0">
                <a:latin typeface="Comic Sans MS" panose="030F0702030302020204" pitchFamily="66" charset="0"/>
              </a:rPr>
              <a:t>in the Chicago Public School System until </a:t>
            </a:r>
            <a:r>
              <a:rPr lang="en-US" sz="2400" dirty="0" smtClean="0">
                <a:latin typeface="Comic Sans MS" panose="030F0702030302020204" pitchFamily="66" charset="0"/>
              </a:rPr>
              <a:t>1971.</a:t>
            </a:r>
            <a:endParaRPr lang="en-US" sz="2400" dirty="0">
              <a:latin typeface="Comic Sans MS" panose="030F0702030302020204" pitchFamily="66" charset="0"/>
            </a:endParaRPr>
          </a:p>
        </p:txBody>
      </p:sp>
      <p:pic>
        <p:nvPicPr>
          <p:cNvPr id="3" name="Picture 2"/>
          <p:cNvPicPr>
            <a:picLocks noChangeAspect="1"/>
          </p:cNvPicPr>
          <p:nvPr/>
        </p:nvPicPr>
        <p:blipFill rotWithShape="1">
          <a:blip r:embed="rId2"/>
          <a:srcRect t="7664" b="7980"/>
          <a:stretch/>
        </p:blipFill>
        <p:spPr>
          <a:xfrm>
            <a:off x="1459345" y="3358055"/>
            <a:ext cx="5591671" cy="3499945"/>
          </a:xfrm>
          <a:prstGeom prst="rect">
            <a:avLst/>
          </a:prstGeom>
        </p:spPr>
      </p:pic>
      <p:pic>
        <p:nvPicPr>
          <p:cNvPr id="4" name="Picture 3"/>
          <p:cNvPicPr>
            <a:picLocks noChangeAspect="1"/>
          </p:cNvPicPr>
          <p:nvPr/>
        </p:nvPicPr>
        <p:blipFill>
          <a:blip r:embed="rId3"/>
          <a:stretch>
            <a:fillRect/>
          </a:stretch>
        </p:blipFill>
        <p:spPr>
          <a:xfrm>
            <a:off x="8135006" y="3358055"/>
            <a:ext cx="3564559" cy="3440053"/>
          </a:xfrm>
          <a:prstGeom prst="rect">
            <a:avLst/>
          </a:prstGeom>
        </p:spPr>
      </p:pic>
    </p:spTree>
    <p:extLst>
      <p:ext uri="{BB962C8B-B14F-4D97-AF65-F5344CB8AC3E}">
        <p14:creationId xmlns:p14="http://schemas.microsoft.com/office/powerpoint/2010/main" val="3711521548"/>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2474" y="314037"/>
            <a:ext cx="6012872" cy="6012872"/>
          </a:xfrm>
          <a:prstGeom prst="rect">
            <a:avLst/>
          </a:prstGeom>
        </p:spPr>
      </p:pic>
      <p:sp>
        <p:nvSpPr>
          <p:cNvPr id="3" name="Rectangle 2"/>
          <p:cNvSpPr/>
          <p:nvPr/>
        </p:nvSpPr>
        <p:spPr>
          <a:xfrm>
            <a:off x="7666182" y="196610"/>
            <a:ext cx="4525818" cy="6555641"/>
          </a:xfrm>
          <a:prstGeom prst="rect">
            <a:avLst/>
          </a:prstGeom>
        </p:spPr>
        <p:txBody>
          <a:bodyPr wrap="square">
            <a:spAutoFit/>
          </a:bodyPr>
          <a:lstStyle/>
          <a:p>
            <a:r>
              <a:rPr lang="en-US" sz="2800" dirty="0">
                <a:latin typeface="Comic Sans MS" panose="030F0702030302020204" pitchFamily="66" charset="0"/>
              </a:rPr>
              <a:t>In 1915, historian Carter G. Woodson and others founded the Association for the Study of Negro Life and History (ASNLH), now the Association for the Study of African American Life and History (ASALH). These men saw the need for dedicated research, promotion, and preservation of African American achievement, culture, and history. </a:t>
            </a:r>
          </a:p>
        </p:txBody>
      </p:sp>
    </p:spTree>
    <p:extLst>
      <p:ext uri="{BB962C8B-B14F-4D97-AF65-F5344CB8AC3E}">
        <p14:creationId xmlns:p14="http://schemas.microsoft.com/office/powerpoint/2010/main" val="1220645743"/>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2816" y="302359"/>
            <a:ext cx="10241329" cy="6555641"/>
          </a:xfrm>
          <a:prstGeom prst="rect">
            <a:avLst/>
          </a:prstGeom>
          <a:noFill/>
        </p:spPr>
        <p:txBody>
          <a:bodyPr wrap="square" rtlCol="0">
            <a:spAutoFit/>
          </a:bodyPr>
          <a:lstStyle/>
          <a:p>
            <a:r>
              <a:rPr lang="en-US" sz="2800" dirty="0" smtClean="0">
                <a:latin typeface="Comic Sans MS" panose="030F0702030302020204" pitchFamily="66" charset="0"/>
              </a:rPr>
              <a:t>Woodson believed that once presented, the truth about African </a:t>
            </a:r>
            <a:r>
              <a:rPr lang="en-US" sz="2800" dirty="0">
                <a:latin typeface="Comic Sans MS" panose="030F0702030302020204" pitchFamily="66" charset="0"/>
              </a:rPr>
              <a:t>Americans would end racial stereotypes and bring about a new era of equality, opportunity, and racial democracy. </a:t>
            </a:r>
            <a:r>
              <a:rPr lang="en-US" sz="2800" dirty="0" smtClean="0">
                <a:latin typeface="Comic Sans MS" panose="030F0702030302020204" pitchFamily="66" charset="0"/>
              </a:rPr>
              <a:t>In </a:t>
            </a:r>
            <a:r>
              <a:rPr lang="en-US" sz="2800" dirty="0">
                <a:latin typeface="Comic Sans MS" panose="030F0702030302020204" pitchFamily="66" charset="0"/>
              </a:rPr>
              <a:t>1926, the ASNLH organized “Negro History Week” for the second week in February to coincide with both Abraham Lincoln’s and Frederick Douglass’ birthdays. Schools and communities embraced the week as a time of remembrance and celebration of black culture as plays, performances, and lectures occurred. In addition, communities established history clubs to continue the study of African American history year-round. The leaders of ASNLH promoted the work of black scholars, artists, athletes, and leaders through the media and </a:t>
            </a:r>
            <a:r>
              <a:rPr lang="en-US" sz="2800" i="1" dirty="0">
                <a:latin typeface="Comic Sans MS" panose="030F0702030302020204" pitchFamily="66" charset="0"/>
              </a:rPr>
              <a:t>The Journal of Negro History</a:t>
            </a:r>
            <a:r>
              <a:rPr lang="en-US" sz="2800" dirty="0">
                <a:latin typeface="Comic Sans MS" panose="030F0702030302020204" pitchFamily="66" charset="0"/>
              </a:rPr>
              <a:t>. </a:t>
            </a:r>
          </a:p>
          <a:p>
            <a:endParaRPr lang="en-US" sz="2800" dirty="0">
              <a:latin typeface="Comic Sans MS" panose="030F0702030302020204" pitchFamily="66" charset="0"/>
            </a:endParaRPr>
          </a:p>
        </p:txBody>
      </p:sp>
    </p:spTree>
    <p:extLst>
      <p:ext uri="{BB962C8B-B14F-4D97-AF65-F5344CB8AC3E}">
        <p14:creationId xmlns:p14="http://schemas.microsoft.com/office/powerpoint/2010/main" val="1816715488"/>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2749" y="0"/>
            <a:ext cx="10719251" cy="6986528"/>
          </a:xfrm>
          <a:prstGeom prst="rect">
            <a:avLst/>
          </a:prstGeom>
          <a:noFill/>
        </p:spPr>
        <p:txBody>
          <a:bodyPr wrap="square" rtlCol="0">
            <a:spAutoFit/>
          </a:bodyPr>
          <a:lstStyle/>
          <a:p>
            <a:r>
              <a:rPr lang="en-US" sz="2800" dirty="0" smtClean="0">
                <a:latin typeface="Comic Sans MS" panose="030F0702030302020204" pitchFamily="66" charset="0"/>
              </a:rPr>
              <a:t>Over </a:t>
            </a:r>
            <a:r>
              <a:rPr lang="en-US" sz="2800" dirty="0">
                <a:latin typeface="Comic Sans MS" panose="030F0702030302020204" pitchFamily="66" charset="0"/>
              </a:rPr>
              <a:t>the next </a:t>
            </a:r>
            <a:r>
              <a:rPr lang="en-US" sz="2800" dirty="0" smtClean="0">
                <a:latin typeface="Comic Sans MS" panose="030F0702030302020204" pitchFamily="66" charset="0"/>
              </a:rPr>
              <a:t>decades </a:t>
            </a:r>
            <a:r>
              <a:rPr lang="en-US" sz="2800" dirty="0">
                <a:latin typeface="Comic Sans MS" panose="030F0702030302020204" pitchFamily="66" charset="0"/>
              </a:rPr>
              <a:t>communities issued </a:t>
            </a:r>
            <a:r>
              <a:rPr lang="en-US" sz="2800" dirty="0" smtClean="0">
                <a:latin typeface="Comic Sans MS" panose="030F0702030302020204" pitchFamily="66" charset="0"/>
              </a:rPr>
              <a:t>“official” week celebrations, college campuses extended the celebration for the entire month coinciding with the Civil Rights Movement. As black populations grew, mayors issued Negro History Week </a:t>
            </a:r>
            <a:r>
              <a:rPr lang="en-US" sz="2800" dirty="0">
                <a:latin typeface="Comic Sans MS" panose="030F0702030302020204" pitchFamily="66" charset="0"/>
              </a:rPr>
              <a:t>proclamations. Well before his death in 1950, Woodson believed that the weekly celebrations—not the study or celebration of black history–would eventually come to an end. In fact, Woodson never viewed black history as a one-week affair. He pressed for schools to use Negro History Week </a:t>
            </a:r>
            <a:r>
              <a:rPr lang="en-US" sz="2800" dirty="0" smtClean="0">
                <a:latin typeface="Comic Sans MS" panose="030F0702030302020204" pitchFamily="66" charset="0"/>
              </a:rPr>
              <a:t>to demonstrate </a:t>
            </a:r>
            <a:r>
              <a:rPr lang="en-US" sz="2800" dirty="0">
                <a:latin typeface="Comic Sans MS" panose="030F0702030302020204" pitchFamily="66" charset="0"/>
              </a:rPr>
              <a:t>what students learned all year. In the same vein, Woodson established a black studies extension program to reach adults </a:t>
            </a:r>
            <a:r>
              <a:rPr lang="en-US" sz="2800" dirty="0" smtClean="0">
                <a:latin typeface="Comic Sans MS" panose="030F0702030302020204" pitchFamily="66" charset="0"/>
              </a:rPr>
              <a:t>and </a:t>
            </a:r>
            <a:r>
              <a:rPr lang="en-US" sz="2800" dirty="0">
                <a:latin typeface="Comic Sans MS" panose="030F0702030302020204" pitchFamily="66" charset="0"/>
              </a:rPr>
              <a:t>looked forward to the time when an annual celebration would no longer be necessary. Woodson believed that black history was too important to be crammed into a limited time frame. He spoke of a shift from Negro History Week to Negro History Year. </a:t>
            </a:r>
          </a:p>
        </p:txBody>
      </p:sp>
    </p:spTree>
    <p:extLst>
      <p:ext uri="{BB962C8B-B14F-4D97-AF65-F5344CB8AC3E}">
        <p14:creationId xmlns:p14="http://schemas.microsoft.com/office/powerpoint/2010/main" val="2708207934"/>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056" y="424873"/>
            <a:ext cx="10355563" cy="6124754"/>
          </a:xfrm>
          <a:prstGeom prst="rect">
            <a:avLst/>
          </a:prstGeom>
          <a:noFill/>
        </p:spPr>
        <p:txBody>
          <a:bodyPr wrap="square" rtlCol="0">
            <a:spAutoFit/>
          </a:bodyPr>
          <a:lstStyle/>
          <a:p>
            <a:pPr marL="0" lvl="1"/>
            <a:r>
              <a:rPr lang="en-US" sz="2800" dirty="0" smtClean="0">
                <a:latin typeface="Comic Sans MS" panose="030F0702030302020204" pitchFamily="66" charset="0"/>
              </a:rPr>
              <a:t>The </a:t>
            </a:r>
            <a:r>
              <a:rPr lang="en-US" sz="2800" dirty="0">
                <a:latin typeface="Comic Sans MS" panose="030F0702030302020204" pitchFamily="66" charset="0"/>
              </a:rPr>
              <a:t>1960s </a:t>
            </a:r>
            <a:r>
              <a:rPr lang="en-US" sz="2800" dirty="0" smtClean="0">
                <a:latin typeface="Comic Sans MS" panose="030F0702030302020204" pitchFamily="66" charset="0"/>
              </a:rPr>
              <a:t>helped the cause and celebration </a:t>
            </a:r>
            <a:r>
              <a:rPr lang="en-US" sz="2800" dirty="0">
                <a:latin typeface="Comic Sans MS" panose="030F0702030302020204" pitchFamily="66" charset="0"/>
              </a:rPr>
              <a:t>of black history. During the Civil Rights Movement, </a:t>
            </a:r>
            <a:r>
              <a:rPr lang="en-US" sz="2800" dirty="0" smtClean="0">
                <a:latin typeface="Comic Sans MS" panose="030F0702030302020204" pitchFamily="66" charset="0"/>
              </a:rPr>
              <a:t>Freedom </a:t>
            </a:r>
            <a:r>
              <a:rPr lang="en-US" sz="2800" dirty="0">
                <a:latin typeface="Comic Sans MS" panose="030F0702030302020204" pitchFamily="66" charset="0"/>
              </a:rPr>
              <a:t>Schools incorporated black history into the curriculum to advance social change. </a:t>
            </a:r>
            <a:r>
              <a:rPr lang="en-US" sz="2800" dirty="0" smtClean="0">
                <a:latin typeface="Comic Sans MS" panose="030F0702030302020204" pitchFamily="66" charset="0"/>
              </a:rPr>
              <a:t>Before </a:t>
            </a:r>
            <a:r>
              <a:rPr lang="en-US" sz="2800" dirty="0">
                <a:latin typeface="Comic Sans MS" panose="030F0702030302020204" pitchFamily="66" charset="0"/>
              </a:rPr>
              <a:t>the decade was over, </a:t>
            </a:r>
            <a:r>
              <a:rPr lang="en-US" sz="2800" dirty="0" smtClean="0">
                <a:latin typeface="Comic Sans MS" panose="030F0702030302020204" pitchFamily="66" charset="0"/>
              </a:rPr>
              <a:t>Negro History </a:t>
            </a:r>
            <a:r>
              <a:rPr lang="en-US" sz="2800" dirty="0">
                <a:latin typeface="Comic Sans MS" panose="030F0702030302020204" pitchFamily="66" charset="0"/>
              </a:rPr>
              <a:t>Week </a:t>
            </a:r>
            <a:r>
              <a:rPr lang="en-US" sz="2800" dirty="0" smtClean="0">
                <a:latin typeface="Comic Sans MS" panose="030F0702030302020204" pitchFamily="66" charset="0"/>
              </a:rPr>
              <a:t>was </a:t>
            </a:r>
            <a:r>
              <a:rPr lang="en-US" sz="2800" dirty="0">
                <a:latin typeface="Comic Sans MS" panose="030F0702030302020204" pitchFamily="66" charset="0"/>
              </a:rPr>
              <a:t>on its way to becoming Black History Month. By the late 1960s, as young blacks on college campuses became increasingly conscious of links with Africa, the Black Studies Movement, the creation of black professional associations, and a host of doctoral programs at major American universities emerged. </a:t>
            </a:r>
            <a:r>
              <a:rPr lang="en-US" sz="2800" dirty="0" smtClean="0">
                <a:latin typeface="Comic Sans MS" panose="030F0702030302020204" pitchFamily="66" charset="0"/>
              </a:rPr>
              <a:t>Younger intellectuals prodded </a:t>
            </a:r>
            <a:r>
              <a:rPr lang="en-US" sz="2800" dirty="0">
                <a:latin typeface="Comic Sans MS" panose="030F0702030302020204" pitchFamily="66" charset="0"/>
              </a:rPr>
              <a:t>Woodson’s organization to change with the times. </a:t>
            </a:r>
            <a:r>
              <a:rPr lang="en-US" sz="2800" dirty="0" smtClean="0">
                <a:latin typeface="Comic Sans MS" panose="030F0702030302020204" pitchFamily="66" charset="0"/>
              </a:rPr>
              <a:t>In </a:t>
            </a:r>
            <a:r>
              <a:rPr lang="en-US" sz="2800" dirty="0">
                <a:latin typeface="Comic Sans MS" panose="030F0702030302020204" pitchFamily="66" charset="0"/>
              </a:rPr>
              <a:t>1976, </a:t>
            </a:r>
            <a:r>
              <a:rPr lang="en-US" sz="2800" dirty="0" smtClean="0">
                <a:latin typeface="Comic Sans MS" panose="030F0702030302020204" pitchFamily="66" charset="0"/>
              </a:rPr>
              <a:t>50 </a:t>
            </a:r>
            <a:r>
              <a:rPr lang="en-US" sz="2800" dirty="0">
                <a:latin typeface="Comic Sans MS" panose="030F0702030302020204" pitchFamily="66" charset="0"/>
              </a:rPr>
              <a:t>years after the first celebration, the </a:t>
            </a:r>
            <a:r>
              <a:rPr lang="en-US" sz="2800" dirty="0" smtClean="0">
                <a:latin typeface="Comic Sans MS" panose="030F0702030302020204" pitchFamily="66" charset="0"/>
              </a:rPr>
              <a:t>ASALH </a:t>
            </a:r>
            <a:r>
              <a:rPr lang="en-US" sz="2800" dirty="0">
                <a:latin typeface="Comic Sans MS" panose="030F0702030302020204" pitchFamily="66" charset="0"/>
              </a:rPr>
              <a:t>used its influence to institutionalize the shifts from a week to a month and from Negro history to black history</a:t>
            </a:r>
            <a:r>
              <a:rPr lang="en-US" sz="2800" dirty="0" smtClean="0">
                <a:latin typeface="Comic Sans MS" panose="030F0702030302020204" pitchFamily="66" charset="0"/>
              </a:rPr>
              <a:t>.</a:t>
            </a:r>
            <a:endParaRPr lang="en-US" sz="2800" dirty="0">
              <a:latin typeface="Comic Sans MS" panose="030F0702030302020204" pitchFamily="66" charset="0"/>
            </a:endParaRPr>
          </a:p>
        </p:txBody>
      </p:sp>
    </p:spTree>
    <p:extLst>
      <p:ext uri="{BB962C8B-B14F-4D97-AF65-F5344CB8AC3E}">
        <p14:creationId xmlns:p14="http://schemas.microsoft.com/office/powerpoint/2010/main" val="67740756"/>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847" y="742123"/>
            <a:ext cx="10820400" cy="5693866"/>
          </a:xfrm>
          <a:prstGeom prst="rect">
            <a:avLst/>
          </a:prstGeom>
          <a:noFill/>
        </p:spPr>
        <p:txBody>
          <a:bodyPr wrap="square" rtlCol="0">
            <a:spAutoFit/>
          </a:bodyPr>
          <a:lstStyle/>
          <a:p>
            <a:r>
              <a:rPr lang="en-US" sz="2800" dirty="0">
                <a:latin typeface="Comic Sans MS" panose="030F0702030302020204" pitchFamily="66" charset="0"/>
              </a:rPr>
              <a:t>In 1976, during the nation’s bicentennial, President Gerald R. Ford “officially recognized Black History Month calling upon the public to ‘seize the opportunity to honor the too-often neglected accomplishments of black Americans in every area of endeavor throughout our history’.” Every president since Ford has declared February to be Black History Month. Carter G. Woodson built Negro History Week around existing traditions of commemorating the black past. Woodson understood that by attaching his celebration to Lincoln and Douglass, rather than create a new tradition, he increased his chances for success</a:t>
            </a:r>
            <a:r>
              <a:rPr lang="en-US" sz="2800" dirty="0" smtClean="0">
                <a:latin typeface="Comic Sans MS" panose="030F0702030302020204" pitchFamily="66" charset="0"/>
              </a:rPr>
              <a:t>.</a:t>
            </a:r>
          </a:p>
          <a:p>
            <a:endParaRPr lang="en-US" sz="2800" dirty="0">
              <a:latin typeface="Comic Sans MS" panose="030F0702030302020204" pitchFamily="66" charset="0"/>
            </a:endParaRPr>
          </a:p>
          <a:p>
            <a:r>
              <a:rPr lang="en-US" sz="2800" dirty="0" smtClean="0">
                <a:latin typeface="Comic Sans MS" panose="030F0702030302020204" pitchFamily="66" charset="0"/>
              </a:rPr>
              <a:t>To read more about ASALH (</a:t>
            </a:r>
            <a:r>
              <a:rPr lang="en-US" sz="2800" dirty="0" smtClean="0">
                <a:solidFill>
                  <a:srgbClr val="0070C0"/>
                </a:solidFill>
                <a:latin typeface="Comic Sans MS" panose="030F0702030302020204" pitchFamily="66" charset="0"/>
              </a:rPr>
              <a:t>http://asalh100.org/</a:t>
            </a:r>
            <a:r>
              <a:rPr lang="en-US" sz="2800" dirty="0" smtClean="0">
                <a:latin typeface="Comic Sans MS" panose="030F0702030302020204" pitchFamily="66" charset="0"/>
              </a:rPr>
              <a:t>) and its programs see information on the website.</a:t>
            </a:r>
          </a:p>
        </p:txBody>
      </p:sp>
    </p:spTree>
    <p:extLst>
      <p:ext uri="{BB962C8B-B14F-4D97-AF65-F5344CB8AC3E}">
        <p14:creationId xmlns:p14="http://schemas.microsoft.com/office/powerpoint/2010/main" val="2165152345"/>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855" y="1794212"/>
            <a:ext cx="10815145" cy="2893100"/>
          </a:xfrm>
          <a:prstGeom prst="rect">
            <a:avLst/>
          </a:prstGeom>
          <a:noFill/>
        </p:spPr>
        <p:txBody>
          <a:bodyPr wrap="square" rtlCol="0">
            <a:spAutoFit/>
          </a:bodyPr>
          <a:lstStyle/>
          <a:p>
            <a:r>
              <a:rPr lang="en-US" sz="2400" dirty="0" smtClean="0">
                <a:latin typeface="Comic Sans MS" panose="030F0702030302020204" pitchFamily="66" charset="0"/>
              </a:rPr>
              <a:t>Sources:</a:t>
            </a:r>
          </a:p>
          <a:p>
            <a:endParaRPr lang="en-US" dirty="0">
              <a:latin typeface="Comic Sans MS" panose="030F0702030302020204" pitchFamily="66" charset="0"/>
            </a:endParaRPr>
          </a:p>
          <a:p>
            <a:r>
              <a:rPr lang="en-US" sz="2000" dirty="0" smtClean="0">
                <a:latin typeface="Comic Sans MS" panose="030F0702030302020204" pitchFamily="66" charset="0"/>
              </a:rPr>
              <a:t>http://</a:t>
            </a:r>
            <a:r>
              <a:rPr lang="en-US" sz="2000" dirty="0">
                <a:latin typeface="Comic Sans MS" panose="030F0702030302020204" pitchFamily="66" charset="0"/>
              </a:rPr>
              <a:t>asalh.org/black-history-themes/</a:t>
            </a:r>
          </a:p>
          <a:p>
            <a:endParaRPr lang="en-US" sz="2000" dirty="0">
              <a:latin typeface="Comic Sans MS" panose="030F0702030302020204" pitchFamily="66" charset="0"/>
            </a:endParaRPr>
          </a:p>
          <a:p>
            <a:r>
              <a:rPr lang="en-US" sz="2000" dirty="0" smtClean="0">
                <a:latin typeface="Comic Sans MS" panose="030F0702030302020204" pitchFamily="66" charset="0"/>
              </a:rPr>
              <a:t>https</a:t>
            </a:r>
            <a:r>
              <a:rPr lang="en-US" sz="2000" dirty="0">
                <a:latin typeface="Comic Sans MS" panose="030F0702030302020204" pitchFamily="66" charset="0"/>
              </a:rPr>
              <a:t>://en.wikipedia.org/wiki/</a:t>
            </a:r>
          </a:p>
          <a:p>
            <a:endParaRPr lang="en-US" sz="2000" dirty="0">
              <a:latin typeface="Comic Sans MS" panose="030F0702030302020204" pitchFamily="66" charset="0"/>
            </a:endParaRPr>
          </a:p>
          <a:p>
            <a:r>
              <a:rPr lang="en-US" sz="2000" dirty="0" smtClean="0">
                <a:latin typeface="Comic Sans MS" panose="030F0702030302020204" pitchFamily="66" charset="0"/>
              </a:rPr>
              <a:t>https</a:t>
            </a:r>
            <a:r>
              <a:rPr lang="en-US" sz="2000" dirty="0">
                <a:latin typeface="Comic Sans MS" panose="030F0702030302020204" pitchFamily="66" charset="0"/>
              </a:rPr>
              <a:t>://www.womenshistory.org/education-resources/biographies/mary-mcleod-bethune</a:t>
            </a:r>
          </a:p>
          <a:p>
            <a:endParaRPr lang="en-US" sz="2000" dirty="0">
              <a:latin typeface="Comic Sans MS" panose="030F0702030302020204" pitchFamily="66" charset="0"/>
            </a:endParaRPr>
          </a:p>
          <a:p>
            <a:endParaRPr lang="en-US" sz="2000" dirty="0">
              <a:latin typeface="Comic Sans MS" panose="030F0702030302020204" pitchFamily="66" charset="0"/>
            </a:endParaRPr>
          </a:p>
        </p:txBody>
      </p:sp>
    </p:spTree>
    <p:extLst>
      <p:ext uri="{BB962C8B-B14F-4D97-AF65-F5344CB8AC3E}">
        <p14:creationId xmlns:p14="http://schemas.microsoft.com/office/powerpoint/2010/main" val="3240677898"/>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5022" y="6236915"/>
            <a:ext cx="6756978" cy="523220"/>
          </a:xfrm>
          <a:prstGeom prst="rect">
            <a:avLst/>
          </a:prstGeom>
        </p:spPr>
        <p:txBody>
          <a:bodyPr wrap="none">
            <a:spAutoFit/>
          </a:bodyPr>
          <a:lstStyle/>
          <a:p>
            <a:r>
              <a:rPr lang="en-US" sz="2800" dirty="0">
                <a:latin typeface="Comic Sans MS" panose="030F0702030302020204" pitchFamily="66" charset="0"/>
              </a:rPr>
              <a:t>https://www.andrews.edu/cas/history/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79" y="95125"/>
            <a:ext cx="10058400" cy="1647062"/>
          </a:xfrm>
          <a:prstGeom prst="rect">
            <a:avLst/>
          </a:prstGeom>
        </p:spPr>
      </p:pic>
      <p:sp>
        <p:nvSpPr>
          <p:cNvPr id="6" name="Rectangle 5"/>
          <p:cNvSpPr/>
          <p:nvPr/>
        </p:nvSpPr>
        <p:spPr>
          <a:xfrm>
            <a:off x="288176" y="2266939"/>
            <a:ext cx="11715402" cy="3816429"/>
          </a:xfrm>
          <a:prstGeom prst="rect">
            <a:avLst/>
          </a:prstGeom>
        </p:spPr>
        <p:txBody>
          <a:bodyPr wrap="square">
            <a:spAutoFit/>
          </a:bodyPr>
          <a:lstStyle/>
          <a:p>
            <a:r>
              <a:rPr lang="en-US" sz="2200" dirty="0">
                <a:latin typeface="Comic Sans MS" panose="030F0702030302020204" pitchFamily="66" charset="0"/>
              </a:rPr>
              <a:t>The study of history and political science provides enhanced understanding of society, increases communication skills, and teaches critical thinking. These, and other benefits of a liberal arts education, bring confidence and increased enjoyment in every area of life by broadening the students’ intellectual experience</a:t>
            </a:r>
            <a:r>
              <a:rPr lang="en-US" sz="2200" dirty="0" smtClean="0">
                <a:latin typeface="Comic Sans MS" panose="030F0702030302020204" pitchFamily="66" charset="0"/>
              </a:rPr>
              <a:t>. The </a:t>
            </a:r>
            <a:r>
              <a:rPr lang="en-US" sz="2200" dirty="0">
                <a:latin typeface="Comic Sans MS" panose="030F0702030302020204" pitchFamily="66" charset="0"/>
              </a:rPr>
              <a:t>History </a:t>
            </a:r>
            <a:r>
              <a:rPr lang="en-US" sz="2200" dirty="0" smtClean="0">
                <a:latin typeface="Comic Sans MS" panose="030F0702030302020204" pitchFamily="66" charset="0"/>
              </a:rPr>
              <a:t>&amp; </a:t>
            </a:r>
            <a:r>
              <a:rPr lang="en-US" sz="2200" dirty="0">
                <a:latin typeface="Comic Sans MS" panose="030F0702030302020204" pitchFamily="66" charset="0"/>
              </a:rPr>
              <a:t>Political Science Department serves Andrews students in several ways. It provides general educational courses required for all students and offers degree programs for those interested in further study of American and European history, political science, or social studies. </a:t>
            </a:r>
            <a:r>
              <a:rPr lang="en-US" sz="2200" dirty="0" smtClean="0">
                <a:latin typeface="Comic Sans MS" panose="030F0702030302020204" pitchFamily="66" charset="0"/>
              </a:rPr>
              <a:t>Faculty </a:t>
            </a:r>
            <a:r>
              <a:rPr lang="en-US" sz="2200" dirty="0">
                <a:latin typeface="Comic Sans MS" panose="030F0702030302020204" pitchFamily="66" charset="0"/>
              </a:rPr>
              <a:t>in the department aid students in understanding the relationship of the past and present and demonstrate how local, national, and international political processes affect and respond to events. All teachers approach their subjects from an explicit, biblically based, Christian perspective.</a:t>
            </a:r>
          </a:p>
        </p:txBody>
      </p:sp>
    </p:spTree>
    <p:extLst>
      <p:ext uri="{BB962C8B-B14F-4D97-AF65-F5344CB8AC3E}">
        <p14:creationId xmlns:p14="http://schemas.microsoft.com/office/powerpoint/2010/main" val="1652223905"/>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6345" y="0"/>
            <a:ext cx="10699532" cy="6801862"/>
          </a:xfrm>
          <a:prstGeom prst="rect">
            <a:avLst/>
          </a:prstGeom>
        </p:spPr>
        <p:txBody>
          <a:bodyPr wrap="square">
            <a:spAutoFit/>
          </a:bodyPr>
          <a:lstStyle/>
          <a:p>
            <a:r>
              <a:rPr lang="en-US" sz="2100" dirty="0">
                <a:latin typeface="Comic Sans MS" panose="030F0702030302020204" pitchFamily="66" charset="0"/>
              </a:rPr>
              <a:t>A major in </a:t>
            </a:r>
            <a:r>
              <a:rPr lang="en-US" sz="2100" b="1" dirty="0">
                <a:latin typeface="Comic Sans MS" panose="030F0702030302020204" pitchFamily="66" charset="0"/>
              </a:rPr>
              <a:t>History</a:t>
            </a:r>
            <a:r>
              <a:rPr lang="en-US" sz="2100" dirty="0">
                <a:latin typeface="Comic Sans MS" panose="030F0702030302020204" pitchFamily="66" charset="0"/>
              </a:rPr>
              <a:t> from Andrews University equips students with knowledge and skills for success in a wide range of areas. Students understand the past and its relationship to the present through a variety of American, </a:t>
            </a:r>
            <a:r>
              <a:rPr lang="en-US" sz="2100" dirty="0" smtClean="0">
                <a:latin typeface="Comic Sans MS" panose="030F0702030302020204" pitchFamily="66" charset="0"/>
              </a:rPr>
              <a:t>European, </a:t>
            </a:r>
            <a:r>
              <a:rPr lang="en-US" sz="2100" dirty="0">
                <a:latin typeface="Comic Sans MS" panose="030F0702030302020204" pitchFamily="66" charset="0"/>
              </a:rPr>
              <a:t>and non-western history courses, training in a foreign language, hands-on experience in historical research, and an introduction to historical philosophy and theory. Our degree prepares students for careers in teaching, research, law, and for graduate work in a wide range of professional and academic areas. In </a:t>
            </a:r>
            <a:r>
              <a:rPr lang="en-US" sz="2100" dirty="0" smtClean="0">
                <a:latin typeface="Comic Sans MS" panose="030F0702030302020204" pitchFamily="66" charset="0"/>
              </a:rPr>
              <a:t>addition, </a:t>
            </a:r>
            <a:r>
              <a:rPr lang="en-US" sz="2100" dirty="0">
                <a:latin typeface="Comic Sans MS" panose="030F0702030302020204" pitchFamily="66" charset="0"/>
              </a:rPr>
              <a:t>it encourages the moral, intellectual, civic, social, and spiritual maturity to accompany a life well-lived</a:t>
            </a:r>
            <a:r>
              <a:rPr lang="en-US" sz="2100" dirty="0" smtClean="0">
                <a:latin typeface="Comic Sans MS" panose="030F0702030302020204" pitchFamily="66" charset="0"/>
              </a:rPr>
              <a:t>.</a:t>
            </a:r>
          </a:p>
          <a:p>
            <a:endParaRPr lang="en-US" sz="800" dirty="0" smtClean="0">
              <a:latin typeface="Comic Sans MS" panose="030F0702030302020204" pitchFamily="66" charset="0"/>
            </a:endParaRPr>
          </a:p>
          <a:p>
            <a:r>
              <a:rPr lang="en-US" sz="2100" dirty="0">
                <a:latin typeface="Comic Sans MS" panose="030F0702030302020204" pitchFamily="66" charset="0"/>
              </a:rPr>
              <a:t>A </a:t>
            </a:r>
            <a:r>
              <a:rPr lang="en-US" sz="2100" b="1" dirty="0">
                <a:latin typeface="Comic Sans MS" panose="030F0702030302020204" pitchFamily="66" charset="0"/>
              </a:rPr>
              <a:t>Political Science </a:t>
            </a:r>
            <a:r>
              <a:rPr lang="en-US" sz="2100" dirty="0">
                <a:latin typeface="Comic Sans MS" panose="030F0702030302020204" pitchFamily="66" charset="0"/>
              </a:rPr>
              <a:t>major from </a:t>
            </a:r>
            <a:r>
              <a:rPr lang="en-US" sz="2100" dirty="0" smtClean="0">
                <a:latin typeface="Comic Sans MS" panose="030F0702030302020204" pitchFamily="66" charset="0"/>
              </a:rPr>
              <a:t>AU </a:t>
            </a:r>
            <a:r>
              <a:rPr lang="en-US" sz="2100" dirty="0">
                <a:latin typeface="Comic Sans MS" panose="030F0702030302020204" pitchFamily="66" charset="0"/>
              </a:rPr>
              <a:t>equips students with unique knowledge and skills that </a:t>
            </a:r>
            <a:r>
              <a:rPr lang="en-US" sz="2100" dirty="0" smtClean="0">
                <a:latin typeface="Comic Sans MS" panose="030F0702030302020204" pitchFamily="66" charset="0"/>
              </a:rPr>
              <a:t>find </a:t>
            </a:r>
            <a:r>
              <a:rPr lang="en-US" sz="2100" dirty="0">
                <a:latin typeface="Comic Sans MS" panose="030F0702030302020204" pitchFamily="66" charset="0"/>
              </a:rPr>
              <a:t>practical solutions to some of the world's most urgent social, economic and political problems</a:t>
            </a:r>
            <a:r>
              <a:rPr lang="en-US" sz="2100" dirty="0" smtClean="0">
                <a:latin typeface="Comic Sans MS" panose="030F0702030302020204" pitchFamily="66" charset="0"/>
              </a:rPr>
              <a:t>. </a:t>
            </a:r>
            <a:r>
              <a:rPr lang="en-US" sz="2100" dirty="0">
                <a:latin typeface="Comic Sans MS" panose="030F0702030302020204" pitchFamily="66" charset="0"/>
              </a:rPr>
              <a:t>It prepares students for careers in teaching, government and politics, law, and for graduate student in a wide range of professional and academic areas. In </a:t>
            </a:r>
            <a:r>
              <a:rPr lang="en-US" sz="2100" dirty="0" smtClean="0">
                <a:latin typeface="Comic Sans MS" panose="030F0702030302020204" pitchFamily="66" charset="0"/>
              </a:rPr>
              <a:t>preparing </a:t>
            </a:r>
            <a:r>
              <a:rPr lang="en-US" sz="2100" dirty="0">
                <a:latin typeface="Comic Sans MS" panose="030F0702030302020204" pitchFamily="66" charset="0"/>
              </a:rPr>
              <a:t>students for a specific profession, </a:t>
            </a:r>
            <a:r>
              <a:rPr lang="en-US" sz="2100" dirty="0" smtClean="0">
                <a:latin typeface="Comic Sans MS" panose="030F0702030302020204" pitchFamily="66" charset="0"/>
              </a:rPr>
              <a:t>a political science major </a:t>
            </a:r>
            <a:r>
              <a:rPr lang="en-US" sz="2100" dirty="0">
                <a:latin typeface="Comic Sans MS" panose="030F0702030302020204" pitchFamily="66" charset="0"/>
              </a:rPr>
              <a:t>teaches lessons in citizenship and statesmanship and seeks to encourage </a:t>
            </a:r>
            <a:r>
              <a:rPr lang="en-US" sz="2100" dirty="0" smtClean="0">
                <a:latin typeface="Comic Sans MS" panose="030F0702030302020204" pitchFamily="66" charset="0"/>
              </a:rPr>
              <a:t>moral</a:t>
            </a:r>
            <a:r>
              <a:rPr lang="en-US" sz="2100" dirty="0">
                <a:latin typeface="Comic Sans MS" panose="030F0702030302020204" pitchFamily="66" charset="0"/>
              </a:rPr>
              <a:t>, intellectual, civic, </a:t>
            </a:r>
            <a:r>
              <a:rPr lang="en-US" sz="2100" dirty="0" smtClean="0">
                <a:latin typeface="Comic Sans MS" panose="030F0702030302020204" pitchFamily="66" charset="0"/>
              </a:rPr>
              <a:t>social, </a:t>
            </a:r>
            <a:r>
              <a:rPr lang="en-US" sz="2100" dirty="0">
                <a:latin typeface="Comic Sans MS" panose="030F0702030302020204" pitchFamily="66" charset="0"/>
              </a:rPr>
              <a:t>and spiritual maturity to accompany a life well-lived. The discipline of Political Science also teaches students to critically assess a host of difficult problems and aims at </a:t>
            </a:r>
            <a:r>
              <a:rPr lang="en-US" sz="2100" dirty="0" smtClean="0">
                <a:latin typeface="Comic Sans MS" panose="030F0702030302020204" pitchFamily="66" charset="0"/>
              </a:rPr>
              <a:t>finding. </a:t>
            </a:r>
          </a:p>
          <a:p>
            <a:endParaRPr lang="en-US" sz="800" dirty="0">
              <a:latin typeface="Comic Sans MS" panose="030F0702030302020204" pitchFamily="66" charset="0"/>
            </a:endParaRPr>
          </a:p>
          <a:p>
            <a:r>
              <a:rPr lang="en-US" sz="2100" dirty="0" smtClean="0">
                <a:latin typeface="Comic Sans MS" panose="030F0702030302020204" pitchFamily="66" charset="0"/>
              </a:rPr>
              <a:t>Our </a:t>
            </a:r>
            <a:r>
              <a:rPr lang="en-US" sz="2100" b="1" dirty="0">
                <a:latin typeface="Comic Sans MS" panose="030F0702030302020204" pitchFamily="66" charset="0"/>
              </a:rPr>
              <a:t>Social Studies </a:t>
            </a:r>
            <a:r>
              <a:rPr lang="en-US" sz="2100" dirty="0">
                <a:latin typeface="Comic Sans MS" panose="030F0702030302020204" pitchFamily="66" charset="0"/>
              </a:rPr>
              <a:t>degree </a:t>
            </a:r>
            <a:r>
              <a:rPr lang="en-US" sz="2100" dirty="0" smtClean="0">
                <a:latin typeface="Comic Sans MS" panose="030F0702030302020204" pitchFamily="66" charset="0"/>
              </a:rPr>
              <a:t>from AU is </a:t>
            </a:r>
            <a:r>
              <a:rPr lang="en-US" sz="2100" dirty="0">
                <a:latin typeface="Comic Sans MS" panose="030F0702030302020204" pitchFamily="66" charset="0"/>
              </a:rPr>
              <a:t>an interdisciplinary program that prepares students for teaching elementary and secondary education.</a:t>
            </a:r>
          </a:p>
        </p:txBody>
      </p:sp>
    </p:spTree>
    <p:extLst>
      <p:ext uri="{BB962C8B-B14F-4D97-AF65-F5344CB8AC3E}">
        <p14:creationId xmlns:p14="http://schemas.microsoft.com/office/powerpoint/2010/main" val="1019815357"/>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77182"/>
            <a:ext cx="7515972" cy="6740307"/>
          </a:xfrm>
          <a:prstGeom prst="rect">
            <a:avLst/>
          </a:prstGeom>
        </p:spPr>
        <p:txBody>
          <a:bodyPr wrap="square">
            <a:spAutoFit/>
          </a:bodyPr>
          <a:lstStyle/>
          <a:p>
            <a:r>
              <a:rPr lang="en-US" sz="2400" b="1" dirty="0">
                <a:latin typeface="Comic Sans MS" panose="030F0702030302020204" pitchFamily="66" charset="0"/>
              </a:rPr>
              <a:t>Susan Paul </a:t>
            </a:r>
            <a:r>
              <a:rPr lang="en-US" sz="2400" dirty="0">
                <a:latin typeface="Comic Sans MS" panose="030F0702030302020204" pitchFamily="66" charset="0"/>
              </a:rPr>
              <a:t>(1809–1841) was an </a:t>
            </a:r>
            <a:r>
              <a:rPr lang="en-US" sz="2400" dirty="0" smtClean="0">
                <a:latin typeface="Comic Sans MS" panose="030F0702030302020204" pitchFamily="66" charset="0"/>
              </a:rPr>
              <a:t>abolitionist </a:t>
            </a:r>
            <a:r>
              <a:rPr lang="en-US" sz="2400" dirty="0">
                <a:latin typeface="Comic Sans MS" panose="030F0702030302020204" pitchFamily="66" charset="0"/>
              </a:rPr>
              <a:t>from Boston, </a:t>
            </a:r>
            <a:r>
              <a:rPr lang="en-US" sz="2400" dirty="0" smtClean="0">
                <a:latin typeface="Comic Sans MS" panose="030F0702030302020204" pitchFamily="66" charset="0"/>
              </a:rPr>
              <a:t>MA. </a:t>
            </a:r>
            <a:r>
              <a:rPr lang="en-US" sz="2400" dirty="0">
                <a:latin typeface="Comic Sans MS" panose="030F0702030302020204" pitchFamily="66" charset="0"/>
              </a:rPr>
              <a:t>A primary school teacher and member of the Boston Female Anti-Slavery Society, Paul </a:t>
            </a:r>
            <a:r>
              <a:rPr lang="en-US" sz="2400" dirty="0" smtClean="0">
                <a:latin typeface="Comic Sans MS" panose="030F0702030302020204" pitchFamily="66" charset="0"/>
              </a:rPr>
              <a:t>wrote </a:t>
            </a:r>
            <a:r>
              <a:rPr lang="en-US" sz="2400" dirty="0">
                <a:latin typeface="Comic Sans MS" panose="030F0702030302020204" pitchFamily="66" charset="0"/>
              </a:rPr>
              <a:t>the first biography of an African American published in the </a:t>
            </a:r>
            <a:r>
              <a:rPr lang="en-US" sz="2400" dirty="0" smtClean="0">
                <a:latin typeface="Comic Sans MS" panose="030F0702030302020204" pitchFamily="66" charset="0"/>
              </a:rPr>
              <a:t>US—</a:t>
            </a:r>
            <a:r>
              <a:rPr lang="en-US" sz="2400" i="1" dirty="0" smtClean="0">
                <a:latin typeface="Comic Sans MS" panose="030F0702030302020204" pitchFamily="66" charset="0"/>
              </a:rPr>
              <a:t>Memoir </a:t>
            </a:r>
            <a:r>
              <a:rPr lang="en-US" sz="2400" i="1" dirty="0">
                <a:latin typeface="Comic Sans MS" panose="030F0702030302020204" pitchFamily="66" charset="0"/>
              </a:rPr>
              <a:t>of James </a:t>
            </a:r>
            <a:r>
              <a:rPr lang="en-US" sz="2400" i="1" dirty="0" smtClean="0">
                <a:latin typeface="Comic Sans MS" panose="030F0702030302020204" pitchFamily="66" charset="0"/>
              </a:rPr>
              <a:t>Jackson </a:t>
            </a:r>
            <a:r>
              <a:rPr lang="en-US" sz="2400" dirty="0" smtClean="0">
                <a:latin typeface="Comic Sans MS" panose="030F0702030302020204" pitchFamily="66" charset="0"/>
              </a:rPr>
              <a:t>(1835). Paul </a:t>
            </a:r>
            <a:r>
              <a:rPr lang="en-US" sz="2400" dirty="0">
                <a:latin typeface="Comic Sans MS" panose="030F0702030302020204" pitchFamily="66" charset="0"/>
              </a:rPr>
              <a:t>began her abolitionist career with the </a:t>
            </a:r>
            <a:r>
              <a:rPr lang="en-US" sz="2400" dirty="0" smtClean="0">
                <a:latin typeface="Comic Sans MS" panose="030F0702030302020204" pitchFamily="66" charset="0"/>
              </a:rPr>
              <a:t>inclusive New </a:t>
            </a:r>
            <a:r>
              <a:rPr lang="en-US" sz="2400" dirty="0">
                <a:latin typeface="Comic Sans MS" panose="030F0702030302020204" pitchFamily="66" charset="0"/>
              </a:rPr>
              <a:t>England Anti-Slavery Society (NEASS</a:t>
            </a:r>
            <a:r>
              <a:rPr lang="en-US" sz="2400" dirty="0" smtClean="0">
                <a:latin typeface="Comic Sans MS" panose="030F0702030302020204" pitchFamily="66" charset="0"/>
              </a:rPr>
              <a:t>). </a:t>
            </a:r>
            <a:r>
              <a:rPr lang="en-US" sz="2400" dirty="0">
                <a:latin typeface="Comic Sans MS" panose="030F0702030302020204" pitchFamily="66" charset="0"/>
              </a:rPr>
              <a:t>In 1833, </a:t>
            </a:r>
            <a:r>
              <a:rPr lang="en-US" sz="2400" dirty="0" smtClean="0">
                <a:latin typeface="Comic Sans MS" panose="030F0702030302020204" pitchFamily="66" charset="0"/>
              </a:rPr>
              <a:t>William </a:t>
            </a:r>
            <a:r>
              <a:rPr lang="en-US" sz="2400" dirty="0">
                <a:latin typeface="Comic Sans MS" panose="030F0702030302020204" pitchFamily="66" charset="0"/>
              </a:rPr>
              <a:t>Lloyd </a:t>
            </a:r>
            <a:r>
              <a:rPr lang="en-US" sz="2400" dirty="0" smtClean="0">
                <a:latin typeface="Comic Sans MS" panose="030F0702030302020204" pitchFamily="66" charset="0"/>
              </a:rPr>
              <a:t>Garrison and others </a:t>
            </a:r>
            <a:r>
              <a:rPr lang="en-US" sz="2400" dirty="0">
                <a:latin typeface="Comic Sans MS" panose="030F0702030302020204" pitchFamily="66" charset="0"/>
              </a:rPr>
              <a:t>visited Paul's classroom, and </a:t>
            </a:r>
            <a:r>
              <a:rPr lang="en-US" sz="2400" dirty="0" smtClean="0">
                <a:latin typeface="Comic Sans MS" panose="030F0702030302020204" pitchFamily="66" charset="0"/>
              </a:rPr>
              <a:t>being impressed by Paul and her students’ music performances, the Society invited them to join</a:t>
            </a:r>
            <a:r>
              <a:rPr lang="en-US" sz="2400" dirty="0">
                <a:latin typeface="Comic Sans MS" panose="030F0702030302020204" pitchFamily="66" charset="0"/>
              </a:rPr>
              <a:t>. </a:t>
            </a:r>
            <a:r>
              <a:rPr lang="en-US" sz="2400" dirty="0" smtClean="0">
                <a:latin typeface="Comic Sans MS" panose="030F0702030302020204" pitchFamily="66" charset="0"/>
              </a:rPr>
              <a:t>Teaching </a:t>
            </a:r>
            <a:r>
              <a:rPr lang="en-US" sz="2400" dirty="0">
                <a:latin typeface="Comic Sans MS" panose="030F0702030302020204" pitchFamily="66" charset="0"/>
              </a:rPr>
              <a:t>her students songs about slavery, Paul </a:t>
            </a:r>
            <a:r>
              <a:rPr lang="en-US" sz="2400" dirty="0" smtClean="0">
                <a:latin typeface="Comic Sans MS" panose="030F0702030302020204" pitchFamily="66" charset="0"/>
              </a:rPr>
              <a:t>informed African </a:t>
            </a:r>
            <a:r>
              <a:rPr lang="en-US" sz="2400" dirty="0">
                <a:latin typeface="Comic Sans MS" panose="030F0702030302020204" pitchFamily="66" charset="0"/>
              </a:rPr>
              <a:t>American children about Northern abolitionism and </a:t>
            </a:r>
            <a:r>
              <a:rPr lang="en-US" sz="2400" dirty="0" smtClean="0">
                <a:latin typeface="Comic Sans MS" panose="030F0702030302020204" pitchFamily="66" charset="0"/>
              </a:rPr>
              <a:t>expanded the </a:t>
            </a:r>
            <a:r>
              <a:rPr lang="en-US" sz="2400" dirty="0">
                <a:latin typeface="Comic Sans MS" panose="030F0702030302020204" pitchFamily="66" charset="0"/>
              </a:rPr>
              <a:t>African American anti-slavery movement. After the Boston Female Anti-Slavery Society (BFASS) was formed as an auxiliary of NEASS, Paul was welcomed as one of the first African American members. </a:t>
            </a:r>
          </a:p>
        </p:txBody>
      </p:sp>
      <p:pic>
        <p:nvPicPr>
          <p:cNvPr id="3" name="Picture 2"/>
          <p:cNvPicPr>
            <a:picLocks noChangeAspect="1"/>
          </p:cNvPicPr>
          <p:nvPr/>
        </p:nvPicPr>
        <p:blipFill>
          <a:blip r:embed="rId2"/>
          <a:stretch>
            <a:fillRect/>
          </a:stretch>
        </p:blipFill>
        <p:spPr>
          <a:xfrm>
            <a:off x="8933793" y="939916"/>
            <a:ext cx="3258207" cy="4488445"/>
          </a:xfrm>
          <a:prstGeom prst="rect">
            <a:avLst/>
          </a:prstGeom>
        </p:spPr>
      </p:pic>
    </p:spTree>
    <p:extLst>
      <p:ext uri="{BB962C8B-B14F-4D97-AF65-F5344CB8AC3E}">
        <p14:creationId xmlns:p14="http://schemas.microsoft.com/office/powerpoint/2010/main" val="3867971632"/>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6785" y="502480"/>
            <a:ext cx="8198069" cy="6124754"/>
          </a:xfrm>
          <a:prstGeom prst="rect">
            <a:avLst/>
          </a:prstGeom>
        </p:spPr>
        <p:txBody>
          <a:bodyPr wrap="square">
            <a:spAutoFit/>
          </a:bodyPr>
          <a:lstStyle/>
          <a:p>
            <a:r>
              <a:rPr lang="en-US" sz="2800" b="1" dirty="0">
                <a:latin typeface="Comic Sans MS" panose="030F0702030302020204" pitchFamily="66" charset="0"/>
              </a:rPr>
              <a:t>William H. Gibson </a:t>
            </a:r>
            <a:r>
              <a:rPr lang="en-US" sz="2800" dirty="0">
                <a:latin typeface="Comic Sans MS" panose="030F0702030302020204" pitchFamily="66" charset="0"/>
              </a:rPr>
              <a:t>(</a:t>
            </a:r>
            <a:r>
              <a:rPr lang="en-US" sz="2800" dirty="0" smtClean="0">
                <a:latin typeface="Comic Sans MS" panose="030F0702030302020204" pitchFamily="66" charset="0"/>
              </a:rPr>
              <a:t>1829- </a:t>
            </a:r>
            <a:r>
              <a:rPr lang="en-US" sz="2800" dirty="0">
                <a:latin typeface="Comic Sans MS" panose="030F0702030302020204" pitchFamily="66" charset="0"/>
              </a:rPr>
              <a:t>1906) was one of the first African American teachers in Louisville, KY</a:t>
            </a:r>
            <a:r>
              <a:rPr lang="en-US" sz="2800" dirty="0" smtClean="0">
                <a:latin typeface="Comic Sans MS" panose="030F0702030302020204" pitchFamily="66" charset="0"/>
              </a:rPr>
              <a:t>. Born </a:t>
            </a:r>
            <a:r>
              <a:rPr lang="en-US" sz="2800" dirty="0">
                <a:latin typeface="Comic Sans MS" panose="030F0702030302020204" pitchFamily="66" charset="0"/>
              </a:rPr>
              <a:t>in 1829 in Baltimore, </a:t>
            </a:r>
            <a:r>
              <a:rPr lang="en-US" sz="2800" dirty="0" smtClean="0">
                <a:latin typeface="Comic Sans MS" panose="030F0702030302020204" pitchFamily="66" charset="0"/>
              </a:rPr>
              <a:t>MD </a:t>
            </a:r>
            <a:r>
              <a:rPr lang="en-US" sz="2800" dirty="0">
                <a:latin typeface="Comic Sans MS" panose="030F0702030302020204" pitchFamily="66" charset="0"/>
              </a:rPr>
              <a:t>to free blacks, </a:t>
            </a:r>
            <a:r>
              <a:rPr lang="en-US" sz="2800" dirty="0" smtClean="0">
                <a:latin typeface="Comic Sans MS" panose="030F0702030302020204" pitchFamily="66" charset="0"/>
              </a:rPr>
              <a:t>Gibson attended a </a:t>
            </a:r>
            <a:r>
              <a:rPr lang="en-US" sz="2800" dirty="0">
                <a:latin typeface="Comic Sans MS" panose="030F0702030302020204" pitchFamily="66" charset="0"/>
              </a:rPr>
              <a:t>school taught by John </a:t>
            </a:r>
            <a:r>
              <a:rPr lang="en-US" sz="2800" dirty="0" err="1">
                <a:latin typeface="Comic Sans MS" panose="030F0702030302020204" pitchFamily="66" charset="0"/>
              </a:rPr>
              <a:t>Fortie</a:t>
            </a:r>
            <a:r>
              <a:rPr lang="en-US" sz="2800" dirty="0">
                <a:latin typeface="Comic Sans MS" panose="030F0702030302020204" pitchFamily="66" charset="0"/>
              </a:rPr>
              <a:t>. </a:t>
            </a:r>
            <a:r>
              <a:rPr lang="en-US" sz="2800" dirty="0" smtClean="0">
                <a:latin typeface="Comic Sans MS" panose="030F0702030302020204" pitchFamily="66" charset="0"/>
              </a:rPr>
              <a:t>In 1847, </a:t>
            </a:r>
            <a:r>
              <a:rPr lang="en-US" sz="2800" dirty="0">
                <a:latin typeface="Comic Sans MS" panose="030F0702030302020204" pitchFamily="66" charset="0"/>
              </a:rPr>
              <a:t>he moved to </a:t>
            </a:r>
            <a:r>
              <a:rPr lang="en-US" sz="2800" dirty="0" smtClean="0">
                <a:latin typeface="Comic Sans MS" panose="030F0702030302020204" pitchFamily="66" charset="0"/>
              </a:rPr>
              <a:t>Louisville and </a:t>
            </a:r>
            <a:r>
              <a:rPr lang="en-US" sz="2800" dirty="0">
                <a:latin typeface="Comic Sans MS" panose="030F0702030302020204" pitchFamily="66" charset="0"/>
              </a:rPr>
              <a:t>opened a </a:t>
            </a:r>
            <a:r>
              <a:rPr lang="en-US" sz="2800" dirty="0" smtClean="0">
                <a:latin typeface="Comic Sans MS" panose="030F0702030302020204" pitchFamily="66" charset="0"/>
              </a:rPr>
              <a:t>school </a:t>
            </a:r>
            <a:r>
              <a:rPr lang="en-US" sz="2800" dirty="0">
                <a:latin typeface="Comic Sans MS" panose="030F0702030302020204" pitchFamily="66" charset="0"/>
              </a:rPr>
              <a:t>in the basement of the Methodist </a:t>
            </a:r>
            <a:r>
              <a:rPr lang="en-US" sz="2800" dirty="0" smtClean="0">
                <a:latin typeface="Comic Sans MS" panose="030F0702030302020204" pitchFamily="66" charset="0"/>
              </a:rPr>
              <a:t>church; many these early students </a:t>
            </a:r>
            <a:r>
              <a:rPr lang="en-US" sz="2800" dirty="0">
                <a:latin typeface="Comic Sans MS" panose="030F0702030302020204" pitchFamily="66" charset="0"/>
              </a:rPr>
              <a:t>were slaves. Gibson played the violin, piano, and guitar, and taught them to </a:t>
            </a:r>
            <a:r>
              <a:rPr lang="en-US" sz="2800" dirty="0" smtClean="0">
                <a:latin typeface="Comic Sans MS" panose="030F0702030302020204" pitchFamily="66" charset="0"/>
              </a:rPr>
              <a:t>others. </a:t>
            </a:r>
            <a:r>
              <a:rPr lang="en-US" sz="2800" dirty="0">
                <a:latin typeface="Comic Sans MS" panose="030F0702030302020204" pitchFamily="66" charset="0"/>
              </a:rPr>
              <a:t>In 1852, Gibson traveled to the Free Soil Convention in Pittsburgh, </a:t>
            </a:r>
            <a:r>
              <a:rPr lang="en-US" sz="2800" dirty="0" smtClean="0">
                <a:latin typeface="Comic Sans MS" panose="030F0702030302020204" pitchFamily="66" charset="0"/>
              </a:rPr>
              <a:t>PA. He </a:t>
            </a:r>
            <a:r>
              <a:rPr lang="en-US" sz="2800" dirty="0">
                <a:latin typeface="Comic Sans MS" panose="030F0702030302020204" pitchFamily="66" charset="0"/>
              </a:rPr>
              <a:t>opened another school in the </a:t>
            </a:r>
            <a:r>
              <a:rPr lang="en-US" sz="2800" dirty="0" err="1" smtClean="0">
                <a:latin typeface="Comic Sans MS" panose="030F0702030302020204" pitchFamily="66" charset="0"/>
              </a:rPr>
              <a:t>1850s</a:t>
            </a:r>
            <a:r>
              <a:rPr lang="en-US" sz="2800" dirty="0" smtClean="0">
                <a:latin typeface="Comic Sans MS" panose="030F0702030302020204" pitchFamily="66" charset="0"/>
              </a:rPr>
              <a:t> </a:t>
            </a:r>
            <a:r>
              <a:rPr lang="en-US" sz="2800" dirty="0">
                <a:latin typeface="Comic Sans MS" panose="030F0702030302020204" pitchFamily="66" charset="0"/>
              </a:rPr>
              <a:t>on Seventh Street between Green and Jefferson, and in 1859 he opened a school at Quinn Chapel AME Church.</a:t>
            </a:r>
          </a:p>
        </p:txBody>
      </p:sp>
      <p:pic>
        <p:nvPicPr>
          <p:cNvPr id="3" name="Picture 2"/>
          <p:cNvPicPr>
            <a:picLocks noChangeAspect="1"/>
          </p:cNvPicPr>
          <p:nvPr/>
        </p:nvPicPr>
        <p:blipFill rotWithShape="1">
          <a:blip r:embed="rId2"/>
          <a:srcRect l="7192" t="5149" r="8648" b="18384"/>
          <a:stretch/>
        </p:blipFill>
        <p:spPr>
          <a:xfrm>
            <a:off x="519763" y="1443788"/>
            <a:ext cx="3148347" cy="4242139"/>
          </a:xfrm>
          <a:prstGeom prst="rect">
            <a:avLst/>
          </a:prstGeom>
        </p:spPr>
      </p:pic>
    </p:spTree>
    <p:extLst>
      <p:ext uri="{BB962C8B-B14F-4D97-AF65-F5344CB8AC3E}">
        <p14:creationId xmlns:p14="http://schemas.microsoft.com/office/powerpoint/2010/main" val="26207804"/>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889" y="0"/>
            <a:ext cx="9848194" cy="6740307"/>
          </a:xfrm>
          <a:prstGeom prst="rect">
            <a:avLst/>
          </a:prstGeom>
        </p:spPr>
        <p:txBody>
          <a:bodyPr wrap="square">
            <a:spAutoFit/>
          </a:bodyPr>
          <a:lstStyle/>
          <a:p>
            <a:r>
              <a:rPr lang="en-US" sz="2400" b="1" dirty="0">
                <a:latin typeface="Comic Sans MS" panose="030F0702030302020204" pitchFamily="66" charset="0"/>
              </a:rPr>
              <a:t>Fanny Jackson Coppin </a:t>
            </a:r>
            <a:r>
              <a:rPr lang="en-US" sz="2400" dirty="0" smtClean="0">
                <a:latin typeface="Comic Sans MS" panose="030F0702030302020204" pitchFamily="66" charset="0"/>
              </a:rPr>
              <a:t>(1837–1913</a:t>
            </a:r>
            <a:r>
              <a:rPr lang="en-US" sz="2400" dirty="0">
                <a:latin typeface="Comic Sans MS" panose="030F0702030302020204" pitchFamily="66" charset="0"/>
              </a:rPr>
              <a:t>) was </a:t>
            </a:r>
            <a:r>
              <a:rPr lang="en-US" sz="2400" dirty="0" smtClean="0">
                <a:latin typeface="Comic Sans MS" panose="030F0702030302020204" pitchFamily="66" charset="0"/>
              </a:rPr>
              <a:t>born a slave, however, her freedom was bought when she was 12</a:t>
            </a:r>
            <a:r>
              <a:rPr lang="en-US" sz="2400" dirty="0">
                <a:latin typeface="Comic Sans MS" panose="030F0702030302020204" pitchFamily="66" charset="0"/>
              </a:rPr>
              <a:t>. </a:t>
            </a:r>
            <a:r>
              <a:rPr lang="en-US" sz="2400" dirty="0" smtClean="0">
                <a:latin typeface="Comic Sans MS" panose="030F0702030302020204" pitchFamily="66" charset="0"/>
              </a:rPr>
              <a:t>Jackson </a:t>
            </a:r>
            <a:r>
              <a:rPr lang="en-US" sz="2400" dirty="0">
                <a:latin typeface="Comic Sans MS" panose="030F0702030302020204" pitchFamily="66" charset="0"/>
              </a:rPr>
              <a:t>spent the rest of her youth working as a servant for author George Henry </a:t>
            </a:r>
            <a:r>
              <a:rPr lang="en-US" sz="2400" dirty="0" smtClean="0">
                <a:latin typeface="Comic Sans MS" panose="030F0702030302020204" pitchFamily="66" charset="0"/>
              </a:rPr>
              <a:t>Calvert. </a:t>
            </a:r>
            <a:r>
              <a:rPr lang="en-US" sz="2400" dirty="0">
                <a:latin typeface="Comic Sans MS" panose="030F0702030302020204" pitchFamily="66" charset="0"/>
              </a:rPr>
              <a:t>In 1860, she enrolled in Oberlin </a:t>
            </a:r>
            <a:r>
              <a:rPr lang="en-US" sz="2400" dirty="0" smtClean="0">
                <a:latin typeface="Comic Sans MS" panose="030F0702030302020204" pitchFamily="66" charset="0"/>
              </a:rPr>
              <a:t>College, </a:t>
            </a:r>
            <a:r>
              <a:rPr lang="en-US" sz="2400" dirty="0">
                <a:latin typeface="Comic Sans MS" panose="030F0702030302020204" pitchFamily="66" charset="0"/>
              </a:rPr>
              <a:t>the first college </a:t>
            </a:r>
            <a:r>
              <a:rPr lang="en-US" sz="2400" dirty="0" smtClean="0">
                <a:latin typeface="Comic Sans MS" panose="030F0702030302020204" pitchFamily="66" charset="0"/>
              </a:rPr>
              <a:t>to accept black </a:t>
            </a:r>
            <a:r>
              <a:rPr lang="en-US" sz="2400" dirty="0">
                <a:latin typeface="Comic Sans MS" panose="030F0702030302020204" pitchFamily="66" charset="0"/>
              </a:rPr>
              <a:t>and female students. During her years at Oberlin College, she taught an evening course for free African Americans in reading and </a:t>
            </a:r>
            <a:r>
              <a:rPr lang="en-US" sz="2400" dirty="0" smtClean="0">
                <a:latin typeface="Comic Sans MS" panose="030F0702030302020204" pitchFamily="66" charset="0"/>
              </a:rPr>
              <a:t>writing; she graduated in </a:t>
            </a:r>
            <a:r>
              <a:rPr lang="en-US" sz="2400" dirty="0">
                <a:latin typeface="Comic Sans MS" panose="030F0702030302020204" pitchFamily="66" charset="0"/>
              </a:rPr>
              <a:t>1865. In 1865, </a:t>
            </a:r>
            <a:r>
              <a:rPr lang="en-US" sz="2400" dirty="0" smtClean="0">
                <a:latin typeface="Comic Sans MS" panose="030F0702030302020204" pitchFamily="66" charset="0"/>
              </a:rPr>
              <a:t>Jackson </a:t>
            </a:r>
            <a:r>
              <a:rPr lang="en-US" sz="2400" dirty="0">
                <a:latin typeface="Comic Sans MS" panose="030F0702030302020204" pitchFamily="66" charset="0"/>
              </a:rPr>
              <a:t>accepted a position at Philadelphia's Institute for Colored Youth (now </a:t>
            </a:r>
            <a:r>
              <a:rPr lang="en-US" sz="2400" dirty="0" err="1">
                <a:latin typeface="Comic Sans MS" panose="030F0702030302020204" pitchFamily="66" charset="0"/>
              </a:rPr>
              <a:t>Cheyney</a:t>
            </a:r>
            <a:r>
              <a:rPr lang="en-US" sz="2400" dirty="0">
                <a:latin typeface="Comic Sans MS" panose="030F0702030302020204" pitchFamily="66" charset="0"/>
              </a:rPr>
              <a:t> University of Pennsylvania). She served as the principal of the Ladies Department and taught Greek, Latin, and Mathematics. In 1869, Fanny Jackson was appointed as </a:t>
            </a:r>
            <a:r>
              <a:rPr lang="en-US" sz="2400" dirty="0" smtClean="0">
                <a:latin typeface="Comic Sans MS" panose="030F0702030302020204" pitchFamily="66" charset="0"/>
              </a:rPr>
              <a:t>principal, </a:t>
            </a:r>
            <a:r>
              <a:rPr lang="en-US" sz="2400" dirty="0">
                <a:latin typeface="Comic Sans MS" panose="030F0702030302020204" pitchFamily="66" charset="0"/>
              </a:rPr>
              <a:t>becoming the first African American woman to </a:t>
            </a:r>
            <a:r>
              <a:rPr lang="en-US" sz="2400" dirty="0" smtClean="0">
                <a:latin typeface="Comic Sans MS" panose="030F0702030302020204" pitchFamily="66" charset="0"/>
              </a:rPr>
              <a:t>be named </a:t>
            </a:r>
            <a:r>
              <a:rPr lang="en-US" sz="2400" dirty="0">
                <a:latin typeface="Comic Sans MS" panose="030F0702030302020204" pitchFamily="66" charset="0"/>
              </a:rPr>
              <a:t>a school principal. In her 37 years at the Institute, </a:t>
            </a:r>
            <a:r>
              <a:rPr lang="en-US" sz="2400" dirty="0" smtClean="0">
                <a:latin typeface="Comic Sans MS" panose="030F0702030302020204" pitchFamily="66" charset="0"/>
              </a:rPr>
              <a:t>Jackson initiated several educational </a:t>
            </a:r>
            <a:r>
              <a:rPr lang="en-US" sz="2400" dirty="0">
                <a:latin typeface="Comic Sans MS" panose="030F0702030302020204" pitchFamily="66" charset="0"/>
              </a:rPr>
              <a:t>improvements in </a:t>
            </a:r>
            <a:r>
              <a:rPr lang="en-US" sz="2400" dirty="0" smtClean="0">
                <a:latin typeface="Comic Sans MS" panose="030F0702030302020204" pitchFamily="66" charset="0"/>
              </a:rPr>
              <a:t>Philadelphia; she was </a:t>
            </a:r>
            <a:r>
              <a:rPr lang="en-US" sz="2400" dirty="0">
                <a:latin typeface="Comic Sans MS" panose="030F0702030302020204" pitchFamily="66" charset="0"/>
              </a:rPr>
              <a:t>promoted by the board of education to superintendent. She was the first African American superintendent of a school district in the </a:t>
            </a:r>
            <a:r>
              <a:rPr lang="en-US" sz="2400" dirty="0" smtClean="0">
                <a:latin typeface="Comic Sans MS" panose="030F0702030302020204" pitchFamily="66" charset="0"/>
              </a:rPr>
              <a:t>US. </a:t>
            </a:r>
            <a:r>
              <a:rPr lang="en-US" sz="2400" dirty="0">
                <a:latin typeface="Comic Sans MS" panose="030F0702030302020204" pitchFamily="66" charset="0"/>
              </a:rPr>
              <a:t>In 1893, Coppin was one of </a:t>
            </a:r>
            <a:r>
              <a:rPr lang="en-US" sz="2400" dirty="0" smtClean="0">
                <a:latin typeface="Comic Sans MS" panose="030F0702030302020204" pitchFamily="66" charset="0"/>
              </a:rPr>
              <a:t>5 </a:t>
            </a:r>
            <a:r>
              <a:rPr lang="en-US" sz="2400" dirty="0">
                <a:latin typeface="Comic Sans MS" panose="030F0702030302020204" pitchFamily="66" charset="0"/>
              </a:rPr>
              <a:t>African American women invited to speak at the World's Congress of Representative Women in </a:t>
            </a:r>
            <a:r>
              <a:rPr lang="en-US" sz="2400" dirty="0" smtClean="0">
                <a:latin typeface="Comic Sans MS" panose="030F0702030302020204" pitchFamily="66" charset="0"/>
              </a:rPr>
              <a:t>Chicago</a:t>
            </a:r>
            <a:r>
              <a:rPr lang="en-US" sz="2400" dirty="0">
                <a:latin typeface="Comic Sans MS" panose="030F0702030302020204" pitchFamily="66" charset="0"/>
              </a:rPr>
              <a:t>.</a:t>
            </a:r>
          </a:p>
        </p:txBody>
      </p:sp>
      <p:pic>
        <p:nvPicPr>
          <p:cNvPr id="3" name="Picture 2"/>
          <p:cNvPicPr>
            <a:picLocks noChangeAspect="1"/>
          </p:cNvPicPr>
          <p:nvPr/>
        </p:nvPicPr>
        <p:blipFill>
          <a:blip r:embed="rId2"/>
          <a:stretch>
            <a:fillRect/>
          </a:stretch>
        </p:blipFill>
        <p:spPr>
          <a:xfrm>
            <a:off x="132430" y="1250730"/>
            <a:ext cx="2379542" cy="2974429"/>
          </a:xfrm>
          <a:prstGeom prst="rect">
            <a:avLst/>
          </a:prstGeom>
        </p:spPr>
      </p:pic>
    </p:spTree>
    <p:extLst>
      <p:ext uri="{BB962C8B-B14F-4D97-AF65-F5344CB8AC3E}">
        <p14:creationId xmlns:p14="http://schemas.microsoft.com/office/powerpoint/2010/main" val="2563077199"/>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240" y="0"/>
            <a:ext cx="8660525" cy="6740307"/>
          </a:xfrm>
          <a:prstGeom prst="rect">
            <a:avLst/>
          </a:prstGeom>
        </p:spPr>
        <p:txBody>
          <a:bodyPr wrap="square">
            <a:spAutoFit/>
          </a:bodyPr>
          <a:lstStyle/>
          <a:p>
            <a:r>
              <a:rPr lang="en-US" sz="2400" b="1" dirty="0">
                <a:latin typeface="Comic Sans MS" panose="030F0702030302020204" pitchFamily="66" charset="0"/>
              </a:rPr>
              <a:t>Benjamin W. Arnett </a:t>
            </a:r>
            <a:r>
              <a:rPr lang="en-US" sz="2400" dirty="0">
                <a:latin typeface="Comic Sans MS" panose="030F0702030302020204" pitchFamily="66" charset="0"/>
              </a:rPr>
              <a:t>(1838–1906) was </a:t>
            </a:r>
            <a:r>
              <a:rPr lang="en-US" sz="2400" dirty="0" smtClean="0">
                <a:latin typeface="Comic Sans MS" panose="030F0702030302020204" pitchFamily="66" charset="0"/>
              </a:rPr>
              <a:t>born </a:t>
            </a:r>
            <a:r>
              <a:rPr lang="en-US" sz="2400" dirty="0">
                <a:latin typeface="Comic Sans MS" panose="030F0702030302020204" pitchFamily="66" charset="0"/>
              </a:rPr>
              <a:t>a free man </a:t>
            </a:r>
            <a:r>
              <a:rPr lang="en-US" sz="2400" dirty="0" smtClean="0">
                <a:latin typeface="Comic Sans MS" panose="030F0702030302020204" pitchFamily="66" charset="0"/>
              </a:rPr>
              <a:t>in </a:t>
            </a:r>
            <a:r>
              <a:rPr lang="en-US" sz="2400" dirty="0">
                <a:latin typeface="Comic Sans MS" panose="030F0702030302020204" pitchFamily="66" charset="0"/>
              </a:rPr>
              <a:t>Brownsville, </a:t>
            </a:r>
            <a:r>
              <a:rPr lang="en-US" sz="2400" dirty="0" smtClean="0">
                <a:latin typeface="Comic Sans MS" panose="030F0702030302020204" pitchFamily="66" charset="0"/>
              </a:rPr>
              <a:t>PA. In </a:t>
            </a:r>
            <a:r>
              <a:rPr lang="en-US" sz="2400" dirty="0">
                <a:latin typeface="Comic Sans MS" panose="030F0702030302020204" pitchFamily="66" charset="0"/>
              </a:rPr>
              <a:t>the </a:t>
            </a:r>
            <a:r>
              <a:rPr lang="en-US" sz="2400" dirty="0" err="1">
                <a:latin typeface="Comic Sans MS" panose="030F0702030302020204" pitchFamily="66" charset="0"/>
              </a:rPr>
              <a:t>1860s</a:t>
            </a:r>
            <a:r>
              <a:rPr lang="en-US" sz="2400" dirty="0">
                <a:latin typeface="Comic Sans MS" panose="030F0702030302020204" pitchFamily="66" charset="0"/>
              </a:rPr>
              <a:t>, Arnett was </a:t>
            </a:r>
            <a:r>
              <a:rPr lang="en-US" sz="2400" dirty="0" smtClean="0">
                <a:latin typeface="Comic Sans MS" panose="030F0702030302020204" pitchFamily="66" charset="0"/>
              </a:rPr>
              <a:t>a </a:t>
            </a:r>
            <a:r>
              <a:rPr lang="en-US" sz="2400" dirty="0">
                <a:latin typeface="Comic Sans MS" panose="030F0702030302020204" pitchFamily="66" charset="0"/>
              </a:rPr>
              <a:t>member of the </a:t>
            </a:r>
            <a:r>
              <a:rPr lang="en-US" sz="2400" dirty="0" smtClean="0">
                <a:latin typeface="Comic Sans MS" panose="030F0702030302020204" pitchFamily="66" charset="0"/>
              </a:rPr>
              <a:t>PA </a:t>
            </a:r>
            <a:r>
              <a:rPr lang="en-US" sz="2400" dirty="0">
                <a:latin typeface="Comic Sans MS" panose="030F0702030302020204" pitchFamily="66" charset="0"/>
              </a:rPr>
              <a:t>State Equal Rights League and </a:t>
            </a:r>
            <a:r>
              <a:rPr lang="en-US" sz="2400" dirty="0" smtClean="0">
                <a:latin typeface="Comic Sans MS" panose="030F0702030302020204" pitchFamily="66" charset="0"/>
              </a:rPr>
              <a:t>the National Convention </a:t>
            </a:r>
            <a:r>
              <a:rPr lang="en-US" sz="2400" dirty="0">
                <a:latin typeface="Comic Sans MS" panose="030F0702030302020204" pitchFamily="66" charset="0"/>
              </a:rPr>
              <a:t>of </a:t>
            </a:r>
            <a:r>
              <a:rPr lang="en-US" sz="2400" dirty="0" smtClean="0">
                <a:latin typeface="Comic Sans MS" panose="030F0702030302020204" pitchFamily="66" charset="0"/>
              </a:rPr>
              <a:t>Colored Men </a:t>
            </a:r>
            <a:r>
              <a:rPr lang="en-US" sz="2400" dirty="0">
                <a:latin typeface="Comic Sans MS" panose="030F0702030302020204" pitchFamily="66" charset="0"/>
              </a:rPr>
              <a:t>in Syracuse, </a:t>
            </a:r>
            <a:r>
              <a:rPr lang="en-US" sz="2400" dirty="0" smtClean="0">
                <a:latin typeface="Comic Sans MS" panose="030F0702030302020204" pitchFamily="66" charset="0"/>
              </a:rPr>
              <a:t>NY; secretary </a:t>
            </a:r>
            <a:r>
              <a:rPr lang="en-US" sz="2400" dirty="0">
                <a:latin typeface="Comic Sans MS" panose="030F0702030302020204" pitchFamily="66" charset="0"/>
              </a:rPr>
              <a:t>of the National Convention of Colored Men in Washington, </a:t>
            </a:r>
            <a:r>
              <a:rPr lang="en-US" sz="2400" dirty="0" smtClean="0">
                <a:latin typeface="Comic Sans MS" panose="030F0702030302020204" pitchFamily="66" charset="0"/>
              </a:rPr>
              <a:t>DC </a:t>
            </a:r>
            <a:r>
              <a:rPr lang="en-US" sz="2400" dirty="0">
                <a:latin typeface="Comic Sans MS" panose="030F0702030302020204" pitchFamily="66" charset="0"/>
              </a:rPr>
              <a:t>in </a:t>
            </a:r>
            <a:r>
              <a:rPr lang="en-US" sz="2400" dirty="0" smtClean="0">
                <a:latin typeface="Comic Sans MS" panose="030F0702030302020204" pitchFamily="66" charset="0"/>
              </a:rPr>
              <a:t>1867; </a:t>
            </a:r>
            <a:r>
              <a:rPr lang="en-US" sz="2400" dirty="0">
                <a:latin typeface="Comic Sans MS" panose="030F0702030302020204" pitchFamily="66" charset="0"/>
              </a:rPr>
              <a:t>and chaplain of the convention in Louisville, </a:t>
            </a:r>
            <a:r>
              <a:rPr lang="en-US" sz="2400" dirty="0" smtClean="0">
                <a:latin typeface="Comic Sans MS" panose="030F0702030302020204" pitchFamily="66" charset="0"/>
              </a:rPr>
              <a:t>KY, </a:t>
            </a:r>
            <a:r>
              <a:rPr lang="en-US" sz="2400" dirty="0">
                <a:latin typeface="Comic Sans MS" panose="030F0702030302020204" pitchFamily="66" charset="0"/>
              </a:rPr>
              <a:t>in 1883. In 1872, Arnett became the first black man to serve as foreman of an otherwise all-white jury. In 1885, he was elected as a Republican representative to the Ohio General Assembly from a district with an 85 percent white majority, becoming the first African American to represent a predominantly white constituency. </a:t>
            </a:r>
            <a:r>
              <a:rPr lang="en-US" sz="2400" dirty="0" smtClean="0">
                <a:latin typeface="Comic Sans MS" panose="030F0702030302020204" pitchFamily="66" charset="0"/>
              </a:rPr>
              <a:t>In </a:t>
            </a:r>
            <a:r>
              <a:rPr lang="en-US" sz="2400" dirty="0">
                <a:latin typeface="Comic Sans MS" panose="030F0702030302020204" pitchFamily="66" charset="0"/>
              </a:rPr>
              <a:t>1886, Arnett introduced legislation to repeal the state's "Black </a:t>
            </a:r>
            <a:r>
              <a:rPr lang="en-US" sz="2400" dirty="0" smtClean="0">
                <a:latin typeface="Comic Sans MS" panose="030F0702030302020204" pitchFamily="66" charset="0"/>
              </a:rPr>
              <a:t>Laws.” Arnett </a:t>
            </a:r>
            <a:r>
              <a:rPr lang="en-US" sz="2400" dirty="0">
                <a:latin typeface="Comic Sans MS" panose="030F0702030302020204" pitchFamily="66" charset="0"/>
              </a:rPr>
              <a:t>was particularly concerned that state law did not ensure that black children had the same educational opportunities as white children. In 1887, statues regarding education were changed; </a:t>
            </a:r>
            <a:r>
              <a:rPr lang="en-US" sz="2400" dirty="0" smtClean="0">
                <a:latin typeface="Comic Sans MS" panose="030F0702030302020204" pitchFamily="66" charset="0"/>
              </a:rPr>
              <a:t>requiring the </a:t>
            </a:r>
            <a:r>
              <a:rPr lang="en-US" sz="2400" dirty="0">
                <a:latin typeface="Comic Sans MS" panose="030F0702030302020204" pitchFamily="66" charset="0"/>
              </a:rPr>
              <a:t>state </a:t>
            </a:r>
            <a:r>
              <a:rPr lang="en-US" sz="2400" dirty="0" smtClean="0">
                <a:latin typeface="Comic Sans MS" panose="030F0702030302020204" pitchFamily="66" charset="0"/>
              </a:rPr>
              <a:t>to provide </a:t>
            </a:r>
            <a:r>
              <a:rPr lang="en-US" sz="2400" dirty="0">
                <a:latin typeface="Comic Sans MS" panose="030F0702030302020204" pitchFamily="66" charset="0"/>
              </a:rPr>
              <a:t>equal opportunities to all children regardless of race. </a:t>
            </a:r>
          </a:p>
        </p:txBody>
      </p:sp>
      <p:pic>
        <p:nvPicPr>
          <p:cNvPr id="3" name="Picture 2"/>
          <p:cNvPicPr>
            <a:picLocks noChangeAspect="1"/>
          </p:cNvPicPr>
          <p:nvPr/>
        </p:nvPicPr>
        <p:blipFill rotWithShape="1">
          <a:blip r:embed="rId2"/>
          <a:srcRect l="13873" t="9320" r="10261" b="14926"/>
          <a:stretch/>
        </p:blipFill>
        <p:spPr>
          <a:xfrm>
            <a:off x="9676015" y="1460938"/>
            <a:ext cx="2515985" cy="3268717"/>
          </a:xfrm>
          <a:prstGeom prst="rect">
            <a:avLst/>
          </a:prstGeom>
        </p:spPr>
      </p:pic>
    </p:spTree>
    <p:extLst>
      <p:ext uri="{BB962C8B-B14F-4D97-AF65-F5344CB8AC3E}">
        <p14:creationId xmlns:p14="http://schemas.microsoft.com/office/powerpoint/2010/main" val="2928423664"/>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7699" y="0"/>
            <a:ext cx="9804301" cy="6740307"/>
          </a:xfrm>
          <a:prstGeom prst="rect">
            <a:avLst/>
          </a:prstGeom>
        </p:spPr>
        <p:txBody>
          <a:bodyPr wrap="square">
            <a:spAutoFit/>
          </a:bodyPr>
          <a:lstStyle/>
          <a:p>
            <a:r>
              <a:rPr lang="en-US" sz="2400" b="1" dirty="0">
                <a:latin typeface="Comic Sans MS" panose="030F0702030302020204" pitchFamily="66" charset="0"/>
              </a:rPr>
              <a:t>Mary Jane Patterson </a:t>
            </a:r>
            <a:r>
              <a:rPr lang="en-US" sz="2400" dirty="0" smtClean="0">
                <a:latin typeface="Comic Sans MS" panose="030F0702030302020204" pitchFamily="66" charset="0"/>
              </a:rPr>
              <a:t>(1840–1894</a:t>
            </a:r>
            <a:r>
              <a:rPr lang="en-US" sz="2400" dirty="0">
                <a:latin typeface="Comic Sans MS" panose="030F0702030302020204" pitchFamily="66" charset="0"/>
              </a:rPr>
              <a:t>) was the daughter of </a:t>
            </a:r>
            <a:r>
              <a:rPr lang="en-US" sz="2400" dirty="0" smtClean="0">
                <a:latin typeface="Comic Sans MS" panose="030F0702030302020204" pitchFamily="66" charset="0"/>
              </a:rPr>
              <a:t>a bricklayer </a:t>
            </a:r>
            <a:r>
              <a:rPr lang="en-US" sz="2400" dirty="0">
                <a:latin typeface="Comic Sans MS" panose="030F0702030302020204" pitchFamily="66" charset="0"/>
              </a:rPr>
              <a:t>and plasterer who gained his freedom in </a:t>
            </a:r>
            <a:r>
              <a:rPr lang="en-US" sz="2400" dirty="0" smtClean="0">
                <a:latin typeface="Comic Sans MS" panose="030F0702030302020204" pitchFamily="66" charset="0"/>
              </a:rPr>
              <a:t>1852 and moved his family to Oberlin, Ohio. In 1862, she became the first African American </a:t>
            </a:r>
            <a:r>
              <a:rPr lang="en-US" sz="2400" dirty="0">
                <a:latin typeface="Comic Sans MS" panose="030F0702030302020204" pitchFamily="66" charset="0"/>
              </a:rPr>
              <a:t>woman to </a:t>
            </a:r>
            <a:r>
              <a:rPr lang="en-US" sz="2400" dirty="0" smtClean="0">
                <a:latin typeface="Comic Sans MS" panose="030F0702030302020204" pitchFamily="66" charset="0"/>
              </a:rPr>
              <a:t>earn </a:t>
            </a:r>
            <a:r>
              <a:rPr lang="en-US" sz="2400" dirty="0">
                <a:latin typeface="Comic Sans MS" panose="030F0702030302020204" pitchFamily="66" charset="0"/>
              </a:rPr>
              <a:t>a </a:t>
            </a:r>
            <a:r>
              <a:rPr lang="en-US" sz="2400" dirty="0" smtClean="0">
                <a:latin typeface="Comic Sans MS" panose="030F0702030302020204" pitchFamily="66" charset="0"/>
              </a:rPr>
              <a:t>BA</a:t>
            </a:r>
            <a:r>
              <a:rPr lang="en-US" sz="2400" dirty="0">
                <a:latin typeface="Comic Sans MS" panose="030F0702030302020204" pitchFamily="66" charset="0"/>
              </a:rPr>
              <a:t>. After </a:t>
            </a:r>
            <a:r>
              <a:rPr lang="en-US" sz="2400" dirty="0" smtClean="0">
                <a:latin typeface="Comic Sans MS" panose="030F0702030302020204" pitchFamily="66" charset="0"/>
              </a:rPr>
              <a:t>graduation, Patterson taught </a:t>
            </a:r>
            <a:r>
              <a:rPr lang="en-US" sz="2400" dirty="0">
                <a:latin typeface="Comic Sans MS" panose="030F0702030302020204" pitchFamily="66" charset="0"/>
              </a:rPr>
              <a:t>in Chillicothe, </a:t>
            </a:r>
            <a:r>
              <a:rPr lang="en-US" sz="2400" dirty="0" smtClean="0">
                <a:latin typeface="Comic Sans MS" panose="030F0702030302020204" pitchFamily="66" charset="0"/>
              </a:rPr>
              <a:t>OH before joining Fanny </a:t>
            </a:r>
            <a:r>
              <a:rPr lang="en-US" sz="2400" dirty="0">
                <a:latin typeface="Comic Sans MS" panose="030F0702030302020204" pitchFamily="66" charset="0"/>
              </a:rPr>
              <a:t>Jackson Coppin at </a:t>
            </a:r>
            <a:r>
              <a:rPr lang="en-US" sz="2400" dirty="0" smtClean="0">
                <a:latin typeface="Comic Sans MS" panose="030F0702030302020204" pitchFamily="66" charset="0"/>
              </a:rPr>
              <a:t>Philadelphia's </a:t>
            </a:r>
            <a:r>
              <a:rPr lang="en-US" sz="2400" dirty="0">
                <a:latin typeface="Comic Sans MS" panose="030F0702030302020204" pitchFamily="66" charset="0"/>
              </a:rPr>
              <a:t>Institute for Colored </a:t>
            </a:r>
            <a:r>
              <a:rPr lang="en-US" sz="2400" dirty="0" smtClean="0">
                <a:latin typeface="Comic Sans MS" panose="030F0702030302020204" pitchFamily="66" charset="0"/>
              </a:rPr>
              <a:t>in 1865. </a:t>
            </a:r>
            <a:r>
              <a:rPr lang="en-US" sz="2400" dirty="0">
                <a:latin typeface="Comic Sans MS" panose="030F0702030302020204" pitchFamily="66" charset="0"/>
              </a:rPr>
              <a:t>From 1869 to 1871 Patterson taught at the Preparatory High School for Colored Youth known today as Dunbar High School (Washington, DC). She served as the school's first black </a:t>
            </a:r>
            <a:r>
              <a:rPr lang="en-US" sz="2400" dirty="0" smtClean="0">
                <a:latin typeface="Comic Sans MS" panose="030F0702030302020204" pitchFamily="66" charset="0"/>
              </a:rPr>
              <a:t>principal </a:t>
            </a:r>
            <a:r>
              <a:rPr lang="en-US" sz="2400" dirty="0">
                <a:latin typeface="Comic Sans MS" panose="030F0702030302020204" pitchFamily="66" charset="0"/>
              </a:rPr>
              <a:t>from 1871 to 1872. </a:t>
            </a:r>
            <a:r>
              <a:rPr lang="en-US" sz="2400" dirty="0" smtClean="0">
                <a:latin typeface="Comic Sans MS" panose="030F0702030302020204" pitchFamily="66" charset="0"/>
              </a:rPr>
              <a:t>During </a:t>
            </a:r>
            <a:r>
              <a:rPr lang="en-US" sz="2400" dirty="0">
                <a:latin typeface="Comic Sans MS" panose="030F0702030302020204" pitchFamily="66" charset="0"/>
              </a:rPr>
              <a:t>her administration, the school grew from less than 50 to 172 students, </a:t>
            </a:r>
            <a:r>
              <a:rPr lang="en-US" sz="2400" dirty="0" smtClean="0">
                <a:latin typeface="Comic Sans MS" panose="030F0702030302020204" pitchFamily="66" charset="0"/>
              </a:rPr>
              <a:t>high </a:t>
            </a:r>
            <a:r>
              <a:rPr lang="en-US" sz="2400" dirty="0">
                <a:latin typeface="Comic Sans MS" panose="030F0702030302020204" pitchFamily="66" charset="0"/>
              </a:rPr>
              <a:t>school commencements were initiated, and a teacher-training department added to the school. Patterson's commitment to </a:t>
            </a:r>
            <a:r>
              <a:rPr lang="en-US" sz="2400" dirty="0" smtClean="0">
                <a:latin typeface="Comic Sans MS" panose="030F0702030302020204" pitchFamily="66" charset="0"/>
              </a:rPr>
              <a:t>education </a:t>
            </a:r>
            <a:r>
              <a:rPr lang="en-US" sz="2400" dirty="0">
                <a:latin typeface="Comic Sans MS" panose="030F0702030302020204" pitchFamily="66" charset="0"/>
              </a:rPr>
              <a:t>as well as her "forceful" and "vivacious" personality helped </a:t>
            </a:r>
            <a:r>
              <a:rPr lang="en-US" sz="2400" dirty="0" smtClean="0">
                <a:latin typeface="Comic Sans MS" panose="030F0702030302020204" pitchFamily="66" charset="0"/>
              </a:rPr>
              <a:t>establish </a:t>
            </a:r>
            <a:r>
              <a:rPr lang="en-US" sz="2400" dirty="0">
                <a:latin typeface="Comic Sans MS" panose="030F0702030302020204" pitchFamily="66" charset="0"/>
              </a:rPr>
              <a:t>the school's </a:t>
            </a:r>
            <a:r>
              <a:rPr lang="en-US" sz="2400" dirty="0" smtClean="0">
                <a:latin typeface="Comic Sans MS" panose="030F0702030302020204" pitchFamily="66" charset="0"/>
              </a:rPr>
              <a:t>high academic </a:t>
            </a:r>
            <a:r>
              <a:rPr lang="en-US" sz="2400" dirty="0">
                <a:latin typeface="Comic Sans MS" panose="030F0702030302020204" pitchFamily="66" charset="0"/>
              </a:rPr>
              <a:t>standards. </a:t>
            </a:r>
            <a:r>
              <a:rPr lang="en-US" sz="2400" dirty="0" smtClean="0">
                <a:latin typeface="Comic Sans MS" panose="030F0702030302020204" pitchFamily="66" charset="0"/>
              </a:rPr>
              <a:t>Patterson also devoted </a:t>
            </a:r>
            <a:r>
              <a:rPr lang="en-US" sz="2400" dirty="0">
                <a:latin typeface="Comic Sans MS" panose="030F0702030302020204" pitchFamily="66" charset="0"/>
              </a:rPr>
              <a:t>time and money to Black institutions in Washington, </a:t>
            </a:r>
            <a:r>
              <a:rPr lang="en-US" sz="2400" dirty="0" smtClean="0">
                <a:latin typeface="Comic Sans MS" panose="030F0702030302020204" pitchFamily="66" charset="0"/>
              </a:rPr>
              <a:t>DC, including the </a:t>
            </a:r>
            <a:r>
              <a:rPr lang="en-US" sz="2400" dirty="0">
                <a:latin typeface="Comic Sans MS" panose="030F0702030302020204" pitchFamily="66" charset="0"/>
              </a:rPr>
              <a:t>Colored Woman's League of Washington DC, which was committed to the "racial uplift" of </a:t>
            </a:r>
            <a:r>
              <a:rPr lang="en-US" sz="2400" dirty="0" smtClean="0">
                <a:latin typeface="Comic Sans MS" panose="030F0702030302020204" pitchFamily="66" charset="0"/>
              </a:rPr>
              <a:t>black women by </a:t>
            </a:r>
            <a:r>
              <a:rPr lang="en-US" sz="2400" dirty="0">
                <a:latin typeface="Comic Sans MS" panose="030F0702030302020204" pitchFamily="66" charset="0"/>
              </a:rPr>
              <a:t>teaching training, rescue work, and </a:t>
            </a:r>
            <a:r>
              <a:rPr lang="en-US" sz="2400" dirty="0" smtClean="0">
                <a:latin typeface="Comic Sans MS" panose="030F0702030302020204" pitchFamily="66" charset="0"/>
              </a:rPr>
              <a:t>home economic classes</a:t>
            </a:r>
            <a:endParaRPr lang="en-US" sz="2400" dirty="0">
              <a:latin typeface="Comic Sans MS" panose="030F0702030302020204" pitchFamily="66" charset="0"/>
            </a:endParaRPr>
          </a:p>
        </p:txBody>
      </p:sp>
      <p:pic>
        <p:nvPicPr>
          <p:cNvPr id="3" name="Picture 2"/>
          <p:cNvPicPr>
            <a:picLocks noChangeAspect="1"/>
          </p:cNvPicPr>
          <p:nvPr/>
        </p:nvPicPr>
        <p:blipFill rotWithShape="1">
          <a:blip r:embed="rId2"/>
          <a:srcRect l="14796" r="18219"/>
          <a:stretch/>
        </p:blipFill>
        <p:spPr>
          <a:xfrm>
            <a:off x="178677" y="1954924"/>
            <a:ext cx="2209022" cy="3297706"/>
          </a:xfrm>
          <a:prstGeom prst="rect">
            <a:avLst/>
          </a:prstGeom>
        </p:spPr>
      </p:pic>
    </p:spTree>
    <p:extLst>
      <p:ext uri="{BB962C8B-B14F-4D97-AF65-F5344CB8AC3E}">
        <p14:creationId xmlns:p14="http://schemas.microsoft.com/office/powerpoint/2010/main" val="1756546873"/>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938" y="63062"/>
            <a:ext cx="7956331" cy="6740307"/>
          </a:xfrm>
          <a:prstGeom prst="rect">
            <a:avLst/>
          </a:prstGeom>
        </p:spPr>
        <p:txBody>
          <a:bodyPr wrap="square">
            <a:spAutoFit/>
          </a:bodyPr>
          <a:lstStyle/>
          <a:p>
            <a:r>
              <a:rPr lang="en-US" sz="2400" b="1" dirty="0">
                <a:latin typeface="Comic Sans MS" panose="030F0702030302020204" pitchFamily="66" charset="0"/>
              </a:rPr>
              <a:t>John Houston </a:t>
            </a:r>
            <a:r>
              <a:rPr lang="en-US" sz="2400" b="1" dirty="0" err="1">
                <a:latin typeface="Comic Sans MS" panose="030F0702030302020204" pitchFamily="66" charset="0"/>
              </a:rPr>
              <a:t>Burrus</a:t>
            </a:r>
            <a:r>
              <a:rPr lang="en-US" sz="2400" b="1" dirty="0">
                <a:latin typeface="Comic Sans MS" panose="030F0702030302020204" pitchFamily="66" charset="0"/>
              </a:rPr>
              <a:t> </a:t>
            </a:r>
            <a:r>
              <a:rPr lang="en-US" sz="2400" dirty="0" smtClean="0">
                <a:latin typeface="Comic Sans MS" panose="030F0702030302020204" pitchFamily="66" charset="0"/>
              </a:rPr>
              <a:t>(1849-1917</a:t>
            </a:r>
            <a:r>
              <a:rPr lang="en-US" sz="2400" dirty="0">
                <a:latin typeface="Comic Sans MS" panose="030F0702030302020204" pitchFamily="66" charset="0"/>
              </a:rPr>
              <a:t>) was </a:t>
            </a:r>
            <a:r>
              <a:rPr lang="en-US" sz="2400" dirty="0" smtClean="0">
                <a:latin typeface="Comic Sans MS" panose="030F0702030302020204" pitchFamily="66" charset="0"/>
              </a:rPr>
              <a:t>a </a:t>
            </a:r>
            <a:r>
              <a:rPr lang="en-US" sz="2400" dirty="0">
                <a:latin typeface="Comic Sans MS" panose="030F0702030302020204" pitchFamily="66" charset="0"/>
              </a:rPr>
              <a:t>professor </a:t>
            </a:r>
            <a:r>
              <a:rPr lang="en-US" sz="2400" dirty="0" smtClean="0">
                <a:latin typeface="Comic Sans MS" panose="030F0702030302020204" pitchFamily="66" charset="0"/>
              </a:rPr>
              <a:t>at </a:t>
            </a:r>
            <a:r>
              <a:rPr lang="en-US" sz="2400" dirty="0">
                <a:latin typeface="Comic Sans MS" panose="030F0702030302020204" pitchFamily="66" charset="0"/>
              </a:rPr>
              <a:t>Fisk </a:t>
            </a:r>
            <a:r>
              <a:rPr lang="en-US" sz="2400" dirty="0" smtClean="0">
                <a:latin typeface="Comic Sans MS" panose="030F0702030302020204" pitchFamily="66" charset="0"/>
              </a:rPr>
              <a:t>University (TN) and president </a:t>
            </a:r>
            <a:r>
              <a:rPr lang="en-US" sz="2400" dirty="0">
                <a:latin typeface="Comic Sans MS" panose="030F0702030302020204" pitchFamily="66" charset="0"/>
              </a:rPr>
              <a:t>of Alcorn Agricultural and Mechanical </a:t>
            </a:r>
            <a:r>
              <a:rPr lang="en-US" sz="2400" dirty="0" smtClean="0">
                <a:latin typeface="Comic Sans MS" panose="030F0702030302020204" pitchFamily="66" charset="0"/>
              </a:rPr>
              <a:t>College (MS). He graduated from Fisk University </a:t>
            </a:r>
            <a:r>
              <a:rPr lang="en-US" sz="2400" dirty="0">
                <a:latin typeface="Comic Sans MS" panose="030F0702030302020204" pitchFamily="66" charset="0"/>
              </a:rPr>
              <a:t>in Nashville </a:t>
            </a:r>
            <a:r>
              <a:rPr lang="en-US" sz="2400" dirty="0" smtClean="0">
                <a:latin typeface="Comic Sans MS" panose="030F0702030302020204" pitchFamily="66" charset="0"/>
              </a:rPr>
              <a:t>among </a:t>
            </a:r>
            <a:r>
              <a:rPr lang="en-US" sz="2400" dirty="0">
                <a:latin typeface="Comic Sans MS" panose="030F0702030302020204" pitchFamily="66" charset="0"/>
              </a:rPr>
              <a:t>the first group of </a:t>
            </a:r>
            <a:r>
              <a:rPr lang="en-US" sz="2400" dirty="0" smtClean="0">
                <a:latin typeface="Comic Sans MS" panose="030F0702030302020204" pitchFamily="66" charset="0"/>
              </a:rPr>
              <a:t>African Americans from </a:t>
            </a:r>
            <a:r>
              <a:rPr lang="en-US" sz="2400" dirty="0">
                <a:latin typeface="Comic Sans MS" panose="030F0702030302020204" pitchFamily="66" charset="0"/>
              </a:rPr>
              <a:t>a liberal arts college </a:t>
            </a:r>
            <a:r>
              <a:rPr lang="en-US" sz="2400" dirty="0" smtClean="0">
                <a:latin typeface="Comic Sans MS" panose="030F0702030302020204" pitchFamily="66" charset="0"/>
              </a:rPr>
              <a:t>in the South. </a:t>
            </a:r>
            <a:r>
              <a:rPr lang="en-US" sz="2400" dirty="0">
                <a:latin typeface="Comic Sans MS" panose="030F0702030302020204" pitchFamily="66" charset="0"/>
              </a:rPr>
              <a:t>After graduation, </a:t>
            </a:r>
            <a:r>
              <a:rPr lang="en-US" sz="2400" dirty="0" err="1">
                <a:latin typeface="Comic Sans MS" panose="030F0702030302020204" pitchFamily="66" charset="0"/>
              </a:rPr>
              <a:t>Burrus</a:t>
            </a:r>
            <a:r>
              <a:rPr lang="en-US" sz="2400" dirty="0">
                <a:latin typeface="Comic Sans MS" panose="030F0702030302020204" pitchFamily="66" charset="0"/>
              </a:rPr>
              <a:t> </a:t>
            </a:r>
            <a:r>
              <a:rPr lang="en-US" sz="2400" dirty="0" smtClean="0">
                <a:latin typeface="Comic Sans MS" panose="030F0702030302020204" pitchFamily="66" charset="0"/>
              </a:rPr>
              <a:t>taught at </a:t>
            </a:r>
            <a:r>
              <a:rPr lang="en-US" sz="2400" dirty="0">
                <a:latin typeface="Comic Sans MS" panose="030F0702030302020204" pitchFamily="66" charset="0"/>
              </a:rPr>
              <a:t>a school </a:t>
            </a:r>
            <a:r>
              <a:rPr lang="en-US" sz="2400" dirty="0" err="1" smtClean="0">
                <a:latin typeface="Comic Sans MS" panose="030F0702030302020204" pitchFamily="66" charset="0"/>
              </a:rPr>
              <a:t>outisde</a:t>
            </a:r>
            <a:r>
              <a:rPr lang="en-US" sz="2400" dirty="0" smtClean="0">
                <a:latin typeface="Comic Sans MS" panose="030F0702030302020204" pitchFamily="66" charset="0"/>
              </a:rPr>
              <a:t> </a:t>
            </a:r>
            <a:r>
              <a:rPr lang="en-US" sz="2400" dirty="0">
                <a:latin typeface="Comic Sans MS" panose="030F0702030302020204" pitchFamily="66" charset="0"/>
              </a:rPr>
              <a:t>of Nashville and </a:t>
            </a:r>
            <a:r>
              <a:rPr lang="en-US" sz="2400" dirty="0" smtClean="0">
                <a:latin typeface="Comic Sans MS" panose="030F0702030302020204" pitchFamily="66" charset="0"/>
              </a:rPr>
              <a:t>became its principal</a:t>
            </a:r>
            <a:r>
              <a:rPr lang="en-US" sz="2400" dirty="0">
                <a:latin typeface="Comic Sans MS" panose="030F0702030302020204" pitchFamily="66" charset="0"/>
              </a:rPr>
              <a:t>. In </a:t>
            </a:r>
            <a:r>
              <a:rPr lang="en-US" sz="2400" dirty="0" smtClean="0">
                <a:latin typeface="Comic Sans MS" panose="030F0702030302020204" pitchFamily="66" charset="0"/>
              </a:rPr>
              <a:t>1876, </a:t>
            </a:r>
            <a:r>
              <a:rPr lang="en-US" sz="2400" dirty="0">
                <a:latin typeface="Comic Sans MS" panose="030F0702030302020204" pitchFamily="66" charset="0"/>
              </a:rPr>
              <a:t>he was </a:t>
            </a:r>
            <a:r>
              <a:rPr lang="en-US" sz="2400" dirty="0" smtClean="0">
                <a:latin typeface="Comic Sans MS" panose="030F0702030302020204" pitchFamily="66" charset="0"/>
              </a:rPr>
              <a:t>a </a:t>
            </a:r>
            <a:r>
              <a:rPr lang="en-US" sz="2400" dirty="0">
                <a:latin typeface="Comic Sans MS" panose="030F0702030302020204" pitchFamily="66" charset="0"/>
              </a:rPr>
              <a:t>delegate to the Republican National </a:t>
            </a:r>
            <a:r>
              <a:rPr lang="en-US" sz="2400" dirty="0" smtClean="0">
                <a:latin typeface="Comic Sans MS" panose="030F0702030302020204" pitchFamily="66" charset="0"/>
              </a:rPr>
              <a:t>Convention and supported </a:t>
            </a:r>
            <a:r>
              <a:rPr lang="en-US" sz="2400" dirty="0">
                <a:latin typeface="Comic Sans MS" panose="030F0702030302020204" pitchFamily="66" charset="0"/>
              </a:rPr>
              <a:t>Rutherford B. Hayes on the last </a:t>
            </a:r>
            <a:r>
              <a:rPr lang="en-US" sz="2400" dirty="0" smtClean="0">
                <a:latin typeface="Comic Sans MS" panose="030F0702030302020204" pitchFamily="66" charset="0"/>
              </a:rPr>
              <a:t>ballot. He became a principal of </a:t>
            </a:r>
            <a:r>
              <a:rPr lang="en-US" sz="2400" dirty="0">
                <a:latin typeface="Comic Sans MS" panose="030F0702030302020204" pitchFamily="66" charset="0"/>
              </a:rPr>
              <a:t>the Yazoo city school In Yazoo, </a:t>
            </a:r>
            <a:r>
              <a:rPr lang="en-US" sz="2400" dirty="0" smtClean="0">
                <a:latin typeface="Comic Sans MS" panose="030F0702030302020204" pitchFamily="66" charset="0"/>
              </a:rPr>
              <a:t>MS, </a:t>
            </a:r>
            <a:r>
              <a:rPr lang="en-US" sz="2400" dirty="0">
                <a:latin typeface="Comic Sans MS" panose="030F0702030302020204" pitchFamily="66" charset="0"/>
              </a:rPr>
              <a:t>and in </a:t>
            </a:r>
            <a:r>
              <a:rPr lang="en-US" sz="2400" dirty="0" smtClean="0">
                <a:latin typeface="Comic Sans MS" panose="030F0702030302020204" pitchFamily="66" charset="0"/>
              </a:rPr>
              <a:t>1877</a:t>
            </a:r>
            <a:r>
              <a:rPr lang="en-US" sz="2400" dirty="0">
                <a:latin typeface="Comic Sans MS" panose="030F0702030302020204" pitchFamily="66" charset="0"/>
              </a:rPr>
              <a:t>, </a:t>
            </a:r>
            <a:r>
              <a:rPr lang="en-US" sz="2400" dirty="0" smtClean="0">
                <a:latin typeface="Comic Sans MS" panose="030F0702030302020204" pitchFamily="66" charset="0"/>
              </a:rPr>
              <a:t>was </a:t>
            </a:r>
            <a:r>
              <a:rPr lang="en-US" sz="2400" dirty="0">
                <a:latin typeface="Comic Sans MS" panose="030F0702030302020204" pitchFamily="66" charset="0"/>
              </a:rPr>
              <a:t>offered a position of instructor of mathematics at Fisk </a:t>
            </a:r>
            <a:r>
              <a:rPr lang="en-US" sz="2400" dirty="0" smtClean="0">
                <a:latin typeface="Comic Sans MS" panose="030F0702030302020204" pitchFamily="66" charset="0"/>
              </a:rPr>
              <a:t>University. </a:t>
            </a:r>
            <a:r>
              <a:rPr lang="en-US" sz="2400" dirty="0">
                <a:latin typeface="Comic Sans MS" panose="030F0702030302020204" pitchFamily="66" charset="0"/>
              </a:rPr>
              <a:t>In 1878, he was elected </a:t>
            </a:r>
            <a:r>
              <a:rPr lang="en-US" sz="2400" dirty="0" smtClean="0">
                <a:latin typeface="Comic Sans MS" panose="030F0702030302020204" pitchFamily="66" charset="0"/>
              </a:rPr>
              <a:t>secretary </a:t>
            </a:r>
            <a:r>
              <a:rPr lang="en-US" sz="2400" dirty="0">
                <a:latin typeface="Comic Sans MS" panose="030F0702030302020204" pitchFamily="66" charset="0"/>
              </a:rPr>
              <a:t>of the Tennessee Republican State convention and was secretary and treasurer of the State executive committee for </a:t>
            </a:r>
            <a:r>
              <a:rPr lang="en-US" sz="2400" dirty="0" smtClean="0">
                <a:latin typeface="Comic Sans MS" panose="030F0702030302020204" pitchFamily="66" charset="0"/>
              </a:rPr>
              <a:t>two </a:t>
            </a:r>
            <a:r>
              <a:rPr lang="en-US" sz="2400" dirty="0">
                <a:latin typeface="Comic Sans MS" panose="030F0702030302020204" pitchFamily="66" charset="0"/>
              </a:rPr>
              <a:t>years. He was elected to the board of school directors for his district for consecutive three-year terms from 1878 to 1884. </a:t>
            </a:r>
          </a:p>
        </p:txBody>
      </p:sp>
      <p:pic>
        <p:nvPicPr>
          <p:cNvPr id="3" name="Picture 2"/>
          <p:cNvPicPr>
            <a:picLocks noChangeAspect="1"/>
          </p:cNvPicPr>
          <p:nvPr/>
        </p:nvPicPr>
        <p:blipFill>
          <a:blip r:embed="rId2"/>
          <a:stretch>
            <a:fillRect/>
          </a:stretch>
        </p:blipFill>
        <p:spPr>
          <a:xfrm>
            <a:off x="9405496" y="115614"/>
            <a:ext cx="2786504" cy="4204138"/>
          </a:xfrm>
          <a:prstGeom prst="rect">
            <a:avLst/>
          </a:prstGeom>
        </p:spPr>
      </p:pic>
    </p:spTree>
    <p:extLst>
      <p:ext uri="{BB962C8B-B14F-4D97-AF65-F5344CB8AC3E}">
        <p14:creationId xmlns:p14="http://schemas.microsoft.com/office/powerpoint/2010/main" val="1955241726"/>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9559" y="0"/>
            <a:ext cx="6978870" cy="7109639"/>
          </a:xfrm>
          <a:prstGeom prst="rect">
            <a:avLst/>
          </a:prstGeom>
        </p:spPr>
        <p:txBody>
          <a:bodyPr wrap="square">
            <a:spAutoFit/>
          </a:bodyPr>
          <a:lstStyle/>
          <a:p>
            <a:r>
              <a:rPr lang="en-US" sz="2400" dirty="0">
                <a:latin typeface="Comic Sans MS" panose="030F0702030302020204" pitchFamily="66" charset="0"/>
              </a:rPr>
              <a:t>He served as chairman of the board and succeeded in equalizing the salaries of the white and black teachers. In 1880, he spoke at the State Teachers Institute convention in Nashville about unequal funding in schools. </a:t>
            </a:r>
            <a:r>
              <a:rPr lang="en-US" sz="2400" dirty="0" smtClean="0">
                <a:latin typeface="Comic Sans MS" panose="030F0702030302020204" pitchFamily="66" charset="0"/>
              </a:rPr>
              <a:t>He </a:t>
            </a:r>
            <a:r>
              <a:rPr lang="en-US" sz="2400" dirty="0">
                <a:latin typeface="Comic Sans MS" panose="030F0702030302020204" pitchFamily="66" charset="0"/>
              </a:rPr>
              <a:t>was chosen alternate delegate to the 1880 Republican National Convention. In 1882 he was a candidate for register in Davidson County, Tennessee in August, and in November he was a candidate for the Tennessee House of </a:t>
            </a:r>
            <a:r>
              <a:rPr lang="en-US" sz="2400" dirty="0" smtClean="0">
                <a:latin typeface="Comic Sans MS" panose="030F0702030302020204" pitchFamily="66" charset="0"/>
              </a:rPr>
              <a:t>Representatives. </a:t>
            </a:r>
            <a:r>
              <a:rPr lang="en-US" sz="2400" dirty="0">
                <a:latin typeface="Comic Sans MS" panose="030F0702030302020204" pitchFamily="66" charset="0"/>
              </a:rPr>
              <a:t>While at Fisk, </a:t>
            </a:r>
            <a:r>
              <a:rPr lang="en-US" sz="2400" dirty="0" err="1">
                <a:latin typeface="Comic Sans MS" panose="030F0702030302020204" pitchFamily="66" charset="0"/>
              </a:rPr>
              <a:t>Burrus</a:t>
            </a:r>
            <a:r>
              <a:rPr lang="en-US" sz="2400" dirty="0">
                <a:latin typeface="Comic Sans MS" panose="030F0702030302020204" pitchFamily="66" charset="0"/>
              </a:rPr>
              <a:t> began to study law and he was admitted to the bar in 1881. In August </a:t>
            </a:r>
            <a:r>
              <a:rPr lang="en-US" sz="2400" dirty="0" smtClean="0">
                <a:latin typeface="Comic Sans MS" panose="030F0702030302020204" pitchFamily="66" charset="0"/>
              </a:rPr>
              <a:t>1883, </a:t>
            </a:r>
            <a:r>
              <a:rPr lang="en-US" sz="2400" dirty="0">
                <a:latin typeface="Comic Sans MS" panose="030F0702030302020204" pitchFamily="66" charset="0"/>
              </a:rPr>
              <a:t>he was offered the presidency of Alcorn Agricultural and Mechanical College in </a:t>
            </a:r>
            <a:r>
              <a:rPr lang="en-US" sz="2400" dirty="0" err="1">
                <a:latin typeface="Comic Sans MS" panose="030F0702030302020204" pitchFamily="66" charset="0"/>
              </a:rPr>
              <a:t>Lorman</a:t>
            </a:r>
            <a:r>
              <a:rPr lang="en-US" sz="2400" dirty="0">
                <a:latin typeface="Comic Sans MS" panose="030F0702030302020204" pitchFamily="66" charset="0"/>
              </a:rPr>
              <a:t>, </a:t>
            </a:r>
            <a:r>
              <a:rPr lang="en-US" sz="2400" dirty="0" smtClean="0">
                <a:latin typeface="Comic Sans MS" panose="030F0702030302020204" pitchFamily="66" charset="0"/>
              </a:rPr>
              <a:t>Mississippi. He </a:t>
            </a:r>
            <a:r>
              <a:rPr lang="en-US" sz="2400" dirty="0">
                <a:latin typeface="Comic Sans MS" panose="030F0702030302020204" pitchFamily="66" charset="0"/>
              </a:rPr>
              <a:t>held the position until 1893 until forced to retire due to health issues. He was very successful and the enrollment at Alcorn increased greatly during his </a:t>
            </a:r>
            <a:r>
              <a:rPr lang="en-US" sz="2400" dirty="0" smtClean="0">
                <a:latin typeface="Comic Sans MS" panose="030F0702030302020204" pitchFamily="66" charset="0"/>
              </a:rPr>
              <a:t>tenure. </a:t>
            </a:r>
            <a:endParaRPr lang="en-US"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503840" y="1591167"/>
            <a:ext cx="4574880" cy="3054405"/>
          </a:xfrm>
          <a:prstGeom prst="rect">
            <a:avLst/>
          </a:prstGeom>
        </p:spPr>
      </p:pic>
    </p:spTree>
    <p:extLst>
      <p:ext uri="{BB962C8B-B14F-4D97-AF65-F5344CB8AC3E}">
        <p14:creationId xmlns:p14="http://schemas.microsoft.com/office/powerpoint/2010/main" val="2261329269"/>
      </p:ext>
    </p:extLst>
  </p:cSld>
  <p:clrMapOvr>
    <a:masterClrMapping/>
  </p:clrMapOvr>
  <mc:AlternateContent xmlns:mc="http://schemas.openxmlformats.org/markup-compatibility/2006" xmlns:p14="http://schemas.microsoft.com/office/powerpoint/2010/main">
    <mc:Choice Requires="p14">
      <p:transition spd="slow" p14:dur="1300" advClick="0" advTm="90000"/>
    </mc:Choice>
    <mc:Fallback xmlns="">
      <p:transition spd="slow" advClick="0" advTm="90000"/>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1202</TotalTime>
  <Words>3927</Words>
  <Application>Microsoft Office PowerPoint</Application>
  <PresentationFormat>Widescreen</PresentationFormat>
  <Paragraphs>43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Comic Sans MS</vt:lpstr>
      <vt:lpstr>Wingdings 3</vt:lpstr>
      <vt:lpstr>Wisp</vt:lpstr>
      <vt:lpstr>Black History Month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History Month</dc:title>
  <dc:creator>Stephanie Carpenter</dc:creator>
  <cp:lastModifiedBy>Stephanie Carpenter</cp:lastModifiedBy>
  <cp:revision>92</cp:revision>
  <dcterms:created xsi:type="dcterms:W3CDTF">2015-02-04T17:47:16Z</dcterms:created>
  <dcterms:modified xsi:type="dcterms:W3CDTF">2018-08-03T18:29:44Z</dcterms:modified>
</cp:coreProperties>
</file>