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1" r:id="rId3"/>
    <p:sldId id="353" r:id="rId4"/>
    <p:sldId id="371" r:id="rId5"/>
    <p:sldId id="369" r:id="rId6"/>
    <p:sldId id="372" r:id="rId7"/>
    <p:sldId id="373" r:id="rId8"/>
    <p:sldId id="361" r:id="rId9"/>
    <p:sldId id="362" r:id="rId10"/>
    <p:sldId id="374" r:id="rId11"/>
    <p:sldId id="379" r:id="rId12"/>
    <p:sldId id="375" r:id="rId13"/>
    <p:sldId id="380" r:id="rId14"/>
    <p:sldId id="376" r:id="rId15"/>
    <p:sldId id="378" r:id="rId16"/>
    <p:sldId id="381" r:id="rId17"/>
    <p:sldId id="382" r:id="rId18"/>
    <p:sldId id="383" r:id="rId19"/>
    <p:sldId id="384" r:id="rId20"/>
    <p:sldId id="352" r:id="rId21"/>
    <p:sldId id="385" r:id="rId22"/>
    <p:sldId id="3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67" autoAdjust="0"/>
    <p:restoredTop sz="94660"/>
  </p:normalViewPr>
  <p:slideViewPr>
    <p:cSldViewPr snapToGrid="0">
      <p:cViewPr varScale="1">
        <p:scale>
          <a:sx n="52" d="100"/>
          <a:sy n="52" d="100"/>
        </p:scale>
        <p:origin x="247"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2138496320"/>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1329590560"/>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854EC2-5109-4FB0-83DD-5C9E7833432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3864172"/>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3452683687"/>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54EC2-5109-4FB0-83DD-5C9E7833432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1664978"/>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2575470163"/>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3000291535"/>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4267800963"/>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2294055833"/>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B4D9E-1792-4688-A496-2DFDB91A5097}"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1553238608"/>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666578816"/>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5B4D9E-1792-4688-A496-2DFDB91A5097}"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2328293308"/>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5B4D9E-1792-4688-A496-2DFDB91A5097}"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3807820210"/>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B4D9E-1792-4688-A496-2DFDB91A5097}"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1059441200"/>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1179419358"/>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5B4D9E-1792-4688-A496-2DFDB91A5097}"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E854EC2-5109-4FB0-83DD-5C9E78334321}" type="slidenum">
              <a:rPr lang="en-US" smtClean="0"/>
              <a:t>‹#›</a:t>
            </a:fld>
            <a:endParaRPr lang="en-US"/>
          </a:p>
        </p:txBody>
      </p:sp>
    </p:spTree>
    <p:extLst>
      <p:ext uri="{BB962C8B-B14F-4D97-AF65-F5344CB8AC3E}">
        <p14:creationId xmlns:p14="http://schemas.microsoft.com/office/powerpoint/2010/main" val="1003388265"/>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F5B4D9E-1792-4688-A496-2DFDB91A5097}" type="datetimeFigureOut">
              <a:rPr lang="en-US" smtClean="0"/>
              <a:t>8/6/2018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E854EC2-5109-4FB0-83DD-5C9E78334321}" type="slidenum">
              <a:rPr lang="en-US" smtClean="0"/>
              <a:t>‹#›</a:t>
            </a:fld>
            <a:endParaRPr lang="en-US"/>
          </a:p>
        </p:txBody>
      </p:sp>
    </p:spTree>
    <p:extLst>
      <p:ext uri="{BB962C8B-B14F-4D97-AF65-F5344CB8AC3E}">
        <p14:creationId xmlns:p14="http://schemas.microsoft.com/office/powerpoint/2010/main" val="3414049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95425" y="4253600"/>
            <a:ext cx="10619415" cy="2308324"/>
          </a:xfrm>
          <a:prstGeom prst="rect">
            <a:avLst/>
          </a:prstGeom>
          <a:noFill/>
        </p:spPr>
        <p:txBody>
          <a:bodyPr wrap="square" rtlCol="0">
            <a:spAutoFit/>
          </a:bodyPr>
          <a:lstStyle/>
          <a:p>
            <a:pPr algn="ctr"/>
            <a:r>
              <a:rPr lang="en-US" sz="3600" dirty="0" smtClean="0">
                <a:solidFill>
                  <a:schemeClr val="tx1">
                    <a:lumMod val="65000"/>
                    <a:lumOff val="35000"/>
                  </a:schemeClr>
                </a:solidFill>
              </a:rPr>
              <a:t>September 15-October 15</a:t>
            </a:r>
          </a:p>
          <a:p>
            <a:pPr algn="ctr"/>
            <a:endParaRPr lang="en-US" sz="3600" dirty="0">
              <a:solidFill>
                <a:schemeClr val="tx1">
                  <a:lumMod val="65000"/>
                  <a:lumOff val="35000"/>
                </a:schemeClr>
              </a:solidFill>
            </a:endParaRPr>
          </a:p>
          <a:p>
            <a:pPr algn="ctr"/>
            <a:r>
              <a:rPr lang="en-US" sz="3600" dirty="0" smtClean="0">
                <a:solidFill>
                  <a:schemeClr val="tx1">
                    <a:lumMod val="65000"/>
                    <a:lumOff val="35000"/>
                  </a:schemeClr>
                </a:solidFill>
              </a:rPr>
              <a:t>Hispanic Americans: </a:t>
            </a:r>
            <a:br>
              <a:rPr lang="en-US" sz="3600" dirty="0" smtClean="0">
                <a:solidFill>
                  <a:schemeClr val="tx1">
                    <a:lumMod val="65000"/>
                    <a:lumOff val="35000"/>
                  </a:schemeClr>
                </a:solidFill>
              </a:rPr>
            </a:br>
            <a:r>
              <a:rPr lang="en-US" sz="3600" dirty="0" smtClean="0">
                <a:solidFill>
                  <a:schemeClr val="tx1">
                    <a:lumMod val="65000"/>
                    <a:lumOff val="35000"/>
                  </a:schemeClr>
                </a:solidFill>
              </a:rPr>
              <a:t>Embracing, Enriching, and Enabling America </a:t>
            </a:r>
            <a:endParaRPr lang="en-US" sz="3600" dirty="0">
              <a:solidFill>
                <a:schemeClr val="tx1">
                  <a:lumMod val="65000"/>
                  <a:lumOff val="35000"/>
                </a:schemeClr>
              </a:solidFill>
            </a:endParaRPr>
          </a:p>
        </p:txBody>
      </p:sp>
      <p:sp>
        <p:nvSpPr>
          <p:cNvPr id="7" name="TextBox 6"/>
          <p:cNvSpPr txBox="1"/>
          <p:nvPr/>
        </p:nvSpPr>
        <p:spPr>
          <a:xfrm>
            <a:off x="2927758" y="402455"/>
            <a:ext cx="8439324" cy="769441"/>
          </a:xfrm>
          <a:prstGeom prst="rect">
            <a:avLst/>
          </a:prstGeom>
          <a:noFill/>
        </p:spPr>
        <p:txBody>
          <a:bodyPr wrap="square" rtlCol="0">
            <a:spAutoFit/>
          </a:bodyPr>
          <a:lstStyle/>
          <a:p>
            <a:r>
              <a:rPr lang="es-ES" sz="4400" b="1" i="1" dirty="0"/>
              <a:t>Mes de la Herencia Hispana</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676" y="1323976"/>
            <a:ext cx="9657023" cy="2777544"/>
          </a:xfrm>
          <a:prstGeom prst="rect">
            <a:avLst/>
          </a:prstGeom>
        </p:spPr>
      </p:pic>
    </p:spTree>
    <p:extLst>
      <p:ext uri="{BB962C8B-B14F-4D97-AF65-F5344CB8AC3E}">
        <p14:creationId xmlns:p14="http://schemas.microsoft.com/office/powerpoint/2010/main" val="3443978778"/>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034" y="0"/>
            <a:ext cx="10632112" cy="6863417"/>
          </a:xfrm>
          <a:prstGeom prst="rect">
            <a:avLst/>
          </a:prstGeom>
        </p:spPr>
        <p:txBody>
          <a:bodyPr wrap="square">
            <a:spAutoFit/>
          </a:bodyPr>
          <a:lstStyle/>
          <a:p>
            <a:r>
              <a:rPr lang="en-US" sz="2000" b="1" dirty="0"/>
              <a:t>Hernando de Soto </a:t>
            </a:r>
            <a:r>
              <a:rPr lang="en-US" sz="2000" dirty="0"/>
              <a:t>(c. 1496/98–1542</a:t>
            </a:r>
            <a:r>
              <a:rPr lang="en-US" sz="2000" dirty="0" smtClean="0"/>
              <a:t>) also explored the southeastern United States </a:t>
            </a:r>
            <a:r>
              <a:rPr lang="en-US" sz="2000" dirty="0"/>
              <a:t>and led the first European expedition deep into the territory of the modern-day </a:t>
            </a:r>
            <a:r>
              <a:rPr lang="en-US" sz="2000" dirty="0" smtClean="0"/>
              <a:t>states of Florida</a:t>
            </a:r>
            <a:r>
              <a:rPr lang="en-US" sz="2000" dirty="0"/>
              <a:t>, Georgia, </a:t>
            </a:r>
            <a:r>
              <a:rPr lang="en-US" sz="2000" dirty="0" smtClean="0"/>
              <a:t>Alabama, </a:t>
            </a:r>
            <a:r>
              <a:rPr lang="en-US" sz="2000" dirty="0"/>
              <a:t>and </a:t>
            </a:r>
            <a:r>
              <a:rPr lang="en-US" sz="2000" dirty="0" smtClean="0"/>
              <a:t>Arkansas, </a:t>
            </a:r>
            <a:r>
              <a:rPr lang="en-US" sz="2000" dirty="0"/>
              <a:t>and the first documented European to have crossed the Mississippi River</a:t>
            </a:r>
            <a:r>
              <a:rPr lang="en-US" sz="2000" dirty="0" smtClean="0"/>
              <a:t>. De </a:t>
            </a:r>
            <a:r>
              <a:rPr lang="en-US" sz="2000" dirty="0"/>
              <a:t>Soto's North American expedition ranged throughout the southeastern United States searching for gold, silver </a:t>
            </a:r>
            <a:r>
              <a:rPr lang="en-US" sz="2000" dirty="0" smtClean="0"/>
              <a:t>and passage </a:t>
            </a:r>
            <a:r>
              <a:rPr lang="en-US" sz="2000" dirty="0"/>
              <a:t>to China. De Soto died in 1542 on the banks of the Mississippi </a:t>
            </a:r>
            <a:r>
              <a:rPr lang="en-US" sz="2000" dirty="0" smtClean="0"/>
              <a:t>River. Some believed that de Soto was influenced </a:t>
            </a:r>
            <a:r>
              <a:rPr lang="en-US" sz="2000" dirty="0"/>
              <a:t>by </a:t>
            </a:r>
            <a:r>
              <a:rPr lang="en-US" sz="2000" dirty="0" smtClean="0"/>
              <a:t>Juan </a:t>
            </a:r>
            <a:r>
              <a:rPr lang="en-US" sz="2000" dirty="0"/>
              <a:t>Ponce de León, </a:t>
            </a:r>
            <a:r>
              <a:rPr lang="en-US" sz="2000" dirty="0" smtClean="0"/>
              <a:t>Vasco </a:t>
            </a:r>
            <a:r>
              <a:rPr lang="en-US" sz="2000" dirty="0" err="1"/>
              <a:t>Núñez</a:t>
            </a:r>
            <a:r>
              <a:rPr lang="en-US" sz="2000" dirty="0"/>
              <a:t> de Balboa, </a:t>
            </a:r>
            <a:r>
              <a:rPr lang="en-US" sz="2000" dirty="0" smtClean="0"/>
              <a:t>and </a:t>
            </a:r>
            <a:r>
              <a:rPr lang="en-US" sz="2000" dirty="0"/>
              <a:t>Ferdinand </a:t>
            </a:r>
            <a:r>
              <a:rPr lang="en-US" sz="2000" dirty="0" smtClean="0"/>
              <a:t>Magellan. In </a:t>
            </a:r>
            <a:r>
              <a:rPr lang="en-US" sz="2000" dirty="0"/>
              <a:t>May 1539, de Soto landed nine ships with over 620 men and 220 horses in south Tampa Bay. He named it </a:t>
            </a:r>
            <a:r>
              <a:rPr lang="en-US" sz="2000" i="1" dirty="0" err="1"/>
              <a:t>Espíritu</a:t>
            </a:r>
            <a:r>
              <a:rPr lang="en-US" sz="2000" i="1" dirty="0"/>
              <a:t> Santo</a:t>
            </a:r>
            <a:r>
              <a:rPr lang="en-US" sz="2000" dirty="0"/>
              <a:t> after the Holy Spirit. The ships brought priests, craftsmen, engineers, farmers, and merchants; some with their families, some from Cuba, most from Europe and Africa. Few had traveled before outside of Spain, or even their home villages</a:t>
            </a:r>
            <a:r>
              <a:rPr lang="en-US" sz="2000" dirty="0" smtClean="0"/>
              <a:t>. De Soto </a:t>
            </a:r>
            <a:r>
              <a:rPr lang="en-US" sz="2000" dirty="0"/>
              <a:t>established a  unique method for guiding the expedition and communicating with various tribal dialects. He recruited guides from each tribe along the route. A chain of communication was established whereby a guide who lived in close proximity to another tribal area passed his information and language on to a guide from a neighboring area. From Florida, the expedition turned north-east through what is now Georgia. The expedition found no gold, however, other than pieces from an earlier coastal </a:t>
            </a:r>
            <a:r>
              <a:rPr lang="en-US" sz="2000" dirty="0" smtClean="0"/>
              <a:t>expedition. De </a:t>
            </a:r>
            <a:r>
              <a:rPr lang="en-US" sz="2000" dirty="0"/>
              <a:t>Soto headed north into the Appalachian Mountains of North Carolina, where </a:t>
            </a:r>
            <a:r>
              <a:rPr lang="en-US" sz="2000" dirty="0" smtClean="0"/>
              <a:t>his </a:t>
            </a:r>
            <a:r>
              <a:rPr lang="en-US" sz="2000" dirty="0"/>
              <a:t>men searched for gold. De Soto next entered eastern Tennessee. At this point, De Soto either continued </a:t>
            </a:r>
            <a:r>
              <a:rPr lang="en-US" sz="2000" dirty="0" smtClean="0"/>
              <a:t>to Alabama or </a:t>
            </a:r>
            <a:r>
              <a:rPr lang="en-US" sz="2000" dirty="0"/>
              <a:t>turned south and entered northern </a:t>
            </a:r>
            <a:r>
              <a:rPr lang="en-US" sz="2000" dirty="0" smtClean="0"/>
              <a:t>Georgia. </a:t>
            </a:r>
            <a:endParaRPr lang="en-US" sz="2000" dirty="0"/>
          </a:p>
        </p:txBody>
      </p:sp>
    </p:spTree>
    <p:extLst>
      <p:ext uri="{BB962C8B-B14F-4D97-AF65-F5344CB8AC3E}">
        <p14:creationId xmlns:p14="http://schemas.microsoft.com/office/powerpoint/2010/main" val="1145500533"/>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3132" y="0"/>
            <a:ext cx="4215627" cy="3332154"/>
          </a:xfrm>
          <a:prstGeom prst="rect">
            <a:avLst/>
          </a:prstGeom>
        </p:spPr>
      </p:pic>
      <p:sp>
        <p:nvSpPr>
          <p:cNvPr id="3" name="Rectangle 2"/>
          <p:cNvSpPr/>
          <p:nvPr/>
        </p:nvSpPr>
        <p:spPr>
          <a:xfrm>
            <a:off x="5848759" y="370114"/>
            <a:ext cx="6297828" cy="6247864"/>
          </a:xfrm>
          <a:prstGeom prst="rect">
            <a:avLst/>
          </a:prstGeom>
        </p:spPr>
        <p:txBody>
          <a:bodyPr wrap="square">
            <a:spAutoFit/>
          </a:bodyPr>
          <a:lstStyle/>
          <a:p>
            <a:r>
              <a:rPr lang="en-US" sz="2000" dirty="0" smtClean="0"/>
              <a:t>De </a:t>
            </a:r>
            <a:r>
              <a:rPr lang="en-US" sz="2000" dirty="0"/>
              <a:t>Soto's expedition </a:t>
            </a:r>
            <a:r>
              <a:rPr lang="en-US" sz="2000" dirty="0" smtClean="0"/>
              <a:t>shifted south and headed toward </a:t>
            </a:r>
            <a:r>
              <a:rPr lang="en-US" sz="2000" dirty="0"/>
              <a:t>the Gulf of Mexico to meet two ships </a:t>
            </a:r>
            <a:r>
              <a:rPr lang="en-US" sz="2000" dirty="0" smtClean="0"/>
              <a:t>from </a:t>
            </a:r>
            <a:r>
              <a:rPr lang="en-US" sz="2000" dirty="0"/>
              <a:t>Havana. </a:t>
            </a:r>
            <a:r>
              <a:rPr lang="en-US" sz="2000" dirty="0" smtClean="0"/>
              <a:t>Frequent Native American attacks on the group decimated the expedition and tribal numbers.  While the Spanish lost an estimated 200-plus men, they killed </a:t>
            </a:r>
            <a:r>
              <a:rPr lang="en-US" sz="2000" dirty="0"/>
              <a:t>an estimated 2,000-6,000 </a:t>
            </a:r>
            <a:r>
              <a:rPr lang="en-US" sz="2000" dirty="0" smtClean="0"/>
              <a:t>warriors in one battle. Fearing </a:t>
            </a:r>
            <a:r>
              <a:rPr lang="en-US" sz="2000" dirty="0"/>
              <a:t>that word of </a:t>
            </a:r>
            <a:r>
              <a:rPr lang="en-US" sz="2000" dirty="0" smtClean="0"/>
              <a:t>these atrocities </a:t>
            </a:r>
            <a:r>
              <a:rPr lang="en-US" sz="2000" dirty="0"/>
              <a:t>would reach Spain if his men reached the ships at Mobile Bay, de Soto led them away from the Gulf Coast, into Mississippi, </a:t>
            </a:r>
            <a:r>
              <a:rPr lang="en-US" sz="2000" dirty="0" smtClean="0"/>
              <a:t>where </a:t>
            </a:r>
            <a:r>
              <a:rPr lang="en-US" sz="2000" dirty="0"/>
              <a:t>they spent the winter</a:t>
            </a:r>
            <a:r>
              <a:rPr lang="en-US" sz="2000" dirty="0" smtClean="0"/>
              <a:t>. On </a:t>
            </a:r>
            <a:r>
              <a:rPr lang="en-US" sz="2000" dirty="0"/>
              <a:t>May 8, 1541, de Soto's troops reached the Mississippi </a:t>
            </a:r>
            <a:r>
              <a:rPr lang="en-US" sz="2000" dirty="0" smtClean="0"/>
              <a:t>River. He </a:t>
            </a:r>
            <a:r>
              <a:rPr lang="en-US" sz="2000" dirty="0"/>
              <a:t>and 400 men </a:t>
            </a:r>
            <a:r>
              <a:rPr lang="en-US" sz="2000" dirty="0" smtClean="0"/>
              <a:t> crossed the river at </a:t>
            </a:r>
            <a:r>
              <a:rPr lang="en-US" sz="2000" dirty="0"/>
              <a:t>or near Memphis, </a:t>
            </a:r>
            <a:r>
              <a:rPr lang="en-US" sz="2000" dirty="0" smtClean="0"/>
              <a:t>TN </a:t>
            </a:r>
            <a:r>
              <a:rPr lang="en-US" sz="2000" dirty="0"/>
              <a:t>and continued </a:t>
            </a:r>
            <a:r>
              <a:rPr lang="en-US" sz="2000" dirty="0" smtClean="0"/>
              <a:t>westward </a:t>
            </a:r>
            <a:r>
              <a:rPr lang="en-US" sz="2000" dirty="0"/>
              <a:t>through modern-day Arkansas, Oklahoma, and Texas. </a:t>
            </a:r>
            <a:r>
              <a:rPr lang="en-US" sz="2000" dirty="0" smtClean="0"/>
              <a:t>De Soto </a:t>
            </a:r>
            <a:r>
              <a:rPr lang="en-US" sz="2000" dirty="0"/>
              <a:t>and his men stayed just long enough to claim the area for Spain</a:t>
            </a:r>
            <a:r>
              <a:rPr lang="en-US" sz="2000" dirty="0" smtClean="0"/>
              <a:t>. Eventually</a:t>
            </a:r>
            <a:r>
              <a:rPr lang="en-US" sz="2000" dirty="0"/>
              <a:t>, the Spaniards returned to the Mississippi River. De Soto died of a fever on May 21, 1542 on the western banks of the Mississippi.</a:t>
            </a:r>
          </a:p>
        </p:txBody>
      </p:sp>
      <p:pic>
        <p:nvPicPr>
          <p:cNvPr id="4" name="Picture 3"/>
          <p:cNvPicPr>
            <a:picLocks noChangeAspect="1"/>
          </p:cNvPicPr>
          <p:nvPr/>
        </p:nvPicPr>
        <p:blipFill rotWithShape="1">
          <a:blip r:embed="rId3"/>
          <a:srcRect l="17813" t="10972" r="10319" b="25104"/>
          <a:stretch/>
        </p:blipFill>
        <p:spPr>
          <a:xfrm>
            <a:off x="2257114" y="3332154"/>
            <a:ext cx="2409568" cy="3418458"/>
          </a:xfrm>
          <a:prstGeom prst="rect">
            <a:avLst/>
          </a:prstGeom>
        </p:spPr>
      </p:pic>
    </p:spTree>
    <p:extLst>
      <p:ext uri="{BB962C8B-B14F-4D97-AF65-F5344CB8AC3E}">
        <p14:creationId xmlns:p14="http://schemas.microsoft.com/office/powerpoint/2010/main" val="855092149"/>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037" y="0"/>
            <a:ext cx="10776963" cy="6863417"/>
          </a:xfrm>
          <a:prstGeom prst="rect">
            <a:avLst/>
          </a:prstGeom>
        </p:spPr>
        <p:txBody>
          <a:bodyPr wrap="square">
            <a:spAutoFit/>
          </a:bodyPr>
          <a:lstStyle/>
          <a:p>
            <a:r>
              <a:rPr lang="es-ES" sz="2000" b="1" dirty="0"/>
              <a:t>Francisco Vázquez de Coronado y Luján </a:t>
            </a:r>
            <a:r>
              <a:rPr lang="en-US" sz="2000" dirty="0"/>
              <a:t>(1510 – 22 September 1554) was a Spanish conquistador and explorer, who led a large expedition from Mexico to present-day Kansas through parts of the southwestern United States between 1540 and 1542. Coronado had hoped to reach the mythical Seven Cities of Gold. His expedition marked the first European sightings of the Grand Canyon and the Colorado </a:t>
            </a:r>
            <a:r>
              <a:rPr lang="en-US" sz="2000" dirty="0" smtClean="0"/>
              <a:t>River. Coronado’s expedition included </a:t>
            </a:r>
            <a:r>
              <a:rPr lang="en-US" sz="2000" dirty="0"/>
              <a:t>400 </a:t>
            </a:r>
            <a:r>
              <a:rPr lang="en-US" sz="2000" dirty="0" smtClean="0"/>
              <a:t>European, </a:t>
            </a:r>
            <a:r>
              <a:rPr lang="en-US" sz="2000" dirty="0"/>
              <a:t>1,300 to 2,000 Mexican Indian allies, </a:t>
            </a:r>
            <a:r>
              <a:rPr lang="en-US" sz="2000" dirty="0" smtClean="0"/>
              <a:t>4 </a:t>
            </a:r>
            <a:r>
              <a:rPr lang="en-US" sz="2000" dirty="0"/>
              <a:t>Franciscan </a:t>
            </a:r>
            <a:r>
              <a:rPr lang="en-US" sz="2000" dirty="0" smtClean="0"/>
              <a:t>monks, </a:t>
            </a:r>
            <a:r>
              <a:rPr lang="en-US" sz="2000" dirty="0"/>
              <a:t>and several </a:t>
            </a:r>
            <a:r>
              <a:rPr lang="en-US" sz="2000" dirty="0" smtClean="0"/>
              <a:t>slaves. They traveled north and Coronado decided </a:t>
            </a:r>
            <a:r>
              <a:rPr lang="en-US" sz="2000" dirty="0"/>
              <a:t>to divide his expedition into small groups and time their departures so that grazing lands and water holes along the trail could recover. At intervals along the trail, Coronado established camps and garrisoned soldiers to keep the supply route </a:t>
            </a:r>
            <a:r>
              <a:rPr lang="en-US" sz="2000" dirty="0" smtClean="0"/>
              <a:t>open. Coronado </a:t>
            </a:r>
            <a:r>
              <a:rPr lang="en-US" sz="2000" dirty="0"/>
              <a:t>traveled north on one side or the other of today's Arizona-New Mexico state line, and from the headwaters of the Little Colorado River </a:t>
            </a:r>
            <a:r>
              <a:rPr lang="en-US" sz="2000" dirty="0" smtClean="0"/>
              <a:t>continued to </a:t>
            </a:r>
            <a:r>
              <a:rPr lang="en-US" sz="2000" dirty="0"/>
              <a:t>the Zuni River. </a:t>
            </a:r>
            <a:r>
              <a:rPr lang="en-US" sz="2000" dirty="0" smtClean="0"/>
              <a:t>The </a:t>
            </a:r>
            <a:r>
              <a:rPr lang="en-US" sz="2000" dirty="0"/>
              <a:t>members of the expedition were almost starving and demanded entrance into the village of </a:t>
            </a:r>
            <a:r>
              <a:rPr lang="en-US" sz="2000" dirty="0" err="1" smtClean="0"/>
              <a:t>Hawikuh</a:t>
            </a:r>
            <a:r>
              <a:rPr lang="en-US" sz="2000" dirty="0" smtClean="0"/>
              <a:t>. The </a:t>
            </a:r>
            <a:r>
              <a:rPr lang="en-US" sz="2000" dirty="0"/>
              <a:t>natives refused, </a:t>
            </a:r>
            <a:r>
              <a:rPr lang="en-US" sz="2000" dirty="0" smtClean="0"/>
              <a:t>in response, Coronado </a:t>
            </a:r>
            <a:r>
              <a:rPr lang="en-US" sz="2000" dirty="0"/>
              <a:t>and his </a:t>
            </a:r>
            <a:r>
              <a:rPr lang="en-US" sz="2000" dirty="0" err="1"/>
              <a:t>expeditionaries</a:t>
            </a:r>
            <a:r>
              <a:rPr lang="en-US" sz="2000" dirty="0"/>
              <a:t> attacked the Zunis. </a:t>
            </a:r>
            <a:r>
              <a:rPr lang="en-US" sz="2000" dirty="0" smtClean="0"/>
              <a:t>Although Coronado was injured, his men continued their exploration and some of his men reached the Colorado River. Once recovered, Coronado joined the expedition through Texas and into </a:t>
            </a:r>
            <a:r>
              <a:rPr lang="en-US" sz="2000" dirty="0"/>
              <a:t>Kansas. </a:t>
            </a:r>
            <a:r>
              <a:rPr lang="en-US" sz="2000" dirty="0" smtClean="0"/>
              <a:t>In 1542, Coronado had returned </a:t>
            </a:r>
            <a:r>
              <a:rPr lang="en-US" sz="2000" dirty="0"/>
              <a:t>to New Mexico </a:t>
            </a:r>
            <a:r>
              <a:rPr lang="en-US" sz="2000" dirty="0" smtClean="0"/>
              <a:t>and from there decided to return to New Spain. His group left behind two clergymen. </a:t>
            </a:r>
            <a:r>
              <a:rPr lang="en-US" sz="2000" dirty="0"/>
              <a:t>Although he remained governor of Nueva </a:t>
            </a:r>
            <a:r>
              <a:rPr lang="en-US" sz="2000" dirty="0" smtClean="0"/>
              <a:t>Galicia in New Spain, Coronado’s expedition was viewed a failure and forced </a:t>
            </a:r>
            <a:r>
              <a:rPr lang="en-US" sz="2000" dirty="0"/>
              <a:t>him into </a:t>
            </a:r>
            <a:r>
              <a:rPr lang="en-US" sz="2000" dirty="0" smtClean="0"/>
              <a:t>bankruptcy. Coronado </a:t>
            </a:r>
            <a:r>
              <a:rPr lang="en-US" sz="2000" dirty="0"/>
              <a:t>remained in Mexico City, where he died of an infectious disease on September 22, 1554.</a:t>
            </a:r>
          </a:p>
        </p:txBody>
      </p:sp>
    </p:spTree>
    <p:extLst>
      <p:ext uri="{BB962C8B-B14F-4D97-AF65-F5344CB8AC3E}">
        <p14:creationId xmlns:p14="http://schemas.microsoft.com/office/powerpoint/2010/main" val="3101161341"/>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9351" y="172994"/>
            <a:ext cx="8633254" cy="3741077"/>
          </a:xfrm>
          <a:prstGeom prst="rect">
            <a:avLst/>
          </a:prstGeom>
        </p:spPr>
      </p:pic>
      <p:pic>
        <p:nvPicPr>
          <p:cNvPr id="3" name="Picture 2"/>
          <p:cNvPicPr>
            <a:picLocks noChangeAspect="1"/>
          </p:cNvPicPr>
          <p:nvPr/>
        </p:nvPicPr>
        <p:blipFill>
          <a:blip r:embed="rId3"/>
          <a:stretch>
            <a:fillRect/>
          </a:stretch>
        </p:blipFill>
        <p:spPr>
          <a:xfrm>
            <a:off x="7451124" y="3296165"/>
            <a:ext cx="4585901" cy="3439426"/>
          </a:xfrm>
          <a:prstGeom prst="rect">
            <a:avLst/>
          </a:prstGeom>
        </p:spPr>
      </p:pic>
    </p:spTree>
    <p:extLst>
      <p:ext uri="{BB962C8B-B14F-4D97-AF65-F5344CB8AC3E}">
        <p14:creationId xmlns:p14="http://schemas.microsoft.com/office/powerpoint/2010/main" val="1504214204"/>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8411" y="0"/>
            <a:ext cx="10673589" cy="6863417"/>
          </a:xfrm>
          <a:prstGeom prst="rect">
            <a:avLst/>
          </a:prstGeom>
        </p:spPr>
        <p:txBody>
          <a:bodyPr wrap="square">
            <a:spAutoFit/>
          </a:bodyPr>
          <a:lstStyle/>
          <a:p>
            <a:r>
              <a:rPr lang="pt-BR" sz="2000" b="1" dirty="0"/>
              <a:t>Pedro Menendez de Avilés </a:t>
            </a:r>
            <a:r>
              <a:rPr lang="pt-BR" sz="2000" dirty="0"/>
              <a:t>(1519-1574</a:t>
            </a:r>
            <a:r>
              <a:rPr lang="pt-BR" sz="2000" dirty="0" smtClean="0"/>
              <a:t>)</a:t>
            </a:r>
            <a:r>
              <a:rPr lang="en-US" sz="2000" dirty="0"/>
              <a:t> was a Spanish admiral and explorer from the region of Asturias, Spain, who is remembered for planning the first regular trans-oceanic convoys and for founding St. Augustine, Florida, in 1565. This was the first successful Spanish settlement in </a:t>
            </a:r>
            <a:r>
              <a:rPr lang="en-US" sz="2000" i="1" dirty="0"/>
              <a:t>La Florida</a:t>
            </a:r>
            <a:r>
              <a:rPr lang="en-US" sz="2000" dirty="0"/>
              <a:t> and the most significant city in the region for nearly three centuries. </a:t>
            </a:r>
            <a:r>
              <a:rPr lang="en-US" sz="2000" dirty="0" smtClean="0"/>
              <a:t>Following the French occupation of the region and founding of Ft. Caroline, Spain sent Menendez to establish a Spanish presence and conquer the French. Menéndez </a:t>
            </a:r>
            <a:r>
              <a:rPr lang="en-US" sz="2000" dirty="0"/>
              <a:t>subsequently became the first governor of colonial </a:t>
            </a:r>
            <a:r>
              <a:rPr lang="en-US" sz="2000" dirty="0" smtClean="0"/>
              <a:t>Florida</a:t>
            </a:r>
            <a:r>
              <a:rPr lang="pt-BR" sz="2000" dirty="0" smtClean="0"/>
              <a:t>. </a:t>
            </a:r>
          </a:p>
          <a:p>
            <a:endParaRPr lang="pt-BR" sz="2000" dirty="0"/>
          </a:p>
          <a:p>
            <a:r>
              <a:rPr lang="en-US" sz="2000" b="1" dirty="0" smtClean="0"/>
              <a:t>Don </a:t>
            </a:r>
            <a:r>
              <a:rPr lang="en-US" sz="2000" b="1" dirty="0"/>
              <a:t>Juan de </a:t>
            </a:r>
            <a:r>
              <a:rPr lang="en-US" sz="2000" b="1" dirty="0" err="1"/>
              <a:t>Oñate</a:t>
            </a:r>
            <a:r>
              <a:rPr lang="en-US" sz="2000" b="1" dirty="0"/>
              <a:t> y Salazar </a:t>
            </a:r>
            <a:r>
              <a:rPr lang="en-US" sz="2000" dirty="0"/>
              <a:t>(1550–1626) was a Spanish Conquistador, explorer, and colonial governor of the Santa Fe de Nuevo México province in the Viceroyalty of New Spain. He led early Spanish expeditions to the Great Plains and Lower Colorado River Valley, encountering numerous indigenous tribes in their homelands there. </a:t>
            </a:r>
            <a:r>
              <a:rPr lang="en-US" sz="2000" dirty="0" err="1"/>
              <a:t>Oñate</a:t>
            </a:r>
            <a:r>
              <a:rPr lang="en-US" sz="2000" dirty="0"/>
              <a:t> </a:t>
            </a:r>
            <a:r>
              <a:rPr lang="en-US" sz="2000" dirty="0" smtClean="0"/>
              <a:t>founded </a:t>
            </a:r>
            <a:r>
              <a:rPr lang="en-US" sz="2000" dirty="0"/>
              <a:t>settlements within the </a:t>
            </a:r>
            <a:r>
              <a:rPr lang="en-US" sz="2000" dirty="0" smtClean="0"/>
              <a:t>present </a:t>
            </a:r>
            <a:r>
              <a:rPr lang="en-US" sz="2000" dirty="0"/>
              <a:t>day American Southwest. </a:t>
            </a:r>
            <a:r>
              <a:rPr lang="en-US" sz="2000" dirty="0" smtClean="0"/>
              <a:t>In </a:t>
            </a:r>
            <a:r>
              <a:rPr lang="en-US" sz="2000" dirty="0"/>
              <a:t>1601, </a:t>
            </a:r>
            <a:r>
              <a:rPr lang="en-US" sz="2000" dirty="0" err="1"/>
              <a:t>Oñate</a:t>
            </a:r>
            <a:r>
              <a:rPr lang="en-US" sz="2000" dirty="0"/>
              <a:t> undertook a large expedition east to the Great Plains region of central North America. There were 130 Spanish soldiers and </a:t>
            </a:r>
            <a:r>
              <a:rPr lang="en-US" sz="2000" dirty="0" smtClean="0"/>
              <a:t>12 </a:t>
            </a:r>
            <a:r>
              <a:rPr lang="en-US" sz="2000" dirty="0"/>
              <a:t>Franciscan priests, similar to the expedition of the Spanish conquest of the Aztec Empire, and a retinue of 130 Indian soldiers and servants, and 350 horses and mules. </a:t>
            </a:r>
            <a:r>
              <a:rPr lang="en-US" sz="2000" dirty="0" err="1"/>
              <a:t>Oñate</a:t>
            </a:r>
            <a:r>
              <a:rPr lang="en-US" sz="2000" dirty="0"/>
              <a:t> journeyed across the plains eastward from New Mexico in a renewed search for </a:t>
            </a:r>
            <a:r>
              <a:rPr lang="en-US" sz="2000" dirty="0" err="1"/>
              <a:t>Quivira</a:t>
            </a:r>
            <a:r>
              <a:rPr lang="en-US" sz="2000" dirty="0"/>
              <a:t>, fabled "city of gold." As had the earlier Coronado Expedition in the 1540s, he encountered Apaches in the Texas Panhandle region. He proceeded eastward following the Canadian River into the "Oklahoma" region.  </a:t>
            </a:r>
          </a:p>
        </p:txBody>
      </p:sp>
    </p:spTree>
    <p:extLst>
      <p:ext uri="{BB962C8B-B14F-4D97-AF65-F5344CB8AC3E}">
        <p14:creationId xmlns:p14="http://schemas.microsoft.com/office/powerpoint/2010/main" val="1951896305"/>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038" y="0"/>
            <a:ext cx="9753600" cy="6863417"/>
          </a:xfrm>
          <a:prstGeom prst="rect">
            <a:avLst/>
          </a:prstGeom>
        </p:spPr>
        <p:txBody>
          <a:bodyPr wrap="square">
            <a:spAutoFit/>
          </a:bodyPr>
          <a:lstStyle/>
          <a:p>
            <a:r>
              <a:rPr lang="en-US" sz="2000" b="1" dirty="0" err="1"/>
              <a:t>Junipero</a:t>
            </a:r>
            <a:r>
              <a:rPr lang="en-US" sz="2000" b="1" dirty="0"/>
              <a:t> Serra </a:t>
            </a:r>
            <a:r>
              <a:rPr lang="en-US" sz="2000" dirty="0"/>
              <a:t>(1713-1784) </a:t>
            </a:r>
            <a:r>
              <a:rPr lang="en-US" sz="2000" dirty="0" smtClean="0"/>
              <a:t>was </a:t>
            </a:r>
            <a:r>
              <a:rPr lang="en-US" sz="2000" dirty="0"/>
              <a:t>a </a:t>
            </a:r>
            <a:r>
              <a:rPr lang="en-US" sz="2000" dirty="0" smtClean="0"/>
              <a:t>Spanish Franciscan friar who </a:t>
            </a:r>
            <a:r>
              <a:rPr lang="en-US" sz="2000" dirty="0"/>
              <a:t>founded a mission in Baja California and the first nine of </a:t>
            </a:r>
            <a:r>
              <a:rPr lang="en-US" sz="2000" dirty="0" smtClean="0"/>
              <a:t>twenty-one </a:t>
            </a:r>
            <a:r>
              <a:rPr lang="en-US" sz="2000" dirty="0"/>
              <a:t>Spanish missions in California from San Diego to San Francisco, </a:t>
            </a:r>
            <a:r>
              <a:rPr lang="en-US" sz="2000" dirty="0" smtClean="0"/>
              <a:t>which at the time were in </a:t>
            </a:r>
            <a:r>
              <a:rPr lang="en-US" sz="2000" i="1" dirty="0" smtClean="0"/>
              <a:t>Alta </a:t>
            </a:r>
            <a:r>
              <a:rPr lang="en-US" sz="2000" i="1" dirty="0"/>
              <a:t>California </a:t>
            </a:r>
            <a:r>
              <a:rPr lang="en-US" sz="2000" dirty="0"/>
              <a:t>in the Province of </a:t>
            </a:r>
            <a:r>
              <a:rPr lang="en-US" sz="2000" i="1" dirty="0"/>
              <a:t>Las </a:t>
            </a:r>
            <a:r>
              <a:rPr lang="en-US" sz="2000" i="1" dirty="0" err="1"/>
              <a:t>Californias</a:t>
            </a:r>
            <a:r>
              <a:rPr lang="en-US" sz="2000" dirty="0"/>
              <a:t>, New Spain. He began in San Diego on July 16, 1769, and established his headquarters near the </a:t>
            </a:r>
            <a:r>
              <a:rPr lang="en-US" sz="2000" i="1" dirty="0"/>
              <a:t>Presidio of Monterey</a:t>
            </a:r>
            <a:r>
              <a:rPr lang="en-US" sz="2000" dirty="0"/>
              <a:t>, but soon moved a few miles south to establish Mission San Carlos Borromeo de Carmelo in today's Carmel, California</a:t>
            </a:r>
            <a:r>
              <a:rPr lang="en-US" sz="2000" dirty="0" smtClean="0"/>
              <a:t>.  The </a:t>
            </a:r>
            <a:r>
              <a:rPr lang="en-US" sz="2000" dirty="0"/>
              <a:t>missions were primarily designed to bring the Catholic faith to the native peoples. Other aims were to integrate the neophytes into Spanish society, to provide a framework for organizing the natives into a productive workforce in support of new extensions of Spanish power, and to train them to take over ownership and management of the land. As head of the order in California, Serra not only dealt with </a:t>
            </a:r>
            <a:r>
              <a:rPr lang="en-US" sz="2000" dirty="0" smtClean="0"/>
              <a:t>church </a:t>
            </a:r>
            <a:r>
              <a:rPr lang="en-US" sz="2000" dirty="0"/>
              <a:t>officials, but also with Spanish officials in Mexico City and with the local military officers who commanded the nearby garrison. Serra was beatified by Pope John Paul II on September 25, 1988, in Vatican City. Pope Francis </a:t>
            </a:r>
            <a:r>
              <a:rPr lang="en-US" sz="2000" dirty="0" err="1"/>
              <a:t>canonised</a:t>
            </a:r>
            <a:r>
              <a:rPr lang="en-US" sz="2000" dirty="0"/>
              <a:t> him on September 23, 2015, at the Basilica of the National Shrine of the Immaculate Conception in Washington, </a:t>
            </a:r>
            <a:r>
              <a:rPr lang="en-US" sz="2000" dirty="0" smtClean="0"/>
              <a:t>DC, </a:t>
            </a:r>
            <a:r>
              <a:rPr lang="en-US" sz="2000" dirty="0"/>
              <a:t>during his </a:t>
            </a:r>
            <a:r>
              <a:rPr lang="en-US" sz="2000" dirty="0" smtClean="0"/>
              <a:t>visit </a:t>
            </a:r>
            <a:r>
              <a:rPr lang="en-US" sz="2000" dirty="0"/>
              <a:t>to the </a:t>
            </a:r>
            <a:r>
              <a:rPr lang="en-US" sz="2000" dirty="0" smtClean="0"/>
              <a:t>US. </a:t>
            </a:r>
            <a:r>
              <a:rPr lang="en-US" sz="2000" dirty="0"/>
              <a:t>Because of Serra's recorded acts of piety combined with his missionary efforts, he was granted the posthumous title Apostle of California</a:t>
            </a:r>
            <a:r>
              <a:rPr lang="en-US" sz="2000" dirty="0" smtClean="0"/>
              <a:t>. The </a:t>
            </a:r>
            <a:r>
              <a:rPr lang="en-US" sz="2000" dirty="0"/>
              <a:t>declaration of Serra as a Catholic saint by the Holy See was controversial with some Native Americans who criticize Serra's treatment of their ancestors and associate him with the suppression of their culture</a:t>
            </a:r>
            <a:r>
              <a:rPr lang="en-US" sz="2000" dirty="0" smtClean="0"/>
              <a:t>.</a:t>
            </a:r>
            <a:endParaRPr lang="en-US" dirty="0"/>
          </a:p>
        </p:txBody>
      </p:sp>
      <p:pic>
        <p:nvPicPr>
          <p:cNvPr id="6" name="Picture 5"/>
          <p:cNvPicPr>
            <a:picLocks noChangeAspect="1"/>
          </p:cNvPicPr>
          <p:nvPr/>
        </p:nvPicPr>
        <p:blipFill rotWithShape="1">
          <a:blip r:embed="rId2"/>
          <a:srcRect l="3207" r="19434"/>
          <a:stretch/>
        </p:blipFill>
        <p:spPr>
          <a:xfrm>
            <a:off x="10763500" y="0"/>
            <a:ext cx="1428500" cy="1323975"/>
          </a:xfrm>
          <a:prstGeom prst="rect">
            <a:avLst/>
          </a:prstGeom>
        </p:spPr>
      </p:pic>
    </p:spTree>
    <p:extLst>
      <p:ext uri="{BB962C8B-B14F-4D97-AF65-F5344CB8AC3E}">
        <p14:creationId xmlns:p14="http://schemas.microsoft.com/office/powerpoint/2010/main" val="1783110489"/>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624" y="66675"/>
            <a:ext cx="8591551" cy="6863417"/>
          </a:xfrm>
          <a:prstGeom prst="rect">
            <a:avLst/>
          </a:prstGeom>
          <a:noFill/>
        </p:spPr>
        <p:txBody>
          <a:bodyPr wrap="square" rtlCol="0">
            <a:spAutoFit/>
          </a:bodyPr>
          <a:lstStyle/>
          <a:p>
            <a:r>
              <a:rPr lang="en-US" sz="2000" b="1" dirty="0" smtClean="0"/>
              <a:t>Juan Bautista </a:t>
            </a:r>
            <a:r>
              <a:rPr lang="en-US" sz="2000" b="1" dirty="0"/>
              <a:t>de Anza </a:t>
            </a:r>
            <a:r>
              <a:rPr lang="en-US" sz="2000" dirty="0"/>
              <a:t>(1735-1788) </a:t>
            </a:r>
            <a:r>
              <a:rPr lang="en-US" sz="2000" dirty="0" smtClean="0"/>
              <a:t>was </a:t>
            </a:r>
            <a:r>
              <a:rPr lang="en-US" sz="2000" dirty="0"/>
              <a:t>born in </a:t>
            </a:r>
            <a:r>
              <a:rPr lang="en-US" sz="2000" dirty="0" smtClean="0"/>
              <a:t>Sonora</a:t>
            </a:r>
            <a:r>
              <a:rPr lang="en-US" sz="2000" dirty="0"/>
              <a:t>, New Spain </a:t>
            </a:r>
            <a:r>
              <a:rPr lang="en-US" sz="2000" dirty="0" smtClean="0"/>
              <a:t>into </a:t>
            </a:r>
            <a:r>
              <a:rPr lang="en-US" sz="2000" dirty="0"/>
              <a:t>a military family living on the northern frontier of New Spain. He </a:t>
            </a:r>
            <a:r>
              <a:rPr lang="en-US" sz="2000" dirty="0" smtClean="0"/>
              <a:t>enlisted </a:t>
            </a:r>
            <a:r>
              <a:rPr lang="en-US" sz="2000" dirty="0"/>
              <a:t>in the army at the </a:t>
            </a:r>
            <a:r>
              <a:rPr lang="en-US" sz="2000" i="1" dirty="0"/>
              <a:t>Presidio of </a:t>
            </a:r>
            <a:r>
              <a:rPr lang="en-US" sz="2000" i="1" dirty="0" err="1" smtClean="0"/>
              <a:t>Fronteras</a:t>
            </a:r>
            <a:r>
              <a:rPr lang="en-US" sz="2000" dirty="0"/>
              <a:t> </a:t>
            </a:r>
            <a:r>
              <a:rPr lang="en-US" sz="2000" dirty="0" smtClean="0"/>
              <a:t>and advanced rapidly. </a:t>
            </a:r>
            <a:r>
              <a:rPr lang="en-US" sz="2000" dirty="0"/>
              <a:t>His military duties mainly consisted of forays against hostile Native </a:t>
            </a:r>
            <a:r>
              <a:rPr lang="en-US" sz="2000" dirty="0" smtClean="0"/>
              <a:t>Americans during </a:t>
            </a:r>
            <a:r>
              <a:rPr lang="en-US" sz="2000" dirty="0"/>
              <a:t>the course of which he explored much of what is now Arizona. In 1772, </a:t>
            </a:r>
            <a:r>
              <a:rPr lang="en-US" sz="2000" dirty="0" smtClean="0"/>
              <a:t>Anza </a:t>
            </a:r>
            <a:r>
              <a:rPr lang="en-US" sz="2000" dirty="0"/>
              <a:t>proposed an expedition to </a:t>
            </a:r>
            <a:r>
              <a:rPr lang="en-US" sz="2000" i="1" dirty="0"/>
              <a:t>Alta California</a:t>
            </a:r>
            <a:r>
              <a:rPr lang="en-US" sz="2000" dirty="0"/>
              <a:t> to the Viceroy of New Spain. This was approved by the King </a:t>
            </a:r>
            <a:r>
              <a:rPr lang="en-US" sz="2000" dirty="0" smtClean="0"/>
              <a:t>and </a:t>
            </a:r>
            <a:r>
              <a:rPr lang="en-US" sz="2000" dirty="0"/>
              <a:t>on January 8, 1774, with 3 padres, 20 soldiers, 11 servants, 35 mules, 65 cattle, and 140 horses, Anza set </a:t>
            </a:r>
            <a:r>
              <a:rPr lang="en-US" sz="2000" dirty="0" smtClean="0"/>
              <a:t>out. The </a:t>
            </a:r>
            <a:r>
              <a:rPr lang="en-US" sz="2000" dirty="0"/>
              <a:t>expedition took a southern route along the Rio Altar (Sonora y Sinaloa, New Spain), then paralleled the modern Mexico/California border, crossing the Colorado River at its confluence with the Gila River. Anza reached Mission San Gabriel </a:t>
            </a:r>
            <a:r>
              <a:rPr lang="en-US" sz="2000" dirty="0" err="1" smtClean="0"/>
              <a:t>Arcángel</a:t>
            </a:r>
            <a:r>
              <a:rPr lang="en-US" sz="2000" dirty="0" smtClean="0"/>
              <a:t> </a:t>
            </a:r>
            <a:r>
              <a:rPr lang="en-US" sz="2000" dirty="0"/>
              <a:t>on March 22, 1774, and Monterey, </a:t>
            </a:r>
            <a:r>
              <a:rPr lang="en-US" sz="2000" dirty="0" smtClean="0"/>
              <a:t>California, </a:t>
            </a:r>
            <a:r>
              <a:rPr lang="en-US" sz="2000" dirty="0"/>
              <a:t>on April 19. He returned to </a:t>
            </a:r>
            <a:r>
              <a:rPr lang="en-US" sz="2000" dirty="0" smtClean="0"/>
              <a:t>Arizona and later led a </a:t>
            </a:r>
            <a:r>
              <a:rPr lang="en-US" sz="2000" dirty="0"/>
              <a:t>group of colonists to </a:t>
            </a:r>
            <a:r>
              <a:rPr lang="en-US" sz="2000" dirty="0" smtClean="0"/>
              <a:t>California</a:t>
            </a:r>
            <a:r>
              <a:rPr lang="en-US" sz="2000" dirty="0"/>
              <a:t>. The expedition continued on to Monterey with the colonists. Having fulfilled his mission from the Viceroy, he continued on with Father Pedro Font and a party of twelve others exploring north and found an inland route to the San Francisco Bay described by </a:t>
            </a:r>
            <a:r>
              <a:rPr lang="en-US" sz="2000" dirty="0" err="1"/>
              <a:t>Portolà</a:t>
            </a:r>
            <a:r>
              <a:rPr lang="en-US" sz="2000" dirty="0"/>
              <a:t>. On his return </a:t>
            </a:r>
            <a:r>
              <a:rPr lang="en-US" sz="2000" dirty="0" smtClean="0"/>
              <a:t>he </a:t>
            </a:r>
            <a:r>
              <a:rPr lang="en-US" sz="2000" dirty="0"/>
              <a:t>journeyed to Mexico City </a:t>
            </a:r>
            <a:r>
              <a:rPr lang="en-US" sz="2000" dirty="0" smtClean="0"/>
              <a:t>and </a:t>
            </a:r>
            <a:r>
              <a:rPr lang="en-US" sz="2000" dirty="0"/>
              <a:t>the Viceroy of New Spain appointed Anza as the Governor of the Province of </a:t>
            </a:r>
            <a:r>
              <a:rPr lang="en-US" sz="2000" i="1" dirty="0"/>
              <a:t>Nuevo México</a:t>
            </a:r>
            <a:r>
              <a:rPr lang="en-US" sz="2000" dirty="0"/>
              <a:t>, the present day </a:t>
            </a:r>
            <a:r>
              <a:rPr lang="en-US" sz="2000" dirty="0" smtClean="0"/>
              <a:t>US </a:t>
            </a:r>
            <a:r>
              <a:rPr lang="en-US" sz="2000" dirty="0"/>
              <a:t>state of New Mexico.</a:t>
            </a:r>
          </a:p>
        </p:txBody>
      </p:sp>
      <p:pic>
        <p:nvPicPr>
          <p:cNvPr id="7" name="Picture 6"/>
          <p:cNvPicPr>
            <a:picLocks noChangeAspect="1"/>
          </p:cNvPicPr>
          <p:nvPr/>
        </p:nvPicPr>
        <p:blipFill>
          <a:blip r:embed="rId2"/>
          <a:stretch>
            <a:fillRect/>
          </a:stretch>
        </p:blipFill>
        <p:spPr>
          <a:xfrm>
            <a:off x="10163175" y="2295525"/>
            <a:ext cx="2028825" cy="2257425"/>
          </a:xfrm>
          <a:prstGeom prst="rect">
            <a:avLst/>
          </a:prstGeom>
        </p:spPr>
      </p:pic>
    </p:spTree>
    <p:extLst>
      <p:ext uri="{BB962C8B-B14F-4D97-AF65-F5344CB8AC3E}">
        <p14:creationId xmlns:p14="http://schemas.microsoft.com/office/powerpoint/2010/main" val="3146646107"/>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2375" y="0"/>
            <a:ext cx="8429625" cy="6863417"/>
          </a:xfrm>
          <a:prstGeom prst="rect">
            <a:avLst/>
          </a:prstGeom>
          <a:noFill/>
        </p:spPr>
        <p:txBody>
          <a:bodyPr wrap="square" rtlCol="0">
            <a:spAutoFit/>
          </a:bodyPr>
          <a:lstStyle/>
          <a:p>
            <a:r>
              <a:rPr lang="en-US" sz="2000" b="1" dirty="0" smtClean="0"/>
              <a:t>Bernardo de </a:t>
            </a:r>
            <a:r>
              <a:rPr lang="en-US" sz="2000" b="1" dirty="0" err="1" smtClean="0"/>
              <a:t>Gálvez</a:t>
            </a:r>
            <a:r>
              <a:rPr lang="en-US" sz="2000" b="1" dirty="0"/>
              <a:t> </a:t>
            </a:r>
            <a:r>
              <a:rPr lang="en-US" sz="2000" dirty="0"/>
              <a:t>(1746 – </a:t>
            </a:r>
            <a:r>
              <a:rPr lang="en-US" sz="2000" dirty="0" smtClean="0"/>
              <a:t>1786</a:t>
            </a:r>
            <a:r>
              <a:rPr lang="en-US" sz="2000" dirty="0"/>
              <a:t>) was a Spanish military leader and colonial administrator who served as colonial governor of Louisiana and Cuba, and later as Viceroy of New Spain. Under a royal order from Charles III of Spain, </a:t>
            </a:r>
            <a:r>
              <a:rPr lang="en-US" sz="2000" dirty="0" err="1"/>
              <a:t>Gálvez</a:t>
            </a:r>
            <a:r>
              <a:rPr lang="en-US" sz="2000" dirty="0"/>
              <a:t> continued the smuggling operations to supply the American rebels early in 1777. </a:t>
            </a:r>
            <a:r>
              <a:rPr lang="en-US" sz="2000" dirty="0" err="1" smtClean="0"/>
              <a:t>Gálvez</a:t>
            </a:r>
            <a:r>
              <a:rPr lang="en-US" sz="2000" dirty="0" smtClean="0"/>
              <a:t> </a:t>
            </a:r>
            <a:r>
              <a:rPr lang="en-US" sz="2000" dirty="0"/>
              <a:t>worked with Oliver Pollock, an American patriot, shipping gunpowder, muskets, uniforms, medicine, and other supplies</a:t>
            </a:r>
            <a:r>
              <a:rPr lang="en-US" sz="2000" dirty="0" smtClean="0"/>
              <a:t>. </a:t>
            </a:r>
            <a:r>
              <a:rPr lang="en-US" sz="2000" dirty="0" err="1" smtClean="0"/>
              <a:t>Gálvez</a:t>
            </a:r>
            <a:r>
              <a:rPr lang="en-US" sz="2000" dirty="0" smtClean="0"/>
              <a:t> </a:t>
            </a:r>
            <a:r>
              <a:rPr lang="en-US" sz="2000" dirty="0"/>
              <a:t>let </a:t>
            </a:r>
            <a:r>
              <a:rPr lang="en-US" sz="2000" dirty="0" smtClean="0"/>
              <a:t>an </a:t>
            </a:r>
            <a:r>
              <a:rPr lang="en-US" sz="2000" dirty="0"/>
              <a:t>American </a:t>
            </a:r>
            <a:r>
              <a:rPr lang="en-US" sz="2000" dirty="0" smtClean="0"/>
              <a:t>force </a:t>
            </a:r>
            <a:r>
              <a:rPr lang="en-US" sz="2000" dirty="0"/>
              <a:t>through New Orleans before Spain joined the cause. </a:t>
            </a:r>
            <a:r>
              <a:rPr lang="en-US" sz="2000" dirty="0" err="1"/>
              <a:t>Gálvez</a:t>
            </a:r>
            <a:r>
              <a:rPr lang="en-US" sz="2000" dirty="0"/>
              <a:t> was sent to Florida by New Spain Viceroy Martín de </a:t>
            </a:r>
            <a:r>
              <a:rPr lang="en-US" sz="2000" dirty="0" err="1"/>
              <a:t>Mayorga</a:t>
            </a:r>
            <a:r>
              <a:rPr lang="en-US" sz="2000" dirty="0"/>
              <a:t>, at the head of an expedition of colonial troops to aid American colonists in their rebellion against Great Britain. Spain's motive was the chance both to recover territories lost to the British, particularly Florida, and to remove the ongoing British threat. </a:t>
            </a:r>
            <a:r>
              <a:rPr lang="en-US" sz="2000" dirty="0" err="1"/>
              <a:t>Gálvez</a:t>
            </a:r>
            <a:r>
              <a:rPr lang="en-US" sz="2000" dirty="0"/>
              <a:t> carried out a masterful military campaign and defeated the British colonial forces at </a:t>
            </a:r>
            <a:r>
              <a:rPr lang="en-US" sz="2000" dirty="0" err="1"/>
              <a:t>Manchac</a:t>
            </a:r>
            <a:r>
              <a:rPr lang="en-US" sz="2000" dirty="0"/>
              <a:t>, Baton Rouge, and Natchez in 1779. The Battle of Baton Rouge, on September 21, 1779, freed the lower Mississippi Valley of British forces and relieved the threat to the capital of Louisiana, New Orleans. In 1780, he recaptured Mobile from the British at the Battle of Fort Charlotte</a:t>
            </a:r>
            <a:r>
              <a:rPr lang="en-US" sz="2000" dirty="0" smtClean="0"/>
              <a:t>. </a:t>
            </a:r>
            <a:r>
              <a:rPr lang="en-US" sz="2000" dirty="0"/>
              <a:t>In </a:t>
            </a:r>
            <a:r>
              <a:rPr lang="en-US" sz="2000" dirty="0" smtClean="0"/>
              <a:t>1781</a:t>
            </a:r>
            <a:r>
              <a:rPr lang="en-US" sz="2000" dirty="0"/>
              <a:t>, </a:t>
            </a:r>
            <a:r>
              <a:rPr lang="en-US" sz="2000" dirty="0" smtClean="0"/>
              <a:t>at the Siege of Pensacola, </a:t>
            </a:r>
            <a:r>
              <a:rPr lang="en-US" sz="2000" dirty="0" err="1"/>
              <a:t>Gálvez</a:t>
            </a:r>
            <a:r>
              <a:rPr lang="en-US" sz="2000" dirty="0"/>
              <a:t> </a:t>
            </a:r>
            <a:r>
              <a:rPr lang="en-US" sz="2000" dirty="0" smtClean="0"/>
              <a:t>recaptured Florida </a:t>
            </a:r>
            <a:r>
              <a:rPr lang="en-US" sz="2000" dirty="0"/>
              <a:t>for Spain. He spent the last two years of his life as Viceroy of New </a:t>
            </a:r>
            <a:r>
              <a:rPr lang="en-US" sz="2000" dirty="0" smtClean="0"/>
              <a:t>Spain. </a:t>
            </a:r>
            <a:r>
              <a:rPr lang="en-US" sz="2000" dirty="0"/>
              <a:t>The city of Galveston, Texas, was named </a:t>
            </a:r>
            <a:r>
              <a:rPr lang="en-US" sz="2000" dirty="0" smtClean="0"/>
              <a:t>for him</a:t>
            </a:r>
            <a:r>
              <a:rPr lang="en-US" sz="2000" dirty="0"/>
              <a:t>.</a:t>
            </a:r>
          </a:p>
        </p:txBody>
      </p:sp>
      <p:pic>
        <p:nvPicPr>
          <p:cNvPr id="5" name="Picture 4"/>
          <p:cNvPicPr>
            <a:picLocks noChangeAspect="1"/>
          </p:cNvPicPr>
          <p:nvPr/>
        </p:nvPicPr>
        <p:blipFill>
          <a:blip r:embed="rId2"/>
          <a:stretch>
            <a:fillRect/>
          </a:stretch>
        </p:blipFill>
        <p:spPr>
          <a:xfrm>
            <a:off x="443054" y="2809875"/>
            <a:ext cx="3319321" cy="3100387"/>
          </a:xfrm>
          <a:prstGeom prst="rect">
            <a:avLst/>
          </a:prstGeom>
        </p:spPr>
      </p:pic>
    </p:spTree>
    <p:extLst>
      <p:ext uri="{BB962C8B-B14F-4D97-AF65-F5344CB8AC3E}">
        <p14:creationId xmlns:p14="http://schemas.microsoft.com/office/powerpoint/2010/main" val="222652021"/>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53300" y="180975"/>
            <a:ext cx="4838700" cy="6555641"/>
          </a:xfrm>
          <a:prstGeom prst="rect">
            <a:avLst/>
          </a:prstGeom>
          <a:noFill/>
        </p:spPr>
        <p:txBody>
          <a:bodyPr wrap="square" rtlCol="0">
            <a:spAutoFit/>
          </a:bodyPr>
          <a:lstStyle/>
          <a:p>
            <a:r>
              <a:rPr lang="en-US" sz="2800" dirty="0" smtClean="0"/>
              <a:t>In the early 19</a:t>
            </a:r>
            <a:r>
              <a:rPr lang="en-US" sz="2800" baseline="30000" dirty="0" smtClean="0"/>
              <a:t>th</a:t>
            </a:r>
            <a:r>
              <a:rPr lang="en-US" sz="2800" dirty="0" smtClean="0"/>
              <a:t> century, the Spanish American wars of independence resulted in the freedom of most Spanish colonies in the Americas, except Cuba and Puerto Rico—given up in 1898 after the Spanish-American War, together with Guam and the Philippines in the Pacific. Spain’s loss of these last territories politically ended Spanish Colonization in the Americas.</a:t>
            </a:r>
            <a:endParaRPr lang="en-US" sz="2800" dirty="0"/>
          </a:p>
        </p:txBody>
      </p:sp>
      <p:pic>
        <p:nvPicPr>
          <p:cNvPr id="3" name="Picture 2"/>
          <p:cNvPicPr>
            <a:picLocks noChangeAspect="1"/>
          </p:cNvPicPr>
          <p:nvPr/>
        </p:nvPicPr>
        <p:blipFill rotWithShape="1">
          <a:blip r:embed="rId2"/>
          <a:srcRect l="15554" t="22713"/>
          <a:stretch/>
        </p:blipFill>
        <p:spPr>
          <a:xfrm>
            <a:off x="1758762" y="264905"/>
            <a:ext cx="4737287" cy="6387780"/>
          </a:xfrm>
          <a:prstGeom prst="rect">
            <a:avLst/>
          </a:prstGeom>
        </p:spPr>
      </p:pic>
    </p:spTree>
    <p:extLst>
      <p:ext uri="{BB962C8B-B14F-4D97-AF65-F5344CB8AC3E}">
        <p14:creationId xmlns:p14="http://schemas.microsoft.com/office/powerpoint/2010/main" val="2922009407"/>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8194" y="1923394"/>
            <a:ext cx="6989378" cy="2523768"/>
          </a:xfrm>
          <a:prstGeom prst="rect">
            <a:avLst/>
          </a:prstGeom>
          <a:noFill/>
        </p:spPr>
        <p:txBody>
          <a:bodyPr wrap="square" rtlCol="0">
            <a:spAutoFit/>
          </a:bodyPr>
          <a:lstStyle/>
          <a:p>
            <a:r>
              <a:rPr lang="en-US" sz="2400" dirty="0" smtClean="0">
                <a:latin typeface="Comic Sans MS" panose="030F0702030302020204" pitchFamily="66" charset="0"/>
              </a:rPr>
              <a:t>Sources:</a:t>
            </a:r>
          </a:p>
          <a:p>
            <a:endParaRPr lang="en-US" sz="2400" dirty="0">
              <a:latin typeface="Comic Sans MS" panose="030F0702030302020204" pitchFamily="66" charset="0"/>
            </a:endParaRPr>
          </a:p>
          <a:p>
            <a:endParaRPr lang="en-US" sz="1000" dirty="0">
              <a:latin typeface="Comic Sans MS" panose="030F0702030302020204" pitchFamily="66" charset="0"/>
            </a:endParaRPr>
          </a:p>
          <a:p>
            <a:r>
              <a:rPr lang="en-US" sz="2000" dirty="0">
                <a:latin typeface="Comic Sans MS" panose="030F0702030302020204" pitchFamily="66" charset="0"/>
              </a:rPr>
              <a:t>https</a:t>
            </a:r>
            <a:r>
              <a:rPr lang="en-US" sz="2000" dirty="0" smtClean="0">
                <a:latin typeface="Comic Sans MS" panose="030F0702030302020204" pitchFamily="66" charset="0"/>
              </a:rPr>
              <a:t>://en.wikipedia.org/wiki</a:t>
            </a:r>
            <a:r>
              <a:rPr lang="en-US" sz="2000" dirty="0" smtClean="0">
                <a:latin typeface="Comic Sans MS" panose="030F0702030302020204" pitchFamily="66" charset="0"/>
              </a:rPr>
              <a:t>/</a:t>
            </a:r>
          </a:p>
          <a:p>
            <a:endParaRPr lang="en-US" sz="2000" dirty="0">
              <a:latin typeface="Comic Sans MS" panose="030F0702030302020204" pitchFamily="66" charset="0"/>
            </a:endParaRPr>
          </a:p>
          <a:p>
            <a:r>
              <a:rPr lang="en-US" sz="2000" dirty="0">
                <a:latin typeface="Comic Sans MS" panose="030F0702030302020204" pitchFamily="66" charset="0"/>
              </a:rPr>
              <a:t>http://sanmiguelchapel.org</a:t>
            </a:r>
            <a:r>
              <a:rPr lang="en-US" sz="2000" dirty="0" smtClean="0">
                <a:latin typeface="Comic Sans MS" panose="030F0702030302020204" pitchFamily="66" charset="0"/>
              </a:rPr>
              <a:t>/</a:t>
            </a:r>
          </a:p>
          <a:p>
            <a:endParaRPr lang="en-US" sz="2000" dirty="0" smtClean="0">
              <a:latin typeface="Comic Sans MS" panose="030F0702030302020204" pitchFamily="66" charset="0"/>
            </a:endParaRPr>
          </a:p>
          <a:p>
            <a:endParaRPr lang="en-US" sz="1000" dirty="0" smtClean="0">
              <a:latin typeface="Comic Sans MS" panose="030F0702030302020204" pitchFamily="66" charset="0"/>
            </a:endParaRPr>
          </a:p>
          <a:p>
            <a:endParaRPr lang="en-US" sz="1000" dirty="0">
              <a:latin typeface="Comic Sans MS" panose="030F0702030302020204" pitchFamily="66" charset="0"/>
            </a:endParaRPr>
          </a:p>
        </p:txBody>
      </p:sp>
    </p:spTree>
    <p:extLst>
      <p:ext uri="{BB962C8B-B14F-4D97-AF65-F5344CB8AC3E}">
        <p14:creationId xmlns:p14="http://schemas.microsoft.com/office/powerpoint/2010/main" val="1344329751"/>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7864" y="134224"/>
            <a:ext cx="10555505" cy="6555641"/>
          </a:xfrm>
          <a:prstGeom prst="rect">
            <a:avLst/>
          </a:prstGeom>
        </p:spPr>
        <p:txBody>
          <a:bodyPr wrap="square">
            <a:spAutoFit/>
          </a:bodyPr>
          <a:lstStyle/>
          <a:p>
            <a:r>
              <a:rPr lang="en-US" sz="2800" dirty="0" smtClean="0"/>
              <a:t>National </a:t>
            </a:r>
            <a:r>
              <a:rPr lang="en-US" sz="2800" dirty="0"/>
              <a:t>Hispanic Heritage Month </a:t>
            </a:r>
            <a:r>
              <a:rPr lang="en-US" sz="2800" dirty="0" smtClean="0"/>
              <a:t>celebrates the </a:t>
            </a:r>
            <a:r>
              <a:rPr lang="en-US" sz="2800" dirty="0"/>
              <a:t>histories, </a:t>
            </a:r>
            <a:r>
              <a:rPr lang="en-US" sz="2800" dirty="0" smtClean="0"/>
              <a:t>cultures, </a:t>
            </a:r>
            <a:r>
              <a:rPr lang="en-US" sz="2800" dirty="0"/>
              <a:t>and contributions of American citizens whose ancestors came from Spain, Mexico, the </a:t>
            </a:r>
            <a:r>
              <a:rPr lang="en-US" sz="2800" dirty="0" smtClean="0"/>
              <a:t>Caribbean, </a:t>
            </a:r>
            <a:r>
              <a:rPr lang="en-US" sz="2800" dirty="0"/>
              <a:t>and Central and South America </a:t>
            </a:r>
            <a:r>
              <a:rPr lang="en-US" sz="2800" dirty="0" smtClean="0"/>
              <a:t>each year from </a:t>
            </a:r>
            <a:r>
              <a:rPr lang="en-US" sz="2800" dirty="0"/>
              <a:t>September 15 to October </a:t>
            </a:r>
            <a:r>
              <a:rPr lang="en-US" sz="2800" dirty="0" smtClean="0"/>
              <a:t>15. In 1968, PL 90-498 initiated Hispanic Heritage Week (including September 15 and 16) under </a:t>
            </a:r>
            <a:r>
              <a:rPr lang="en-US" sz="2800" dirty="0"/>
              <a:t>President Lyndon </a:t>
            </a:r>
            <a:r>
              <a:rPr lang="en-US" sz="2800" dirty="0" smtClean="0"/>
              <a:t>B. Johnson </a:t>
            </a:r>
            <a:r>
              <a:rPr lang="en-US" sz="2800" dirty="0"/>
              <a:t>and </a:t>
            </a:r>
            <a:r>
              <a:rPr lang="en-US" sz="2800" dirty="0" smtClean="0"/>
              <a:t>in 1988, Congress expanded the week-long celebration to a month with PL 100-402 during President </a:t>
            </a:r>
            <a:r>
              <a:rPr lang="en-US" sz="2800" dirty="0"/>
              <a:t>Ronald </a:t>
            </a:r>
            <a:r>
              <a:rPr lang="en-US" sz="2800" dirty="0" smtClean="0"/>
              <a:t>Reagan’s final term. The expansion of a thirty-day celebration allows for commemoration of </a:t>
            </a:r>
            <a:r>
              <a:rPr lang="en-US" sz="2800" dirty="0">
                <a:solidFill>
                  <a:srgbClr val="C00000"/>
                </a:solidFill>
              </a:rPr>
              <a:t>Costa Rica, El Salvador, Guatemala, </a:t>
            </a:r>
            <a:r>
              <a:rPr lang="en-US" sz="2800" dirty="0" smtClean="0">
                <a:solidFill>
                  <a:srgbClr val="C00000"/>
                </a:solidFill>
              </a:rPr>
              <a:t>Honduras,</a:t>
            </a:r>
            <a:r>
              <a:rPr lang="en-US" sz="2800" dirty="0" smtClean="0"/>
              <a:t> </a:t>
            </a:r>
            <a:r>
              <a:rPr lang="en-US" sz="2800" dirty="0"/>
              <a:t>and </a:t>
            </a:r>
            <a:r>
              <a:rPr lang="en-US" sz="2800" dirty="0">
                <a:solidFill>
                  <a:srgbClr val="C00000"/>
                </a:solidFill>
              </a:rPr>
              <a:t>Nicaragua</a:t>
            </a:r>
            <a:r>
              <a:rPr lang="en-US" sz="2800" dirty="0"/>
              <a:t> </a:t>
            </a:r>
            <a:r>
              <a:rPr lang="en-US" sz="2800" dirty="0" smtClean="0"/>
              <a:t>independence September 15; </a:t>
            </a:r>
            <a:r>
              <a:rPr lang="en-US" sz="2800" dirty="0" smtClean="0">
                <a:solidFill>
                  <a:srgbClr val="C00000"/>
                </a:solidFill>
              </a:rPr>
              <a:t>Mexico, Chile</a:t>
            </a:r>
            <a:r>
              <a:rPr lang="en-US" sz="2800" dirty="0" smtClean="0"/>
              <a:t>, and </a:t>
            </a:r>
            <a:r>
              <a:rPr lang="en-US" sz="2800" dirty="0" smtClean="0">
                <a:solidFill>
                  <a:srgbClr val="C00000"/>
                </a:solidFill>
              </a:rPr>
              <a:t>Belize</a:t>
            </a:r>
            <a:r>
              <a:rPr lang="en-US" sz="2800" dirty="0" smtClean="0"/>
              <a:t> independence </a:t>
            </a:r>
            <a:r>
              <a:rPr lang="en-US" sz="2800" dirty="0"/>
              <a:t>days on September </a:t>
            </a:r>
            <a:r>
              <a:rPr lang="en-US" sz="2800" dirty="0" smtClean="0"/>
              <a:t>16, 18, and 21, respectively; and Columbus </a:t>
            </a:r>
            <a:r>
              <a:rPr lang="en-US" sz="2800" dirty="0"/>
              <a:t>Day or </a:t>
            </a:r>
            <a:r>
              <a:rPr lang="en-US" sz="2800" i="1" dirty="0" err="1"/>
              <a:t>Día</a:t>
            </a:r>
            <a:r>
              <a:rPr lang="en-US" sz="2800" i="1" dirty="0"/>
              <a:t> de la </a:t>
            </a:r>
            <a:r>
              <a:rPr lang="en-US" sz="2800" i="1" dirty="0" smtClean="0"/>
              <a:t>Raza </a:t>
            </a:r>
            <a:r>
              <a:rPr lang="en-US" sz="2800" dirty="0" smtClean="0"/>
              <a:t>on </a:t>
            </a:r>
            <a:r>
              <a:rPr lang="en-US" sz="2800" dirty="0"/>
              <a:t>October </a:t>
            </a:r>
            <a:r>
              <a:rPr lang="en-US" sz="2800" dirty="0" smtClean="0"/>
              <a:t>12. </a:t>
            </a:r>
            <a:endParaRPr lang="en-US" sz="2800" dirty="0"/>
          </a:p>
        </p:txBody>
      </p:sp>
    </p:spTree>
    <p:extLst>
      <p:ext uri="{BB962C8B-B14F-4D97-AF65-F5344CB8AC3E}">
        <p14:creationId xmlns:p14="http://schemas.microsoft.com/office/powerpoint/2010/main" val="500533090"/>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49" y="466636"/>
            <a:ext cx="10420350" cy="2062103"/>
          </a:xfrm>
          <a:prstGeom prst="rect">
            <a:avLst/>
          </a:prstGeom>
        </p:spPr>
        <p:txBody>
          <a:bodyPr wrap="square">
            <a:spAutoFit/>
          </a:bodyPr>
          <a:lstStyle/>
          <a:p>
            <a:r>
              <a:rPr lang="en-US" sz="3200" b="1" dirty="0">
                <a:solidFill>
                  <a:srgbClr val="C00000"/>
                </a:solidFill>
              </a:rPr>
              <a:t>Please share in this special annual tribute by learning and celebrating the generations of Hispanic Americans who have positively influenced and enriched our nation and society.</a:t>
            </a:r>
          </a:p>
        </p:txBody>
      </p:sp>
      <p:pic>
        <p:nvPicPr>
          <p:cNvPr id="2" name="Picture 1"/>
          <p:cNvPicPr>
            <a:picLocks noChangeAspect="1"/>
          </p:cNvPicPr>
          <p:nvPr/>
        </p:nvPicPr>
        <p:blipFill>
          <a:blip r:embed="rId2"/>
          <a:stretch>
            <a:fillRect/>
          </a:stretch>
        </p:blipFill>
        <p:spPr>
          <a:xfrm>
            <a:off x="825390" y="2762250"/>
            <a:ext cx="11214209" cy="3228333"/>
          </a:xfrm>
          <a:prstGeom prst="rect">
            <a:avLst/>
          </a:prstGeom>
        </p:spPr>
      </p:pic>
    </p:spTree>
    <p:extLst>
      <p:ext uri="{BB962C8B-B14F-4D97-AF65-F5344CB8AC3E}">
        <p14:creationId xmlns:p14="http://schemas.microsoft.com/office/powerpoint/2010/main" val="2573728182"/>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35022" y="6236915"/>
            <a:ext cx="6756978" cy="523220"/>
          </a:xfrm>
          <a:prstGeom prst="rect">
            <a:avLst/>
          </a:prstGeom>
        </p:spPr>
        <p:txBody>
          <a:bodyPr wrap="none">
            <a:spAutoFit/>
          </a:bodyPr>
          <a:lstStyle/>
          <a:p>
            <a:r>
              <a:rPr lang="en-US" sz="2800" dirty="0">
                <a:latin typeface="Comic Sans MS" panose="030F0702030302020204" pitchFamily="66" charset="0"/>
              </a:rPr>
              <a:t>https://www.andrews.edu/cas/history/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79" y="95125"/>
            <a:ext cx="10058400" cy="1647062"/>
          </a:xfrm>
          <a:prstGeom prst="rect">
            <a:avLst/>
          </a:prstGeom>
        </p:spPr>
      </p:pic>
      <p:sp>
        <p:nvSpPr>
          <p:cNvPr id="6" name="Rectangle 5"/>
          <p:cNvSpPr/>
          <p:nvPr/>
        </p:nvSpPr>
        <p:spPr>
          <a:xfrm>
            <a:off x="288176" y="2266939"/>
            <a:ext cx="11715402" cy="3816429"/>
          </a:xfrm>
          <a:prstGeom prst="rect">
            <a:avLst/>
          </a:prstGeom>
        </p:spPr>
        <p:txBody>
          <a:bodyPr wrap="square">
            <a:spAutoFit/>
          </a:bodyPr>
          <a:lstStyle/>
          <a:p>
            <a:r>
              <a:rPr lang="en-US" sz="2200" dirty="0">
                <a:latin typeface="Comic Sans MS" panose="030F0702030302020204" pitchFamily="66" charset="0"/>
              </a:rPr>
              <a:t>The study of history and political science provides enhanced understanding of society, increases communication skills, and teaches critical thinking. These, and other benefits of a liberal arts education, bring confidence and increased enjoyment in every area of life by broadening the students’ intellectual experience</a:t>
            </a:r>
            <a:r>
              <a:rPr lang="en-US" sz="2200" dirty="0" smtClean="0">
                <a:latin typeface="Comic Sans MS" panose="030F0702030302020204" pitchFamily="66" charset="0"/>
              </a:rPr>
              <a:t>. The </a:t>
            </a:r>
            <a:r>
              <a:rPr lang="en-US" sz="2200" dirty="0">
                <a:latin typeface="Comic Sans MS" panose="030F0702030302020204" pitchFamily="66" charset="0"/>
              </a:rPr>
              <a:t>History </a:t>
            </a:r>
            <a:r>
              <a:rPr lang="en-US" sz="2200" dirty="0" smtClean="0">
                <a:latin typeface="Comic Sans MS" panose="030F0702030302020204" pitchFamily="66" charset="0"/>
              </a:rPr>
              <a:t>&amp; </a:t>
            </a:r>
            <a:r>
              <a:rPr lang="en-US" sz="2200" dirty="0">
                <a:latin typeface="Comic Sans MS" panose="030F0702030302020204" pitchFamily="66" charset="0"/>
              </a:rPr>
              <a:t>Political Science Department serves Andrews students in several ways. It provides general educational courses required for all students and offers degree programs for those interested in further study of American and European history, political science, or social studies. </a:t>
            </a:r>
            <a:r>
              <a:rPr lang="en-US" sz="2200" dirty="0" smtClean="0">
                <a:latin typeface="Comic Sans MS" panose="030F0702030302020204" pitchFamily="66" charset="0"/>
              </a:rPr>
              <a:t>Faculty </a:t>
            </a:r>
            <a:r>
              <a:rPr lang="en-US" sz="2200" dirty="0">
                <a:latin typeface="Comic Sans MS" panose="030F0702030302020204" pitchFamily="66" charset="0"/>
              </a:rPr>
              <a:t>in the department aid students in understanding the relationship of the past and present and demonstrate how local, national, and international political processes affect and respond to events. All teachers approach their subjects from an explicit, biblically based, Christian perspective.</a:t>
            </a:r>
          </a:p>
        </p:txBody>
      </p:sp>
    </p:spTree>
    <p:extLst>
      <p:ext uri="{BB962C8B-B14F-4D97-AF65-F5344CB8AC3E}">
        <p14:creationId xmlns:p14="http://schemas.microsoft.com/office/powerpoint/2010/main" val="3519916144"/>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6345" y="0"/>
            <a:ext cx="10699532" cy="6801862"/>
          </a:xfrm>
          <a:prstGeom prst="rect">
            <a:avLst/>
          </a:prstGeom>
        </p:spPr>
        <p:txBody>
          <a:bodyPr wrap="square">
            <a:spAutoFit/>
          </a:bodyPr>
          <a:lstStyle/>
          <a:p>
            <a:r>
              <a:rPr lang="en-US" sz="2100" dirty="0">
                <a:latin typeface="Comic Sans MS" panose="030F0702030302020204" pitchFamily="66" charset="0"/>
              </a:rPr>
              <a:t>A major in </a:t>
            </a:r>
            <a:r>
              <a:rPr lang="en-US" sz="2100" b="1" dirty="0">
                <a:latin typeface="Comic Sans MS" panose="030F0702030302020204" pitchFamily="66" charset="0"/>
              </a:rPr>
              <a:t>History</a:t>
            </a:r>
            <a:r>
              <a:rPr lang="en-US" sz="2100" dirty="0">
                <a:latin typeface="Comic Sans MS" panose="030F0702030302020204" pitchFamily="66" charset="0"/>
              </a:rPr>
              <a:t> from Andrews University equips students with knowledge and skills for success in a wide range of areas. Students understand the past and its relationship to the present through a variety of American, </a:t>
            </a:r>
            <a:r>
              <a:rPr lang="en-US" sz="2100" dirty="0" smtClean="0">
                <a:latin typeface="Comic Sans MS" panose="030F0702030302020204" pitchFamily="66" charset="0"/>
              </a:rPr>
              <a:t>European, </a:t>
            </a:r>
            <a:r>
              <a:rPr lang="en-US" sz="2100" dirty="0">
                <a:latin typeface="Comic Sans MS" panose="030F0702030302020204" pitchFamily="66" charset="0"/>
              </a:rPr>
              <a:t>and non-western history courses, training in a foreign language, hands-on experience in historical research, and an introduction to historical philosophy and theory. Our degree prepares students for careers in teaching, research, law, and for graduate work in a wide range of professional and academic areas. In </a:t>
            </a:r>
            <a:r>
              <a:rPr lang="en-US" sz="2100" dirty="0" smtClean="0">
                <a:latin typeface="Comic Sans MS" panose="030F0702030302020204" pitchFamily="66" charset="0"/>
              </a:rPr>
              <a:t>addition, </a:t>
            </a:r>
            <a:r>
              <a:rPr lang="en-US" sz="2100" dirty="0">
                <a:latin typeface="Comic Sans MS" panose="030F0702030302020204" pitchFamily="66" charset="0"/>
              </a:rPr>
              <a:t>it encourages the moral, intellectual, civic, social, and spiritual maturity to accompany a life well-lived</a:t>
            </a:r>
            <a:r>
              <a:rPr lang="en-US" sz="2100" dirty="0" smtClean="0">
                <a:latin typeface="Comic Sans MS" panose="030F0702030302020204" pitchFamily="66" charset="0"/>
              </a:rPr>
              <a:t>.</a:t>
            </a:r>
          </a:p>
          <a:p>
            <a:endParaRPr lang="en-US" sz="800" dirty="0" smtClean="0">
              <a:latin typeface="Comic Sans MS" panose="030F0702030302020204" pitchFamily="66" charset="0"/>
            </a:endParaRPr>
          </a:p>
          <a:p>
            <a:r>
              <a:rPr lang="en-US" sz="2100" dirty="0">
                <a:latin typeface="Comic Sans MS" panose="030F0702030302020204" pitchFamily="66" charset="0"/>
              </a:rPr>
              <a:t>A </a:t>
            </a:r>
            <a:r>
              <a:rPr lang="en-US" sz="2100" b="1" dirty="0">
                <a:latin typeface="Comic Sans MS" panose="030F0702030302020204" pitchFamily="66" charset="0"/>
              </a:rPr>
              <a:t>Political Science </a:t>
            </a:r>
            <a:r>
              <a:rPr lang="en-US" sz="2100" dirty="0">
                <a:latin typeface="Comic Sans MS" panose="030F0702030302020204" pitchFamily="66" charset="0"/>
              </a:rPr>
              <a:t>major from </a:t>
            </a:r>
            <a:r>
              <a:rPr lang="en-US" sz="2100" dirty="0" smtClean="0">
                <a:latin typeface="Comic Sans MS" panose="030F0702030302020204" pitchFamily="66" charset="0"/>
              </a:rPr>
              <a:t>AU </a:t>
            </a:r>
            <a:r>
              <a:rPr lang="en-US" sz="2100" dirty="0">
                <a:latin typeface="Comic Sans MS" panose="030F0702030302020204" pitchFamily="66" charset="0"/>
              </a:rPr>
              <a:t>equips students with unique knowledge and skills that </a:t>
            </a:r>
            <a:r>
              <a:rPr lang="en-US" sz="2100" dirty="0" smtClean="0">
                <a:latin typeface="Comic Sans MS" panose="030F0702030302020204" pitchFamily="66" charset="0"/>
              </a:rPr>
              <a:t>find </a:t>
            </a:r>
            <a:r>
              <a:rPr lang="en-US" sz="2100" dirty="0">
                <a:latin typeface="Comic Sans MS" panose="030F0702030302020204" pitchFamily="66" charset="0"/>
              </a:rPr>
              <a:t>practical solutions to some of the world's most urgent social, economic and political problems</a:t>
            </a:r>
            <a:r>
              <a:rPr lang="en-US" sz="2100" dirty="0" smtClean="0">
                <a:latin typeface="Comic Sans MS" panose="030F0702030302020204" pitchFamily="66" charset="0"/>
              </a:rPr>
              <a:t>. </a:t>
            </a:r>
            <a:r>
              <a:rPr lang="en-US" sz="2100" dirty="0">
                <a:latin typeface="Comic Sans MS" panose="030F0702030302020204" pitchFamily="66" charset="0"/>
              </a:rPr>
              <a:t>It prepares students for careers in teaching, government and politics, law, and for graduate student in a wide range of professional and academic areas. In </a:t>
            </a:r>
            <a:r>
              <a:rPr lang="en-US" sz="2100" dirty="0" smtClean="0">
                <a:latin typeface="Comic Sans MS" panose="030F0702030302020204" pitchFamily="66" charset="0"/>
              </a:rPr>
              <a:t>preparing </a:t>
            </a:r>
            <a:r>
              <a:rPr lang="en-US" sz="2100" dirty="0">
                <a:latin typeface="Comic Sans MS" panose="030F0702030302020204" pitchFamily="66" charset="0"/>
              </a:rPr>
              <a:t>students for a specific profession, </a:t>
            </a:r>
            <a:r>
              <a:rPr lang="en-US" sz="2100" dirty="0" smtClean="0">
                <a:latin typeface="Comic Sans MS" panose="030F0702030302020204" pitchFamily="66" charset="0"/>
              </a:rPr>
              <a:t>a political science major </a:t>
            </a:r>
            <a:r>
              <a:rPr lang="en-US" sz="2100" dirty="0">
                <a:latin typeface="Comic Sans MS" panose="030F0702030302020204" pitchFamily="66" charset="0"/>
              </a:rPr>
              <a:t>teaches lessons in citizenship and statesmanship and seeks to encourage </a:t>
            </a:r>
            <a:r>
              <a:rPr lang="en-US" sz="2100" dirty="0" smtClean="0">
                <a:latin typeface="Comic Sans MS" panose="030F0702030302020204" pitchFamily="66" charset="0"/>
              </a:rPr>
              <a:t>moral</a:t>
            </a:r>
            <a:r>
              <a:rPr lang="en-US" sz="2100" dirty="0">
                <a:latin typeface="Comic Sans MS" panose="030F0702030302020204" pitchFamily="66" charset="0"/>
              </a:rPr>
              <a:t>, intellectual, civic, </a:t>
            </a:r>
            <a:r>
              <a:rPr lang="en-US" sz="2100" dirty="0" smtClean="0">
                <a:latin typeface="Comic Sans MS" panose="030F0702030302020204" pitchFamily="66" charset="0"/>
              </a:rPr>
              <a:t>social, </a:t>
            </a:r>
            <a:r>
              <a:rPr lang="en-US" sz="2100" dirty="0">
                <a:latin typeface="Comic Sans MS" panose="030F0702030302020204" pitchFamily="66" charset="0"/>
              </a:rPr>
              <a:t>and spiritual maturity to accompany a life well-lived. The discipline of Political Science also teaches students to critically assess a host of difficult problems and aims at </a:t>
            </a:r>
            <a:r>
              <a:rPr lang="en-US" sz="2100" dirty="0" smtClean="0">
                <a:latin typeface="Comic Sans MS" panose="030F0702030302020204" pitchFamily="66" charset="0"/>
              </a:rPr>
              <a:t>finding. </a:t>
            </a:r>
          </a:p>
          <a:p>
            <a:endParaRPr lang="en-US" sz="800" dirty="0">
              <a:latin typeface="Comic Sans MS" panose="030F0702030302020204" pitchFamily="66" charset="0"/>
            </a:endParaRPr>
          </a:p>
          <a:p>
            <a:r>
              <a:rPr lang="en-US" sz="2100" dirty="0" smtClean="0">
                <a:latin typeface="Comic Sans MS" panose="030F0702030302020204" pitchFamily="66" charset="0"/>
              </a:rPr>
              <a:t>Our </a:t>
            </a:r>
            <a:r>
              <a:rPr lang="en-US" sz="2100" b="1" dirty="0">
                <a:latin typeface="Comic Sans MS" panose="030F0702030302020204" pitchFamily="66" charset="0"/>
              </a:rPr>
              <a:t>Social Studies </a:t>
            </a:r>
            <a:r>
              <a:rPr lang="en-US" sz="2100" dirty="0">
                <a:latin typeface="Comic Sans MS" panose="030F0702030302020204" pitchFamily="66" charset="0"/>
              </a:rPr>
              <a:t>degree </a:t>
            </a:r>
            <a:r>
              <a:rPr lang="en-US" sz="2100" dirty="0" smtClean="0">
                <a:latin typeface="Comic Sans MS" panose="030F0702030302020204" pitchFamily="66" charset="0"/>
              </a:rPr>
              <a:t>from AU is </a:t>
            </a:r>
            <a:r>
              <a:rPr lang="en-US" sz="2100" dirty="0">
                <a:latin typeface="Comic Sans MS" panose="030F0702030302020204" pitchFamily="66" charset="0"/>
              </a:rPr>
              <a:t>an interdisciplinary program that prepares students for teaching elementary and secondary education.</a:t>
            </a:r>
          </a:p>
        </p:txBody>
      </p:sp>
    </p:spTree>
    <p:extLst>
      <p:ext uri="{BB962C8B-B14F-4D97-AF65-F5344CB8AC3E}">
        <p14:creationId xmlns:p14="http://schemas.microsoft.com/office/powerpoint/2010/main" val="3003207365"/>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6978" y="0"/>
            <a:ext cx="10805022" cy="6924973"/>
          </a:xfrm>
          <a:prstGeom prst="rect">
            <a:avLst/>
          </a:prstGeom>
        </p:spPr>
        <p:txBody>
          <a:bodyPr wrap="square">
            <a:spAutoFit/>
          </a:bodyPr>
          <a:lstStyle/>
          <a:p>
            <a:r>
              <a:rPr lang="en-US" sz="2800" dirty="0" smtClean="0"/>
              <a:t>Hispanics </a:t>
            </a:r>
            <a:r>
              <a:rPr lang="en-US" sz="2800" dirty="0"/>
              <a:t>have </a:t>
            </a:r>
            <a:r>
              <a:rPr lang="en-US" sz="2800" dirty="0" smtClean="0"/>
              <a:t>a </a:t>
            </a:r>
            <a:r>
              <a:rPr lang="en-US" sz="2800" dirty="0"/>
              <a:t>profound and positive influence on </a:t>
            </a:r>
            <a:r>
              <a:rPr lang="en-US" sz="2800" dirty="0" smtClean="0"/>
              <a:t>the United States </a:t>
            </a:r>
            <a:r>
              <a:rPr lang="en-US" sz="2800" dirty="0"/>
              <a:t>through </a:t>
            </a:r>
            <a:r>
              <a:rPr lang="en-US" sz="2800" dirty="0" smtClean="0"/>
              <a:t>strong </a:t>
            </a:r>
            <a:r>
              <a:rPr lang="en-US" sz="2800" dirty="0"/>
              <a:t>commitment to family, faith, hard work, and service. They </a:t>
            </a:r>
            <a:r>
              <a:rPr lang="en-US" sz="2800" dirty="0" smtClean="0"/>
              <a:t>enhance </a:t>
            </a:r>
            <a:r>
              <a:rPr lang="en-US" sz="2800" dirty="0"/>
              <a:t>and </a:t>
            </a:r>
            <a:r>
              <a:rPr lang="en-US" sz="2800" dirty="0" smtClean="0"/>
              <a:t>shape national </a:t>
            </a:r>
            <a:r>
              <a:rPr lang="en-US" sz="2800" dirty="0"/>
              <a:t>character with centuries-old traditions that reflect the multiethnic and multicultural customs of </a:t>
            </a:r>
            <a:r>
              <a:rPr lang="en-US" sz="2800" dirty="0" smtClean="0"/>
              <a:t>community. </a:t>
            </a:r>
            <a:r>
              <a:rPr lang="en-US" sz="2800" b="1" dirty="0" smtClean="0"/>
              <a:t>The </a:t>
            </a:r>
            <a:r>
              <a:rPr lang="en-US" sz="2800" b="1" dirty="0"/>
              <a:t>term Hispanic or Latino, refers to Puerto Rican, South or Central American, or other Spanish </a:t>
            </a:r>
            <a:r>
              <a:rPr lang="en-US" sz="2800" b="1" dirty="0" smtClean="0"/>
              <a:t>culture/origin </a:t>
            </a:r>
            <a:r>
              <a:rPr lang="en-US" sz="2800" b="1" dirty="0"/>
              <a:t>regardless of race. </a:t>
            </a:r>
            <a:r>
              <a:rPr lang="en-US" sz="2800" dirty="0"/>
              <a:t>On the 2010 </a:t>
            </a:r>
            <a:r>
              <a:rPr lang="en-US" sz="2800" dirty="0" smtClean="0"/>
              <a:t>US Census, </a:t>
            </a:r>
            <a:r>
              <a:rPr lang="en-US" sz="2800" dirty="0"/>
              <a:t>people of Spanish, Hispanic and/or Latino origin </a:t>
            </a:r>
            <a:r>
              <a:rPr lang="en-US" sz="2800" dirty="0" smtClean="0"/>
              <a:t>identified as </a:t>
            </a:r>
            <a:r>
              <a:rPr lang="en-US" sz="2800" dirty="0"/>
              <a:t>Mexican, Mexican American, Chicano, Puerto Rican, Cuban, or "another Hispanic, Latino, or Spanish </a:t>
            </a:r>
            <a:r>
              <a:rPr lang="en-US" sz="2800" dirty="0" smtClean="0"/>
              <a:t>origin“ and numbered 50.5 </a:t>
            </a:r>
            <a:r>
              <a:rPr lang="en-US" sz="2800" dirty="0"/>
              <a:t>million people or </a:t>
            </a:r>
            <a:r>
              <a:rPr lang="en-US" sz="2800" dirty="0" smtClean="0"/>
              <a:t>16 percent of </a:t>
            </a:r>
            <a:r>
              <a:rPr lang="en-US" sz="2800" dirty="0"/>
              <a:t>the </a:t>
            </a:r>
            <a:r>
              <a:rPr lang="en-US" sz="2800" dirty="0" smtClean="0"/>
              <a:t>population. </a:t>
            </a:r>
            <a:r>
              <a:rPr lang="en-US" sz="2800" dirty="0"/>
              <a:t>This represents a significant increase from 2000, which registered the Hispanic population at 35.3 million </a:t>
            </a:r>
            <a:r>
              <a:rPr lang="en-US" sz="2800" dirty="0" smtClean="0"/>
              <a:t>(13 percent) </a:t>
            </a:r>
            <a:r>
              <a:rPr lang="en-US" sz="2800" dirty="0"/>
              <a:t>of the total </a:t>
            </a:r>
            <a:r>
              <a:rPr lang="en-US" sz="2800" dirty="0" smtClean="0"/>
              <a:t>US </a:t>
            </a:r>
            <a:r>
              <a:rPr lang="en-US" sz="2800" dirty="0"/>
              <a:t>population</a:t>
            </a:r>
            <a:r>
              <a:rPr lang="en-US" sz="2800" dirty="0" smtClean="0"/>
              <a:t>.</a:t>
            </a:r>
          </a:p>
          <a:p>
            <a:endParaRPr lang="en-US" sz="2800" dirty="0"/>
          </a:p>
          <a:p>
            <a:r>
              <a:rPr lang="en-US" sz="2400" dirty="0" smtClean="0"/>
              <a:t>For </a:t>
            </a:r>
            <a:r>
              <a:rPr lang="en-US" sz="2400" dirty="0"/>
              <a:t>more information: http://www.hispanicheritagemonth.org/</a:t>
            </a:r>
          </a:p>
        </p:txBody>
      </p:sp>
    </p:spTree>
    <p:extLst>
      <p:ext uri="{BB962C8B-B14F-4D97-AF65-F5344CB8AC3E}">
        <p14:creationId xmlns:p14="http://schemas.microsoft.com/office/powerpoint/2010/main" val="4053736996"/>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6062886"/>
              </p:ext>
            </p:extLst>
          </p:nvPr>
        </p:nvGraphicFramePr>
        <p:xfrm>
          <a:off x="1751311" y="653003"/>
          <a:ext cx="9786553" cy="6053988"/>
        </p:xfrm>
        <a:graphic>
          <a:graphicData uri="http://schemas.openxmlformats.org/drawingml/2006/table">
            <a:tbl>
              <a:tblPr firstRow="1" bandRow="1">
                <a:tableStyleId>{5C22544A-7EE6-4342-B048-85BDC9FD1C3A}</a:tableStyleId>
              </a:tblPr>
              <a:tblGrid>
                <a:gridCol w="4788246">
                  <a:extLst>
                    <a:ext uri="{9D8B030D-6E8A-4147-A177-3AD203B41FA5}">
                      <a16:colId xmlns:a16="http://schemas.microsoft.com/office/drawing/2014/main" val="20000"/>
                    </a:ext>
                  </a:extLst>
                </a:gridCol>
                <a:gridCol w="1649625">
                  <a:extLst>
                    <a:ext uri="{9D8B030D-6E8A-4147-A177-3AD203B41FA5}">
                      <a16:colId xmlns:a16="http://schemas.microsoft.com/office/drawing/2014/main" val="20001"/>
                    </a:ext>
                  </a:extLst>
                </a:gridCol>
                <a:gridCol w="3348682">
                  <a:extLst>
                    <a:ext uri="{9D8B030D-6E8A-4147-A177-3AD203B41FA5}">
                      <a16:colId xmlns:a16="http://schemas.microsoft.com/office/drawing/2014/main" val="20002"/>
                    </a:ext>
                  </a:extLst>
                </a:gridCol>
              </a:tblGrid>
              <a:tr h="441753">
                <a:tc>
                  <a:txBody>
                    <a:bodyPr/>
                    <a:lstStyle/>
                    <a:p>
                      <a:r>
                        <a:rPr lang="en-US" dirty="0" smtClean="0"/>
                        <a:t>Race/Ethnicity</a:t>
                      </a:r>
                      <a:endParaRPr lang="en-US" dirty="0"/>
                    </a:p>
                  </a:txBody>
                  <a:tcPr/>
                </a:tc>
                <a:tc>
                  <a:txBody>
                    <a:bodyPr/>
                    <a:lstStyle/>
                    <a:p>
                      <a:r>
                        <a:rPr lang="en-US" dirty="0" smtClean="0"/>
                        <a:t>Number</a:t>
                      </a:r>
                      <a:endParaRPr lang="en-US" dirty="0"/>
                    </a:p>
                  </a:txBody>
                  <a:tcPr/>
                </a:tc>
                <a:tc>
                  <a:txBody>
                    <a:bodyPr/>
                    <a:lstStyle/>
                    <a:p>
                      <a:r>
                        <a:rPr lang="en-US" dirty="0" smtClean="0"/>
                        <a:t>Percent of 2010 population</a:t>
                      </a:r>
                      <a:endParaRPr lang="en-US" dirty="0"/>
                    </a:p>
                  </a:txBody>
                  <a:tcPr/>
                </a:tc>
                <a:extLst>
                  <a:ext uri="{0D108BD9-81ED-4DB2-BD59-A6C34878D82A}">
                    <a16:rowId xmlns:a16="http://schemas.microsoft.com/office/drawing/2014/main" val="10000"/>
                  </a:ext>
                </a:extLst>
              </a:tr>
              <a:tr h="386768">
                <a:tc>
                  <a:txBody>
                    <a:bodyPr/>
                    <a:lstStyle/>
                    <a:p>
                      <a:r>
                        <a:rPr lang="en-US" dirty="0" smtClean="0"/>
                        <a:t>Non-Hispanic White</a:t>
                      </a:r>
                      <a:endParaRPr lang="en-US" dirty="0"/>
                    </a:p>
                  </a:txBody>
                  <a:tcPr/>
                </a:tc>
                <a:tc>
                  <a:txBody>
                    <a:bodyPr/>
                    <a:lstStyle/>
                    <a:p>
                      <a:r>
                        <a:rPr lang="en-US" dirty="0" smtClean="0"/>
                        <a:t>196,817,552</a:t>
                      </a:r>
                      <a:endParaRPr lang="en-US" dirty="0"/>
                    </a:p>
                  </a:txBody>
                  <a:tcPr/>
                </a:tc>
                <a:tc>
                  <a:txBody>
                    <a:bodyPr/>
                    <a:lstStyle/>
                    <a:p>
                      <a:pPr algn="ctr"/>
                      <a:r>
                        <a:rPr lang="en-US" dirty="0" smtClean="0"/>
                        <a:t>63.7 percent</a:t>
                      </a:r>
                      <a:endParaRPr lang="en-US" dirty="0"/>
                    </a:p>
                  </a:txBody>
                  <a:tcPr/>
                </a:tc>
                <a:extLst>
                  <a:ext uri="{0D108BD9-81ED-4DB2-BD59-A6C34878D82A}">
                    <a16:rowId xmlns:a16="http://schemas.microsoft.com/office/drawing/2014/main" val="10001"/>
                  </a:ext>
                </a:extLst>
              </a:tr>
              <a:tr h="395416">
                <a:tc>
                  <a:txBody>
                    <a:bodyPr/>
                    <a:lstStyle/>
                    <a:p>
                      <a:r>
                        <a:rPr lang="en-US" dirty="0" smtClean="0"/>
                        <a:t>Non-Hispanic Black or African American</a:t>
                      </a:r>
                      <a:endParaRPr lang="en-US" dirty="0"/>
                    </a:p>
                  </a:txBody>
                  <a:tcPr/>
                </a:tc>
                <a:tc>
                  <a:txBody>
                    <a:bodyPr/>
                    <a:lstStyle/>
                    <a:p>
                      <a:r>
                        <a:rPr lang="en-US" dirty="0" smtClean="0"/>
                        <a:t>37,685,848</a:t>
                      </a:r>
                      <a:endParaRPr lang="en-US" dirty="0"/>
                    </a:p>
                  </a:txBody>
                  <a:tcPr/>
                </a:tc>
                <a:tc>
                  <a:txBody>
                    <a:bodyPr/>
                    <a:lstStyle/>
                    <a:p>
                      <a:pPr algn="ctr"/>
                      <a:r>
                        <a:rPr lang="en-US" dirty="0" smtClean="0"/>
                        <a:t>12.2 percent</a:t>
                      </a:r>
                      <a:endParaRPr lang="en-US" dirty="0"/>
                    </a:p>
                  </a:txBody>
                  <a:tcPr/>
                </a:tc>
                <a:extLst>
                  <a:ext uri="{0D108BD9-81ED-4DB2-BD59-A6C34878D82A}">
                    <a16:rowId xmlns:a16="http://schemas.microsoft.com/office/drawing/2014/main" val="10002"/>
                  </a:ext>
                </a:extLst>
              </a:tr>
              <a:tr h="395416">
                <a:tc>
                  <a:txBody>
                    <a:bodyPr/>
                    <a:lstStyle/>
                    <a:p>
                      <a:r>
                        <a:rPr lang="en-US" dirty="0" smtClean="0"/>
                        <a:t>Non-Hispanic Asian</a:t>
                      </a:r>
                      <a:endParaRPr lang="en-US" dirty="0"/>
                    </a:p>
                  </a:txBody>
                  <a:tcPr/>
                </a:tc>
                <a:tc>
                  <a:txBody>
                    <a:bodyPr/>
                    <a:lstStyle/>
                    <a:p>
                      <a:r>
                        <a:rPr lang="en-US" dirty="0" smtClean="0"/>
                        <a:t>14,465,124</a:t>
                      </a:r>
                      <a:endParaRPr lang="en-US" dirty="0"/>
                    </a:p>
                  </a:txBody>
                  <a:tcPr/>
                </a:tc>
                <a:tc>
                  <a:txBody>
                    <a:bodyPr/>
                    <a:lstStyle/>
                    <a:p>
                      <a:pPr algn="ctr"/>
                      <a:r>
                        <a:rPr lang="en-US" dirty="0" smtClean="0"/>
                        <a:t>4.7 percent</a:t>
                      </a:r>
                      <a:endParaRPr lang="en-US" dirty="0"/>
                    </a:p>
                  </a:txBody>
                  <a:tcPr/>
                </a:tc>
                <a:extLst>
                  <a:ext uri="{0D108BD9-81ED-4DB2-BD59-A6C34878D82A}">
                    <a16:rowId xmlns:a16="http://schemas.microsoft.com/office/drawing/2014/main" val="10003"/>
                  </a:ext>
                </a:extLst>
              </a:tr>
              <a:tr h="370703">
                <a:tc>
                  <a:txBody>
                    <a:bodyPr/>
                    <a:lstStyle/>
                    <a:p>
                      <a:r>
                        <a:rPr lang="en-US" dirty="0" smtClean="0"/>
                        <a:t>Non-Hispanic Native American</a:t>
                      </a:r>
                      <a:endParaRPr lang="en-US" dirty="0"/>
                    </a:p>
                  </a:txBody>
                  <a:tcPr/>
                </a:tc>
                <a:tc>
                  <a:txBody>
                    <a:bodyPr/>
                    <a:lstStyle/>
                    <a:p>
                      <a:r>
                        <a:rPr lang="en-US" dirty="0" smtClean="0"/>
                        <a:t>2,247,098</a:t>
                      </a:r>
                      <a:endParaRPr lang="en-US" dirty="0"/>
                    </a:p>
                  </a:txBody>
                  <a:tcPr/>
                </a:tc>
                <a:tc>
                  <a:txBody>
                    <a:bodyPr/>
                    <a:lstStyle/>
                    <a:p>
                      <a:pPr algn="ctr"/>
                      <a:r>
                        <a:rPr lang="en-US" dirty="0" smtClean="0"/>
                        <a:t>0.7 percent</a:t>
                      </a:r>
                      <a:endParaRPr lang="en-US" dirty="0"/>
                    </a:p>
                  </a:txBody>
                  <a:tcPr/>
                </a:tc>
                <a:extLst>
                  <a:ext uri="{0D108BD9-81ED-4DB2-BD59-A6C34878D82A}">
                    <a16:rowId xmlns:a16="http://schemas.microsoft.com/office/drawing/2014/main" val="10004"/>
                  </a:ext>
                </a:extLst>
              </a:tr>
              <a:tr h="395416">
                <a:tc>
                  <a:txBody>
                    <a:bodyPr/>
                    <a:lstStyle/>
                    <a:p>
                      <a:r>
                        <a:rPr lang="en-US" dirty="0" smtClean="0"/>
                        <a:t>Non-Hispanic Native Hawaiian/Pacific</a:t>
                      </a:r>
                      <a:endParaRPr lang="en-US" dirty="0"/>
                    </a:p>
                  </a:txBody>
                  <a:tcPr/>
                </a:tc>
                <a:tc>
                  <a:txBody>
                    <a:bodyPr/>
                    <a:lstStyle/>
                    <a:p>
                      <a:r>
                        <a:rPr lang="en-US" dirty="0" smtClean="0"/>
                        <a:t>481,576</a:t>
                      </a:r>
                      <a:endParaRPr lang="en-US" dirty="0"/>
                    </a:p>
                  </a:txBody>
                  <a:tcPr/>
                </a:tc>
                <a:tc>
                  <a:txBody>
                    <a:bodyPr/>
                    <a:lstStyle/>
                    <a:p>
                      <a:pPr algn="ctr"/>
                      <a:r>
                        <a:rPr lang="en-US" dirty="0" smtClean="0"/>
                        <a:t>0.2 percent</a:t>
                      </a:r>
                      <a:endParaRPr lang="en-US" dirty="0"/>
                    </a:p>
                  </a:txBody>
                  <a:tcPr/>
                </a:tc>
                <a:extLst>
                  <a:ext uri="{0D108BD9-81ED-4DB2-BD59-A6C34878D82A}">
                    <a16:rowId xmlns:a16="http://schemas.microsoft.com/office/drawing/2014/main" val="10005"/>
                  </a:ext>
                </a:extLst>
              </a:tr>
              <a:tr h="308919">
                <a:tc>
                  <a:txBody>
                    <a:bodyPr/>
                    <a:lstStyle/>
                    <a:p>
                      <a:r>
                        <a:rPr lang="en-US" dirty="0" smtClean="0"/>
                        <a:t>Non-Hispanic other race</a:t>
                      </a:r>
                      <a:endParaRPr lang="en-US" dirty="0"/>
                    </a:p>
                  </a:txBody>
                  <a:tcPr/>
                </a:tc>
                <a:tc>
                  <a:txBody>
                    <a:bodyPr/>
                    <a:lstStyle/>
                    <a:p>
                      <a:r>
                        <a:rPr lang="en-US" dirty="0" smtClean="0"/>
                        <a:t>604,265</a:t>
                      </a:r>
                      <a:endParaRPr lang="en-US" dirty="0"/>
                    </a:p>
                  </a:txBody>
                  <a:tcPr/>
                </a:tc>
                <a:tc>
                  <a:txBody>
                    <a:bodyPr/>
                    <a:lstStyle/>
                    <a:p>
                      <a:pPr algn="ctr"/>
                      <a:r>
                        <a:rPr lang="en-US" dirty="0" smtClean="0"/>
                        <a:t>0.2</a:t>
                      </a:r>
                      <a:r>
                        <a:rPr lang="en-US" baseline="0" dirty="0" smtClean="0"/>
                        <a:t> percent</a:t>
                      </a:r>
                      <a:endParaRPr lang="en-US" dirty="0"/>
                    </a:p>
                  </a:txBody>
                  <a:tcPr/>
                </a:tc>
                <a:extLst>
                  <a:ext uri="{0D108BD9-81ED-4DB2-BD59-A6C34878D82A}">
                    <a16:rowId xmlns:a16="http://schemas.microsoft.com/office/drawing/2014/main" val="10006"/>
                  </a:ext>
                </a:extLst>
              </a:tr>
              <a:tr h="363289">
                <a:tc>
                  <a:txBody>
                    <a:bodyPr/>
                    <a:lstStyle/>
                    <a:p>
                      <a:r>
                        <a:rPr lang="en-US" dirty="0" smtClean="0"/>
                        <a:t>Non-Hispanic two or more races</a:t>
                      </a:r>
                      <a:endParaRPr lang="en-US" dirty="0"/>
                    </a:p>
                  </a:txBody>
                  <a:tcPr/>
                </a:tc>
                <a:tc>
                  <a:txBody>
                    <a:bodyPr/>
                    <a:lstStyle/>
                    <a:p>
                      <a:r>
                        <a:rPr lang="en-US" dirty="0" smtClean="0"/>
                        <a:t>5,966,481</a:t>
                      </a:r>
                      <a:endParaRPr lang="en-US" dirty="0"/>
                    </a:p>
                  </a:txBody>
                  <a:tcPr/>
                </a:tc>
                <a:tc>
                  <a:txBody>
                    <a:bodyPr/>
                    <a:lstStyle/>
                    <a:p>
                      <a:pPr algn="ctr"/>
                      <a:r>
                        <a:rPr lang="en-US" dirty="0" smtClean="0"/>
                        <a:t>1.9 percent</a:t>
                      </a:r>
                      <a:endParaRPr lang="en-US" dirty="0"/>
                    </a:p>
                  </a:txBody>
                  <a:tcPr/>
                </a:tc>
                <a:extLst>
                  <a:ext uri="{0D108BD9-81ED-4DB2-BD59-A6C34878D82A}">
                    <a16:rowId xmlns:a16="http://schemas.microsoft.com/office/drawing/2014/main" val="10007"/>
                  </a:ext>
                </a:extLst>
              </a:tr>
              <a:tr h="430015">
                <a:tc>
                  <a:txBody>
                    <a:bodyPr/>
                    <a:lstStyle/>
                    <a:p>
                      <a:r>
                        <a:rPr lang="en-US" dirty="0" smtClean="0"/>
                        <a:t>Hispanic</a:t>
                      </a:r>
                      <a:r>
                        <a:rPr lang="en-US" baseline="0" dirty="0" smtClean="0"/>
                        <a:t>/Latino (specific numbers below)</a:t>
                      </a:r>
                      <a:endParaRPr lang="en-US" dirty="0"/>
                    </a:p>
                  </a:txBody>
                  <a:tcPr/>
                </a:tc>
                <a:tc>
                  <a:txBody>
                    <a:bodyPr/>
                    <a:lstStyle/>
                    <a:p>
                      <a:r>
                        <a:rPr lang="en-US" dirty="0" smtClean="0"/>
                        <a:t>50,477,594</a:t>
                      </a:r>
                      <a:endParaRPr lang="en-US" dirty="0"/>
                    </a:p>
                  </a:txBody>
                  <a:tcPr/>
                </a:tc>
                <a:tc>
                  <a:txBody>
                    <a:bodyPr/>
                    <a:lstStyle/>
                    <a:p>
                      <a:pPr algn="ctr"/>
                      <a:r>
                        <a:rPr lang="en-US" dirty="0" smtClean="0"/>
                        <a:t>16.4 percent</a:t>
                      </a:r>
                      <a:endParaRPr lang="en-US" dirty="0"/>
                    </a:p>
                  </a:txBody>
                  <a:tcPr/>
                </a:tc>
                <a:extLst>
                  <a:ext uri="{0D108BD9-81ED-4DB2-BD59-A6C34878D82A}">
                    <a16:rowId xmlns:a16="http://schemas.microsoft.com/office/drawing/2014/main" val="10008"/>
                  </a:ext>
                </a:extLst>
              </a:tr>
              <a:tr h="333633">
                <a:tc>
                  <a:txBody>
                    <a:bodyPr/>
                    <a:lstStyle/>
                    <a:p>
                      <a:pPr algn="r"/>
                      <a:r>
                        <a:rPr lang="en-US" sz="1600" dirty="0" smtClean="0"/>
                        <a:t>White Hispanic</a:t>
                      </a:r>
                      <a:endParaRPr lang="en-US" sz="1600" dirty="0"/>
                    </a:p>
                  </a:txBody>
                  <a:tcPr/>
                </a:tc>
                <a:tc>
                  <a:txBody>
                    <a:bodyPr/>
                    <a:lstStyle/>
                    <a:p>
                      <a:r>
                        <a:rPr lang="en-US" sz="1600" dirty="0" smtClean="0"/>
                        <a:t>26,735,713</a:t>
                      </a:r>
                      <a:endParaRPr lang="en-US" sz="1600" dirty="0"/>
                    </a:p>
                  </a:txBody>
                  <a:tcPr/>
                </a:tc>
                <a:tc>
                  <a:txBody>
                    <a:bodyPr/>
                    <a:lstStyle/>
                    <a:p>
                      <a:pPr algn="ctr"/>
                      <a:r>
                        <a:rPr lang="en-US" sz="1600" dirty="0" smtClean="0"/>
                        <a:t>8.7 percent</a:t>
                      </a:r>
                      <a:endParaRPr lang="en-US" sz="1600" dirty="0"/>
                    </a:p>
                  </a:txBody>
                  <a:tcPr/>
                </a:tc>
                <a:extLst>
                  <a:ext uri="{0D108BD9-81ED-4DB2-BD59-A6C34878D82A}">
                    <a16:rowId xmlns:a16="http://schemas.microsoft.com/office/drawing/2014/main" val="10009"/>
                  </a:ext>
                </a:extLst>
              </a:tr>
              <a:tr h="319628">
                <a:tc>
                  <a:txBody>
                    <a:bodyPr/>
                    <a:lstStyle/>
                    <a:p>
                      <a:pPr algn="r"/>
                      <a:r>
                        <a:rPr lang="en-US" sz="1600" dirty="0" smtClean="0"/>
                        <a:t>Black or African American Hispanic</a:t>
                      </a:r>
                    </a:p>
                  </a:txBody>
                  <a:tcPr/>
                </a:tc>
                <a:tc>
                  <a:txBody>
                    <a:bodyPr/>
                    <a:lstStyle/>
                    <a:p>
                      <a:r>
                        <a:rPr lang="en-US" sz="1600" dirty="0" smtClean="0"/>
                        <a:t>1,243,471</a:t>
                      </a:r>
                      <a:endParaRPr lang="en-US" sz="1600" dirty="0"/>
                    </a:p>
                  </a:txBody>
                  <a:tcPr/>
                </a:tc>
                <a:tc>
                  <a:txBody>
                    <a:bodyPr/>
                    <a:lstStyle/>
                    <a:p>
                      <a:pPr algn="ctr"/>
                      <a:r>
                        <a:rPr lang="en-US" sz="1600" dirty="0" smtClean="0"/>
                        <a:t>0.4 percent</a:t>
                      </a:r>
                      <a:endParaRPr lang="en-US" sz="1600" dirty="0"/>
                    </a:p>
                  </a:txBody>
                  <a:tcPr/>
                </a:tc>
                <a:extLst>
                  <a:ext uri="{0D108BD9-81ED-4DB2-BD59-A6C34878D82A}">
                    <a16:rowId xmlns:a16="http://schemas.microsoft.com/office/drawing/2014/main" val="10010"/>
                  </a:ext>
                </a:extLst>
              </a:tr>
              <a:tr h="317981">
                <a:tc>
                  <a:txBody>
                    <a:bodyPr/>
                    <a:lstStyle/>
                    <a:p>
                      <a:pPr algn="r"/>
                      <a:r>
                        <a:rPr lang="en-US" sz="1600" dirty="0" smtClean="0"/>
                        <a:t>Native American Hispanic</a:t>
                      </a:r>
                      <a:endParaRPr lang="en-US" sz="1600" dirty="0"/>
                    </a:p>
                  </a:txBody>
                  <a:tcPr/>
                </a:tc>
                <a:tc>
                  <a:txBody>
                    <a:bodyPr/>
                    <a:lstStyle/>
                    <a:p>
                      <a:r>
                        <a:rPr lang="en-US" sz="1600" dirty="0" smtClean="0"/>
                        <a:t>685,150</a:t>
                      </a:r>
                      <a:endParaRPr lang="en-US" sz="1600" dirty="0"/>
                    </a:p>
                  </a:txBody>
                  <a:tcPr/>
                </a:tc>
                <a:tc>
                  <a:txBody>
                    <a:bodyPr/>
                    <a:lstStyle/>
                    <a:p>
                      <a:pPr algn="ctr"/>
                      <a:r>
                        <a:rPr lang="en-US" sz="1600" dirty="0" smtClean="0"/>
                        <a:t>0.2 percent</a:t>
                      </a:r>
                      <a:endParaRPr lang="en-US" sz="1600" dirty="0"/>
                    </a:p>
                  </a:txBody>
                  <a:tcPr/>
                </a:tc>
                <a:extLst>
                  <a:ext uri="{0D108BD9-81ED-4DB2-BD59-A6C34878D82A}">
                    <a16:rowId xmlns:a16="http://schemas.microsoft.com/office/drawing/2014/main" val="10011"/>
                  </a:ext>
                </a:extLst>
              </a:tr>
              <a:tr h="316333">
                <a:tc>
                  <a:txBody>
                    <a:bodyPr/>
                    <a:lstStyle/>
                    <a:p>
                      <a:pPr algn="r"/>
                      <a:r>
                        <a:rPr lang="en-US" sz="1600" dirty="0" smtClean="0"/>
                        <a:t>Asian Hispanic</a:t>
                      </a:r>
                    </a:p>
                  </a:txBody>
                  <a:tcPr/>
                </a:tc>
                <a:tc>
                  <a:txBody>
                    <a:bodyPr/>
                    <a:lstStyle/>
                    <a:p>
                      <a:r>
                        <a:rPr lang="en-US" sz="1600" dirty="0" smtClean="0"/>
                        <a:t>209,128</a:t>
                      </a:r>
                      <a:endParaRPr lang="en-US" sz="1600" dirty="0"/>
                    </a:p>
                  </a:txBody>
                  <a:tcPr/>
                </a:tc>
                <a:tc>
                  <a:txBody>
                    <a:bodyPr/>
                    <a:lstStyle/>
                    <a:p>
                      <a:pPr algn="ctr"/>
                      <a:r>
                        <a:rPr lang="en-US" sz="1600" dirty="0" smtClean="0"/>
                        <a:t>0.1 percent</a:t>
                      </a:r>
                      <a:endParaRPr lang="en-US" sz="1600" dirty="0"/>
                    </a:p>
                  </a:txBody>
                  <a:tcPr/>
                </a:tc>
                <a:extLst>
                  <a:ext uri="{0D108BD9-81ED-4DB2-BD59-A6C34878D82A}">
                    <a16:rowId xmlns:a16="http://schemas.microsoft.com/office/drawing/2014/main" val="10012"/>
                  </a:ext>
                </a:extLst>
              </a:tr>
              <a:tr h="364113">
                <a:tc>
                  <a:txBody>
                    <a:bodyPr/>
                    <a:lstStyle/>
                    <a:p>
                      <a:pPr algn="r"/>
                      <a:r>
                        <a:rPr lang="en-US" sz="1600" dirty="0" smtClean="0"/>
                        <a:t>Native Hawaiian/Pacific Hispanic</a:t>
                      </a:r>
                    </a:p>
                  </a:txBody>
                  <a:tcPr/>
                </a:tc>
                <a:tc>
                  <a:txBody>
                    <a:bodyPr/>
                    <a:lstStyle/>
                    <a:p>
                      <a:r>
                        <a:rPr lang="en-US" sz="1600" dirty="0" smtClean="0"/>
                        <a:t>58,437</a:t>
                      </a:r>
                      <a:endParaRPr lang="en-US" sz="1600" dirty="0"/>
                    </a:p>
                  </a:txBody>
                  <a:tcPr/>
                </a:tc>
                <a:tc>
                  <a:txBody>
                    <a:bodyPr/>
                    <a:lstStyle/>
                    <a:p>
                      <a:pPr algn="ctr"/>
                      <a:r>
                        <a:rPr lang="en-US" sz="1600" dirty="0" smtClean="0"/>
                        <a:t>0.0 percent</a:t>
                      </a:r>
                      <a:endParaRPr lang="en-US" sz="1600" dirty="0"/>
                    </a:p>
                  </a:txBody>
                  <a:tcPr/>
                </a:tc>
                <a:extLst>
                  <a:ext uri="{0D108BD9-81ED-4DB2-BD59-A6C34878D82A}">
                    <a16:rowId xmlns:a16="http://schemas.microsoft.com/office/drawing/2014/main" val="10013"/>
                  </a:ext>
                </a:extLst>
              </a:tr>
              <a:tr h="284205">
                <a:tc>
                  <a:txBody>
                    <a:bodyPr/>
                    <a:lstStyle/>
                    <a:p>
                      <a:pPr algn="r"/>
                      <a:r>
                        <a:rPr lang="en-US" sz="1600" dirty="0" smtClean="0"/>
                        <a:t>Some other race Hispanic</a:t>
                      </a:r>
                    </a:p>
                  </a:txBody>
                  <a:tcPr/>
                </a:tc>
                <a:tc>
                  <a:txBody>
                    <a:bodyPr/>
                    <a:lstStyle/>
                    <a:p>
                      <a:r>
                        <a:rPr lang="en-US" sz="1600" dirty="0" smtClean="0"/>
                        <a:t>18,503,103</a:t>
                      </a:r>
                      <a:endParaRPr lang="en-US" sz="1600" dirty="0"/>
                    </a:p>
                  </a:txBody>
                  <a:tcPr/>
                </a:tc>
                <a:tc>
                  <a:txBody>
                    <a:bodyPr/>
                    <a:lstStyle/>
                    <a:p>
                      <a:pPr algn="ctr"/>
                      <a:r>
                        <a:rPr lang="en-US" sz="1600" dirty="0" smtClean="0"/>
                        <a:t>6.0 percent</a:t>
                      </a:r>
                      <a:endParaRPr lang="en-US" sz="1600" dirty="0"/>
                    </a:p>
                  </a:txBody>
                  <a:tcPr/>
                </a:tc>
                <a:extLst>
                  <a:ext uri="{0D108BD9-81ED-4DB2-BD59-A6C34878D82A}">
                    <a16:rowId xmlns:a16="http://schemas.microsoft.com/office/drawing/2014/main" val="10014"/>
                  </a:ext>
                </a:extLst>
              </a:tr>
              <a:tr h="466468">
                <a:tc>
                  <a:txBody>
                    <a:bodyPr/>
                    <a:lstStyle/>
                    <a:p>
                      <a:pPr algn="r"/>
                      <a:r>
                        <a:rPr lang="en-US" sz="1600" dirty="0" smtClean="0"/>
                        <a:t>Two or more races Hispanic</a:t>
                      </a:r>
                    </a:p>
                  </a:txBody>
                  <a:tcPr/>
                </a:tc>
                <a:tc>
                  <a:txBody>
                    <a:bodyPr/>
                    <a:lstStyle/>
                    <a:p>
                      <a:r>
                        <a:rPr lang="en-US" sz="1600" dirty="0" smtClean="0"/>
                        <a:t>3,042,592</a:t>
                      </a:r>
                      <a:endParaRPr lang="en-US" sz="1600" dirty="0"/>
                    </a:p>
                  </a:txBody>
                  <a:tcPr/>
                </a:tc>
                <a:tc>
                  <a:txBody>
                    <a:bodyPr/>
                    <a:lstStyle/>
                    <a:p>
                      <a:pPr algn="ctr"/>
                      <a:r>
                        <a:rPr lang="en-US" sz="1600" dirty="0" smtClean="0"/>
                        <a:t>1.0 percent</a:t>
                      </a:r>
                      <a:endParaRPr lang="en-US" sz="1600" dirty="0"/>
                    </a:p>
                  </a:txBody>
                  <a:tcPr/>
                </a:tc>
                <a:extLst>
                  <a:ext uri="{0D108BD9-81ED-4DB2-BD59-A6C34878D82A}">
                    <a16:rowId xmlns:a16="http://schemas.microsoft.com/office/drawing/2014/main" val="10015"/>
                  </a:ext>
                </a:extLst>
              </a:tr>
            </a:tbl>
          </a:graphicData>
        </a:graphic>
      </p:graphicFrame>
      <p:sp>
        <p:nvSpPr>
          <p:cNvPr id="3" name="TextBox 2"/>
          <p:cNvSpPr txBox="1"/>
          <p:nvPr/>
        </p:nvSpPr>
        <p:spPr>
          <a:xfrm>
            <a:off x="4020449" y="200025"/>
            <a:ext cx="5248275" cy="369332"/>
          </a:xfrm>
          <a:prstGeom prst="rect">
            <a:avLst/>
          </a:prstGeom>
          <a:noFill/>
        </p:spPr>
        <p:txBody>
          <a:bodyPr wrap="square" rtlCol="0">
            <a:spAutoFit/>
          </a:bodyPr>
          <a:lstStyle/>
          <a:p>
            <a:r>
              <a:rPr lang="en-US" b="1" dirty="0" smtClean="0">
                <a:solidFill>
                  <a:srgbClr val="C00000"/>
                </a:solidFill>
              </a:rPr>
              <a:t>Demographics from the 2010 US Census</a:t>
            </a:r>
            <a:endParaRPr lang="en-US" b="1" dirty="0">
              <a:solidFill>
                <a:srgbClr val="C00000"/>
              </a:solidFill>
            </a:endParaRPr>
          </a:p>
        </p:txBody>
      </p:sp>
    </p:spTree>
    <p:extLst>
      <p:ext uri="{BB962C8B-B14F-4D97-AF65-F5344CB8AC3E}">
        <p14:creationId xmlns:p14="http://schemas.microsoft.com/office/powerpoint/2010/main" val="2506391238"/>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665" y="0"/>
            <a:ext cx="10610335" cy="6858000"/>
          </a:xfrm>
        </p:spPr>
        <p:txBody>
          <a:bodyPr>
            <a:normAutofit fontScale="90000"/>
          </a:bodyPr>
          <a:lstStyle/>
          <a:p>
            <a:r>
              <a:rPr lang="en-US" sz="3100" b="1" dirty="0" smtClean="0"/>
              <a:t>Early Spanish Exploration and Colonization in North and South America </a:t>
            </a:r>
            <a:r>
              <a:rPr lang="en-US" sz="3100" dirty="0" smtClean="0"/>
              <a:t>began when advances in maps, ships, and technology emerged in Europe. With Portugal’s Prince Henry the Navigator’s maps and school, explorers left Europe in search of new lands. In Spain, the marriage of Ferdinand and Isabella consolidated monarchical power and under </a:t>
            </a:r>
            <a:r>
              <a:rPr lang="en-US" sz="3100" dirty="0"/>
              <a:t>the crown of Castile </a:t>
            </a:r>
            <a:r>
              <a:rPr lang="en-US" sz="3100" dirty="0" smtClean="0"/>
              <a:t>developed the </a:t>
            </a:r>
            <a:r>
              <a:rPr lang="en-US" sz="3100" dirty="0"/>
              <a:t>Monarchy of Spain through its </a:t>
            </a:r>
            <a:r>
              <a:rPr lang="en-US" sz="3100" dirty="0" smtClean="0"/>
              <a:t>administrators, conquistadors, </a:t>
            </a:r>
            <a:r>
              <a:rPr lang="en-US" sz="3100" dirty="0"/>
              <a:t>and missionaries. </a:t>
            </a:r>
            <a:r>
              <a:rPr lang="en-US" sz="3100" dirty="0" smtClean="0"/>
              <a:t>Spain’s </a:t>
            </a:r>
            <a:r>
              <a:rPr lang="en-US" sz="3100" dirty="0"/>
              <a:t>motivations for colonial expansion were trade and the spread of the Catholic faith through indigenous conversions</a:t>
            </a:r>
            <a:r>
              <a:rPr lang="en-US" sz="3100" dirty="0" smtClean="0"/>
              <a:t>. Beginning </a:t>
            </a:r>
            <a:r>
              <a:rPr lang="en-US" sz="3100" dirty="0"/>
              <a:t>with the 1492 arrival of Christopher Columbus and continuing for over three centuries, the Spanish Empire </a:t>
            </a:r>
            <a:r>
              <a:rPr lang="en-US" sz="3100" dirty="0" smtClean="0"/>
              <a:t>expanded </a:t>
            </a:r>
            <a:r>
              <a:rPr lang="en-US" sz="3100" dirty="0"/>
              <a:t>across half of South America, most of Central America and the Caribbean Islands, and much of North America </a:t>
            </a:r>
            <a:r>
              <a:rPr lang="en-US" sz="3100" dirty="0" smtClean="0"/>
              <a:t>(Mexico</a:t>
            </a:r>
            <a:r>
              <a:rPr lang="en-US" sz="3100" dirty="0"/>
              <a:t>, Florida and the Southwestern and Pacific Coastal regions of the </a:t>
            </a:r>
            <a:r>
              <a:rPr lang="en-US" sz="3100" dirty="0" smtClean="0"/>
              <a:t>US).</a:t>
            </a:r>
            <a:r>
              <a:rPr lang="en-US" sz="3100" dirty="0"/>
              <a:t/>
            </a:r>
            <a:br>
              <a:rPr lang="en-US" sz="3100" dirty="0"/>
            </a:br>
            <a:r>
              <a:rPr lang="en-US" sz="3100" dirty="0"/>
              <a:t/>
            </a:r>
            <a:br>
              <a:rPr lang="en-US" sz="3100" dirty="0"/>
            </a:br>
            <a:endParaRPr lang="en-US" sz="3100" dirty="0"/>
          </a:p>
        </p:txBody>
      </p:sp>
    </p:spTree>
    <p:extLst>
      <p:ext uri="{BB962C8B-B14F-4D97-AF65-F5344CB8AC3E}">
        <p14:creationId xmlns:p14="http://schemas.microsoft.com/office/powerpoint/2010/main" val="3068027783"/>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9578" y="395415"/>
            <a:ext cx="4177747" cy="523220"/>
          </a:xfrm>
          <a:prstGeom prst="rect">
            <a:avLst/>
          </a:prstGeom>
          <a:noFill/>
        </p:spPr>
        <p:txBody>
          <a:bodyPr wrap="none" rtlCol="0">
            <a:spAutoFit/>
          </a:bodyPr>
          <a:lstStyle/>
          <a:p>
            <a:r>
              <a:rPr lang="en-US" sz="2800" b="1" dirty="0" smtClean="0"/>
              <a:t>Spain in the New World</a:t>
            </a:r>
            <a:endParaRPr lang="en-US" sz="2800" b="1" dirty="0"/>
          </a:p>
        </p:txBody>
      </p:sp>
      <p:pic>
        <p:nvPicPr>
          <p:cNvPr id="5" name="Picture 4"/>
          <p:cNvPicPr>
            <a:picLocks noChangeAspect="1"/>
          </p:cNvPicPr>
          <p:nvPr/>
        </p:nvPicPr>
        <p:blipFill>
          <a:blip r:embed="rId2"/>
          <a:stretch>
            <a:fillRect/>
          </a:stretch>
        </p:blipFill>
        <p:spPr>
          <a:xfrm>
            <a:off x="2488573" y="918635"/>
            <a:ext cx="4345877" cy="5939365"/>
          </a:xfrm>
          <a:prstGeom prst="rect">
            <a:avLst/>
          </a:prstGeom>
        </p:spPr>
      </p:pic>
      <p:pic>
        <p:nvPicPr>
          <p:cNvPr id="6" name="Picture 5"/>
          <p:cNvPicPr>
            <a:picLocks noChangeAspect="1"/>
          </p:cNvPicPr>
          <p:nvPr/>
        </p:nvPicPr>
        <p:blipFill>
          <a:blip r:embed="rId3"/>
          <a:stretch>
            <a:fillRect/>
          </a:stretch>
        </p:blipFill>
        <p:spPr>
          <a:xfrm>
            <a:off x="6834450" y="1841415"/>
            <a:ext cx="5238750" cy="3867150"/>
          </a:xfrm>
          <a:prstGeom prst="rect">
            <a:avLst/>
          </a:prstGeom>
        </p:spPr>
      </p:pic>
    </p:spTree>
    <p:extLst>
      <p:ext uri="{BB962C8B-B14F-4D97-AF65-F5344CB8AC3E}">
        <p14:creationId xmlns:p14="http://schemas.microsoft.com/office/powerpoint/2010/main" val="2875637519"/>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881" y="544001"/>
            <a:ext cx="3350676" cy="759847"/>
          </a:xfrm>
        </p:spPr>
        <p:txBody>
          <a:bodyPr>
            <a:normAutofit fontScale="90000"/>
          </a:bodyPr>
          <a:lstStyle/>
          <a:p>
            <a:r>
              <a:rPr lang="en-US" sz="3038" b="1" dirty="0" smtClean="0"/>
              <a:t>Colonial Americas</a:t>
            </a:r>
            <a:endParaRPr lang="en-US" sz="3038" b="1" dirty="0"/>
          </a:p>
        </p:txBody>
      </p:sp>
      <p:pic>
        <p:nvPicPr>
          <p:cNvPr id="4" name="Picture 3"/>
          <p:cNvPicPr>
            <a:picLocks noChangeAspect="1"/>
          </p:cNvPicPr>
          <p:nvPr/>
        </p:nvPicPr>
        <p:blipFill>
          <a:blip r:embed="rId2"/>
          <a:stretch>
            <a:fillRect/>
          </a:stretch>
        </p:blipFill>
        <p:spPr>
          <a:xfrm>
            <a:off x="6400800" y="-21425"/>
            <a:ext cx="5189838" cy="6879296"/>
          </a:xfrm>
          <a:prstGeom prst="rect">
            <a:avLst/>
          </a:prstGeom>
        </p:spPr>
      </p:pic>
      <p:pic>
        <p:nvPicPr>
          <p:cNvPr id="3" name="Picture 2"/>
          <p:cNvPicPr>
            <a:picLocks noChangeAspect="1"/>
          </p:cNvPicPr>
          <p:nvPr/>
        </p:nvPicPr>
        <p:blipFill rotWithShape="1">
          <a:blip r:embed="rId3"/>
          <a:srcRect l="4029" t="16280" b="11764"/>
          <a:stretch/>
        </p:blipFill>
        <p:spPr>
          <a:xfrm>
            <a:off x="1248032" y="1890584"/>
            <a:ext cx="5029200" cy="2828939"/>
          </a:xfrm>
          <a:prstGeom prst="rect">
            <a:avLst/>
          </a:prstGeom>
        </p:spPr>
      </p:pic>
    </p:spTree>
    <p:extLst>
      <p:ext uri="{BB962C8B-B14F-4D97-AF65-F5344CB8AC3E}">
        <p14:creationId xmlns:p14="http://schemas.microsoft.com/office/powerpoint/2010/main" val="2368862987"/>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7589" y="351692"/>
            <a:ext cx="10120184" cy="954107"/>
          </a:xfrm>
          <a:prstGeom prst="rect">
            <a:avLst/>
          </a:prstGeom>
          <a:noFill/>
        </p:spPr>
        <p:txBody>
          <a:bodyPr wrap="square" rtlCol="0">
            <a:spAutoFit/>
          </a:bodyPr>
          <a:lstStyle/>
          <a:p>
            <a:r>
              <a:rPr lang="en-US" sz="2800" b="1" dirty="0" smtClean="0">
                <a:solidFill>
                  <a:srgbClr val="C00000"/>
                </a:solidFill>
              </a:rPr>
              <a:t>Spanish Explorers and Missionaries to New Spain—Specifically the region that becomes the United States</a:t>
            </a:r>
            <a:endParaRPr lang="en-US" sz="2800" b="1" dirty="0">
              <a:solidFill>
                <a:srgbClr val="C00000"/>
              </a:solidFill>
            </a:endParaRPr>
          </a:p>
        </p:txBody>
      </p:sp>
      <p:sp>
        <p:nvSpPr>
          <p:cNvPr id="3" name="TextBox 2"/>
          <p:cNvSpPr txBox="1"/>
          <p:nvPr/>
        </p:nvSpPr>
        <p:spPr>
          <a:xfrm>
            <a:off x="3825606" y="2094233"/>
            <a:ext cx="7165730" cy="646331"/>
          </a:xfrm>
          <a:prstGeom prst="rect">
            <a:avLst/>
          </a:prstGeom>
          <a:noFill/>
        </p:spPr>
        <p:txBody>
          <a:bodyPr wrap="square" rtlCol="0">
            <a:spAutoFit/>
          </a:bodyPr>
          <a:lstStyle/>
          <a:p>
            <a:endParaRPr lang="en-US" dirty="0" smtClean="0"/>
          </a:p>
          <a:p>
            <a:endParaRPr lang="en-US" dirty="0"/>
          </a:p>
        </p:txBody>
      </p:sp>
      <p:pic>
        <p:nvPicPr>
          <p:cNvPr id="4" name="Picture 3"/>
          <p:cNvPicPr>
            <a:picLocks noChangeAspect="1"/>
          </p:cNvPicPr>
          <p:nvPr/>
        </p:nvPicPr>
        <p:blipFill>
          <a:blip r:embed="rId2"/>
          <a:stretch>
            <a:fillRect/>
          </a:stretch>
        </p:blipFill>
        <p:spPr>
          <a:xfrm>
            <a:off x="1644017" y="1305799"/>
            <a:ext cx="5573071" cy="4480749"/>
          </a:xfrm>
          <a:prstGeom prst="rect">
            <a:avLst/>
          </a:prstGeom>
        </p:spPr>
      </p:pic>
      <p:sp>
        <p:nvSpPr>
          <p:cNvPr id="5" name="Rectangle 4"/>
          <p:cNvSpPr/>
          <p:nvPr/>
        </p:nvSpPr>
        <p:spPr>
          <a:xfrm>
            <a:off x="7217088" y="1305799"/>
            <a:ext cx="4974911" cy="5355312"/>
          </a:xfrm>
          <a:prstGeom prst="rect">
            <a:avLst/>
          </a:prstGeom>
        </p:spPr>
        <p:txBody>
          <a:bodyPr wrap="square">
            <a:spAutoFit/>
          </a:bodyPr>
          <a:lstStyle/>
          <a:p>
            <a:r>
              <a:rPr lang="en-US" dirty="0" smtClean="0"/>
              <a:t>The </a:t>
            </a:r>
            <a:r>
              <a:rPr lang="en-US" dirty="0"/>
              <a:t>San Miguel Chapel in Santa Fe, </a:t>
            </a:r>
            <a:r>
              <a:rPr lang="en-US" dirty="0" smtClean="0"/>
              <a:t>NM is considered the oldest church </a:t>
            </a:r>
            <a:r>
              <a:rPr lang="en-US" dirty="0"/>
              <a:t>in the continental United </a:t>
            </a:r>
            <a:r>
              <a:rPr lang="en-US" dirty="0" smtClean="0"/>
              <a:t>States. The </a:t>
            </a:r>
            <a:r>
              <a:rPr lang="en-US" dirty="0"/>
              <a:t>adobe church was constructed under the direction of Franciscan friars to serve a small congregation of soldiers, laborers, and Indians who lived in the </a:t>
            </a:r>
            <a:r>
              <a:rPr lang="en-US" dirty="0" err="1"/>
              <a:t>Analco</a:t>
            </a:r>
            <a:r>
              <a:rPr lang="en-US" dirty="0"/>
              <a:t> Barrio. Oral </a:t>
            </a:r>
            <a:r>
              <a:rPr lang="en-US" dirty="0" smtClean="0"/>
              <a:t>tradition </a:t>
            </a:r>
            <a:r>
              <a:rPr lang="en-US" dirty="0"/>
              <a:t>holds that San Miguel Chapel was built around </a:t>
            </a:r>
            <a:r>
              <a:rPr lang="en-US" dirty="0" smtClean="0"/>
              <a:t>1610. </a:t>
            </a:r>
            <a:r>
              <a:rPr lang="en-US" dirty="0"/>
              <a:t>The original church, the “</a:t>
            </a:r>
            <a:r>
              <a:rPr lang="en-US" dirty="0" err="1"/>
              <a:t>Hermita</a:t>
            </a:r>
            <a:r>
              <a:rPr lang="en-US" dirty="0"/>
              <a:t> de San Miguel,” was built on the site of an ancient kiva of the </a:t>
            </a:r>
            <a:r>
              <a:rPr lang="en-US" dirty="0" err="1"/>
              <a:t>Analco</a:t>
            </a:r>
            <a:r>
              <a:rPr lang="en-US" dirty="0"/>
              <a:t> Indians. It is believed that </a:t>
            </a:r>
            <a:r>
              <a:rPr lang="en-US" dirty="0" err="1" smtClean="0"/>
              <a:t>Tlaxcalan</a:t>
            </a:r>
            <a:r>
              <a:rPr lang="en-US" dirty="0" smtClean="0"/>
              <a:t>  </a:t>
            </a:r>
            <a:r>
              <a:rPr lang="en-US" dirty="0"/>
              <a:t>Indians, who came to New Mexico from </a:t>
            </a:r>
            <a:r>
              <a:rPr lang="en-US" dirty="0" smtClean="0"/>
              <a:t> </a:t>
            </a:r>
            <a:r>
              <a:rPr lang="en-US" dirty="0"/>
              <a:t>Mexico in 1598 with a Spanish contingent led by Don Juan </a:t>
            </a:r>
            <a:r>
              <a:rPr lang="en-US" dirty="0" smtClean="0"/>
              <a:t>Onate built the chapel. It </a:t>
            </a:r>
            <a:r>
              <a:rPr lang="en-US" dirty="0"/>
              <a:t>was partially destroyed during the Pueblo Revolt of 1680. </a:t>
            </a:r>
            <a:r>
              <a:rPr lang="en-US" dirty="0" smtClean="0"/>
              <a:t>The </a:t>
            </a:r>
            <a:r>
              <a:rPr lang="en-US" dirty="0"/>
              <a:t>present building dates from 1710, although it has undergone significant structural changes.</a:t>
            </a:r>
          </a:p>
        </p:txBody>
      </p:sp>
    </p:spTree>
    <p:extLst>
      <p:ext uri="{BB962C8B-B14F-4D97-AF65-F5344CB8AC3E}">
        <p14:creationId xmlns:p14="http://schemas.microsoft.com/office/powerpoint/2010/main" val="2510117361"/>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6287" y="88105"/>
            <a:ext cx="7162546" cy="6555641"/>
          </a:xfrm>
          <a:prstGeom prst="rect">
            <a:avLst/>
          </a:prstGeom>
        </p:spPr>
        <p:txBody>
          <a:bodyPr wrap="square">
            <a:spAutoFit/>
          </a:bodyPr>
          <a:lstStyle/>
          <a:p>
            <a:r>
              <a:rPr lang="en-US" sz="2000" b="1" dirty="0" smtClean="0"/>
              <a:t>Juan Ponce de León </a:t>
            </a:r>
            <a:r>
              <a:rPr lang="en-US" sz="2000" dirty="0" smtClean="0"/>
              <a:t>(1460-1521) became </a:t>
            </a:r>
            <a:r>
              <a:rPr lang="en-US" sz="2000" dirty="0"/>
              <a:t>the first Governor of Puerto Rico </a:t>
            </a:r>
            <a:r>
              <a:rPr lang="en-US" sz="2000" dirty="0" smtClean="0"/>
              <a:t>appointed by </a:t>
            </a:r>
            <a:r>
              <a:rPr lang="en-US" sz="2000" dirty="0"/>
              <a:t>the Spanish crown. In </a:t>
            </a:r>
            <a:r>
              <a:rPr lang="en-US" sz="2000" dirty="0" smtClean="0"/>
              <a:t>1493, he joined </a:t>
            </a:r>
            <a:r>
              <a:rPr lang="en-US" sz="2000" dirty="0"/>
              <a:t>Christopher </a:t>
            </a:r>
            <a:r>
              <a:rPr lang="en-US" sz="2000" dirty="0" smtClean="0"/>
              <a:t>Columbus’ </a:t>
            </a:r>
            <a:r>
              <a:rPr lang="en-US" sz="2000" dirty="0"/>
              <a:t>second voyage to the New </a:t>
            </a:r>
            <a:r>
              <a:rPr lang="en-US" sz="2000" dirty="0" smtClean="0"/>
              <a:t>World. The </a:t>
            </a:r>
            <a:r>
              <a:rPr lang="en-US" sz="2000" dirty="0"/>
              <a:t>fleet reached the Caribbean in November 1493. They visited several islands </a:t>
            </a:r>
            <a:r>
              <a:rPr lang="en-US" sz="2000" dirty="0" smtClean="0"/>
              <a:t>(including Puerto Rico) before arriving </a:t>
            </a:r>
            <a:r>
              <a:rPr lang="en-US" sz="2000" dirty="0"/>
              <a:t>in </a:t>
            </a:r>
            <a:r>
              <a:rPr lang="en-US" sz="2000" dirty="0" smtClean="0"/>
              <a:t>Hispaniola. Later he became the governor of PR. In the 1510s, after leaving Puerto Rico, he </a:t>
            </a:r>
            <a:r>
              <a:rPr lang="en-US" sz="2000" dirty="0"/>
              <a:t>led the first European expedition to </a:t>
            </a:r>
            <a:r>
              <a:rPr lang="en-US" sz="2000" dirty="0" smtClean="0"/>
              <a:t>Florida. Ponce </a:t>
            </a:r>
            <a:r>
              <a:rPr lang="en-US" sz="2000" dirty="0"/>
              <a:t>de León equipped three ships with at least 200 men </a:t>
            </a:r>
            <a:r>
              <a:rPr lang="en-US" sz="2000" dirty="0" smtClean="0"/>
              <a:t>and </a:t>
            </a:r>
            <a:r>
              <a:rPr lang="en-US" sz="2000" dirty="0"/>
              <a:t>set out from Puerto Rico </a:t>
            </a:r>
            <a:r>
              <a:rPr lang="en-US" sz="2000" dirty="0" smtClean="0"/>
              <a:t>in 1513. They </a:t>
            </a:r>
            <a:r>
              <a:rPr lang="en-US" sz="1820" dirty="0" smtClean="0"/>
              <a:t>sailed</a:t>
            </a:r>
            <a:r>
              <a:rPr lang="en-US" sz="2000" dirty="0" smtClean="0"/>
              <a:t> </a:t>
            </a:r>
            <a:r>
              <a:rPr lang="en-US" sz="2000" dirty="0"/>
              <a:t>northwest along the great chain of Bahama </a:t>
            </a:r>
            <a:r>
              <a:rPr lang="en-US" sz="2000" dirty="0" smtClean="0"/>
              <a:t>Islands. </a:t>
            </a:r>
            <a:r>
              <a:rPr lang="en-US" sz="2000" dirty="0"/>
              <a:t>On March 27</a:t>
            </a:r>
            <a:r>
              <a:rPr lang="en-US" sz="2000" dirty="0" smtClean="0"/>
              <a:t>, </a:t>
            </a:r>
            <a:r>
              <a:rPr lang="en-US" sz="2000" dirty="0"/>
              <a:t>they sighted an island </a:t>
            </a:r>
            <a:r>
              <a:rPr lang="en-US" sz="2000" dirty="0" smtClean="0"/>
              <a:t>unfamiliar </a:t>
            </a:r>
            <a:r>
              <a:rPr lang="en-US" sz="2000" dirty="0"/>
              <a:t>to the </a:t>
            </a:r>
            <a:r>
              <a:rPr lang="en-US" sz="2000" dirty="0" smtClean="0"/>
              <a:t>sailors. Scholars </a:t>
            </a:r>
            <a:r>
              <a:rPr lang="en-US" sz="2000" dirty="0"/>
              <a:t>believe that this "island" was actually Florida, as it was thought to be an island for several years after its formal discovery</a:t>
            </a:r>
            <a:r>
              <a:rPr lang="en-US" sz="2000" dirty="0" smtClean="0"/>
              <a:t>. For </a:t>
            </a:r>
            <a:r>
              <a:rPr lang="en-US" sz="2000" dirty="0"/>
              <a:t>the next several days the fleet crossed open water until April 2, </a:t>
            </a:r>
            <a:r>
              <a:rPr lang="en-US" sz="2000" dirty="0" smtClean="0"/>
              <a:t>1513, </a:t>
            </a:r>
            <a:r>
              <a:rPr lang="en-US" sz="2000" dirty="0"/>
              <a:t>when they sighted land which Ponce de León believed was another island. He named it </a:t>
            </a:r>
            <a:r>
              <a:rPr lang="en-US" sz="2000" i="1" dirty="0"/>
              <a:t>La Florida </a:t>
            </a:r>
            <a:r>
              <a:rPr lang="en-US" sz="2000" dirty="0"/>
              <a:t>in recognition of the verdant landscape and because it was the Easter season, which the Spaniards called </a:t>
            </a:r>
            <a:r>
              <a:rPr lang="en-US" sz="2000" i="1" dirty="0"/>
              <a:t>Pascua Florida </a:t>
            </a:r>
            <a:r>
              <a:rPr lang="en-US" sz="2000" dirty="0"/>
              <a:t>(Festival of Flowers</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a:off x="8688833" y="247135"/>
            <a:ext cx="3410877" cy="3756711"/>
          </a:xfrm>
          <a:prstGeom prst="rect">
            <a:avLst/>
          </a:prstGeom>
        </p:spPr>
      </p:pic>
    </p:spTree>
    <p:extLst>
      <p:ext uri="{BB962C8B-B14F-4D97-AF65-F5344CB8AC3E}">
        <p14:creationId xmlns:p14="http://schemas.microsoft.com/office/powerpoint/2010/main" val="3690235152"/>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2288</TotalTime>
  <Words>3356</Words>
  <Application>Microsoft Office PowerPoint</Application>
  <PresentationFormat>Widescreen</PresentationFormat>
  <Paragraphs>88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Comic Sans MS</vt:lpstr>
      <vt:lpstr>Wingdings 3</vt:lpstr>
      <vt:lpstr>Wisp</vt:lpstr>
      <vt:lpstr>PowerPoint Presentation</vt:lpstr>
      <vt:lpstr>PowerPoint Presentation</vt:lpstr>
      <vt:lpstr>PowerPoint Presentation</vt:lpstr>
      <vt:lpstr>PowerPoint Presentation</vt:lpstr>
      <vt:lpstr>Early Spanish Exploration and Colonization in North and South America began when advances in maps, ships, and technology emerged in Europe. With Portugal’s Prince Henry the Navigator’s maps and school, explorers left Europe in search of new lands. In Spain, the marriage of Ferdinand and Isabella consolidated monarchical power and under the crown of Castile developed the Monarchy of Spain through its administrators, conquistadors, and missionaries. Spain’s motivations for colonial expansion were trade and the spread of the Catholic faith through indigenous conversions. Beginning with the 1492 arrival of Christopher Columbus and continuing for over three centuries, the Spanish Empire expanded across half of South America, most of Central America and the Caribbean Islands, and much of North America (Mexico, Florida and the Southwestern and Pacific Coastal regions of the US).  </vt:lpstr>
      <vt:lpstr>PowerPoint Presentation</vt:lpstr>
      <vt:lpstr>Colonial Americas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 Activists</dc:title>
  <dc:creator>s carpenter</dc:creator>
  <cp:lastModifiedBy>Stephanie Carpenter</cp:lastModifiedBy>
  <cp:revision>190</cp:revision>
  <dcterms:created xsi:type="dcterms:W3CDTF">2015-02-01T19:10:29Z</dcterms:created>
  <dcterms:modified xsi:type="dcterms:W3CDTF">2018-08-06T21:53:17Z</dcterms:modified>
</cp:coreProperties>
</file>