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89" r:id="rId3"/>
    <p:sldId id="399" r:id="rId4"/>
    <p:sldId id="426" r:id="rId5"/>
    <p:sldId id="427" r:id="rId6"/>
    <p:sldId id="415" r:id="rId7"/>
    <p:sldId id="385" r:id="rId8"/>
    <p:sldId id="414" r:id="rId9"/>
    <p:sldId id="401" r:id="rId10"/>
    <p:sldId id="428" r:id="rId11"/>
    <p:sldId id="301" r:id="rId12"/>
    <p:sldId id="420" r:id="rId13"/>
    <p:sldId id="422" r:id="rId14"/>
    <p:sldId id="423" r:id="rId15"/>
    <p:sldId id="424" r:id="rId16"/>
    <p:sldId id="397" r:id="rId17"/>
    <p:sldId id="416" r:id="rId18"/>
    <p:sldId id="403" r:id="rId19"/>
    <p:sldId id="400" r:id="rId20"/>
    <p:sldId id="404" r:id="rId21"/>
    <p:sldId id="418" r:id="rId22"/>
    <p:sldId id="425" r:id="rId23"/>
    <p:sldId id="417" r:id="rId24"/>
    <p:sldId id="419" r:id="rId25"/>
    <p:sldId id="421" r:id="rId26"/>
    <p:sldId id="429" r:id="rId27"/>
    <p:sldId id="4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5" autoAdjust="0"/>
    <p:restoredTop sz="94660"/>
  </p:normalViewPr>
  <p:slideViewPr>
    <p:cSldViewPr snapToGrid="0">
      <p:cViewPr varScale="1">
        <p:scale>
          <a:sx n="52" d="100"/>
          <a:sy n="52" d="100"/>
        </p:scale>
        <p:origin x="765"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2138496320"/>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329590560"/>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854EC2-5109-4FB0-83DD-5C9E7833432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3864172"/>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3452683687"/>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54EC2-5109-4FB0-83DD-5C9E7833432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1664978"/>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2575470163"/>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3000291535"/>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4267800963"/>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2294055833"/>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553238608"/>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666578816"/>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5B4D9E-1792-4688-A496-2DFDB91A5097}"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2328293308"/>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5B4D9E-1792-4688-A496-2DFDB91A5097}"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3807820210"/>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B4D9E-1792-4688-A496-2DFDB91A5097}"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059441200"/>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179419358"/>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003388265"/>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F5B4D9E-1792-4688-A496-2DFDB91A5097}" type="datetimeFigureOut">
              <a:rPr lang="en-US" smtClean="0"/>
              <a:t>8/6/2018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854EC2-5109-4FB0-83DD-5C9E78334321}" type="slidenum">
              <a:rPr lang="en-US" smtClean="0"/>
              <a:t>‹#›</a:t>
            </a:fld>
            <a:endParaRPr lang="en-US"/>
          </a:p>
        </p:txBody>
      </p:sp>
    </p:spTree>
    <p:extLst>
      <p:ext uri="{BB962C8B-B14F-4D97-AF65-F5344CB8AC3E}">
        <p14:creationId xmlns:p14="http://schemas.microsoft.com/office/powerpoint/2010/main" val="3414049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7183" y="217103"/>
            <a:ext cx="9653286" cy="1415772"/>
          </a:xfrm>
          <a:prstGeom prst="rect">
            <a:avLst/>
          </a:prstGeom>
          <a:noFill/>
        </p:spPr>
        <p:txBody>
          <a:bodyPr wrap="square" rtlCol="0">
            <a:spAutoFit/>
          </a:bodyPr>
          <a:lstStyle/>
          <a:p>
            <a:pPr algn="ctr"/>
            <a:r>
              <a:rPr lang="en-US" sz="5400" dirty="0" smtClean="0">
                <a:latin typeface="Comic Sans MS" panose="030F0702030302020204" pitchFamily="66" charset="0"/>
              </a:rPr>
              <a:t>Women’s History Month </a:t>
            </a:r>
          </a:p>
          <a:p>
            <a:pPr algn="ctr"/>
            <a:r>
              <a:rPr lang="en-US" sz="3200" dirty="0" smtClean="0">
                <a:latin typeface="Comic Sans MS" panose="030F0702030302020204" pitchFamily="66" charset="0"/>
              </a:rPr>
              <a:t>Writing Women Back Into History</a:t>
            </a:r>
            <a:endParaRPr lang="en-US" sz="3200" dirty="0">
              <a:latin typeface="Comic Sans MS" panose="030F0702030302020204" pitchFamily="66" charset="0"/>
            </a:endParaRPr>
          </a:p>
        </p:txBody>
      </p:sp>
      <p:sp>
        <p:nvSpPr>
          <p:cNvPr id="4" name="Rectangle 3"/>
          <p:cNvSpPr/>
          <p:nvPr/>
        </p:nvSpPr>
        <p:spPr>
          <a:xfrm>
            <a:off x="2314935" y="5033053"/>
            <a:ext cx="8877781" cy="1200329"/>
          </a:xfrm>
          <a:prstGeom prst="rect">
            <a:avLst/>
          </a:prstGeom>
        </p:spPr>
        <p:txBody>
          <a:bodyPr wrap="square">
            <a:spAutoFit/>
          </a:bodyPr>
          <a:lstStyle/>
          <a:p>
            <a:pPr algn="ctr"/>
            <a:r>
              <a:rPr lang="en-US" sz="3600" dirty="0" smtClean="0">
                <a:latin typeface="Comic Sans MS" panose="030F0702030302020204" pitchFamily="66" charset="0"/>
              </a:rPr>
              <a:t>“Honoring </a:t>
            </a:r>
            <a:r>
              <a:rPr lang="en-US" sz="3600" dirty="0">
                <a:latin typeface="Comic Sans MS" panose="030F0702030302020204" pitchFamily="66" charset="0"/>
              </a:rPr>
              <a:t>Women in Public Service </a:t>
            </a:r>
            <a:r>
              <a:rPr lang="en-US" sz="3600" dirty="0" smtClean="0">
                <a:latin typeface="Comic Sans MS" panose="030F0702030302020204" pitchFamily="66" charset="0"/>
              </a:rPr>
              <a:t>and </a:t>
            </a:r>
            <a:r>
              <a:rPr lang="en-US" sz="3600" dirty="0">
                <a:latin typeface="Comic Sans MS" panose="030F0702030302020204" pitchFamily="66" charset="0"/>
              </a:rPr>
              <a:t>Government”</a:t>
            </a:r>
          </a:p>
        </p:txBody>
      </p:sp>
      <p:pic>
        <p:nvPicPr>
          <p:cNvPr id="2" name="Picture 1"/>
          <p:cNvPicPr>
            <a:picLocks noChangeAspect="1"/>
          </p:cNvPicPr>
          <p:nvPr/>
        </p:nvPicPr>
        <p:blipFill>
          <a:blip r:embed="rId2"/>
          <a:stretch>
            <a:fillRect/>
          </a:stretch>
        </p:blipFill>
        <p:spPr>
          <a:xfrm>
            <a:off x="5359079" y="1632875"/>
            <a:ext cx="2500131" cy="3400178"/>
          </a:xfrm>
          <a:prstGeom prst="rect">
            <a:avLst/>
          </a:prstGeom>
        </p:spPr>
      </p:pic>
    </p:spTree>
    <p:extLst>
      <p:ext uri="{BB962C8B-B14F-4D97-AF65-F5344CB8AC3E}">
        <p14:creationId xmlns:p14="http://schemas.microsoft.com/office/powerpoint/2010/main" val="3443978778"/>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2335" y="0"/>
            <a:ext cx="9479665" cy="6740307"/>
          </a:xfrm>
          <a:prstGeom prst="rect">
            <a:avLst/>
          </a:prstGeom>
        </p:spPr>
        <p:txBody>
          <a:bodyPr wrap="square">
            <a:spAutoFit/>
          </a:bodyPr>
          <a:lstStyle/>
          <a:p>
            <a:r>
              <a:rPr lang="en-US" sz="2400" b="1" dirty="0" smtClean="0">
                <a:latin typeface="Comic Sans MS" panose="030F0702030302020204" pitchFamily="66" charset="0"/>
              </a:rPr>
              <a:t>Betty </a:t>
            </a:r>
            <a:r>
              <a:rPr lang="en-US" sz="2400" b="1" dirty="0">
                <a:latin typeface="Comic Sans MS" panose="030F0702030302020204" pitchFamily="66" charset="0"/>
              </a:rPr>
              <a:t>Mae Tiger Jumper </a:t>
            </a:r>
            <a:r>
              <a:rPr lang="en-US" sz="2400" dirty="0" smtClean="0">
                <a:latin typeface="Comic Sans MS" panose="030F0702030302020204" pitchFamily="66" charset="0"/>
              </a:rPr>
              <a:t>(1923-2001) worked to </a:t>
            </a:r>
            <a:r>
              <a:rPr lang="en-US" sz="2400" dirty="0">
                <a:latin typeface="Comic Sans MS" panose="030F0702030302020204" pitchFamily="66" charset="0"/>
              </a:rPr>
              <a:t>better the livelihood and commemorate the traditions of </a:t>
            </a:r>
            <a:r>
              <a:rPr lang="en-US" sz="2400" dirty="0" smtClean="0">
                <a:latin typeface="Comic Sans MS" panose="030F0702030302020204" pitchFamily="66" charset="0"/>
              </a:rPr>
              <a:t>the Seminoles. She worked to integrate </a:t>
            </a:r>
            <a:r>
              <a:rPr lang="en-US" sz="2400" dirty="0">
                <a:latin typeface="Comic Sans MS" panose="030F0702030302020204" pitchFamily="66" charset="0"/>
              </a:rPr>
              <a:t>modern medicine </a:t>
            </a:r>
            <a:r>
              <a:rPr lang="en-US" sz="2400" dirty="0" smtClean="0">
                <a:latin typeface="Comic Sans MS" panose="030F0702030302020204" pitchFamily="66" charset="0"/>
              </a:rPr>
              <a:t>and ensure </a:t>
            </a:r>
            <a:r>
              <a:rPr lang="en-US" sz="2400" dirty="0">
                <a:latin typeface="Comic Sans MS" panose="030F0702030302020204" pitchFamily="66" charset="0"/>
              </a:rPr>
              <a:t>the endurance of </a:t>
            </a:r>
            <a:r>
              <a:rPr lang="en-US" sz="2400" dirty="0" smtClean="0">
                <a:latin typeface="Comic Sans MS" panose="030F0702030302020204" pitchFamily="66" charset="0"/>
              </a:rPr>
              <a:t>traditions </a:t>
            </a:r>
            <a:r>
              <a:rPr lang="en-US" sz="2400" dirty="0">
                <a:latin typeface="Comic Sans MS" panose="030F0702030302020204" pitchFamily="66" charset="0"/>
              </a:rPr>
              <a:t>and oral history of the </a:t>
            </a:r>
            <a:r>
              <a:rPr lang="en-US" sz="2400" dirty="0" smtClean="0">
                <a:latin typeface="Comic Sans MS" panose="030F0702030302020204" pitchFamily="66" charset="0"/>
              </a:rPr>
              <a:t>tribe. As </a:t>
            </a:r>
            <a:r>
              <a:rPr lang="en-US" sz="2400" dirty="0">
                <a:latin typeface="Comic Sans MS" panose="030F0702030302020204" pitchFamily="66" charset="0"/>
              </a:rPr>
              <a:t>a young girl</a:t>
            </a:r>
            <a:r>
              <a:rPr lang="en-US" sz="2400" dirty="0" smtClean="0">
                <a:latin typeface="Comic Sans MS" panose="030F0702030302020204" pitchFamily="66" charset="0"/>
              </a:rPr>
              <a:t>, </a:t>
            </a:r>
            <a:r>
              <a:rPr lang="en-US" sz="2400" dirty="0">
                <a:latin typeface="Comic Sans MS" panose="030F0702030302020204" pitchFamily="66" charset="0"/>
              </a:rPr>
              <a:t>she entered the </a:t>
            </a:r>
            <a:r>
              <a:rPr lang="en-US" sz="2400" dirty="0" smtClean="0">
                <a:latin typeface="Comic Sans MS" panose="030F0702030302020204" pitchFamily="66" charset="0"/>
              </a:rPr>
              <a:t>Indian Boarding </a:t>
            </a:r>
            <a:r>
              <a:rPr lang="en-US" sz="2400" dirty="0">
                <a:latin typeface="Comic Sans MS" panose="030F0702030302020204" pitchFamily="66" charset="0"/>
              </a:rPr>
              <a:t>school in Cherokee, NC. and was the first Florida Seminole to </a:t>
            </a:r>
            <a:r>
              <a:rPr lang="en-US" sz="2400" dirty="0" smtClean="0">
                <a:latin typeface="Comic Sans MS" panose="030F0702030302020204" pitchFamily="66" charset="0"/>
              </a:rPr>
              <a:t>read </a:t>
            </a:r>
            <a:r>
              <a:rPr lang="en-US" sz="2400" dirty="0">
                <a:latin typeface="Comic Sans MS" panose="030F0702030302020204" pitchFamily="66" charset="0"/>
              </a:rPr>
              <a:t>and write English and graduate from high school</a:t>
            </a:r>
            <a:r>
              <a:rPr lang="en-US" sz="2400" dirty="0" smtClean="0">
                <a:latin typeface="Comic Sans MS" panose="030F0702030302020204" pitchFamily="66" charset="0"/>
              </a:rPr>
              <a:t>. In </a:t>
            </a:r>
            <a:r>
              <a:rPr lang="en-US" sz="2400" dirty="0">
                <a:latin typeface="Comic Sans MS" panose="030F0702030302020204" pitchFamily="66" charset="0"/>
              </a:rPr>
              <a:t>1967, after working as Vice Chair and with the encouragement of fellow tribal women, Tiger Jumper ran against three male opponents for the seat of Seminole Tribe of Florida Chairman and won, becoming the first elected female tribal chief in the </a:t>
            </a:r>
            <a:r>
              <a:rPr lang="en-US" sz="2400" dirty="0" smtClean="0">
                <a:latin typeface="Comic Sans MS" panose="030F0702030302020204" pitchFamily="66" charset="0"/>
              </a:rPr>
              <a:t>US</a:t>
            </a:r>
            <a:r>
              <a:rPr lang="en-US" sz="2400" dirty="0">
                <a:latin typeface="Comic Sans MS" panose="030F0702030302020204" pitchFamily="66" charset="0"/>
              </a:rPr>
              <a:t>. During her tenure (1967- 1971</a:t>
            </a:r>
            <a:r>
              <a:rPr lang="en-US" sz="2400" dirty="0" smtClean="0">
                <a:latin typeface="Comic Sans MS" panose="030F0702030302020204" pitchFamily="66" charset="0"/>
              </a:rPr>
              <a:t>) she </a:t>
            </a:r>
            <a:r>
              <a:rPr lang="en-US" sz="2400" dirty="0">
                <a:latin typeface="Comic Sans MS" panose="030F0702030302020204" pitchFamily="66" charset="0"/>
              </a:rPr>
              <a:t>created the </a:t>
            </a:r>
            <a:r>
              <a:rPr lang="en-US" sz="2400" dirty="0" smtClean="0">
                <a:latin typeface="Comic Sans MS" panose="030F0702030302020204" pitchFamily="66" charset="0"/>
              </a:rPr>
              <a:t>United </a:t>
            </a:r>
            <a:r>
              <a:rPr lang="en-US" sz="2400" dirty="0">
                <a:latin typeface="Comic Sans MS" panose="030F0702030302020204" pitchFamily="66" charset="0"/>
              </a:rPr>
              <a:t>Southeastern Tribes (USET) coalition, which today consists of more than 26 </a:t>
            </a:r>
            <a:r>
              <a:rPr lang="en-US" sz="2400" dirty="0" smtClean="0">
                <a:latin typeface="Comic Sans MS" panose="030F0702030302020204" pitchFamily="66" charset="0"/>
              </a:rPr>
              <a:t>tribes. In </a:t>
            </a:r>
            <a:r>
              <a:rPr lang="en-US" sz="2400" dirty="0">
                <a:latin typeface="Comic Sans MS" panose="030F0702030302020204" pitchFamily="66" charset="0"/>
              </a:rPr>
              <a:t>addition to her political work, Betty Mae encouraged Seminole oral history </a:t>
            </a:r>
            <a:r>
              <a:rPr lang="en-US" sz="2400" dirty="0" smtClean="0">
                <a:latin typeface="Comic Sans MS" panose="030F0702030302020204" pitchFamily="66" charset="0"/>
              </a:rPr>
              <a:t>preservation. </a:t>
            </a:r>
            <a:r>
              <a:rPr lang="en-US" sz="2400" dirty="0">
                <a:latin typeface="Comic Sans MS" panose="030F0702030302020204" pitchFamily="66" charset="0"/>
              </a:rPr>
              <a:t>She founded the first Seminole newspaper, and used it as a way to publish and distribute Seminole stories. Betty Mae Tiger Jumper’s work not only improved the well-being of thousands, but also helped ensure the legacy of her tribe.</a:t>
            </a:r>
          </a:p>
        </p:txBody>
      </p:sp>
      <p:pic>
        <p:nvPicPr>
          <p:cNvPr id="3" name="Picture 2"/>
          <p:cNvPicPr>
            <a:picLocks noChangeAspect="1"/>
          </p:cNvPicPr>
          <p:nvPr/>
        </p:nvPicPr>
        <p:blipFill>
          <a:blip r:embed="rId2"/>
          <a:stretch>
            <a:fillRect/>
          </a:stretch>
        </p:blipFill>
        <p:spPr>
          <a:xfrm>
            <a:off x="173017" y="1719202"/>
            <a:ext cx="2551856" cy="2551856"/>
          </a:xfrm>
          <a:prstGeom prst="rect">
            <a:avLst/>
          </a:prstGeom>
        </p:spPr>
      </p:pic>
    </p:spTree>
    <p:extLst>
      <p:ext uri="{BB962C8B-B14F-4D97-AF65-F5344CB8AC3E}">
        <p14:creationId xmlns:p14="http://schemas.microsoft.com/office/powerpoint/2010/main" val="859079724"/>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6482" y="116720"/>
            <a:ext cx="6925518" cy="6740307"/>
          </a:xfrm>
          <a:prstGeom prst="rect">
            <a:avLst/>
          </a:prstGeom>
        </p:spPr>
        <p:txBody>
          <a:bodyPr wrap="square">
            <a:spAutoFit/>
          </a:bodyPr>
          <a:lstStyle/>
          <a:p>
            <a:r>
              <a:rPr lang="en-US" sz="2400" b="1" dirty="0" smtClean="0">
                <a:latin typeface="Comic Sans MS" panose="030F0702030302020204" pitchFamily="66" charset="0"/>
              </a:rPr>
              <a:t>Sister </a:t>
            </a:r>
            <a:r>
              <a:rPr lang="en-US" sz="2400" b="1" dirty="0">
                <a:latin typeface="Comic Sans MS" panose="030F0702030302020204" pitchFamily="66" charset="0"/>
              </a:rPr>
              <a:t>Mary Madonna Ashton</a:t>
            </a:r>
            <a:r>
              <a:rPr lang="en-US" sz="2400" dirty="0">
                <a:latin typeface="Comic Sans MS" panose="030F0702030302020204" pitchFamily="66" charset="0"/>
              </a:rPr>
              <a:t>, </a:t>
            </a:r>
            <a:r>
              <a:rPr lang="en-US" sz="2400" dirty="0" smtClean="0">
                <a:latin typeface="Comic Sans MS" panose="030F0702030302020204" pitchFamily="66" charset="0"/>
              </a:rPr>
              <a:t>CSJ (1923 - ), Public </a:t>
            </a:r>
            <a:r>
              <a:rPr lang="en-US" sz="2400" dirty="0">
                <a:latin typeface="Comic Sans MS" panose="030F0702030302020204" pitchFamily="66" charset="0"/>
              </a:rPr>
              <a:t>Health Leader and </a:t>
            </a:r>
            <a:r>
              <a:rPr lang="en-US" sz="2400" dirty="0" smtClean="0">
                <a:latin typeface="Comic Sans MS" panose="030F0702030302020204" pitchFamily="66" charset="0"/>
              </a:rPr>
              <a:t>Minnesota </a:t>
            </a:r>
            <a:r>
              <a:rPr lang="en-US" sz="2400" dirty="0">
                <a:latin typeface="Comic Sans MS" panose="030F0702030302020204" pitchFamily="66" charset="0"/>
              </a:rPr>
              <a:t>Commissioner of </a:t>
            </a:r>
            <a:r>
              <a:rPr lang="en-US" sz="2400" dirty="0" smtClean="0">
                <a:latin typeface="Comic Sans MS" panose="030F0702030302020204" pitchFamily="66" charset="0"/>
              </a:rPr>
              <a:t>Health, has a distinguished career </a:t>
            </a:r>
            <a:r>
              <a:rPr lang="en-US" sz="2400" dirty="0">
                <a:latin typeface="Comic Sans MS" panose="030F0702030302020204" pitchFamily="66" charset="0"/>
              </a:rPr>
              <a:t>in public and private service</a:t>
            </a:r>
            <a:r>
              <a:rPr lang="en-US" sz="2400" dirty="0" smtClean="0">
                <a:latin typeface="Comic Sans MS" panose="030F0702030302020204" pitchFamily="66" charset="0"/>
              </a:rPr>
              <a:t>. Sister Ashton worked </a:t>
            </a:r>
            <a:r>
              <a:rPr lang="en-US" sz="2400" dirty="0">
                <a:latin typeface="Comic Sans MS" panose="030F0702030302020204" pitchFamily="66" charset="0"/>
              </a:rPr>
              <a:t>in medical social work and hospital administration, </a:t>
            </a:r>
            <a:r>
              <a:rPr lang="en-US" sz="2400" dirty="0" smtClean="0">
                <a:latin typeface="Comic Sans MS" panose="030F0702030302020204" pitchFamily="66" charset="0"/>
              </a:rPr>
              <a:t>serving </a:t>
            </a:r>
            <a:r>
              <a:rPr lang="en-US" sz="2400" dirty="0">
                <a:latin typeface="Comic Sans MS" panose="030F0702030302020204" pitchFamily="66" charset="0"/>
              </a:rPr>
              <a:t>as president and CEO at St. Mary’s Hospital in Minneapolis from 1962-1982. </a:t>
            </a:r>
            <a:r>
              <a:rPr lang="en-US" sz="2400" dirty="0" smtClean="0">
                <a:latin typeface="Comic Sans MS" panose="030F0702030302020204" pitchFamily="66" charset="0"/>
              </a:rPr>
              <a:t>She served as Minnesota Commissioner </a:t>
            </a:r>
            <a:r>
              <a:rPr lang="en-US" sz="2400" dirty="0">
                <a:latin typeface="Comic Sans MS" panose="030F0702030302020204" pitchFamily="66" charset="0"/>
              </a:rPr>
              <a:t>of </a:t>
            </a:r>
            <a:r>
              <a:rPr lang="en-US" sz="2400" dirty="0" smtClean="0">
                <a:latin typeface="Comic Sans MS" panose="030F0702030302020204" pitchFamily="66" charset="0"/>
              </a:rPr>
              <a:t>Health from 1983 to 1991. </a:t>
            </a:r>
            <a:r>
              <a:rPr lang="en-US" sz="2400" dirty="0">
                <a:latin typeface="Comic Sans MS" panose="030F0702030302020204" pitchFamily="66" charset="0"/>
              </a:rPr>
              <a:t>Despite tremendous opposition (she was not a physician, she was a woman and a nun</a:t>
            </a:r>
            <a:r>
              <a:rPr lang="en-US" sz="2400" dirty="0" smtClean="0">
                <a:latin typeface="Comic Sans MS" panose="030F0702030302020204" pitchFamily="66" charset="0"/>
              </a:rPr>
              <a:t>!) Sister </a:t>
            </a:r>
            <a:r>
              <a:rPr lang="en-US" sz="2400" dirty="0">
                <a:latin typeface="Comic Sans MS" panose="030F0702030302020204" pitchFamily="66" charset="0"/>
              </a:rPr>
              <a:t>Ashton </a:t>
            </a:r>
            <a:r>
              <a:rPr lang="en-US" sz="2400" dirty="0" smtClean="0">
                <a:latin typeface="Comic Sans MS" panose="030F0702030302020204" pitchFamily="66" charset="0"/>
              </a:rPr>
              <a:t>successfully addressed smoking </a:t>
            </a:r>
            <a:r>
              <a:rPr lang="en-US" sz="2400" dirty="0">
                <a:latin typeface="Comic Sans MS" panose="030F0702030302020204" pitchFamily="66" charset="0"/>
              </a:rPr>
              <a:t>cessation and AIDS </a:t>
            </a:r>
            <a:r>
              <a:rPr lang="en-US" sz="2400" dirty="0" smtClean="0">
                <a:latin typeface="Comic Sans MS" panose="030F0702030302020204" pitchFamily="66" charset="0"/>
              </a:rPr>
              <a:t>prevention and helped </a:t>
            </a:r>
            <a:r>
              <a:rPr lang="en-US" sz="2400" dirty="0">
                <a:latin typeface="Comic Sans MS" panose="030F0702030302020204" pitchFamily="66" charset="0"/>
              </a:rPr>
              <a:t>pass landmark legislation outlawing smoking in public places and on public property. Testifying for days against the tobacco industry, her success on behalf of the state of Minnesota started a nationwide movement.</a:t>
            </a:r>
          </a:p>
        </p:txBody>
      </p:sp>
      <p:pic>
        <p:nvPicPr>
          <p:cNvPr id="3" name="Picture 2"/>
          <p:cNvPicPr>
            <a:picLocks noChangeAspect="1"/>
          </p:cNvPicPr>
          <p:nvPr/>
        </p:nvPicPr>
        <p:blipFill>
          <a:blip r:embed="rId2"/>
          <a:stretch>
            <a:fillRect/>
          </a:stretch>
        </p:blipFill>
        <p:spPr>
          <a:xfrm>
            <a:off x="1030147" y="1368705"/>
            <a:ext cx="4236335" cy="4236335"/>
          </a:xfrm>
          <a:prstGeom prst="rect">
            <a:avLst/>
          </a:prstGeom>
        </p:spPr>
      </p:pic>
    </p:spTree>
    <p:extLst>
      <p:ext uri="{BB962C8B-B14F-4D97-AF65-F5344CB8AC3E}">
        <p14:creationId xmlns:p14="http://schemas.microsoft.com/office/powerpoint/2010/main" val="500533090"/>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5337" y="300941"/>
            <a:ext cx="9672577" cy="6370975"/>
          </a:xfrm>
          <a:prstGeom prst="rect">
            <a:avLst/>
          </a:prstGeom>
        </p:spPr>
        <p:txBody>
          <a:bodyPr wrap="square">
            <a:spAutoFit/>
          </a:bodyPr>
          <a:lstStyle/>
          <a:p>
            <a:r>
              <a:rPr lang="en-US" sz="2400" b="1" dirty="0">
                <a:latin typeface="Comic Sans MS" panose="030F0702030302020204" pitchFamily="66" charset="0"/>
              </a:rPr>
              <a:t>Nancy Grace </a:t>
            </a:r>
            <a:r>
              <a:rPr lang="en-US" sz="2400" b="1" dirty="0" smtClean="0">
                <a:latin typeface="Comic Sans MS" panose="030F0702030302020204" pitchFamily="66" charset="0"/>
              </a:rPr>
              <a:t>Roman </a:t>
            </a:r>
            <a:r>
              <a:rPr lang="en-US" sz="2400" dirty="0" smtClean="0">
                <a:latin typeface="Comic Sans MS" panose="030F0702030302020204" pitchFamily="66" charset="0"/>
              </a:rPr>
              <a:t>(</a:t>
            </a:r>
            <a:r>
              <a:rPr lang="en-US" sz="2400" dirty="0">
                <a:latin typeface="Comic Sans MS" panose="030F0702030302020204" pitchFamily="66" charset="0"/>
              </a:rPr>
              <a:t>1925 </a:t>
            </a:r>
            <a:r>
              <a:rPr lang="en-US" sz="2400" dirty="0" smtClean="0">
                <a:latin typeface="Comic Sans MS" panose="030F0702030302020204" pitchFamily="66" charset="0"/>
              </a:rPr>
              <a:t>–) is </a:t>
            </a:r>
            <a:r>
              <a:rPr lang="en-US" sz="2400" dirty="0">
                <a:latin typeface="Comic Sans MS" panose="030F0702030302020204" pitchFamily="66" charset="0"/>
              </a:rPr>
              <a:t>an astronomer and </a:t>
            </a:r>
            <a:r>
              <a:rPr lang="en-US" sz="2400" dirty="0" smtClean="0">
                <a:latin typeface="Comic Sans MS" panose="030F0702030302020204" pitchFamily="66" charset="0"/>
              </a:rPr>
              <a:t>first </a:t>
            </a:r>
            <a:r>
              <a:rPr lang="en-US" sz="2400" dirty="0">
                <a:latin typeface="Comic Sans MS" panose="030F0702030302020204" pitchFamily="66" charset="0"/>
              </a:rPr>
              <a:t>women executive at the National Aeronautics and Space Administration (NASA). Roman is known as the “Mother of Hubble” for her contributions to establishing the Hubble Space Telescope. Throughout her career Roman has been an outspoken advocate for women in the sciences</a:t>
            </a:r>
            <a:r>
              <a:rPr lang="en-US" sz="2400" dirty="0" smtClean="0">
                <a:latin typeface="Comic Sans MS" panose="030F0702030302020204" pitchFamily="66" charset="0"/>
              </a:rPr>
              <a:t>. Although discouraged </a:t>
            </a:r>
            <a:r>
              <a:rPr lang="en-US" sz="2400" dirty="0">
                <a:latin typeface="Comic Sans MS" panose="030F0702030302020204" pitchFamily="66" charset="0"/>
              </a:rPr>
              <a:t>by teachers at all levels who thought women were not suited to study </a:t>
            </a:r>
            <a:r>
              <a:rPr lang="en-US" sz="2400" dirty="0" smtClean="0">
                <a:latin typeface="Comic Sans MS" panose="030F0702030302020204" pitchFamily="66" charset="0"/>
              </a:rPr>
              <a:t>science, </a:t>
            </a:r>
            <a:r>
              <a:rPr lang="en-US" sz="2400" dirty="0">
                <a:latin typeface="Comic Sans MS" panose="030F0702030302020204" pitchFamily="66" charset="0"/>
              </a:rPr>
              <a:t>Roman </a:t>
            </a:r>
            <a:r>
              <a:rPr lang="en-US" sz="2400" dirty="0" smtClean="0">
                <a:latin typeface="Comic Sans MS" panose="030F0702030302020204" pitchFamily="66" charset="0"/>
              </a:rPr>
              <a:t>persevered and received </a:t>
            </a:r>
            <a:r>
              <a:rPr lang="en-US" sz="2400" dirty="0">
                <a:latin typeface="Comic Sans MS" panose="030F0702030302020204" pitchFamily="66" charset="0"/>
              </a:rPr>
              <a:t>a </a:t>
            </a:r>
            <a:r>
              <a:rPr lang="en-US" sz="2400" dirty="0" smtClean="0">
                <a:latin typeface="Comic Sans MS" panose="030F0702030302020204" pitchFamily="66" charset="0"/>
              </a:rPr>
              <a:t>degree </a:t>
            </a:r>
            <a:r>
              <a:rPr lang="en-US" sz="2400" dirty="0">
                <a:latin typeface="Comic Sans MS" panose="030F0702030302020204" pitchFamily="66" charset="0"/>
              </a:rPr>
              <a:t>in astronomy from Swarthmore </a:t>
            </a:r>
            <a:r>
              <a:rPr lang="en-US" sz="2400" dirty="0" smtClean="0">
                <a:latin typeface="Comic Sans MS" panose="030F0702030302020204" pitchFamily="66" charset="0"/>
              </a:rPr>
              <a:t>College and PhD </a:t>
            </a:r>
            <a:r>
              <a:rPr lang="en-US" sz="2400" dirty="0">
                <a:latin typeface="Comic Sans MS" panose="030F0702030302020204" pitchFamily="66" charset="0"/>
              </a:rPr>
              <a:t>in astronomy at the University of Chicago in 1949. Roman stayed at the University for six </a:t>
            </a:r>
            <a:r>
              <a:rPr lang="en-US" sz="2400" dirty="0" smtClean="0">
                <a:latin typeface="Comic Sans MS" panose="030F0702030302020204" pitchFamily="66" charset="0"/>
              </a:rPr>
              <a:t>years, </a:t>
            </a:r>
            <a:r>
              <a:rPr lang="en-US" sz="2400" dirty="0">
                <a:latin typeface="Comic Sans MS" panose="030F0702030302020204" pitchFamily="66" charset="0"/>
              </a:rPr>
              <a:t>but left due to the limited opportunities for women</a:t>
            </a:r>
            <a:r>
              <a:rPr lang="en-US" sz="2400" dirty="0" smtClean="0">
                <a:latin typeface="Comic Sans MS" panose="030F0702030302020204" pitchFamily="66" charset="0"/>
              </a:rPr>
              <a:t>. Roman </a:t>
            </a:r>
            <a:r>
              <a:rPr lang="en-US" sz="2400" dirty="0">
                <a:latin typeface="Comic Sans MS" panose="030F0702030302020204" pitchFamily="66" charset="0"/>
              </a:rPr>
              <a:t>worked at the Naval Research Laboratory before being hired by newly formed NASA </a:t>
            </a:r>
            <a:r>
              <a:rPr lang="en-US" sz="2400" dirty="0" smtClean="0">
                <a:latin typeface="Comic Sans MS" panose="030F0702030302020204" pitchFamily="66" charset="0"/>
              </a:rPr>
              <a:t>in 1959 </a:t>
            </a:r>
            <a:r>
              <a:rPr lang="en-US" sz="2400" dirty="0">
                <a:latin typeface="Comic Sans MS" panose="030F0702030302020204" pitchFamily="66" charset="0"/>
              </a:rPr>
              <a:t>to create the organization’s space astronomy program. Roman worked at NASA for 21 years followed by working as a consultant for companies contracted with NASA. She fully retired in 1997, and began extensive volunteer work including conducting science programs in underserved Washington, </a:t>
            </a:r>
            <a:r>
              <a:rPr lang="en-US" sz="2400" dirty="0" smtClean="0">
                <a:latin typeface="Comic Sans MS" panose="030F0702030302020204" pitchFamily="66" charset="0"/>
              </a:rPr>
              <a:t>DC </a:t>
            </a:r>
            <a:r>
              <a:rPr lang="en-US" sz="2400" dirty="0">
                <a:latin typeface="Comic Sans MS" panose="030F0702030302020204" pitchFamily="66" charset="0"/>
              </a:rPr>
              <a:t>schools</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spTree>
    <p:extLst>
      <p:ext uri="{BB962C8B-B14F-4D97-AF65-F5344CB8AC3E}">
        <p14:creationId xmlns:p14="http://schemas.microsoft.com/office/powerpoint/2010/main" val="2654688059"/>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0653" y="117693"/>
            <a:ext cx="6821347" cy="6740307"/>
          </a:xfrm>
          <a:prstGeom prst="rect">
            <a:avLst/>
          </a:prstGeom>
        </p:spPr>
        <p:txBody>
          <a:bodyPr wrap="square">
            <a:spAutoFit/>
          </a:bodyPr>
          <a:lstStyle/>
          <a:p>
            <a:r>
              <a:rPr lang="en-US" sz="2400" dirty="0">
                <a:latin typeface="Comic Sans MS" panose="030F0702030302020204" pitchFamily="66" charset="0"/>
              </a:rPr>
              <a:t>Nancy Grace Roman’s career was groundbreaking not only as a woman scientist, but also in her research discoveries and the programs she created. She discovered the first clues to the evolution of the Milky Way galaxy, mapped the sky at 67 centimeters, and helped improve the accuracy of measurements to the distance of the moon. At NASA Roman led a program that launched over 20 satellites and 3 orbiting solar observatories. Roman laid the early groundwork for the Hubble Space Telescope, setting the program’s structure, recruiting astronomers, and lobbying Congress to fund it. Roman’s many awards and honors include The Federal Woman’s Award (1962), NASA’s Exceptional Scientific Achievement Award (1969), and a NASA fellowship in astrophysics is named in her honor.</a:t>
            </a:r>
          </a:p>
        </p:txBody>
      </p:sp>
      <p:pic>
        <p:nvPicPr>
          <p:cNvPr id="3" name="Picture 2"/>
          <p:cNvPicPr>
            <a:picLocks noChangeAspect="1"/>
          </p:cNvPicPr>
          <p:nvPr/>
        </p:nvPicPr>
        <p:blipFill>
          <a:blip r:embed="rId2"/>
          <a:stretch>
            <a:fillRect/>
          </a:stretch>
        </p:blipFill>
        <p:spPr>
          <a:xfrm>
            <a:off x="1296365" y="1317892"/>
            <a:ext cx="4074288" cy="4074288"/>
          </a:xfrm>
          <a:prstGeom prst="rect">
            <a:avLst/>
          </a:prstGeom>
        </p:spPr>
      </p:pic>
    </p:spTree>
    <p:extLst>
      <p:ext uri="{BB962C8B-B14F-4D97-AF65-F5344CB8AC3E}">
        <p14:creationId xmlns:p14="http://schemas.microsoft.com/office/powerpoint/2010/main" val="2301005906"/>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284" y="0"/>
            <a:ext cx="7349924" cy="6740307"/>
          </a:xfrm>
          <a:prstGeom prst="rect">
            <a:avLst/>
          </a:prstGeom>
        </p:spPr>
        <p:txBody>
          <a:bodyPr wrap="square">
            <a:spAutoFit/>
          </a:bodyPr>
          <a:lstStyle/>
          <a:p>
            <a:r>
              <a:rPr lang="en-US" sz="2400" b="1" dirty="0" smtClean="0">
                <a:latin typeface="Comic Sans MS" panose="030F0702030302020204" pitchFamily="66" charset="0"/>
              </a:rPr>
              <a:t>Bernice “Bunny” Sandler </a:t>
            </a:r>
            <a:r>
              <a:rPr lang="en-US" sz="2400" dirty="0" smtClean="0">
                <a:latin typeface="Comic Sans MS" panose="030F0702030302020204" pitchFamily="66" charset="0"/>
              </a:rPr>
              <a:t>(</a:t>
            </a:r>
            <a:r>
              <a:rPr lang="en-US" sz="2400" dirty="0">
                <a:latin typeface="Comic Sans MS" panose="030F0702030302020204" pitchFamily="66" charset="0"/>
              </a:rPr>
              <a:t>1928 </a:t>
            </a:r>
            <a:r>
              <a:rPr lang="en-US" sz="2400" dirty="0" smtClean="0">
                <a:latin typeface="Comic Sans MS" panose="030F0702030302020204" pitchFamily="66" charset="0"/>
              </a:rPr>
              <a:t>–) is </a:t>
            </a:r>
            <a:r>
              <a:rPr lang="en-US" sz="2400" dirty="0">
                <a:latin typeface="Comic Sans MS" panose="030F0702030302020204" pitchFamily="66" charset="0"/>
              </a:rPr>
              <a:t>a women’s rights activist, </a:t>
            </a:r>
            <a:r>
              <a:rPr lang="en-US" sz="2400" dirty="0" smtClean="0">
                <a:latin typeface="Comic Sans MS" panose="030F0702030302020204" pitchFamily="66" charset="0"/>
              </a:rPr>
              <a:t>known </a:t>
            </a:r>
            <a:r>
              <a:rPr lang="en-US" sz="2400" dirty="0">
                <a:latin typeface="Comic Sans MS" panose="030F0702030302020204" pitchFamily="66" charset="0"/>
              </a:rPr>
              <a:t>for her </a:t>
            </a:r>
            <a:r>
              <a:rPr lang="en-US" sz="2400" dirty="0" smtClean="0">
                <a:latin typeface="Comic Sans MS" panose="030F0702030302020204" pitchFamily="66" charset="0"/>
              </a:rPr>
              <a:t>work </a:t>
            </a:r>
            <a:r>
              <a:rPr lang="en-US" sz="2400" dirty="0">
                <a:latin typeface="Comic Sans MS" panose="030F0702030302020204" pitchFamily="66" charset="0"/>
              </a:rPr>
              <a:t>fighting sexual harassment and discrimination on college campuses. Labeled the “Godmother of Title IX,” Sandler </a:t>
            </a:r>
            <a:r>
              <a:rPr lang="en-US" sz="2400" dirty="0" smtClean="0">
                <a:latin typeface="Comic Sans MS" panose="030F0702030302020204" pitchFamily="66" charset="0"/>
              </a:rPr>
              <a:t>led </a:t>
            </a:r>
            <a:r>
              <a:rPr lang="en-US" sz="2400" dirty="0">
                <a:latin typeface="Comic Sans MS" panose="030F0702030302020204" pitchFamily="66" charset="0"/>
              </a:rPr>
              <a:t>efforts for the legislation’s enactment and </a:t>
            </a:r>
            <a:r>
              <a:rPr lang="en-US" sz="2400" dirty="0" smtClean="0">
                <a:latin typeface="Comic Sans MS" panose="030F0702030302020204" pitchFamily="66" charset="0"/>
              </a:rPr>
              <a:t>implementation. Despite </a:t>
            </a:r>
            <a:r>
              <a:rPr lang="en-US" sz="2400" dirty="0">
                <a:latin typeface="Comic Sans MS" panose="030F0702030302020204" pitchFamily="66" charset="0"/>
              </a:rPr>
              <a:t>holding a doctorate degree, Sandler was unable to obtain a full-time faculty position because of the institutional sexism facing women in academia. </a:t>
            </a:r>
            <a:r>
              <a:rPr lang="en-US" sz="2400" dirty="0" smtClean="0">
                <a:latin typeface="Comic Sans MS" panose="030F0702030302020204" pitchFamily="66" charset="0"/>
              </a:rPr>
              <a:t>Although </a:t>
            </a:r>
            <a:r>
              <a:rPr lang="en-US" sz="2400" dirty="0">
                <a:latin typeface="Comic Sans MS" panose="030F0702030302020204" pitchFamily="66" charset="0"/>
              </a:rPr>
              <a:t>Title VII of the Civil Rights Act of 1964 prohibited discrimination in employment based on sex, it excluded educational institutions. Determined to </a:t>
            </a:r>
            <a:r>
              <a:rPr lang="en-US" sz="2400" dirty="0" smtClean="0">
                <a:latin typeface="Comic Sans MS" panose="030F0702030302020204" pitchFamily="66" charset="0"/>
              </a:rPr>
              <a:t>fight </a:t>
            </a:r>
            <a:r>
              <a:rPr lang="en-US" sz="2400" dirty="0">
                <a:latin typeface="Comic Sans MS" panose="030F0702030302020204" pitchFamily="66" charset="0"/>
              </a:rPr>
              <a:t>collegiate sexism, Dr. Sandler used an </a:t>
            </a:r>
            <a:r>
              <a:rPr lang="en-US" sz="2400" dirty="0" smtClean="0">
                <a:latin typeface="Comic Sans MS" panose="030F0702030302020204" pitchFamily="66" charset="0"/>
              </a:rPr>
              <a:t>Executive </a:t>
            </a:r>
            <a:r>
              <a:rPr lang="en-US" sz="2400" dirty="0">
                <a:latin typeface="Comic Sans MS" panose="030F0702030302020204" pitchFamily="66" charset="0"/>
              </a:rPr>
              <a:t>Order, issued in 1968 by President Lyndon Johnson prohibiting sex discrimination by federal contractors, to file the first federal sex discrimination lawsuits against every college with federal </a:t>
            </a:r>
            <a:r>
              <a:rPr lang="en-US" sz="2400" dirty="0" smtClean="0">
                <a:latin typeface="Comic Sans MS" panose="030F0702030302020204" pitchFamily="66" charset="0"/>
              </a:rPr>
              <a:t>contracts. </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8771681" y="3437681"/>
            <a:ext cx="3420319" cy="3420319"/>
          </a:xfrm>
          <a:prstGeom prst="rect">
            <a:avLst/>
          </a:prstGeom>
        </p:spPr>
      </p:pic>
    </p:spTree>
    <p:extLst>
      <p:ext uri="{BB962C8B-B14F-4D97-AF65-F5344CB8AC3E}">
        <p14:creationId xmlns:p14="http://schemas.microsoft.com/office/powerpoint/2010/main" val="2362872732"/>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8016" y="117693"/>
            <a:ext cx="6767331" cy="6740307"/>
          </a:xfrm>
          <a:prstGeom prst="rect">
            <a:avLst/>
          </a:prstGeom>
        </p:spPr>
        <p:txBody>
          <a:bodyPr wrap="square">
            <a:spAutoFit/>
          </a:bodyPr>
          <a:lstStyle/>
          <a:p>
            <a:r>
              <a:rPr lang="en-US" sz="2400" dirty="0">
                <a:latin typeface="Comic Sans MS" panose="030F0702030302020204" pitchFamily="66" charset="0"/>
              </a:rPr>
              <a:t>Congresswoman Edith Green assembled the first Congressional hearings on sex discrimination in education and employed Sandler as an expert. From there the idea for a law banning sex discrimination in federally-funded education programs was born. Cosponsored by Congresswoman Patsy Mink (D-Hawaii), </a:t>
            </a:r>
            <a:r>
              <a:rPr lang="en-US" sz="2400" b="1" dirty="0">
                <a:latin typeface="Comic Sans MS" panose="030F0702030302020204" pitchFamily="66" charset="0"/>
              </a:rPr>
              <a:t>Title IX </a:t>
            </a:r>
            <a:r>
              <a:rPr lang="en-US" sz="2400" dirty="0">
                <a:latin typeface="Comic Sans MS" panose="030F0702030302020204" pitchFamily="66" charset="0"/>
              </a:rPr>
              <a:t>passed two years later and was signed into law by President Richard Nixon in 1972. Title IX immediately ended overt sex discrimination in educational admissions and hiring practices. But in 1974, Sandler and others realized that the law could also cover discrimination in scholastic athletics, ending a system in which women’s programs were rarely funded or even offered. The law has more recently been used to better address sexual violence on campus.</a:t>
            </a:r>
          </a:p>
        </p:txBody>
      </p:sp>
      <p:sp>
        <p:nvSpPr>
          <p:cNvPr id="3" name="Rectangle 2"/>
          <p:cNvSpPr/>
          <p:nvPr/>
        </p:nvSpPr>
        <p:spPr>
          <a:xfrm>
            <a:off x="8252749" y="2165905"/>
            <a:ext cx="3939251" cy="3139321"/>
          </a:xfrm>
          <a:prstGeom prst="rect">
            <a:avLst/>
          </a:prstGeom>
        </p:spPr>
        <p:txBody>
          <a:bodyPr wrap="square">
            <a:spAutoFit/>
          </a:bodyPr>
          <a:lstStyle/>
          <a:p>
            <a:r>
              <a:rPr lang="en-US" sz="2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Bradley Hand ITC" panose="03070402050302030203" pitchFamily="66" charset="0"/>
              </a:rPr>
              <a:t>Title IX states (in part): “No </a:t>
            </a:r>
            <a:r>
              <a:rPr lang="en-US" sz="2200" b="1" spc="50" dirty="0">
                <a:ln w="9525" cmpd="sng">
                  <a:solidFill>
                    <a:schemeClr val="accent1"/>
                  </a:solidFill>
                  <a:prstDash val="solid"/>
                </a:ln>
                <a:solidFill>
                  <a:srgbClr val="70AD47">
                    <a:tint val="1000"/>
                  </a:srgbClr>
                </a:solidFill>
                <a:effectLst>
                  <a:glow rad="38100">
                    <a:schemeClr val="accent1">
                      <a:alpha val="40000"/>
                    </a:schemeClr>
                  </a:glow>
                </a:effectLst>
                <a:latin typeface="Bradley Hand ITC" panose="03070402050302030203" pitchFamily="66" charset="0"/>
              </a:rPr>
              <a:t>person in the United States shall, on the basis of sex, be excluded from participation in, be denied the benefits of, or be subjected to discrimination under any education program or activity receiving federal financial assistance.</a:t>
            </a:r>
          </a:p>
        </p:txBody>
      </p:sp>
    </p:spTree>
    <p:extLst>
      <p:ext uri="{BB962C8B-B14F-4D97-AF65-F5344CB8AC3E}">
        <p14:creationId xmlns:p14="http://schemas.microsoft.com/office/powerpoint/2010/main" val="2410510723"/>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880" y="103162"/>
            <a:ext cx="6863788" cy="6740307"/>
          </a:xfrm>
          <a:prstGeom prst="rect">
            <a:avLst/>
          </a:prstGeom>
        </p:spPr>
        <p:txBody>
          <a:bodyPr wrap="square">
            <a:spAutoFit/>
          </a:bodyPr>
          <a:lstStyle/>
          <a:p>
            <a:r>
              <a:rPr lang="en-US" sz="2400" b="1" dirty="0">
                <a:latin typeface="Comic Sans MS" panose="030F0702030302020204" pitchFamily="66" charset="0"/>
              </a:rPr>
              <a:t>Sonia Pressman Fuentes </a:t>
            </a:r>
            <a:r>
              <a:rPr lang="en-US" sz="2400" dirty="0" smtClean="0">
                <a:latin typeface="Comic Sans MS" panose="030F0702030302020204" pitchFamily="66" charset="0"/>
              </a:rPr>
              <a:t>(</a:t>
            </a:r>
            <a:r>
              <a:rPr lang="en-US" sz="2400" dirty="0">
                <a:latin typeface="Comic Sans MS" panose="030F0702030302020204" pitchFamily="66" charset="0"/>
              </a:rPr>
              <a:t>1928 – </a:t>
            </a:r>
            <a:r>
              <a:rPr lang="en-US" sz="2400" dirty="0" smtClean="0">
                <a:latin typeface="Comic Sans MS" panose="030F0702030302020204" pitchFamily="66" charset="0"/>
              </a:rPr>
              <a:t>) is </a:t>
            </a:r>
            <a:r>
              <a:rPr lang="en-US" sz="2400" dirty="0">
                <a:latin typeface="Comic Sans MS" panose="030F0702030302020204" pitchFamily="66" charset="0"/>
              </a:rPr>
              <a:t>a lawyer, author, speaker and pioneering feminist leader who fought for women’s equality in the work force and helped initiate the Second Wave of the women’s rights movement</a:t>
            </a:r>
            <a:r>
              <a:rPr lang="en-US" sz="2400" dirty="0" smtClean="0">
                <a:latin typeface="Comic Sans MS" panose="030F0702030302020204" pitchFamily="66" charset="0"/>
              </a:rPr>
              <a:t>. Fuentes was </a:t>
            </a:r>
            <a:r>
              <a:rPr lang="en-US" sz="2400" dirty="0">
                <a:latin typeface="Comic Sans MS" panose="030F0702030302020204" pitchFamily="66" charset="0"/>
              </a:rPr>
              <a:t>the first woman attorney to work in the Office of the General Counsel at the Equal Employment Opportunity Commission (</a:t>
            </a:r>
            <a:r>
              <a:rPr lang="en-US" sz="2400" dirty="0" smtClean="0">
                <a:latin typeface="Comic Sans MS" panose="030F0702030302020204" pitchFamily="66" charset="0"/>
              </a:rPr>
              <a:t>EEOC). </a:t>
            </a:r>
            <a:r>
              <a:rPr lang="en-US" sz="2400" dirty="0">
                <a:latin typeface="Comic Sans MS" panose="030F0702030302020204" pitchFamily="66" charset="0"/>
              </a:rPr>
              <a:t>While there, she </a:t>
            </a:r>
            <a:r>
              <a:rPr lang="en-US" sz="2400" dirty="0" smtClean="0">
                <a:latin typeface="Comic Sans MS" panose="030F0702030302020204" pitchFamily="66" charset="0"/>
              </a:rPr>
              <a:t>stood </a:t>
            </a:r>
            <a:r>
              <a:rPr lang="en-US" sz="2400" dirty="0">
                <a:latin typeface="Comic Sans MS" panose="030F0702030302020204" pitchFamily="66" charset="0"/>
              </a:rPr>
              <a:t>for the aggressive enforcement of the gender discrimination prohibitions of Title VII of the Civil Rights Act of 1964. </a:t>
            </a:r>
            <a:r>
              <a:rPr lang="en-US" sz="2400" dirty="0" smtClean="0">
                <a:latin typeface="Comic Sans MS" panose="030F0702030302020204" pitchFamily="66" charset="0"/>
              </a:rPr>
              <a:t>Fuentes </a:t>
            </a:r>
            <a:r>
              <a:rPr lang="en-US" sz="2400" dirty="0">
                <a:latin typeface="Comic Sans MS" panose="030F0702030302020204" pitchFamily="66" charset="0"/>
              </a:rPr>
              <a:t>was  one of the founders of the National Organization for Women (NOW) and </a:t>
            </a:r>
            <a:r>
              <a:rPr lang="en-US" sz="2400" dirty="0" smtClean="0">
                <a:latin typeface="Comic Sans MS" panose="030F0702030302020204" pitchFamily="66" charset="0"/>
              </a:rPr>
              <a:t>charter </a:t>
            </a:r>
            <a:r>
              <a:rPr lang="en-US" sz="2400" dirty="0">
                <a:latin typeface="Comic Sans MS" panose="030F0702030302020204" pitchFamily="66" charset="0"/>
              </a:rPr>
              <a:t>member of the advocacy group Federally Employed Women (FEW).   Fuentes has also served on the advisory committees of the Veteran Feminists of America (VFA) and the Longboat Key Education Center</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8378142" y="3044142"/>
            <a:ext cx="3813858" cy="3813858"/>
          </a:xfrm>
          <a:prstGeom prst="rect">
            <a:avLst/>
          </a:prstGeom>
        </p:spPr>
      </p:pic>
    </p:spTree>
    <p:extLst>
      <p:ext uri="{BB962C8B-B14F-4D97-AF65-F5344CB8AC3E}">
        <p14:creationId xmlns:p14="http://schemas.microsoft.com/office/powerpoint/2010/main" val="4168035086"/>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711" y="0"/>
            <a:ext cx="8426367" cy="6740307"/>
          </a:xfrm>
          <a:prstGeom prst="rect">
            <a:avLst/>
          </a:prstGeom>
        </p:spPr>
        <p:txBody>
          <a:bodyPr wrap="square">
            <a:spAutoFit/>
          </a:bodyPr>
          <a:lstStyle/>
          <a:p>
            <a:r>
              <a:rPr lang="en-US" sz="2400" b="1" dirty="0" smtClean="0">
                <a:latin typeface="Comic Sans MS" panose="030F0702030302020204" pitchFamily="66" charset="0"/>
              </a:rPr>
              <a:t>Barbara </a:t>
            </a:r>
            <a:r>
              <a:rPr lang="en-US" sz="2400" b="1" dirty="0">
                <a:latin typeface="Comic Sans MS" panose="030F0702030302020204" pitchFamily="66" charset="0"/>
              </a:rPr>
              <a:t>Mikulski </a:t>
            </a:r>
            <a:r>
              <a:rPr lang="en-US" sz="2400" dirty="0" smtClean="0">
                <a:latin typeface="Comic Sans MS" panose="030F0702030302020204" pitchFamily="66" charset="0"/>
              </a:rPr>
              <a:t>(1936-) is </a:t>
            </a:r>
            <a:r>
              <a:rPr lang="en-US" sz="2400" dirty="0">
                <a:latin typeface="Comic Sans MS" panose="030F0702030302020204" pitchFamily="66" charset="0"/>
              </a:rPr>
              <a:t>the Senior </a:t>
            </a:r>
            <a:r>
              <a:rPr lang="en-US" sz="2400" dirty="0" smtClean="0">
                <a:latin typeface="Comic Sans MS" panose="030F0702030302020204" pitchFamily="66" charset="0"/>
              </a:rPr>
              <a:t>Democratic Senator </a:t>
            </a:r>
            <a:r>
              <a:rPr lang="en-US" sz="2400" dirty="0">
                <a:latin typeface="Comic Sans MS" panose="030F0702030302020204" pitchFamily="66" charset="0"/>
              </a:rPr>
              <a:t>from </a:t>
            </a:r>
            <a:r>
              <a:rPr lang="en-US" sz="2400" dirty="0" smtClean="0">
                <a:latin typeface="Comic Sans MS" panose="030F0702030302020204" pitchFamily="66" charset="0"/>
              </a:rPr>
              <a:t>Maryland. Mikulski </a:t>
            </a:r>
            <a:r>
              <a:rPr lang="en-US" sz="2400" dirty="0">
                <a:latin typeface="Comic Sans MS" panose="030F0702030302020204" pitchFamily="66" charset="0"/>
              </a:rPr>
              <a:t>has championed </a:t>
            </a:r>
            <a:r>
              <a:rPr lang="en-US" sz="2400" dirty="0" smtClean="0">
                <a:latin typeface="Comic Sans MS" panose="030F0702030302020204" pitchFamily="66" charset="0"/>
              </a:rPr>
              <a:t>equal </a:t>
            </a:r>
            <a:r>
              <a:rPr lang="en-US" sz="2400" dirty="0">
                <a:latin typeface="Comic Sans MS" panose="030F0702030302020204" pitchFamily="66" charset="0"/>
              </a:rPr>
              <a:t>pay, a woman’s right to choose, </a:t>
            </a:r>
            <a:r>
              <a:rPr lang="en-US" sz="2400" dirty="0" smtClean="0">
                <a:latin typeface="Comic Sans MS" panose="030F0702030302020204" pitchFamily="66" charset="0"/>
              </a:rPr>
              <a:t>health </a:t>
            </a:r>
            <a:r>
              <a:rPr lang="en-US" sz="2400" dirty="0">
                <a:latin typeface="Comic Sans MS" panose="030F0702030302020204" pitchFamily="66" charset="0"/>
              </a:rPr>
              <a:t>care </a:t>
            </a:r>
            <a:r>
              <a:rPr lang="en-US" sz="2400" dirty="0" smtClean="0">
                <a:latin typeface="Comic Sans MS" panose="030F0702030302020204" pitchFamily="66" charset="0"/>
              </a:rPr>
              <a:t>and </a:t>
            </a:r>
            <a:r>
              <a:rPr lang="en-US" sz="2400" dirty="0">
                <a:latin typeface="Comic Sans MS" panose="030F0702030302020204" pitchFamily="66" charset="0"/>
              </a:rPr>
              <a:t>medical </a:t>
            </a:r>
            <a:r>
              <a:rPr lang="en-US" sz="2400" dirty="0" smtClean="0">
                <a:latin typeface="Comic Sans MS" panose="030F0702030302020204" pitchFamily="66" charset="0"/>
              </a:rPr>
              <a:t>research, </a:t>
            </a:r>
            <a:r>
              <a:rPr lang="en-US" sz="2400" dirty="0">
                <a:latin typeface="Comic Sans MS" panose="030F0702030302020204" pitchFamily="66" charset="0"/>
              </a:rPr>
              <a:t>and </a:t>
            </a:r>
            <a:r>
              <a:rPr lang="en-US" sz="2400" dirty="0" smtClean="0">
                <a:latin typeface="Comic Sans MS" panose="030F0702030302020204" pitchFamily="66" charset="0"/>
              </a:rPr>
              <a:t>child-care </a:t>
            </a:r>
            <a:r>
              <a:rPr lang="en-US" sz="2400" dirty="0">
                <a:latin typeface="Comic Sans MS" panose="030F0702030302020204" pitchFamily="66" charset="0"/>
              </a:rPr>
              <a:t>for low-income families</a:t>
            </a:r>
            <a:r>
              <a:rPr lang="en-US" sz="2400" dirty="0" smtClean="0">
                <a:latin typeface="Comic Sans MS" panose="030F0702030302020204" pitchFamily="66" charset="0"/>
              </a:rPr>
              <a:t>. Mikulski began her career working </a:t>
            </a:r>
            <a:r>
              <a:rPr lang="en-US" sz="2400" dirty="0">
                <a:latin typeface="Comic Sans MS" panose="030F0702030302020204" pitchFamily="66" charset="0"/>
              </a:rPr>
              <a:t>with at–risk children and </a:t>
            </a:r>
            <a:r>
              <a:rPr lang="en-US" sz="2400" dirty="0" smtClean="0">
                <a:latin typeface="Comic Sans MS" panose="030F0702030302020204" pitchFamily="66" charset="0"/>
              </a:rPr>
              <a:t>seniors and evolved </a:t>
            </a:r>
            <a:r>
              <a:rPr lang="en-US" sz="2400" dirty="0">
                <a:latin typeface="Comic Sans MS" panose="030F0702030302020204" pitchFamily="66" charset="0"/>
              </a:rPr>
              <a:t>into community activism when she </a:t>
            </a:r>
            <a:r>
              <a:rPr lang="en-US" sz="2400" dirty="0" smtClean="0">
                <a:latin typeface="Comic Sans MS" panose="030F0702030302020204" pitchFamily="66" charset="0"/>
              </a:rPr>
              <a:t>organized support against </a:t>
            </a:r>
            <a:r>
              <a:rPr lang="en-US" sz="2400" dirty="0">
                <a:latin typeface="Comic Sans MS" panose="030F0702030302020204" pitchFamily="66" charset="0"/>
              </a:rPr>
              <a:t>a </a:t>
            </a:r>
            <a:r>
              <a:rPr lang="en-US" sz="2400" dirty="0" smtClean="0">
                <a:latin typeface="Comic Sans MS" panose="030F0702030302020204" pitchFamily="66" charset="0"/>
              </a:rPr>
              <a:t>16–lane </a:t>
            </a:r>
            <a:r>
              <a:rPr lang="en-US" sz="2400" dirty="0">
                <a:latin typeface="Comic Sans MS" panose="030F0702030302020204" pitchFamily="66" charset="0"/>
              </a:rPr>
              <a:t>highway through </a:t>
            </a:r>
            <a:r>
              <a:rPr lang="en-US" sz="2400" dirty="0" smtClean="0">
                <a:latin typeface="Comic Sans MS" panose="030F0702030302020204" pitchFamily="66" charset="0"/>
              </a:rPr>
              <a:t>Baltimore. Mikulski won </a:t>
            </a:r>
            <a:r>
              <a:rPr lang="en-US" sz="2400" dirty="0">
                <a:latin typeface="Comic Sans MS" panose="030F0702030302020204" pitchFamily="66" charset="0"/>
              </a:rPr>
              <a:t>her first </a:t>
            </a:r>
            <a:r>
              <a:rPr lang="en-US" sz="2400" dirty="0" smtClean="0">
                <a:latin typeface="Comic Sans MS" panose="030F0702030302020204" pitchFamily="66" charset="0"/>
              </a:rPr>
              <a:t>local election in 1971 and first congressional </a:t>
            </a:r>
            <a:r>
              <a:rPr lang="en-US" sz="2400" dirty="0">
                <a:latin typeface="Comic Sans MS" panose="030F0702030302020204" pitchFamily="66" charset="0"/>
              </a:rPr>
              <a:t>campaign in </a:t>
            </a:r>
            <a:r>
              <a:rPr lang="en-US" sz="2400" dirty="0" smtClean="0">
                <a:latin typeface="Comic Sans MS" panose="030F0702030302020204" pitchFamily="66" charset="0"/>
              </a:rPr>
              <a:t>1976. </a:t>
            </a:r>
            <a:r>
              <a:rPr lang="en-US" sz="2400" dirty="0">
                <a:latin typeface="Comic Sans MS" panose="030F0702030302020204" pitchFamily="66" charset="0"/>
              </a:rPr>
              <a:t>In 1986, Mikulski ran for </a:t>
            </a:r>
            <a:r>
              <a:rPr lang="en-US" sz="2400" dirty="0" smtClean="0">
                <a:latin typeface="Comic Sans MS" panose="030F0702030302020204" pitchFamily="66" charset="0"/>
              </a:rPr>
              <a:t>Senate, </a:t>
            </a:r>
            <a:r>
              <a:rPr lang="en-US" sz="2400" dirty="0">
                <a:latin typeface="Comic Sans MS" panose="030F0702030302020204" pitchFamily="66" charset="0"/>
              </a:rPr>
              <a:t>becoming the first Democratic woman Senator </a:t>
            </a:r>
            <a:r>
              <a:rPr lang="en-US" sz="2400" dirty="0" smtClean="0">
                <a:latin typeface="Comic Sans MS" panose="030F0702030302020204" pitchFamily="66" charset="0"/>
              </a:rPr>
              <a:t>elected. She </a:t>
            </a:r>
            <a:r>
              <a:rPr lang="en-US" sz="2400" dirty="0">
                <a:latin typeface="Comic Sans MS" panose="030F0702030302020204" pitchFamily="66" charset="0"/>
              </a:rPr>
              <a:t>was re–elected </a:t>
            </a:r>
            <a:r>
              <a:rPr lang="en-US" sz="2400" dirty="0" smtClean="0">
                <a:latin typeface="Comic Sans MS" panose="030F0702030302020204" pitchFamily="66" charset="0"/>
              </a:rPr>
              <a:t>in </a:t>
            </a:r>
            <a:r>
              <a:rPr lang="en-US" sz="2400" dirty="0">
                <a:latin typeface="Comic Sans MS" panose="030F0702030302020204" pitchFamily="66" charset="0"/>
              </a:rPr>
              <a:t>1992, 1998, </a:t>
            </a:r>
            <a:r>
              <a:rPr lang="en-US" sz="2400" dirty="0" smtClean="0">
                <a:latin typeface="Comic Sans MS" panose="030F0702030302020204" pitchFamily="66" charset="0"/>
              </a:rPr>
              <a:t>2004, </a:t>
            </a:r>
            <a:r>
              <a:rPr lang="en-US" sz="2400" dirty="0">
                <a:latin typeface="Comic Sans MS" panose="030F0702030302020204" pitchFamily="66" charset="0"/>
              </a:rPr>
              <a:t>and 2010</a:t>
            </a:r>
            <a:r>
              <a:rPr lang="en-US" sz="2400" dirty="0" smtClean="0">
                <a:latin typeface="Comic Sans MS" panose="030F0702030302020204" pitchFamily="66" charset="0"/>
              </a:rPr>
              <a:t>. Mikulski </a:t>
            </a:r>
            <a:r>
              <a:rPr lang="en-US" sz="2400" dirty="0">
                <a:latin typeface="Comic Sans MS" panose="030F0702030302020204" pitchFamily="66" charset="0"/>
              </a:rPr>
              <a:t>is the Dean of the Women – serving as a mentor to other women Senators and working to form bipartisan coalitions. On January 5, 2011, Mikulski became the longest serving woman Senator in </a:t>
            </a:r>
            <a:r>
              <a:rPr lang="en-US" sz="2400" dirty="0" smtClean="0">
                <a:latin typeface="Comic Sans MS" panose="030F0702030302020204" pitchFamily="66" charset="0"/>
              </a:rPr>
              <a:t>US </a:t>
            </a:r>
            <a:r>
              <a:rPr lang="en-US" sz="2400" dirty="0">
                <a:latin typeface="Comic Sans MS" panose="030F0702030302020204" pitchFamily="66" charset="0"/>
              </a:rPr>
              <a:t>history and on </a:t>
            </a:r>
            <a:r>
              <a:rPr lang="en-US" sz="2400" dirty="0" smtClean="0">
                <a:latin typeface="Comic Sans MS" panose="030F0702030302020204" pitchFamily="66" charset="0"/>
              </a:rPr>
              <a:t>March 17</a:t>
            </a:r>
            <a:r>
              <a:rPr lang="en-US" sz="2400" dirty="0">
                <a:latin typeface="Comic Sans MS" panose="030F0702030302020204" pitchFamily="66" charset="0"/>
              </a:rPr>
              <a:t>, 2012 she became the longest–serving woman in the </a:t>
            </a:r>
            <a:r>
              <a:rPr lang="en-US" sz="2400" dirty="0" smtClean="0">
                <a:latin typeface="Comic Sans MS" panose="030F0702030302020204" pitchFamily="66" charset="0"/>
              </a:rPr>
              <a:t>US </a:t>
            </a:r>
            <a:r>
              <a:rPr lang="en-US" sz="2400" dirty="0">
                <a:latin typeface="Comic Sans MS" panose="030F0702030302020204" pitchFamily="66" charset="0"/>
              </a:rPr>
              <a:t>Congress. </a:t>
            </a:r>
            <a:r>
              <a:rPr lang="en-US" sz="2400" dirty="0" smtClean="0">
                <a:latin typeface="Comic Sans MS" panose="030F0702030302020204" pitchFamily="66" charset="0"/>
              </a:rPr>
              <a:t>In </a:t>
            </a:r>
            <a:r>
              <a:rPr lang="en-US" sz="2400" dirty="0">
                <a:latin typeface="Comic Sans MS" panose="030F0702030302020204" pitchFamily="66" charset="0"/>
              </a:rPr>
              <a:t>November 2015, Mikulski received the Presidential Medal of </a:t>
            </a:r>
            <a:r>
              <a:rPr lang="en-US" sz="2400" dirty="0" smtClean="0">
                <a:latin typeface="Comic Sans MS" panose="030F0702030302020204" pitchFamily="66" charset="0"/>
              </a:rPr>
              <a:t>Freedom.</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9699585" y="1616598"/>
            <a:ext cx="2492415" cy="2492415"/>
          </a:xfrm>
          <a:prstGeom prst="rect">
            <a:avLst/>
          </a:prstGeom>
        </p:spPr>
      </p:pic>
    </p:spTree>
    <p:extLst>
      <p:ext uri="{BB962C8B-B14F-4D97-AF65-F5344CB8AC3E}">
        <p14:creationId xmlns:p14="http://schemas.microsoft.com/office/powerpoint/2010/main" val="754422702"/>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6181" y="2326512"/>
            <a:ext cx="7855352" cy="369332"/>
          </a:xfrm>
          <a:prstGeom prst="rect">
            <a:avLst/>
          </a:prstGeom>
        </p:spPr>
        <p:txBody>
          <a:bodyPr wrap="square">
            <a:spAutoFit/>
          </a:bodyPr>
          <a:lstStyle/>
          <a:p>
            <a:endParaRPr lang="en-US" dirty="0"/>
          </a:p>
        </p:txBody>
      </p:sp>
      <p:sp>
        <p:nvSpPr>
          <p:cNvPr id="4" name="Rectangle 3"/>
          <p:cNvSpPr/>
          <p:nvPr/>
        </p:nvSpPr>
        <p:spPr>
          <a:xfrm>
            <a:off x="1531716" y="-34724"/>
            <a:ext cx="7716456" cy="6740307"/>
          </a:xfrm>
          <a:prstGeom prst="rect">
            <a:avLst/>
          </a:prstGeom>
        </p:spPr>
        <p:txBody>
          <a:bodyPr wrap="square">
            <a:spAutoFit/>
          </a:bodyPr>
          <a:lstStyle/>
          <a:p>
            <a:r>
              <a:rPr lang="en-US" sz="2400" b="1" dirty="0">
                <a:latin typeface="Comic Sans MS" panose="030F0702030302020204" pitchFamily="66" charset="0"/>
              </a:rPr>
              <a:t>Judy Hart </a:t>
            </a:r>
            <a:r>
              <a:rPr lang="en-US" sz="2400" dirty="0" smtClean="0">
                <a:latin typeface="Comic Sans MS" panose="030F0702030302020204" pitchFamily="66" charset="0"/>
              </a:rPr>
              <a:t>(</a:t>
            </a:r>
            <a:r>
              <a:rPr lang="en-US" sz="2400" dirty="0">
                <a:latin typeface="Comic Sans MS" panose="030F0702030302020204" pitchFamily="66" charset="0"/>
              </a:rPr>
              <a:t>1941- </a:t>
            </a:r>
            <a:r>
              <a:rPr lang="en-US" sz="2400" dirty="0" smtClean="0">
                <a:latin typeface="Comic Sans MS" panose="030F0702030302020204" pitchFamily="66" charset="0"/>
              </a:rPr>
              <a:t>) is </a:t>
            </a:r>
            <a:r>
              <a:rPr lang="en-US" sz="2400" dirty="0">
                <a:latin typeface="Comic Sans MS" panose="030F0702030302020204" pitchFamily="66" charset="0"/>
              </a:rPr>
              <a:t>a civic activist w</a:t>
            </a:r>
            <a:r>
              <a:rPr lang="en-US" sz="2400" dirty="0" smtClean="0">
                <a:latin typeface="Comic Sans MS" panose="030F0702030302020204" pitchFamily="66" charset="0"/>
              </a:rPr>
              <a:t>hose career with </a:t>
            </a:r>
            <a:r>
              <a:rPr lang="en-US" sz="2400" dirty="0">
                <a:latin typeface="Comic Sans MS" panose="030F0702030302020204" pitchFamily="66" charset="0"/>
              </a:rPr>
              <a:t>the </a:t>
            </a:r>
            <a:r>
              <a:rPr lang="en-US" sz="2400" dirty="0" smtClean="0">
                <a:latin typeface="Comic Sans MS" panose="030F0702030302020204" pitchFamily="66" charset="0"/>
              </a:rPr>
              <a:t>US </a:t>
            </a:r>
            <a:r>
              <a:rPr lang="en-US" sz="2400" dirty="0">
                <a:latin typeface="Comic Sans MS" panose="030F0702030302020204" pitchFamily="66" charset="0"/>
              </a:rPr>
              <a:t>National Park Service </a:t>
            </a:r>
            <a:r>
              <a:rPr lang="en-US" sz="2400" dirty="0" smtClean="0">
                <a:latin typeface="Comic Sans MS" panose="030F0702030302020204" pitchFamily="66" charset="0"/>
              </a:rPr>
              <a:t>has </a:t>
            </a:r>
            <a:r>
              <a:rPr lang="en-US" sz="2400" dirty="0">
                <a:latin typeface="Comic Sans MS" panose="030F0702030302020204" pitchFamily="66" charset="0"/>
              </a:rPr>
              <a:t>helped legitimize and raise awareness of women’s history in America</a:t>
            </a:r>
            <a:r>
              <a:rPr lang="en-US" sz="2400" dirty="0" smtClean="0">
                <a:latin typeface="Comic Sans MS" panose="030F0702030302020204" pitchFamily="66" charset="0"/>
              </a:rPr>
              <a:t>. Hart </a:t>
            </a:r>
            <a:r>
              <a:rPr lang="en-US" sz="2400" dirty="0">
                <a:latin typeface="Comic Sans MS" panose="030F0702030302020204" pitchFamily="66" charset="0"/>
              </a:rPr>
              <a:t>began her career with the NPS in 1976, working both in Washington, </a:t>
            </a:r>
            <a:r>
              <a:rPr lang="en-US" sz="2400" dirty="0" smtClean="0">
                <a:latin typeface="Comic Sans MS" panose="030F0702030302020204" pitchFamily="66" charset="0"/>
              </a:rPr>
              <a:t>DC </a:t>
            </a:r>
            <a:r>
              <a:rPr lang="en-US" sz="2400" dirty="0">
                <a:latin typeface="Comic Sans MS" panose="030F0702030302020204" pitchFamily="66" charset="0"/>
              </a:rPr>
              <a:t>and the Boston area. She helped establish the Marsh Billings National Historical Park, the Mary McLeod Bethune National Historic Site, the Petroglyphs National Monument, </a:t>
            </a:r>
            <a:r>
              <a:rPr lang="en-US" sz="2400" dirty="0" smtClean="0">
                <a:latin typeface="Comic Sans MS" panose="030F0702030302020204" pitchFamily="66" charset="0"/>
              </a:rPr>
              <a:t>and others. Hart worked to </a:t>
            </a:r>
            <a:r>
              <a:rPr lang="en-US" sz="2400" dirty="0">
                <a:latin typeface="Comic Sans MS" panose="030F0702030302020204" pitchFamily="66" charset="0"/>
              </a:rPr>
              <a:t>establish the Women’s Rights National Historical Park, becoming the first superintendent </a:t>
            </a:r>
            <a:r>
              <a:rPr lang="en-US" sz="2400" dirty="0" smtClean="0">
                <a:latin typeface="Comic Sans MS" panose="030F0702030302020204" pitchFamily="66" charset="0"/>
              </a:rPr>
              <a:t>in </a:t>
            </a:r>
            <a:r>
              <a:rPr lang="en-US" sz="2400" dirty="0">
                <a:latin typeface="Comic Sans MS" panose="030F0702030302020204" pitchFamily="66" charset="0"/>
              </a:rPr>
              <a:t>1980</a:t>
            </a:r>
            <a:r>
              <a:rPr lang="en-US" sz="2400" dirty="0" smtClean="0">
                <a:latin typeface="Comic Sans MS" panose="030F0702030302020204" pitchFamily="66" charset="0"/>
              </a:rPr>
              <a:t>. Before </a:t>
            </a:r>
            <a:r>
              <a:rPr lang="en-US" sz="2400" dirty="0">
                <a:latin typeface="Comic Sans MS" panose="030F0702030302020204" pitchFamily="66" charset="0"/>
              </a:rPr>
              <a:t>retiring in 2005, Hart became the first superintendent of the Rosie the Riveter/World War II Home Front National Park in Richmond, CA, </a:t>
            </a:r>
            <a:r>
              <a:rPr lang="en-US" sz="2400" dirty="0" smtClean="0">
                <a:latin typeface="Comic Sans MS" panose="030F0702030302020204" pitchFamily="66" charset="0"/>
              </a:rPr>
              <a:t>having been </a:t>
            </a:r>
            <a:r>
              <a:rPr lang="en-US" sz="2400" dirty="0">
                <a:latin typeface="Comic Sans MS" panose="030F0702030302020204" pitchFamily="66" charset="0"/>
              </a:rPr>
              <a:t>instrumental in making the park a reality. </a:t>
            </a:r>
            <a:r>
              <a:rPr lang="en-US" sz="2400" dirty="0" smtClean="0">
                <a:latin typeface="Comic Sans MS" panose="030F0702030302020204" pitchFamily="66" charset="0"/>
              </a:rPr>
              <a:t>Through </a:t>
            </a:r>
            <a:r>
              <a:rPr lang="en-US" sz="2400" dirty="0">
                <a:latin typeface="Comic Sans MS" panose="030F0702030302020204" pitchFamily="66" charset="0"/>
              </a:rPr>
              <a:t>Judy Hart’s </a:t>
            </a:r>
            <a:r>
              <a:rPr lang="en-US" sz="2400" dirty="0" smtClean="0">
                <a:latin typeface="Comic Sans MS" panose="030F0702030302020204" pitchFamily="66" charset="0"/>
              </a:rPr>
              <a:t>efforts</a:t>
            </a:r>
            <a:r>
              <a:rPr lang="en-US" sz="2400" dirty="0">
                <a:latin typeface="Comic Sans MS" panose="030F0702030302020204" pitchFamily="66" charset="0"/>
              </a:rPr>
              <a:t>, the stories and experiences of </a:t>
            </a:r>
            <a:r>
              <a:rPr lang="en-US" sz="2400" dirty="0" smtClean="0">
                <a:latin typeface="Comic Sans MS" panose="030F0702030302020204" pitchFamily="66" charset="0"/>
              </a:rPr>
              <a:t>women </a:t>
            </a:r>
            <a:r>
              <a:rPr lang="en-US" sz="2400" dirty="0">
                <a:latin typeface="Comic Sans MS" panose="030F0702030302020204" pitchFamily="66" charset="0"/>
              </a:rPr>
              <a:t>across the country </a:t>
            </a:r>
            <a:r>
              <a:rPr lang="en-US" sz="2400" dirty="0" smtClean="0">
                <a:latin typeface="Comic Sans MS" panose="030F0702030302020204" pitchFamily="66" charset="0"/>
              </a:rPr>
              <a:t>are </a:t>
            </a:r>
            <a:r>
              <a:rPr lang="en-US" sz="2400" dirty="0">
                <a:latin typeface="Comic Sans MS" panose="030F0702030302020204" pitchFamily="66" charset="0"/>
              </a:rPr>
              <a:t>recognized and honored by </a:t>
            </a:r>
            <a:r>
              <a:rPr lang="en-US" sz="2400" dirty="0" smtClean="0">
                <a:latin typeface="Comic Sans MS" panose="030F0702030302020204" pitchFamily="66" charset="0"/>
              </a:rPr>
              <a:t>the </a:t>
            </a:r>
            <a:r>
              <a:rPr lang="en-US" sz="2400" dirty="0">
                <a:latin typeface="Comic Sans MS" panose="030F0702030302020204" pitchFamily="66" charset="0"/>
              </a:rPr>
              <a:t>National Park system.</a:t>
            </a:r>
          </a:p>
        </p:txBody>
      </p:sp>
      <p:pic>
        <p:nvPicPr>
          <p:cNvPr id="3" name="Picture 2"/>
          <p:cNvPicPr>
            <a:picLocks noChangeAspect="1"/>
          </p:cNvPicPr>
          <p:nvPr/>
        </p:nvPicPr>
        <p:blipFill>
          <a:blip r:embed="rId2"/>
          <a:stretch>
            <a:fillRect/>
          </a:stretch>
        </p:blipFill>
        <p:spPr>
          <a:xfrm>
            <a:off x="9130398" y="1832982"/>
            <a:ext cx="3061602" cy="3074684"/>
          </a:xfrm>
          <a:prstGeom prst="rect">
            <a:avLst/>
          </a:prstGeom>
        </p:spPr>
      </p:pic>
    </p:spTree>
    <p:extLst>
      <p:ext uri="{BB962C8B-B14F-4D97-AF65-F5344CB8AC3E}">
        <p14:creationId xmlns:p14="http://schemas.microsoft.com/office/powerpoint/2010/main" val="3610860400"/>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6204" y="347240"/>
            <a:ext cx="9942652" cy="6370975"/>
          </a:xfrm>
          <a:prstGeom prst="rect">
            <a:avLst/>
          </a:prstGeom>
        </p:spPr>
        <p:txBody>
          <a:bodyPr wrap="square">
            <a:spAutoFit/>
          </a:bodyPr>
          <a:lstStyle/>
          <a:p>
            <a:r>
              <a:rPr lang="en-US" sz="2400" b="1" dirty="0">
                <a:latin typeface="Comic Sans MS" panose="030F0702030302020204" pitchFamily="66" charset="0"/>
              </a:rPr>
              <a:t>Suzan Shown Harjo </a:t>
            </a:r>
            <a:r>
              <a:rPr lang="en-US" sz="2400" dirty="0" smtClean="0">
                <a:latin typeface="Comic Sans MS" panose="030F0702030302020204" pitchFamily="66" charset="0"/>
              </a:rPr>
              <a:t>(</a:t>
            </a:r>
            <a:r>
              <a:rPr lang="en-US" sz="2400" dirty="0">
                <a:latin typeface="Comic Sans MS" panose="030F0702030302020204" pitchFamily="66" charset="0"/>
              </a:rPr>
              <a:t>1945 – </a:t>
            </a:r>
            <a:r>
              <a:rPr lang="en-US" sz="2400" dirty="0" smtClean="0">
                <a:latin typeface="Comic Sans MS" panose="030F0702030302020204" pitchFamily="66" charset="0"/>
              </a:rPr>
              <a:t>) is a Native </a:t>
            </a:r>
            <a:r>
              <a:rPr lang="en-US" sz="2400" dirty="0">
                <a:latin typeface="Comic Sans MS" panose="030F0702030302020204" pitchFamily="66" charset="0"/>
              </a:rPr>
              <a:t>American activist </a:t>
            </a:r>
            <a:r>
              <a:rPr lang="en-US" sz="2400" dirty="0" smtClean="0">
                <a:latin typeface="Comic Sans MS" panose="030F0702030302020204" pitchFamily="66" charset="0"/>
              </a:rPr>
              <a:t>descended </a:t>
            </a:r>
            <a:r>
              <a:rPr lang="en-US" sz="2400" dirty="0">
                <a:latin typeface="Comic Sans MS" panose="030F0702030302020204" pitchFamily="66" charset="0"/>
              </a:rPr>
              <a:t>from Cheyenne and </a:t>
            </a:r>
            <a:r>
              <a:rPr lang="en-US" sz="2400" dirty="0" err="1">
                <a:latin typeface="Comic Sans MS" panose="030F0702030302020204" pitchFamily="66" charset="0"/>
              </a:rPr>
              <a:t>Hodulgee</a:t>
            </a:r>
            <a:r>
              <a:rPr lang="en-US" sz="2400" dirty="0">
                <a:latin typeface="Comic Sans MS" panose="030F0702030302020204" pitchFamily="66" charset="0"/>
              </a:rPr>
              <a:t> Muscogee </a:t>
            </a:r>
            <a:r>
              <a:rPr lang="en-US" sz="2400" dirty="0" smtClean="0">
                <a:latin typeface="Comic Sans MS" panose="030F0702030302020204" pitchFamily="66" charset="0"/>
              </a:rPr>
              <a:t>Nations; </a:t>
            </a:r>
            <a:r>
              <a:rPr lang="en-US" sz="2400" dirty="0">
                <a:latin typeface="Comic Sans MS" panose="030F0702030302020204" pitchFamily="66" charset="0"/>
              </a:rPr>
              <a:t>her accomplishments include helping Native peoples regain more than one million acres of tribal lands</a:t>
            </a:r>
            <a:r>
              <a:rPr lang="en-US" sz="2400" dirty="0" smtClean="0">
                <a:latin typeface="Comic Sans MS" panose="030F0702030302020204" pitchFamily="66" charset="0"/>
              </a:rPr>
              <a:t>. Harjo’s </a:t>
            </a:r>
            <a:r>
              <a:rPr lang="en-US" sz="2400" dirty="0">
                <a:latin typeface="Comic Sans MS" panose="030F0702030302020204" pitchFamily="66" charset="0"/>
              </a:rPr>
              <a:t>activism dates </a:t>
            </a:r>
            <a:r>
              <a:rPr lang="en-US" sz="2400" dirty="0" smtClean="0">
                <a:latin typeface="Comic Sans MS" panose="030F0702030302020204" pitchFamily="66" charset="0"/>
              </a:rPr>
              <a:t>to </a:t>
            </a:r>
            <a:r>
              <a:rPr lang="en-US" sz="2400" dirty="0">
                <a:latin typeface="Comic Sans MS" panose="030F0702030302020204" pitchFamily="66" charset="0"/>
              </a:rPr>
              <a:t>the </a:t>
            </a:r>
            <a:r>
              <a:rPr lang="en-US" sz="2400" dirty="0" smtClean="0">
                <a:latin typeface="Comic Sans MS" panose="030F0702030302020204" pitchFamily="66" charset="0"/>
              </a:rPr>
              <a:t>1960s </a:t>
            </a:r>
            <a:r>
              <a:rPr lang="en-US" sz="2400" dirty="0">
                <a:latin typeface="Comic Sans MS" panose="030F0702030302020204" pitchFamily="66" charset="0"/>
              </a:rPr>
              <a:t>when she co-produced the nation’s first Native American news radio </a:t>
            </a:r>
            <a:r>
              <a:rPr lang="en-US" sz="2400" dirty="0" smtClean="0">
                <a:latin typeface="Comic Sans MS" panose="030F0702030302020204" pitchFamily="66" charset="0"/>
              </a:rPr>
              <a:t>show and began working </a:t>
            </a:r>
            <a:r>
              <a:rPr lang="en-US" sz="2400" dirty="0">
                <a:latin typeface="Comic Sans MS" panose="030F0702030302020204" pitchFamily="66" charset="0"/>
              </a:rPr>
              <a:t>with the Museum of the American Indian in </a:t>
            </a:r>
            <a:r>
              <a:rPr lang="en-US" sz="2400" dirty="0" smtClean="0">
                <a:latin typeface="Comic Sans MS" panose="030F0702030302020204" pitchFamily="66" charset="0"/>
              </a:rPr>
              <a:t>NY, </a:t>
            </a:r>
            <a:r>
              <a:rPr lang="en-US" sz="2400" dirty="0">
                <a:latin typeface="Comic Sans MS" panose="030F0702030302020204" pitchFamily="66" charset="0"/>
              </a:rPr>
              <a:t>where she helped return sacred garments to </a:t>
            </a:r>
            <a:r>
              <a:rPr lang="en-US" sz="2400" dirty="0" smtClean="0">
                <a:latin typeface="Comic Sans MS" panose="030F0702030302020204" pitchFamily="66" charset="0"/>
              </a:rPr>
              <a:t>tribes </a:t>
            </a:r>
            <a:r>
              <a:rPr lang="en-US" sz="2400" dirty="0">
                <a:latin typeface="Comic Sans MS" panose="030F0702030302020204" pitchFamily="66" charset="0"/>
              </a:rPr>
              <a:t>and helped the museum change its policies to more respectfully present Native artifacts. </a:t>
            </a:r>
            <a:r>
              <a:rPr lang="en-US" sz="2400" dirty="0" smtClean="0">
                <a:latin typeface="Comic Sans MS" panose="030F0702030302020204" pitchFamily="66" charset="0"/>
              </a:rPr>
              <a:t>In </a:t>
            </a:r>
            <a:r>
              <a:rPr lang="en-US" sz="2400" dirty="0">
                <a:latin typeface="Comic Sans MS" panose="030F0702030302020204" pitchFamily="66" charset="0"/>
              </a:rPr>
              <a:t>the 1970s Harjo and her husband moved to Washington, </a:t>
            </a:r>
            <a:r>
              <a:rPr lang="en-US" sz="2400" dirty="0" smtClean="0">
                <a:latin typeface="Comic Sans MS" panose="030F0702030302020204" pitchFamily="66" charset="0"/>
              </a:rPr>
              <a:t>DC </a:t>
            </a:r>
            <a:r>
              <a:rPr lang="en-US" sz="2400" dirty="0">
                <a:latin typeface="Comic Sans MS" panose="030F0702030302020204" pitchFamily="66" charset="0"/>
              </a:rPr>
              <a:t>where, </a:t>
            </a:r>
            <a:r>
              <a:rPr lang="en-US" sz="2400" dirty="0" smtClean="0">
                <a:latin typeface="Comic Sans MS" panose="030F0702030302020204" pitchFamily="66" charset="0"/>
              </a:rPr>
              <a:t>she </a:t>
            </a:r>
            <a:r>
              <a:rPr lang="en-US" sz="2400" dirty="0">
                <a:latin typeface="Comic Sans MS" panose="030F0702030302020204" pitchFamily="66" charset="0"/>
              </a:rPr>
              <a:t>was appointed Congressional liaison for Indian Affairs by President Jimmy Carter. Her tireless lobbying efforts led to the 1978 passage of the American Indian Religious Freedom Act</a:t>
            </a:r>
            <a:r>
              <a:rPr lang="en-US" sz="2400" dirty="0" smtClean="0">
                <a:latin typeface="Comic Sans MS" panose="030F0702030302020204" pitchFamily="66" charset="0"/>
              </a:rPr>
              <a:t>. From 1984 to 1989</a:t>
            </a:r>
            <a:r>
              <a:rPr lang="en-US" sz="2400" dirty="0">
                <a:latin typeface="Comic Sans MS" panose="030F0702030302020204" pitchFamily="66" charset="0"/>
              </a:rPr>
              <a:t>, Harjo served as Executive Director of the National Congress of American Indians, where she continued to fight for the return of Native lands. She also successfully secured increases in appropriations toward Native American education programs</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spTree>
    <p:extLst>
      <p:ext uri="{BB962C8B-B14F-4D97-AF65-F5344CB8AC3E}">
        <p14:creationId xmlns:p14="http://schemas.microsoft.com/office/powerpoint/2010/main" val="840093869"/>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92" y="117693"/>
            <a:ext cx="10426262" cy="6740307"/>
          </a:xfrm>
          <a:prstGeom prst="rect">
            <a:avLst/>
          </a:prstGeom>
        </p:spPr>
        <p:txBody>
          <a:bodyPr wrap="square">
            <a:spAutoFit/>
          </a:bodyPr>
          <a:lstStyle/>
          <a:p>
            <a:r>
              <a:rPr lang="en-US" sz="2400" dirty="0">
                <a:latin typeface="Comic Sans MS" panose="030F0702030302020204" pitchFamily="66" charset="0"/>
              </a:rPr>
              <a:t>The National Women’s History Month </a:t>
            </a:r>
            <a:r>
              <a:rPr lang="en-US" sz="2400" dirty="0" smtClean="0">
                <a:latin typeface="Comic Sans MS" panose="030F0702030302020204" pitchFamily="66" charset="0"/>
              </a:rPr>
              <a:t>honors </a:t>
            </a:r>
            <a:r>
              <a:rPr lang="en-US" sz="2400" dirty="0">
                <a:latin typeface="Comic Sans MS" panose="030F0702030302020204" pitchFamily="66" charset="0"/>
              </a:rPr>
              <a:t>women who have shaped America’s history and its future through their public service and government leadership. Although often overlooked and undervalued, collectively they have dramatically influenced our public policy and the building of viable institutions and organizations. From championing basic human rights to ensuring access and equal opportunity for all Americans, they have led the way in establishing a stronger and more democratic country</a:t>
            </a:r>
            <a:r>
              <a:rPr lang="en-US" sz="2400" dirty="0" smtClean="0">
                <a:latin typeface="Comic Sans MS" panose="030F0702030302020204" pitchFamily="66" charset="0"/>
              </a:rPr>
              <a:t>.</a:t>
            </a:r>
          </a:p>
          <a:p>
            <a:endParaRPr lang="en-US" sz="2400" dirty="0">
              <a:latin typeface="Comic Sans MS" panose="030F0702030302020204" pitchFamily="66" charset="0"/>
            </a:endParaRPr>
          </a:p>
          <a:p>
            <a:r>
              <a:rPr lang="en-US" sz="2400" dirty="0">
                <a:latin typeface="Comic Sans MS" panose="030F0702030302020204" pitchFamily="66" charset="0"/>
              </a:rPr>
              <a:t>Each of these public leaders succeeded against great odds. The diversity of their experiences demonstrates both the challenges and the opportunities women in public service have faced. Their ability to use the art of collaboration to create inclusive solutions and non-partisan policies, as well as their skill and determination, serve to inspire future generations. The tenacity of each Honoree underlines the fact that women from all cultural backgrounds in all levels of public service and government are essential in the continuing work of forming a more perfect union.</a:t>
            </a:r>
          </a:p>
        </p:txBody>
      </p:sp>
    </p:spTree>
    <p:extLst>
      <p:ext uri="{BB962C8B-B14F-4D97-AF65-F5344CB8AC3E}">
        <p14:creationId xmlns:p14="http://schemas.microsoft.com/office/powerpoint/2010/main" val="1008774776"/>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7778" y="297551"/>
            <a:ext cx="6099857" cy="6370975"/>
          </a:xfrm>
          <a:prstGeom prst="rect">
            <a:avLst/>
          </a:prstGeom>
        </p:spPr>
        <p:txBody>
          <a:bodyPr wrap="square">
            <a:spAutoFit/>
          </a:bodyPr>
          <a:lstStyle/>
          <a:p>
            <a:r>
              <a:rPr lang="en-US" sz="2400" dirty="0">
                <a:latin typeface="Comic Sans MS" panose="030F0702030302020204" pitchFamily="66" charset="0"/>
              </a:rPr>
              <a:t>Throughout her career, Harjo has spoken out against negative and stereotypical portrayals of Native Americans in movies and on television. A leader in efforts to remove negative Native names and images from sports teams; by 2013 her public campaigns had succeeded in more than two-thirds of teams moving away from Indian mascots. In 1984, Harjo founded the Morning Star Institute in memory of her late husband. Still serving as the organization’s president today, Harjo continues to promote sacred land claims and traditional cultural rights. In 2014, Suzan Shown Harjo received the Presidential Medal of Freedom from President Barack Obama.</a:t>
            </a:r>
          </a:p>
        </p:txBody>
      </p:sp>
      <p:pic>
        <p:nvPicPr>
          <p:cNvPr id="4" name="Picture 3"/>
          <p:cNvPicPr>
            <a:picLocks noChangeAspect="1"/>
          </p:cNvPicPr>
          <p:nvPr/>
        </p:nvPicPr>
        <p:blipFill>
          <a:blip r:embed="rId2"/>
          <a:stretch>
            <a:fillRect/>
          </a:stretch>
        </p:blipFill>
        <p:spPr>
          <a:xfrm>
            <a:off x="7932515" y="1099593"/>
            <a:ext cx="4259485" cy="4259485"/>
          </a:xfrm>
          <a:prstGeom prst="rect">
            <a:avLst/>
          </a:prstGeom>
        </p:spPr>
      </p:pic>
    </p:spTree>
    <p:extLst>
      <p:ext uri="{BB962C8B-B14F-4D97-AF65-F5344CB8AC3E}">
        <p14:creationId xmlns:p14="http://schemas.microsoft.com/office/powerpoint/2010/main" val="3337916516"/>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438" y="94544"/>
            <a:ext cx="8094562" cy="7109639"/>
          </a:xfrm>
          <a:prstGeom prst="rect">
            <a:avLst/>
          </a:prstGeom>
        </p:spPr>
        <p:txBody>
          <a:bodyPr wrap="square">
            <a:spAutoFit/>
          </a:bodyPr>
          <a:lstStyle/>
          <a:p>
            <a:pPr fontAlgn="base"/>
            <a:r>
              <a:rPr lang="en-US" sz="2400" b="1" dirty="0">
                <a:latin typeface="Comic Sans MS" panose="030F0702030302020204" pitchFamily="66" charset="0"/>
              </a:rPr>
              <a:t>Karen </a:t>
            </a:r>
            <a:r>
              <a:rPr lang="en-US" sz="2400" b="1" dirty="0" err="1">
                <a:latin typeface="Comic Sans MS" panose="030F0702030302020204" pitchFamily="66" charset="0"/>
              </a:rPr>
              <a:t>Narasaki</a:t>
            </a:r>
            <a:r>
              <a:rPr lang="en-US" sz="2400" b="1" dirty="0">
                <a:latin typeface="Comic Sans MS" panose="030F0702030302020204" pitchFamily="66" charset="0"/>
              </a:rPr>
              <a:t> </a:t>
            </a:r>
            <a:r>
              <a:rPr lang="en-US" sz="2400" dirty="0" smtClean="0">
                <a:latin typeface="Comic Sans MS" panose="030F0702030302020204" pitchFamily="66" charset="0"/>
              </a:rPr>
              <a:t>(1958-) is </a:t>
            </a:r>
            <a:r>
              <a:rPr lang="en-US" sz="2400" dirty="0">
                <a:latin typeface="Comic Sans MS" panose="030F0702030302020204" pitchFamily="66" charset="0"/>
              </a:rPr>
              <a:t>a </a:t>
            </a:r>
            <a:r>
              <a:rPr lang="en-US" sz="2400" dirty="0" smtClean="0">
                <a:latin typeface="Comic Sans MS" panose="030F0702030302020204" pitchFamily="66" charset="0"/>
              </a:rPr>
              <a:t>lawyer</a:t>
            </a:r>
            <a:r>
              <a:rPr lang="en-US" sz="2400" dirty="0">
                <a:latin typeface="Comic Sans MS" panose="030F0702030302020204" pitchFamily="66" charset="0"/>
              </a:rPr>
              <a:t>, lobbyist, and leader who </a:t>
            </a:r>
            <a:r>
              <a:rPr lang="en-US" sz="2400" dirty="0" smtClean="0">
                <a:latin typeface="Comic Sans MS" panose="030F0702030302020204" pitchFamily="66" charset="0"/>
              </a:rPr>
              <a:t>dedicates </a:t>
            </a:r>
            <a:r>
              <a:rPr lang="en-US" sz="2400" dirty="0">
                <a:latin typeface="Comic Sans MS" panose="030F0702030302020204" pitchFamily="66" charset="0"/>
              </a:rPr>
              <a:t>her career to issues of Asian American equality. Her work </a:t>
            </a:r>
            <a:r>
              <a:rPr lang="en-US" sz="2400" dirty="0" smtClean="0">
                <a:latin typeface="Comic Sans MS" panose="030F0702030302020204" pitchFamily="66" charset="0"/>
              </a:rPr>
              <a:t>focuses </a:t>
            </a:r>
            <a:r>
              <a:rPr lang="en-US" sz="2400" dirty="0">
                <a:latin typeface="Comic Sans MS" panose="030F0702030302020204" pitchFamily="66" charset="0"/>
              </a:rPr>
              <a:t>on voting rights, affirmative action, family immigration, media representation, and hate crimes prevention. </a:t>
            </a:r>
            <a:r>
              <a:rPr lang="en-US" sz="2400" dirty="0" err="1" smtClean="0">
                <a:latin typeface="Comic Sans MS" panose="030F0702030302020204" pitchFamily="66" charset="0"/>
              </a:rPr>
              <a:t>Narasaki</a:t>
            </a:r>
            <a:r>
              <a:rPr lang="en-US" sz="2400" dirty="0" smtClean="0">
                <a:latin typeface="Comic Sans MS" panose="030F0702030302020204" pitchFamily="66" charset="0"/>
              </a:rPr>
              <a:t> </a:t>
            </a:r>
            <a:r>
              <a:rPr lang="en-US" sz="2400" dirty="0">
                <a:latin typeface="Comic Sans MS" panose="030F0702030302020204" pitchFamily="66" charset="0"/>
              </a:rPr>
              <a:t>served as </a:t>
            </a:r>
            <a:r>
              <a:rPr lang="en-US" sz="2400" dirty="0" smtClean="0">
                <a:latin typeface="Comic Sans MS" panose="030F0702030302020204" pitchFamily="66" charset="0"/>
              </a:rPr>
              <a:t>a </a:t>
            </a:r>
            <a:r>
              <a:rPr lang="en-US" sz="2400" dirty="0">
                <a:latin typeface="Comic Sans MS" panose="030F0702030302020204" pitchFamily="66" charset="0"/>
              </a:rPr>
              <a:t>representative for the Japanese American Civil Rights League </a:t>
            </a:r>
            <a:r>
              <a:rPr lang="en-US" sz="2400" dirty="0" smtClean="0">
                <a:latin typeface="Comic Sans MS" panose="030F0702030302020204" pitchFamily="66" charset="0"/>
              </a:rPr>
              <a:t>and </a:t>
            </a:r>
            <a:r>
              <a:rPr lang="en-US" sz="2400" dirty="0">
                <a:latin typeface="Comic Sans MS" panose="030F0702030302020204" pitchFamily="66" charset="0"/>
              </a:rPr>
              <a:t>as President and Executive </a:t>
            </a:r>
            <a:r>
              <a:rPr lang="en-US" sz="2400" dirty="0" smtClean="0">
                <a:latin typeface="Comic Sans MS" panose="030F0702030302020204" pitchFamily="66" charset="0"/>
              </a:rPr>
              <a:t>Director </a:t>
            </a:r>
            <a:r>
              <a:rPr lang="en-US" sz="2400" dirty="0">
                <a:latin typeface="Comic Sans MS" panose="030F0702030302020204" pitchFamily="66" charset="0"/>
              </a:rPr>
              <a:t>of the Asian American </a:t>
            </a:r>
            <a:r>
              <a:rPr lang="en-US" sz="2400" dirty="0" smtClean="0">
                <a:latin typeface="Comic Sans MS" panose="030F0702030302020204" pitchFamily="66" charset="0"/>
              </a:rPr>
              <a:t>Justice League. </a:t>
            </a:r>
            <a:r>
              <a:rPr lang="en-US" sz="2400" dirty="0">
                <a:latin typeface="Comic Sans MS" panose="030F0702030302020204" pitchFamily="66" charset="0"/>
              </a:rPr>
              <a:t>Her leadership led to passage of stronger hate crimes and voting rights laws and helped defeat legislation that </a:t>
            </a:r>
            <a:r>
              <a:rPr lang="en-US" sz="2400" dirty="0" smtClean="0">
                <a:latin typeface="Comic Sans MS" panose="030F0702030302020204" pitchFamily="66" charset="0"/>
              </a:rPr>
              <a:t>eroded </a:t>
            </a:r>
            <a:r>
              <a:rPr lang="en-US" sz="2400" dirty="0">
                <a:latin typeface="Comic Sans MS" panose="030F0702030302020204" pitchFamily="66" charset="0"/>
              </a:rPr>
              <a:t>the family immigration system. She also </a:t>
            </a:r>
            <a:r>
              <a:rPr lang="en-US" sz="2400" dirty="0" smtClean="0">
                <a:latin typeface="Comic Sans MS" panose="030F0702030302020204" pitchFamily="66" charset="0"/>
              </a:rPr>
              <a:t>ensured </a:t>
            </a:r>
            <a:r>
              <a:rPr lang="en-US" sz="2400" dirty="0">
                <a:latin typeface="Comic Sans MS" panose="030F0702030302020204" pitchFamily="66" charset="0"/>
              </a:rPr>
              <a:t>a more accurate counting of </a:t>
            </a:r>
            <a:r>
              <a:rPr lang="en-US" sz="2400" dirty="0" smtClean="0">
                <a:latin typeface="Comic Sans MS" panose="030F0702030302020204" pitchFamily="66" charset="0"/>
              </a:rPr>
              <a:t>Asian American </a:t>
            </a:r>
            <a:r>
              <a:rPr lang="en-US" sz="2400" dirty="0">
                <a:latin typeface="Comic Sans MS" panose="030F0702030302020204" pitchFamily="66" charset="0"/>
              </a:rPr>
              <a:t>and Pacific Islanders in the </a:t>
            </a:r>
            <a:r>
              <a:rPr lang="en-US" sz="2400" dirty="0" smtClean="0">
                <a:latin typeface="Comic Sans MS" panose="030F0702030302020204" pitchFamily="66" charset="0"/>
              </a:rPr>
              <a:t>US </a:t>
            </a:r>
            <a:r>
              <a:rPr lang="en-US" sz="2400" dirty="0">
                <a:latin typeface="Comic Sans MS" panose="030F0702030302020204" pitchFamily="66" charset="0"/>
              </a:rPr>
              <a:t>Census and </a:t>
            </a:r>
            <a:r>
              <a:rPr lang="en-US" sz="2400" dirty="0" smtClean="0">
                <a:latin typeface="Comic Sans MS" panose="030F0702030302020204" pitchFamily="66" charset="0"/>
              </a:rPr>
              <a:t>their access </a:t>
            </a:r>
            <a:r>
              <a:rPr lang="en-US" sz="2400" dirty="0">
                <a:latin typeface="Comic Sans MS" panose="030F0702030302020204" pitchFamily="66" charset="0"/>
              </a:rPr>
              <a:t>to affirmative action programs. </a:t>
            </a:r>
            <a:r>
              <a:rPr lang="en-US" sz="2400" dirty="0" smtClean="0">
                <a:latin typeface="Comic Sans MS" panose="030F0702030302020204" pitchFamily="66" charset="0"/>
              </a:rPr>
              <a:t>In </a:t>
            </a:r>
            <a:r>
              <a:rPr lang="en-US" sz="2400" dirty="0">
                <a:latin typeface="Comic Sans MS" panose="030F0702030302020204" pitchFamily="66" charset="0"/>
              </a:rPr>
              <a:t>2014, President </a:t>
            </a:r>
            <a:r>
              <a:rPr lang="en-US" sz="2400" dirty="0" smtClean="0">
                <a:latin typeface="Comic Sans MS" panose="030F0702030302020204" pitchFamily="66" charset="0"/>
              </a:rPr>
              <a:t>Obama </a:t>
            </a:r>
            <a:r>
              <a:rPr lang="en-US" sz="2400" dirty="0">
                <a:latin typeface="Comic Sans MS" panose="030F0702030302020204" pitchFamily="66" charset="0"/>
              </a:rPr>
              <a:t>appointed </a:t>
            </a:r>
            <a:r>
              <a:rPr lang="en-US" sz="2400" dirty="0" err="1">
                <a:latin typeface="Comic Sans MS" panose="030F0702030302020204" pitchFamily="66" charset="0"/>
              </a:rPr>
              <a:t>Narasaki</a:t>
            </a:r>
            <a:r>
              <a:rPr lang="en-US" sz="2400" dirty="0">
                <a:latin typeface="Comic Sans MS" panose="030F0702030302020204" pitchFamily="66" charset="0"/>
              </a:rPr>
              <a:t> to serve </a:t>
            </a:r>
            <a:r>
              <a:rPr lang="en-US" sz="2400" dirty="0" smtClean="0">
                <a:latin typeface="Comic Sans MS" panose="030F0702030302020204" pitchFamily="66" charset="0"/>
              </a:rPr>
              <a:t>on </a:t>
            </a:r>
            <a:r>
              <a:rPr lang="en-US" sz="2400" dirty="0">
                <a:latin typeface="Comic Sans MS" panose="030F0702030302020204" pitchFamily="66" charset="0"/>
              </a:rPr>
              <a:t>the </a:t>
            </a:r>
            <a:r>
              <a:rPr lang="en-US" sz="2400" dirty="0" smtClean="0">
                <a:latin typeface="Comic Sans MS" panose="030F0702030302020204" pitchFamily="66" charset="0"/>
              </a:rPr>
              <a:t>US </a:t>
            </a:r>
            <a:r>
              <a:rPr lang="en-US" sz="2400" dirty="0">
                <a:latin typeface="Comic Sans MS" panose="030F0702030302020204" pitchFamily="66" charset="0"/>
              </a:rPr>
              <a:t>Commission on Civil </a:t>
            </a:r>
            <a:r>
              <a:rPr lang="en-US" sz="2400" dirty="0" smtClean="0">
                <a:latin typeface="Comic Sans MS" panose="030F0702030302020204" pitchFamily="66" charset="0"/>
              </a:rPr>
              <a:t>Rights. </a:t>
            </a:r>
            <a:r>
              <a:rPr lang="en-US" sz="2400" dirty="0" err="1" smtClean="0">
                <a:latin typeface="Comic Sans MS" panose="030F0702030302020204" pitchFamily="66" charset="0"/>
              </a:rPr>
              <a:t>Narasaki’s</a:t>
            </a:r>
            <a:r>
              <a:rPr lang="en-US" sz="2400" dirty="0" smtClean="0">
                <a:latin typeface="Comic Sans MS" panose="030F0702030302020204" pitchFamily="66" charset="0"/>
              </a:rPr>
              <a:t> </a:t>
            </a:r>
            <a:r>
              <a:rPr lang="en-US" sz="2400" dirty="0">
                <a:latin typeface="Comic Sans MS" panose="030F0702030302020204" pitchFamily="66" charset="0"/>
              </a:rPr>
              <a:t>efforts </a:t>
            </a:r>
            <a:r>
              <a:rPr lang="en-US" sz="2400" dirty="0" smtClean="0">
                <a:latin typeface="Comic Sans MS" panose="030F0702030302020204" pitchFamily="66" charset="0"/>
              </a:rPr>
              <a:t>have </a:t>
            </a:r>
            <a:r>
              <a:rPr lang="en-US" sz="2400" dirty="0">
                <a:latin typeface="Comic Sans MS" panose="030F0702030302020204" pitchFamily="66" charset="0"/>
              </a:rPr>
              <a:t>worked to strengthen ties with African American, Latino, Native American, and other minority communities</a:t>
            </a:r>
            <a:r>
              <a:rPr lang="en-US" sz="2400" dirty="0" smtClean="0">
                <a:latin typeface="Comic Sans MS" panose="030F0702030302020204" pitchFamily="66" charset="0"/>
              </a:rPr>
              <a:t>. </a:t>
            </a:r>
            <a:endParaRPr lang="en-US" dirty="0"/>
          </a:p>
        </p:txBody>
      </p:sp>
      <p:pic>
        <p:nvPicPr>
          <p:cNvPr id="3" name="Picture 2"/>
          <p:cNvPicPr>
            <a:picLocks noChangeAspect="1"/>
          </p:cNvPicPr>
          <p:nvPr/>
        </p:nvPicPr>
        <p:blipFill>
          <a:blip r:embed="rId2"/>
          <a:stretch>
            <a:fillRect/>
          </a:stretch>
        </p:blipFill>
        <p:spPr>
          <a:xfrm>
            <a:off x="898263" y="1429833"/>
            <a:ext cx="3188465" cy="3188465"/>
          </a:xfrm>
          <a:prstGeom prst="rect">
            <a:avLst/>
          </a:prstGeom>
        </p:spPr>
      </p:pic>
    </p:spTree>
    <p:extLst>
      <p:ext uri="{BB962C8B-B14F-4D97-AF65-F5344CB8AC3E}">
        <p14:creationId xmlns:p14="http://schemas.microsoft.com/office/powerpoint/2010/main" val="2522299861"/>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1706" y="0"/>
            <a:ext cx="9680294" cy="6740307"/>
          </a:xfrm>
          <a:prstGeom prst="rect">
            <a:avLst/>
          </a:prstGeom>
        </p:spPr>
        <p:txBody>
          <a:bodyPr wrap="square">
            <a:spAutoFit/>
          </a:bodyPr>
          <a:lstStyle/>
          <a:p>
            <a:r>
              <a:rPr lang="en-US" sz="2400" b="1" dirty="0">
                <a:latin typeface="Comic Sans MS" panose="030F0702030302020204" pitchFamily="66" charset="0"/>
              </a:rPr>
              <a:t>Nadine Smith </a:t>
            </a:r>
            <a:r>
              <a:rPr lang="en-US" sz="2400" dirty="0" smtClean="0">
                <a:latin typeface="Comic Sans MS" panose="030F0702030302020204" pitchFamily="66" charset="0"/>
              </a:rPr>
              <a:t>(1965-) is </a:t>
            </a:r>
            <a:r>
              <a:rPr lang="en-US" sz="2400" dirty="0">
                <a:latin typeface="Comic Sans MS" panose="030F0702030302020204" pitchFamily="66" charset="0"/>
              </a:rPr>
              <a:t>a </a:t>
            </a:r>
            <a:r>
              <a:rPr lang="en-US" sz="2400" dirty="0" smtClean="0">
                <a:latin typeface="Comic Sans MS" panose="030F0702030302020204" pitchFamily="66" charset="0"/>
              </a:rPr>
              <a:t>lobbyist, activist, and national </a:t>
            </a:r>
            <a:r>
              <a:rPr lang="en-US" sz="2400" dirty="0">
                <a:latin typeface="Comic Sans MS" panose="030F0702030302020204" pitchFamily="66" charset="0"/>
              </a:rPr>
              <a:t>leader in LGBT </a:t>
            </a:r>
            <a:r>
              <a:rPr lang="en-US" sz="2400" dirty="0" smtClean="0">
                <a:latin typeface="Comic Sans MS" panose="030F0702030302020204" pitchFamily="66" charset="0"/>
              </a:rPr>
              <a:t>rights. </a:t>
            </a:r>
            <a:r>
              <a:rPr lang="en-US" sz="2400" dirty="0">
                <a:latin typeface="Comic Sans MS" panose="030F0702030302020204" pitchFamily="66" charset="0"/>
              </a:rPr>
              <a:t>She </a:t>
            </a:r>
            <a:r>
              <a:rPr lang="en-US" sz="2400" dirty="0" smtClean="0">
                <a:latin typeface="Comic Sans MS" panose="030F0702030302020204" pitchFamily="66" charset="0"/>
              </a:rPr>
              <a:t>served </a:t>
            </a:r>
            <a:r>
              <a:rPr lang="en-US" sz="2400" dirty="0">
                <a:latin typeface="Comic Sans MS" panose="030F0702030302020204" pitchFamily="66" charset="0"/>
              </a:rPr>
              <a:t>as one of four national co-chairs on the 1993 March on Washington, coordinating national and international media coverage, and took part in the historic, first-ever meeting between LGBT leaders and </a:t>
            </a:r>
            <a:r>
              <a:rPr lang="en-US" sz="2400" dirty="0" smtClean="0">
                <a:latin typeface="Comic Sans MS" panose="030F0702030302020204" pitchFamily="66" charset="0"/>
              </a:rPr>
              <a:t>President </a:t>
            </a:r>
            <a:r>
              <a:rPr lang="en-US" sz="2400" dirty="0">
                <a:latin typeface="Comic Sans MS" panose="030F0702030302020204" pitchFamily="66" charset="0"/>
              </a:rPr>
              <a:t>Bill Clinton, in the White House. Smith served four terms as co-chair of the Equality Federation and served as a member of the Democratic National Committee. </a:t>
            </a:r>
            <a:r>
              <a:rPr lang="en-US" sz="2400" dirty="0" smtClean="0">
                <a:latin typeface="Comic Sans MS" panose="030F0702030302020204" pitchFamily="66" charset="0"/>
              </a:rPr>
              <a:t>Smith led </a:t>
            </a:r>
            <a:r>
              <a:rPr lang="en-US" sz="2400" dirty="0">
                <a:latin typeface="Comic Sans MS" panose="030F0702030302020204" pitchFamily="66" charset="0"/>
              </a:rPr>
              <a:t>advocacy efforts in Florida at the state level at a time of unprecedented attacks on the LGBT community. </a:t>
            </a:r>
            <a:r>
              <a:rPr lang="en-US" sz="2400" dirty="0" smtClean="0">
                <a:latin typeface="Comic Sans MS" panose="030F0702030302020204" pitchFamily="66" charset="0"/>
              </a:rPr>
              <a:t>Smith </a:t>
            </a:r>
            <a:r>
              <a:rPr lang="en-US" sz="2400" dirty="0">
                <a:latin typeface="Comic Sans MS" panose="030F0702030302020204" pitchFamily="66" charset="0"/>
              </a:rPr>
              <a:t>is an outspoken advocate for hate crimes and bullying legislation. In 2008, Equality Florida’s efforts led to passage of a state anti-bullying law that spurred school districts across Florida to add sexual orientation and gender identity to their bullying policies</a:t>
            </a:r>
            <a:r>
              <a:rPr lang="en-US" sz="2400" dirty="0" smtClean="0">
                <a:latin typeface="Comic Sans MS" panose="030F0702030302020204" pitchFamily="66" charset="0"/>
              </a:rPr>
              <a:t>. She </a:t>
            </a:r>
            <a:r>
              <a:rPr lang="en-US" sz="2400" dirty="0">
                <a:latin typeface="Comic Sans MS" panose="030F0702030302020204" pitchFamily="66" charset="0"/>
              </a:rPr>
              <a:t>is executive Director of Equality </a:t>
            </a:r>
            <a:r>
              <a:rPr lang="en-US" sz="2400" dirty="0" smtClean="0">
                <a:latin typeface="Comic Sans MS" panose="030F0702030302020204" pitchFamily="66" charset="0"/>
              </a:rPr>
              <a:t>Florida. Smith </a:t>
            </a:r>
            <a:r>
              <a:rPr lang="en-US" sz="2400" dirty="0">
                <a:latin typeface="Comic Sans MS" panose="030F0702030302020204" pitchFamily="66" charset="0"/>
              </a:rPr>
              <a:t>has been recognized for her national and state leadership by organizations including the National Gay and Lesbian Task Force, the Human Rights Campaign, the National Center for Lesbian Rights, and the National Black Lesbian and Gay Leadership </a:t>
            </a:r>
            <a:r>
              <a:rPr lang="en-US" sz="2400" dirty="0" smtClean="0">
                <a:latin typeface="Comic Sans MS" panose="030F0702030302020204" pitchFamily="66" charset="0"/>
              </a:rPr>
              <a:t>Forum.</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79769" y="2078016"/>
            <a:ext cx="2331937" cy="2331937"/>
          </a:xfrm>
          <a:prstGeom prst="rect">
            <a:avLst/>
          </a:prstGeom>
        </p:spPr>
      </p:pic>
    </p:spTree>
    <p:extLst>
      <p:ext uri="{BB962C8B-B14F-4D97-AF65-F5344CB8AC3E}">
        <p14:creationId xmlns:p14="http://schemas.microsoft.com/office/powerpoint/2010/main" val="4019505429"/>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7858" y="106118"/>
            <a:ext cx="5995686" cy="6740307"/>
          </a:xfrm>
          <a:prstGeom prst="rect">
            <a:avLst/>
          </a:prstGeom>
        </p:spPr>
        <p:txBody>
          <a:bodyPr wrap="square">
            <a:spAutoFit/>
          </a:bodyPr>
          <a:lstStyle/>
          <a:p>
            <a:r>
              <a:rPr lang="en-US" sz="2400" b="1" dirty="0" smtClean="0">
                <a:latin typeface="Comic Sans MS" panose="030F0702030302020204" pitchFamily="66" charset="0"/>
              </a:rPr>
              <a:t>Inez </a:t>
            </a:r>
            <a:r>
              <a:rPr lang="en-US" sz="2400" b="1" dirty="0" err="1">
                <a:latin typeface="Comic Sans MS" panose="030F0702030302020204" pitchFamily="66" charset="0"/>
              </a:rPr>
              <a:t>Milholland</a:t>
            </a:r>
            <a:r>
              <a:rPr lang="en-US" sz="2400" b="1" dirty="0">
                <a:latin typeface="Comic Sans MS" panose="030F0702030302020204" pitchFamily="66" charset="0"/>
              </a:rPr>
              <a:t> </a:t>
            </a:r>
            <a:r>
              <a:rPr lang="en-US" sz="2400" b="1" dirty="0" err="1">
                <a:latin typeface="Comic Sans MS" panose="030F0702030302020204" pitchFamily="66" charset="0"/>
              </a:rPr>
              <a:t>Boissevain</a:t>
            </a:r>
            <a:r>
              <a:rPr lang="en-US" sz="2400" b="1" dirty="0">
                <a:latin typeface="Comic Sans MS" panose="030F0702030302020204" pitchFamily="66" charset="0"/>
              </a:rPr>
              <a:t> </a:t>
            </a:r>
            <a:r>
              <a:rPr lang="en-US" sz="2400" dirty="0">
                <a:latin typeface="Comic Sans MS" panose="030F0702030302020204" pitchFamily="66" charset="0"/>
              </a:rPr>
              <a:t>(1886-1916) </a:t>
            </a:r>
            <a:r>
              <a:rPr lang="en-US" sz="2400" dirty="0" smtClean="0">
                <a:latin typeface="Comic Sans MS" panose="030F0702030302020204" pitchFamily="66" charset="0"/>
              </a:rPr>
              <a:t>gave </a:t>
            </a:r>
            <a:r>
              <a:rPr lang="en-US" sz="2400" dirty="0">
                <a:latin typeface="Comic Sans MS" panose="030F0702030302020204" pitchFamily="66" charset="0"/>
              </a:rPr>
              <a:t>her life working for the Woman Suffrage movement</a:t>
            </a:r>
            <a:r>
              <a:rPr lang="en-US" sz="2400" dirty="0" smtClean="0">
                <a:latin typeface="Comic Sans MS" panose="030F0702030302020204" pitchFamily="66" charset="0"/>
              </a:rPr>
              <a:t>. </a:t>
            </a:r>
            <a:r>
              <a:rPr lang="en-US" sz="2400" dirty="0" err="1">
                <a:latin typeface="Comic Sans MS" panose="030F0702030302020204" pitchFamily="66" charset="0"/>
              </a:rPr>
              <a:t>Milholland</a:t>
            </a:r>
            <a:r>
              <a:rPr lang="en-US" sz="2400" dirty="0">
                <a:latin typeface="Comic Sans MS" panose="030F0702030302020204" pitchFamily="66" charset="0"/>
              </a:rPr>
              <a:t> was a lawyer who also fought for the rights of working class women, spoke out for racial equality, and worked for prison reform</a:t>
            </a:r>
            <a:r>
              <a:rPr lang="en-US" sz="2400" dirty="0" smtClean="0">
                <a:latin typeface="Comic Sans MS" panose="030F0702030302020204" pitchFamily="66" charset="0"/>
              </a:rPr>
              <a:t>. </a:t>
            </a:r>
            <a:r>
              <a:rPr lang="en-US" sz="2400" dirty="0" err="1" smtClean="0">
                <a:latin typeface="Comic Sans MS" panose="030F0702030302020204" pitchFamily="66" charset="0"/>
              </a:rPr>
              <a:t>Milholland</a:t>
            </a:r>
            <a:r>
              <a:rPr lang="en-US" sz="2400" dirty="0" smtClean="0">
                <a:latin typeface="Comic Sans MS" panose="030F0702030302020204" pitchFamily="66" charset="0"/>
              </a:rPr>
              <a:t> </a:t>
            </a:r>
            <a:r>
              <a:rPr lang="en-US" sz="2400" dirty="0">
                <a:latin typeface="Comic Sans MS" panose="030F0702030302020204" pitchFamily="66" charset="0"/>
              </a:rPr>
              <a:t>became active in the Suffrage movement </a:t>
            </a:r>
            <a:r>
              <a:rPr lang="en-US" sz="2400" dirty="0" smtClean="0">
                <a:latin typeface="Comic Sans MS" panose="030F0702030302020204" pitchFamily="66" charset="0"/>
              </a:rPr>
              <a:t>at </a:t>
            </a:r>
            <a:r>
              <a:rPr lang="en-US" sz="2400" dirty="0">
                <a:latin typeface="Comic Sans MS" panose="030F0702030302020204" pitchFamily="66" charset="0"/>
              </a:rPr>
              <a:t>Vassar where her suffrage meetings were eventually banned from campus. For six years, she was involved in the drive for Votes for Women in New York, memorably lobbying state lawmakers and leading annual suffrage parades up Fifth Avenue. In 1913, she helped plan the Woman Suffrage Parade in Washington, </a:t>
            </a:r>
            <a:r>
              <a:rPr lang="en-US" sz="2400" dirty="0" smtClean="0">
                <a:latin typeface="Comic Sans MS" panose="030F0702030302020204" pitchFamily="66" charset="0"/>
              </a:rPr>
              <a:t>DC, </a:t>
            </a:r>
            <a:r>
              <a:rPr lang="en-US" sz="2400" dirty="0">
                <a:latin typeface="Comic Sans MS" panose="030F0702030302020204" pitchFamily="66" charset="0"/>
              </a:rPr>
              <a:t>and she famously led the parade wearing a cape and crown atop a white horse</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7671408" y="235637"/>
            <a:ext cx="4327221" cy="6454529"/>
          </a:xfrm>
          <a:prstGeom prst="rect">
            <a:avLst/>
          </a:prstGeom>
        </p:spPr>
      </p:pic>
    </p:spTree>
    <p:extLst>
      <p:ext uri="{BB962C8B-B14F-4D97-AF65-F5344CB8AC3E}">
        <p14:creationId xmlns:p14="http://schemas.microsoft.com/office/powerpoint/2010/main" val="1685924143"/>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565" y="0"/>
            <a:ext cx="10683434" cy="3416320"/>
          </a:xfrm>
          <a:prstGeom prst="rect">
            <a:avLst/>
          </a:prstGeom>
        </p:spPr>
        <p:txBody>
          <a:bodyPr wrap="square">
            <a:spAutoFit/>
          </a:bodyPr>
          <a:lstStyle/>
          <a:p>
            <a:r>
              <a:rPr lang="en-US" sz="2400" dirty="0">
                <a:latin typeface="Comic Sans MS" panose="030F0702030302020204" pitchFamily="66" charset="0"/>
              </a:rPr>
              <a:t>In 1916, she accepted the role of “Flying Envoy” on a speaking tour of the western states. Across the West she addressed women </a:t>
            </a:r>
            <a:r>
              <a:rPr lang="en-US" sz="2400" dirty="0" smtClean="0">
                <a:latin typeface="Comic Sans MS" panose="030F0702030302020204" pitchFamily="66" charset="0"/>
              </a:rPr>
              <a:t>with </a:t>
            </a:r>
            <a:r>
              <a:rPr lang="en-US" sz="2400" dirty="0">
                <a:latin typeface="Comic Sans MS" panose="030F0702030302020204" pitchFamily="66" charset="0"/>
              </a:rPr>
              <a:t>passion and conviction; “Now, for the first time in our history, women have the power to enforce their demands, and the weapon with which to fight for woman’s liberation</a:t>
            </a:r>
            <a:r>
              <a:rPr lang="en-US" sz="2400" dirty="0" smtClean="0">
                <a:latin typeface="Comic Sans MS" panose="030F0702030302020204" pitchFamily="66" charset="0"/>
              </a:rPr>
              <a:t>.” In October, </a:t>
            </a:r>
            <a:r>
              <a:rPr lang="en-US" sz="2400" dirty="0">
                <a:latin typeface="Comic Sans MS" panose="030F0702030302020204" pitchFamily="66" charset="0"/>
              </a:rPr>
              <a:t>after dramatically asking, “Mr. President, how long must women wait for liberty,” she collapsed before a large audience in Los Angeles, CA. She died a month later of pernicious anemia. Fellow suffragists recognized that her love of democracy and devotion to women made her a martyr for the cause. </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pic>
        <p:nvPicPr>
          <p:cNvPr id="5" name="Picture 4"/>
          <p:cNvPicPr>
            <a:picLocks noChangeAspect="1"/>
          </p:cNvPicPr>
          <p:nvPr/>
        </p:nvPicPr>
        <p:blipFill rotWithShape="1">
          <a:blip r:embed="rId2"/>
          <a:srcRect l="10538" t="7541" r="12451" b="9781"/>
          <a:stretch/>
        </p:blipFill>
        <p:spPr>
          <a:xfrm>
            <a:off x="8638570" y="3363039"/>
            <a:ext cx="2963120" cy="3493362"/>
          </a:xfrm>
          <a:prstGeom prst="rect">
            <a:avLst/>
          </a:prstGeom>
        </p:spPr>
      </p:pic>
      <p:pic>
        <p:nvPicPr>
          <p:cNvPr id="6" name="Picture 5"/>
          <p:cNvPicPr>
            <a:picLocks noChangeAspect="1"/>
          </p:cNvPicPr>
          <p:nvPr/>
        </p:nvPicPr>
        <p:blipFill>
          <a:blip r:embed="rId3"/>
          <a:stretch>
            <a:fillRect/>
          </a:stretch>
        </p:blipFill>
        <p:spPr>
          <a:xfrm>
            <a:off x="2233914" y="3363039"/>
            <a:ext cx="5185458" cy="3494961"/>
          </a:xfrm>
          <a:prstGeom prst="rect">
            <a:avLst/>
          </a:prstGeom>
        </p:spPr>
      </p:pic>
    </p:spTree>
    <p:extLst>
      <p:ext uri="{BB962C8B-B14F-4D97-AF65-F5344CB8AC3E}">
        <p14:creationId xmlns:p14="http://schemas.microsoft.com/office/powerpoint/2010/main" val="2305675211"/>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0221" y="1319076"/>
            <a:ext cx="10752081" cy="2677656"/>
          </a:xfrm>
          <a:prstGeom prst="rect">
            <a:avLst/>
          </a:prstGeom>
        </p:spPr>
        <p:txBody>
          <a:bodyPr wrap="square">
            <a:spAutoFit/>
          </a:bodyPr>
          <a:lstStyle/>
          <a:p>
            <a:r>
              <a:rPr lang="en-US" sz="2400" dirty="0" smtClean="0">
                <a:latin typeface="Comic Sans MS" panose="030F0702030302020204" pitchFamily="66" charset="0"/>
              </a:rPr>
              <a:t>Sources:</a:t>
            </a:r>
          </a:p>
          <a:p>
            <a:endParaRPr lang="en-US" sz="2400" dirty="0">
              <a:latin typeface="Comic Sans MS" panose="030F0702030302020204" pitchFamily="66" charset="0"/>
            </a:endParaRPr>
          </a:p>
          <a:p>
            <a:r>
              <a:rPr lang="en-US" sz="2400" dirty="0" smtClean="0">
                <a:latin typeface="Comic Sans MS" panose="030F0702030302020204" pitchFamily="66" charset="0"/>
              </a:rPr>
              <a:t>http</a:t>
            </a:r>
            <a:r>
              <a:rPr lang="en-US" sz="2400" dirty="0">
                <a:latin typeface="Comic Sans MS" panose="030F0702030302020204" pitchFamily="66" charset="0"/>
              </a:rPr>
              <a:t>://www.nwhp.org/womens-history-month/2017-honoree-nominations</a:t>
            </a:r>
            <a:r>
              <a:rPr lang="en-US" sz="2400" dirty="0" smtClean="0">
                <a:latin typeface="Comic Sans MS" panose="030F0702030302020204" pitchFamily="66" charset="0"/>
              </a:rPr>
              <a:t>/</a:t>
            </a:r>
          </a:p>
          <a:p>
            <a:endParaRPr lang="en-US" sz="2400" dirty="0">
              <a:latin typeface="Comic Sans MS" panose="030F0702030302020204" pitchFamily="66" charset="0"/>
            </a:endParaRPr>
          </a:p>
          <a:p>
            <a:r>
              <a:rPr lang="en-US" sz="2400" dirty="0">
                <a:latin typeface="Comic Sans MS" panose="030F0702030302020204" pitchFamily="66" charset="0"/>
              </a:rPr>
              <a:t>https://en.wikipedia.org/wiki/</a:t>
            </a:r>
          </a:p>
          <a:p>
            <a:endParaRPr lang="en-US" sz="2400" dirty="0" smtClean="0">
              <a:latin typeface="Comic Sans MS" panose="030F0702030302020204" pitchFamily="66" charset="0"/>
            </a:endParaRPr>
          </a:p>
          <a:p>
            <a:endParaRPr lang="en-US" sz="2400" dirty="0">
              <a:latin typeface="Comic Sans MS" panose="030F0702030302020204" pitchFamily="66" charset="0"/>
            </a:endParaRPr>
          </a:p>
        </p:txBody>
      </p:sp>
    </p:spTree>
    <p:extLst>
      <p:ext uri="{BB962C8B-B14F-4D97-AF65-F5344CB8AC3E}">
        <p14:creationId xmlns:p14="http://schemas.microsoft.com/office/powerpoint/2010/main" val="3427569828"/>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5022" y="6236915"/>
            <a:ext cx="6756978" cy="523220"/>
          </a:xfrm>
          <a:prstGeom prst="rect">
            <a:avLst/>
          </a:prstGeom>
        </p:spPr>
        <p:txBody>
          <a:bodyPr wrap="none">
            <a:spAutoFit/>
          </a:bodyPr>
          <a:lstStyle/>
          <a:p>
            <a:r>
              <a:rPr lang="en-US" sz="2800" dirty="0">
                <a:latin typeface="Comic Sans MS" panose="030F0702030302020204" pitchFamily="66" charset="0"/>
              </a:rPr>
              <a:t>https://www.andrews.edu/cas/history/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79" y="95125"/>
            <a:ext cx="10058400" cy="1647062"/>
          </a:xfrm>
          <a:prstGeom prst="rect">
            <a:avLst/>
          </a:prstGeom>
        </p:spPr>
      </p:pic>
      <p:sp>
        <p:nvSpPr>
          <p:cNvPr id="6" name="Rectangle 5"/>
          <p:cNvSpPr/>
          <p:nvPr/>
        </p:nvSpPr>
        <p:spPr>
          <a:xfrm>
            <a:off x="288176" y="2266939"/>
            <a:ext cx="11715402" cy="3816429"/>
          </a:xfrm>
          <a:prstGeom prst="rect">
            <a:avLst/>
          </a:prstGeom>
        </p:spPr>
        <p:txBody>
          <a:bodyPr wrap="square">
            <a:spAutoFit/>
          </a:bodyPr>
          <a:lstStyle/>
          <a:p>
            <a:r>
              <a:rPr lang="en-US" sz="2200" dirty="0">
                <a:latin typeface="Comic Sans MS" panose="030F0702030302020204" pitchFamily="66" charset="0"/>
              </a:rPr>
              <a:t>The study of history and political science provides enhanced understanding of society, increases communication skills, and teaches critical thinking. These, and other benefits of a liberal arts education, bring confidence and increased enjoyment in every area of life by broadening the students’ intellectual experience</a:t>
            </a:r>
            <a:r>
              <a:rPr lang="en-US" sz="2200" dirty="0" smtClean="0">
                <a:latin typeface="Comic Sans MS" panose="030F0702030302020204" pitchFamily="66" charset="0"/>
              </a:rPr>
              <a:t>. The </a:t>
            </a:r>
            <a:r>
              <a:rPr lang="en-US" sz="2200" dirty="0">
                <a:latin typeface="Comic Sans MS" panose="030F0702030302020204" pitchFamily="66" charset="0"/>
              </a:rPr>
              <a:t>History </a:t>
            </a:r>
            <a:r>
              <a:rPr lang="en-US" sz="2200" dirty="0" smtClean="0">
                <a:latin typeface="Comic Sans MS" panose="030F0702030302020204" pitchFamily="66" charset="0"/>
              </a:rPr>
              <a:t>&amp; </a:t>
            </a:r>
            <a:r>
              <a:rPr lang="en-US" sz="2200" dirty="0">
                <a:latin typeface="Comic Sans MS" panose="030F0702030302020204" pitchFamily="66" charset="0"/>
              </a:rPr>
              <a:t>Political Science Department serves Andrews students in several ways. It provides general educational courses required for all students and offers degree programs for those interested in further study of American and European history, political science, or social studies. </a:t>
            </a:r>
            <a:r>
              <a:rPr lang="en-US" sz="2200" dirty="0" smtClean="0">
                <a:latin typeface="Comic Sans MS" panose="030F0702030302020204" pitchFamily="66" charset="0"/>
              </a:rPr>
              <a:t>Faculty </a:t>
            </a:r>
            <a:r>
              <a:rPr lang="en-US" sz="2200" dirty="0">
                <a:latin typeface="Comic Sans MS" panose="030F0702030302020204" pitchFamily="66" charset="0"/>
              </a:rPr>
              <a:t>in the department aid students in understanding the relationship of the past and present and demonstrate how local, national, and international political processes affect and respond to events. All teachers approach their subjects from an explicit, biblically based, Christian perspective.</a:t>
            </a:r>
          </a:p>
        </p:txBody>
      </p:sp>
    </p:spTree>
    <p:extLst>
      <p:ext uri="{BB962C8B-B14F-4D97-AF65-F5344CB8AC3E}">
        <p14:creationId xmlns:p14="http://schemas.microsoft.com/office/powerpoint/2010/main" val="3842725245"/>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6345" y="0"/>
            <a:ext cx="10699532" cy="6801862"/>
          </a:xfrm>
          <a:prstGeom prst="rect">
            <a:avLst/>
          </a:prstGeom>
        </p:spPr>
        <p:txBody>
          <a:bodyPr wrap="square">
            <a:spAutoFit/>
          </a:bodyPr>
          <a:lstStyle/>
          <a:p>
            <a:r>
              <a:rPr lang="en-US" sz="2100" dirty="0">
                <a:latin typeface="Comic Sans MS" panose="030F0702030302020204" pitchFamily="66" charset="0"/>
              </a:rPr>
              <a:t>A major in </a:t>
            </a:r>
            <a:r>
              <a:rPr lang="en-US" sz="2100" b="1" dirty="0">
                <a:latin typeface="Comic Sans MS" panose="030F0702030302020204" pitchFamily="66" charset="0"/>
              </a:rPr>
              <a:t>History</a:t>
            </a:r>
            <a:r>
              <a:rPr lang="en-US" sz="2100" dirty="0">
                <a:latin typeface="Comic Sans MS" panose="030F0702030302020204" pitchFamily="66" charset="0"/>
              </a:rPr>
              <a:t> from Andrews University equips students with knowledge and skills for success in a wide range of areas. Students understand the past and its relationship to the present through a variety of American, </a:t>
            </a:r>
            <a:r>
              <a:rPr lang="en-US" sz="2100" dirty="0" smtClean="0">
                <a:latin typeface="Comic Sans MS" panose="030F0702030302020204" pitchFamily="66" charset="0"/>
              </a:rPr>
              <a:t>European, </a:t>
            </a:r>
            <a:r>
              <a:rPr lang="en-US" sz="2100" dirty="0">
                <a:latin typeface="Comic Sans MS" panose="030F0702030302020204" pitchFamily="66" charset="0"/>
              </a:rPr>
              <a:t>and non-western history courses, training in a foreign language, hands-on experience in historical research, and an introduction to historical philosophy and theory. Our degree prepares students for careers in teaching, research, law, and for graduate work in a wide range of professional and academic areas. In </a:t>
            </a:r>
            <a:r>
              <a:rPr lang="en-US" sz="2100" dirty="0" smtClean="0">
                <a:latin typeface="Comic Sans MS" panose="030F0702030302020204" pitchFamily="66" charset="0"/>
              </a:rPr>
              <a:t>addition, </a:t>
            </a:r>
            <a:r>
              <a:rPr lang="en-US" sz="2100" dirty="0">
                <a:latin typeface="Comic Sans MS" panose="030F0702030302020204" pitchFamily="66" charset="0"/>
              </a:rPr>
              <a:t>it encourages the moral, intellectual, civic, social, and spiritual maturity to accompany a life well-lived</a:t>
            </a:r>
            <a:r>
              <a:rPr lang="en-US" sz="2100" dirty="0" smtClean="0">
                <a:latin typeface="Comic Sans MS" panose="030F0702030302020204" pitchFamily="66" charset="0"/>
              </a:rPr>
              <a:t>.</a:t>
            </a:r>
          </a:p>
          <a:p>
            <a:endParaRPr lang="en-US" sz="800" dirty="0" smtClean="0">
              <a:latin typeface="Comic Sans MS" panose="030F0702030302020204" pitchFamily="66" charset="0"/>
            </a:endParaRPr>
          </a:p>
          <a:p>
            <a:r>
              <a:rPr lang="en-US" sz="2100" dirty="0">
                <a:latin typeface="Comic Sans MS" panose="030F0702030302020204" pitchFamily="66" charset="0"/>
              </a:rPr>
              <a:t>A </a:t>
            </a:r>
            <a:r>
              <a:rPr lang="en-US" sz="2100" b="1" dirty="0">
                <a:latin typeface="Comic Sans MS" panose="030F0702030302020204" pitchFamily="66" charset="0"/>
              </a:rPr>
              <a:t>Political Science </a:t>
            </a:r>
            <a:r>
              <a:rPr lang="en-US" sz="2100" dirty="0">
                <a:latin typeface="Comic Sans MS" panose="030F0702030302020204" pitchFamily="66" charset="0"/>
              </a:rPr>
              <a:t>major from </a:t>
            </a:r>
            <a:r>
              <a:rPr lang="en-US" sz="2100" dirty="0" smtClean="0">
                <a:latin typeface="Comic Sans MS" panose="030F0702030302020204" pitchFamily="66" charset="0"/>
              </a:rPr>
              <a:t>AU </a:t>
            </a:r>
            <a:r>
              <a:rPr lang="en-US" sz="2100" dirty="0">
                <a:latin typeface="Comic Sans MS" panose="030F0702030302020204" pitchFamily="66" charset="0"/>
              </a:rPr>
              <a:t>equips students with unique knowledge and skills that </a:t>
            </a:r>
            <a:r>
              <a:rPr lang="en-US" sz="2100" dirty="0" smtClean="0">
                <a:latin typeface="Comic Sans MS" panose="030F0702030302020204" pitchFamily="66" charset="0"/>
              </a:rPr>
              <a:t>find </a:t>
            </a:r>
            <a:r>
              <a:rPr lang="en-US" sz="2100" dirty="0">
                <a:latin typeface="Comic Sans MS" panose="030F0702030302020204" pitchFamily="66" charset="0"/>
              </a:rPr>
              <a:t>practical solutions to some of the world's most urgent social, economic and political problems</a:t>
            </a:r>
            <a:r>
              <a:rPr lang="en-US" sz="2100" dirty="0" smtClean="0">
                <a:latin typeface="Comic Sans MS" panose="030F0702030302020204" pitchFamily="66" charset="0"/>
              </a:rPr>
              <a:t>. </a:t>
            </a:r>
            <a:r>
              <a:rPr lang="en-US" sz="2100" dirty="0">
                <a:latin typeface="Comic Sans MS" panose="030F0702030302020204" pitchFamily="66" charset="0"/>
              </a:rPr>
              <a:t>It prepares students for careers in teaching, government and politics, law, and for graduate student in a wide range of professional and academic areas. In </a:t>
            </a:r>
            <a:r>
              <a:rPr lang="en-US" sz="2100" dirty="0" smtClean="0">
                <a:latin typeface="Comic Sans MS" panose="030F0702030302020204" pitchFamily="66" charset="0"/>
              </a:rPr>
              <a:t>preparing </a:t>
            </a:r>
            <a:r>
              <a:rPr lang="en-US" sz="2100" dirty="0">
                <a:latin typeface="Comic Sans MS" panose="030F0702030302020204" pitchFamily="66" charset="0"/>
              </a:rPr>
              <a:t>students for a specific profession, </a:t>
            </a:r>
            <a:r>
              <a:rPr lang="en-US" sz="2100" dirty="0" smtClean="0">
                <a:latin typeface="Comic Sans MS" panose="030F0702030302020204" pitchFamily="66" charset="0"/>
              </a:rPr>
              <a:t>a political science major </a:t>
            </a:r>
            <a:r>
              <a:rPr lang="en-US" sz="2100" dirty="0">
                <a:latin typeface="Comic Sans MS" panose="030F0702030302020204" pitchFamily="66" charset="0"/>
              </a:rPr>
              <a:t>teaches lessons in citizenship and statesmanship and seeks to encourage </a:t>
            </a:r>
            <a:r>
              <a:rPr lang="en-US" sz="2100" dirty="0" smtClean="0">
                <a:latin typeface="Comic Sans MS" panose="030F0702030302020204" pitchFamily="66" charset="0"/>
              </a:rPr>
              <a:t>moral</a:t>
            </a:r>
            <a:r>
              <a:rPr lang="en-US" sz="2100" dirty="0">
                <a:latin typeface="Comic Sans MS" panose="030F0702030302020204" pitchFamily="66" charset="0"/>
              </a:rPr>
              <a:t>, intellectual, civic, </a:t>
            </a:r>
            <a:r>
              <a:rPr lang="en-US" sz="2100" dirty="0" smtClean="0">
                <a:latin typeface="Comic Sans MS" panose="030F0702030302020204" pitchFamily="66" charset="0"/>
              </a:rPr>
              <a:t>social, </a:t>
            </a:r>
            <a:r>
              <a:rPr lang="en-US" sz="2100" dirty="0">
                <a:latin typeface="Comic Sans MS" panose="030F0702030302020204" pitchFamily="66" charset="0"/>
              </a:rPr>
              <a:t>and spiritual maturity to accompany a life well-lived. The discipline of Political Science also teaches students to critically assess a host of difficult problems and aims at </a:t>
            </a:r>
            <a:r>
              <a:rPr lang="en-US" sz="2100" dirty="0" smtClean="0">
                <a:latin typeface="Comic Sans MS" panose="030F0702030302020204" pitchFamily="66" charset="0"/>
              </a:rPr>
              <a:t>finding. </a:t>
            </a:r>
          </a:p>
          <a:p>
            <a:endParaRPr lang="en-US" sz="800" dirty="0">
              <a:latin typeface="Comic Sans MS" panose="030F0702030302020204" pitchFamily="66" charset="0"/>
            </a:endParaRPr>
          </a:p>
          <a:p>
            <a:r>
              <a:rPr lang="en-US" sz="2100" dirty="0" smtClean="0">
                <a:latin typeface="Comic Sans MS" panose="030F0702030302020204" pitchFamily="66" charset="0"/>
              </a:rPr>
              <a:t>Our </a:t>
            </a:r>
            <a:r>
              <a:rPr lang="en-US" sz="2100" b="1" dirty="0">
                <a:latin typeface="Comic Sans MS" panose="030F0702030302020204" pitchFamily="66" charset="0"/>
              </a:rPr>
              <a:t>Social Studies </a:t>
            </a:r>
            <a:r>
              <a:rPr lang="en-US" sz="2100" dirty="0">
                <a:latin typeface="Comic Sans MS" panose="030F0702030302020204" pitchFamily="66" charset="0"/>
              </a:rPr>
              <a:t>degree </a:t>
            </a:r>
            <a:r>
              <a:rPr lang="en-US" sz="2100" dirty="0" smtClean="0">
                <a:latin typeface="Comic Sans MS" panose="030F0702030302020204" pitchFamily="66" charset="0"/>
              </a:rPr>
              <a:t>from AU is </a:t>
            </a:r>
            <a:r>
              <a:rPr lang="en-US" sz="2100" dirty="0">
                <a:latin typeface="Comic Sans MS" panose="030F0702030302020204" pitchFamily="66" charset="0"/>
              </a:rPr>
              <a:t>an interdisciplinary program that prepares students for teaching elementary and secondary education.</a:t>
            </a:r>
          </a:p>
        </p:txBody>
      </p:sp>
    </p:spTree>
    <p:extLst>
      <p:ext uri="{BB962C8B-B14F-4D97-AF65-F5344CB8AC3E}">
        <p14:creationId xmlns:p14="http://schemas.microsoft.com/office/powerpoint/2010/main" val="3657128296"/>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7858" y="0"/>
            <a:ext cx="10664141" cy="6740307"/>
          </a:xfrm>
          <a:prstGeom prst="rect">
            <a:avLst/>
          </a:prstGeom>
        </p:spPr>
        <p:txBody>
          <a:bodyPr wrap="square">
            <a:spAutoFit/>
          </a:bodyPr>
          <a:lstStyle/>
          <a:p>
            <a:r>
              <a:rPr lang="en-US" sz="2400" b="1" dirty="0">
                <a:latin typeface="Comic Sans MS" panose="030F0702030302020204" pitchFamily="66" charset="0"/>
              </a:rPr>
              <a:t>Isabel Gonzalez </a:t>
            </a:r>
            <a:r>
              <a:rPr lang="en-US" sz="2400" dirty="0" smtClean="0">
                <a:latin typeface="Comic Sans MS" panose="030F0702030302020204" pitchFamily="66" charset="0"/>
              </a:rPr>
              <a:t>(</a:t>
            </a:r>
            <a:r>
              <a:rPr lang="en-US" sz="2400" dirty="0">
                <a:latin typeface="Comic Sans MS" panose="030F0702030302020204" pitchFamily="66" charset="0"/>
              </a:rPr>
              <a:t>1882-1971) </a:t>
            </a:r>
            <a:r>
              <a:rPr lang="en-US" sz="2400" dirty="0" smtClean="0">
                <a:latin typeface="Comic Sans MS" panose="030F0702030302020204" pitchFamily="66" charset="0"/>
              </a:rPr>
              <a:t>fought to </a:t>
            </a:r>
            <a:r>
              <a:rPr lang="en-US" sz="2400" dirty="0">
                <a:latin typeface="Comic Sans MS" panose="030F0702030302020204" pitchFamily="66" charset="0"/>
              </a:rPr>
              <a:t>ensure full </a:t>
            </a:r>
            <a:r>
              <a:rPr lang="en-US" sz="2400" dirty="0" smtClean="0">
                <a:latin typeface="Comic Sans MS" panose="030F0702030302020204" pitchFamily="66" charset="0"/>
              </a:rPr>
              <a:t>US </a:t>
            </a:r>
            <a:r>
              <a:rPr lang="en-US" sz="2400" dirty="0">
                <a:latin typeface="Comic Sans MS" panose="030F0702030302020204" pitchFamily="66" charset="0"/>
              </a:rPr>
              <a:t>citizenship rights for all Puerto Ricans. </a:t>
            </a:r>
            <a:r>
              <a:rPr lang="en-US" sz="2400" dirty="0" smtClean="0">
                <a:latin typeface="Comic Sans MS" panose="030F0702030302020204" pitchFamily="66" charset="0"/>
              </a:rPr>
              <a:t>González </a:t>
            </a:r>
            <a:r>
              <a:rPr lang="en-US" sz="2400" dirty="0">
                <a:latin typeface="Comic Sans MS" panose="030F0702030302020204" pitchFamily="66" charset="0"/>
              </a:rPr>
              <a:t>left Puerto Rico in </a:t>
            </a:r>
            <a:r>
              <a:rPr lang="en-US" sz="2400" dirty="0" smtClean="0">
                <a:latin typeface="Comic Sans MS" panose="030F0702030302020204" pitchFamily="66" charset="0"/>
              </a:rPr>
              <a:t>1902 </a:t>
            </a:r>
            <a:r>
              <a:rPr lang="en-US" sz="2400" dirty="0">
                <a:latin typeface="Comic Sans MS" panose="030F0702030302020204" pitchFamily="66" charset="0"/>
              </a:rPr>
              <a:t>to meet family and wed the father of her </a:t>
            </a:r>
            <a:r>
              <a:rPr lang="en-US" sz="2400" dirty="0" smtClean="0">
                <a:latin typeface="Comic Sans MS" panose="030F0702030302020204" pitchFamily="66" charset="0"/>
              </a:rPr>
              <a:t>unborn child. </a:t>
            </a:r>
            <a:r>
              <a:rPr lang="en-US" sz="2400" dirty="0">
                <a:latin typeface="Comic Sans MS" panose="030F0702030302020204" pitchFamily="66" charset="0"/>
              </a:rPr>
              <a:t>While she was </a:t>
            </a:r>
            <a:r>
              <a:rPr lang="en-US" sz="2400" dirty="0" err="1">
                <a:latin typeface="Comic Sans MS" panose="030F0702030302020204" pitchFamily="66" charset="0"/>
              </a:rPr>
              <a:t>enroute</a:t>
            </a:r>
            <a:r>
              <a:rPr lang="en-US" sz="2400" dirty="0">
                <a:latin typeface="Comic Sans MS" panose="030F0702030302020204" pitchFamily="66" charset="0"/>
              </a:rPr>
              <a:t>, the </a:t>
            </a:r>
            <a:r>
              <a:rPr lang="en-US" sz="2400" dirty="0" smtClean="0">
                <a:latin typeface="Comic Sans MS" panose="030F0702030302020204" pitchFamily="66" charset="0"/>
              </a:rPr>
              <a:t>US </a:t>
            </a:r>
            <a:r>
              <a:rPr lang="en-US" sz="2400" dirty="0">
                <a:latin typeface="Comic Sans MS" panose="030F0702030302020204" pitchFamily="66" charset="0"/>
              </a:rPr>
              <a:t>tightened immigration </a:t>
            </a:r>
            <a:r>
              <a:rPr lang="en-US" sz="2400" dirty="0" smtClean="0">
                <a:latin typeface="Comic Sans MS" panose="030F0702030302020204" pitchFamily="66" charset="0"/>
              </a:rPr>
              <a:t>restrictions </a:t>
            </a:r>
            <a:r>
              <a:rPr lang="en-US" sz="2400" dirty="0">
                <a:latin typeface="Comic Sans MS" panose="030F0702030302020204" pitchFamily="66" charset="0"/>
              </a:rPr>
              <a:t>and upon arrival her ship was sent to Ellis </a:t>
            </a:r>
            <a:r>
              <a:rPr lang="en-US" sz="2400" dirty="0" smtClean="0">
                <a:latin typeface="Comic Sans MS" panose="030F0702030302020204" pitchFamily="66" charset="0"/>
              </a:rPr>
              <a:t>Island. Labeled an alien and targeted </a:t>
            </a:r>
            <a:r>
              <a:rPr lang="en-US" sz="2400" dirty="0">
                <a:latin typeface="Comic Sans MS" panose="030F0702030302020204" pitchFamily="66" charset="0"/>
              </a:rPr>
              <a:t>as a </a:t>
            </a:r>
            <a:r>
              <a:rPr lang="en-US" sz="2400" dirty="0" smtClean="0">
                <a:latin typeface="Comic Sans MS" panose="030F0702030302020204" pitchFamily="66" charset="0"/>
              </a:rPr>
              <a:t>“</a:t>
            </a:r>
            <a:r>
              <a:rPr lang="en-US" sz="2400" dirty="0">
                <a:latin typeface="Comic Sans MS" panose="030F0702030302020204" pitchFamily="66" charset="0"/>
              </a:rPr>
              <a:t>ward of the state” because of her </a:t>
            </a:r>
            <a:r>
              <a:rPr lang="en-US" sz="2400" dirty="0" smtClean="0">
                <a:latin typeface="Comic Sans MS" panose="030F0702030302020204" pitchFamily="66" charset="0"/>
              </a:rPr>
              <a:t>pregnancy, Gonzalez entered detention. </a:t>
            </a:r>
            <a:r>
              <a:rPr lang="en-US" sz="2400" dirty="0">
                <a:latin typeface="Comic Sans MS" panose="030F0702030302020204" pitchFamily="66" charset="0"/>
              </a:rPr>
              <a:t>Her family vouched for her at multiple hearings, </a:t>
            </a:r>
            <a:r>
              <a:rPr lang="en-US" sz="2400" dirty="0" smtClean="0">
                <a:latin typeface="Comic Sans MS" panose="030F0702030302020204" pitchFamily="66" charset="0"/>
              </a:rPr>
              <a:t>but </a:t>
            </a:r>
            <a:r>
              <a:rPr lang="en-US" sz="2400" dirty="0">
                <a:latin typeface="Comic Sans MS" panose="030F0702030302020204" pitchFamily="66" charset="0"/>
              </a:rPr>
              <a:t>the authorities refused to release </a:t>
            </a:r>
            <a:r>
              <a:rPr lang="en-US" sz="2400" dirty="0" smtClean="0">
                <a:latin typeface="Comic Sans MS" panose="030F0702030302020204" pitchFamily="66" charset="0"/>
              </a:rPr>
              <a:t>her. Her uncle </a:t>
            </a:r>
            <a:r>
              <a:rPr lang="en-US" sz="2400" dirty="0">
                <a:latin typeface="Comic Sans MS" panose="030F0702030302020204" pitchFamily="66" charset="0"/>
              </a:rPr>
              <a:t>acquired a lawyer and seven weeks later Gonzales’ case was heard before the Circuit Court for the Southern District of </a:t>
            </a:r>
            <a:r>
              <a:rPr lang="en-US" sz="2400" dirty="0" smtClean="0">
                <a:latin typeface="Comic Sans MS" panose="030F0702030302020204" pitchFamily="66" charset="0"/>
              </a:rPr>
              <a:t>NY. </a:t>
            </a:r>
            <a:r>
              <a:rPr lang="en-US" sz="2400" dirty="0">
                <a:latin typeface="Comic Sans MS" panose="030F0702030302020204" pitchFamily="66" charset="0"/>
              </a:rPr>
              <a:t>The court ruled against González, affirming her status as an alien. The case of González v Williams was heard before the </a:t>
            </a:r>
            <a:r>
              <a:rPr lang="en-US" sz="2400" dirty="0" smtClean="0">
                <a:latin typeface="Comic Sans MS" panose="030F0702030302020204" pitchFamily="66" charset="0"/>
              </a:rPr>
              <a:t>US </a:t>
            </a:r>
            <a:r>
              <a:rPr lang="en-US" sz="2400" dirty="0">
                <a:latin typeface="Comic Sans MS" panose="030F0702030302020204" pitchFamily="66" charset="0"/>
              </a:rPr>
              <a:t>Supreme Court in 1903; the court ruled only partially in González’ favor, finding that Puerto Ricans should not be treated as aliens, but </a:t>
            </a:r>
            <a:r>
              <a:rPr lang="en-US" sz="2400" dirty="0" smtClean="0">
                <a:latin typeface="Comic Sans MS" panose="030F0702030302020204" pitchFamily="66" charset="0"/>
              </a:rPr>
              <a:t>not </a:t>
            </a:r>
            <a:r>
              <a:rPr lang="en-US" sz="2400" dirty="0">
                <a:latin typeface="Comic Sans MS" panose="030F0702030302020204" pitchFamily="66" charset="0"/>
              </a:rPr>
              <a:t>granting them full citizenship. Her case was the first time the Supreme Court considered the matter of residents of </a:t>
            </a:r>
            <a:r>
              <a:rPr lang="en-US" sz="2400" dirty="0" smtClean="0">
                <a:latin typeface="Comic Sans MS" panose="030F0702030302020204" pitchFamily="66" charset="0"/>
              </a:rPr>
              <a:t>US </a:t>
            </a:r>
            <a:r>
              <a:rPr lang="en-US" sz="2400" dirty="0">
                <a:latin typeface="Comic Sans MS" panose="030F0702030302020204" pitchFamily="66" charset="0"/>
              </a:rPr>
              <a:t>territories having </a:t>
            </a:r>
            <a:r>
              <a:rPr lang="en-US" sz="2400" dirty="0" smtClean="0">
                <a:latin typeface="Comic Sans MS" panose="030F0702030302020204" pitchFamily="66" charset="0"/>
              </a:rPr>
              <a:t>full </a:t>
            </a:r>
            <a:r>
              <a:rPr lang="en-US" sz="2400" dirty="0">
                <a:latin typeface="Comic Sans MS" panose="030F0702030302020204" pitchFamily="66" charset="0"/>
              </a:rPr>
              <a:t>citizenship</a:t>
            </a:r>
            <a:r>
              <a:rPr lang="en-US" sz="2400" dirty="0" smtClean="0">
                <a:latin typeface="Comic Sans MS" panose="030F0702030302020204" pitchFamily="66" charset="0"/>
              </a:rPr>
              <a:t>. González continued </a:t>
            </a:r>
            <a:r>
              <a:rPr lang="en-US" sz="2400" dirty="0">
                <a:latin typeface="Comic Sans MS" panose="030F0702030302020204" pitchFamily="66" charset="0"/>
              </a:rPr>
              <a:t>her campaign for all Puerto Ricans to gain </a:t>
            </a:r>
            <a:r>
              <a:rPr lang="en-US" sz="2400" dirty="0" smtClean="0">
                <a:latin typeface="Comic Sans MS" panose="030F0702030302020204" pitchFamily="66" charset="0"/>
              </a:rPr>
              <a:t>US </a:t>
            </a:r>
            <a:r>
              <a:rPr lang="en-US" sz="2400" dirty="0">
                <a:latin typeface="Comic Sans MS" panose="030F0702030302020204" pitchFamily="66" charset="0"/>
              </a:rPr>
              <a:t>citizenship </a:t>
            </a:r>
            <a:r>
              <a:rPr lang="en-US" sz="2400" dirty="0" smtClean="0">
                <a:latin typeface="Comic Sans MS" panose="030F0702030302020204" pitchFamily="66" charset="0"/>
              </a:rPr>
              <a:t>which was resolved </a:t>
            </a:r>
            <a:r>
              <a:rPr lang="en-US" sz="2400" dirty="0">
                <a:latin typeface="Comic Sans MS" panose="030F0702030302020204" pitchFamily="66" charset="0"/>
              </a:rPr>
              <a:t>in 1917 when Congress </a:t>
            </a:r>
            <a:r>
              <a:rPr lang="en-US" sz="2400" dirty="0" smtClean="0">
                <a:latin typeface="Comic Sans MS" panose="030F0702030302020204" pitchFamily="66" charset="0"/>
              </a:rPr>
              <a:t>passed </a:t>
            </a:r>
            <a:r>
              <a:rPr lang="en-US" sz="2400" dirty="0">
                <a:latin typeface="Comic Sans MS" panose="030F0702030302020204" pitchFamily="66" charset="0"/>
              </a:rPr>
              <a:t>the Jones-</a:t>
            </a:r>
            <a:r>
              <a:rPr lang="en-US" sz="2400" dirty="0" err="1">
                <a:latin typeface="Comic Sans MS" panose="030F0702030302020204" pitchFamily="66" charset="0"/>
              </a:rPr>
              <a:t>Shafroth</a:t>
            </a:r>
            <a:r>
              <a:rPr lang="en-US" sz="2400" dirty="0">
                <a:latin typeface="Comic Sans MS" panose="030F0702030302020204" pitchFamily="66" charset="0"/>
              </a:rPr>
              <a:t> Act, granting all Puerto Ricans American citizenship. </a:t>
            </a:r>
            <a:endParaRPr lang="en-US" sz="2400" dirty="0"/>
          </a:p>
        </p:txBody>
      </p:sp>
    </p:spTree>
    <p:extLst>
      <p:ext uri="{BB962C8B-B14F-4D97-AF65-F5344CB8AC3E}">
        <p14:creationId xmlns:p14="http://schemas.microsoft.com/office/powerpoint/2010/main" val="891404483"/>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470" y="0"/>
            <a:ext cx="8152678" cy="6740307"/>
          </a:xfrm>
          <a:prstGeom prst="rect">
            <a:avLst/>
          </a:prstGeom>
        </p:spPr>
        <p:txBody>
          <a:bodyPr wrap="square">
            <a:spAutoFit/>
          </a:bodyPr>
          <a:lstStyle/>
          <a:p>
            <a:r>
              <a:rPr lang="en-US" sz="2400" b="1" dirty="0" smtClean="0">
                <a:latin typeface="Comic Sans MS" panose="030F0702030302020204" pitchFamily="66" charset="0"/>
              </a:rPr>
              <a:t>Dorothy </a:t>
            </a:r>
            <a:r>
              <a:rPr lang="en-US" sz="2400" b="1" dirty="0">
                <a:latin typeface="Comic Sans MS" panose="030F0702030302020204" pitchFamily="66" charset="0"/>
              </a:rPr>
              <a:t>C. Stratton </a:t>
            </a:r>
            <a:r>
              <a:rPr lang="en-US" sz="2400" dirty="0" smtClean="0">
                <a:latin typeface="Comic Sans MS" panose="030F0702030302020204" pitchFamily="66" charset="0"/>
              </a:rPr>
              <a:t>(1899-2006) was Director </a:t>
            </a:r>
            <a:r>
              <a:rPr lang="en-US" sz="2400" dirty="0">
                <a:latin typeface="Comic Sans MS" panose="030F0702030302020204" pitchFamily="66" charset="0"/>
              </a:rPr>
              <a:t>of </a:t>
            </a:r>
            <a:r>
              <a:rPr lang="en-US" sz="2400" dirty="0" smtClean="0">
                <a:latin typeface="Comic Sans MS" panose="030F0702030302020204" pitchFamily="66" charset="0"/>
              </a:rPr>
              <a:t>SPARS (US </a:t>
            </a:r>
            <a:r>
              <a:rPr lang="en-US" sz="2400" dirty="0">
                <a:latin typeface="Comic Sans MS" panose="030F0702030302020204" pitchFamily="66" charset="0"/>
              </a:rPr>
              <a:t>Coast Guard Women’s </a:t>
            </a:r>
            <a:r>
              <a:rPr lang="en-US" sz="2400" dirty="0" smtClean="0">
                <a:latin typeface="Comic Sans MS" panose="030F0702030302020204" pitchFamily="66" charset="0"/>
              </a:rPr>
              <a:t>Reserve) </a:t>
            </a:r>
            <a:r>
              <a:rPr lang="en-US" sz="2400" dirty="0">
                <a:latin typeface="Comic Sans MS" panose="030F0702030302020204" pitchFamily="66" charset="0"/>
              </a:rPr>
              <a:t>during World War II. Prior to joining the military, Stratton was Purdue University’s first </a:t>
            </a:r>
            <a:r>
              <a:rPr lang="en-US" sz="2400" dirty="0" smtClean="0">
                <a:latin typeface="Comic Sans MS" panose="030F0702030302020204" pitchFamily="66" charset="0"/>
              </a:rPr>
              <a:t>Dean </a:t>
            </a:r>
            <a:r>
              <a:rPr lang="en-US" sz="2400" dirty="0">
                <a:latin typeface="Comic Sans MS" panose="030F0702030302020204" pitchFamily="66" charset="0"/>
              </a:rPr>
              <a:t>of Women (</a:t>
            </a:r>
            <a:r>
              <a:rPr lang="en-US" sz="2400" dirty="0" smtClean="0">
                <a:latin typeface="Comic Sans MS" panose="030F0702030302020204" pitchFamily="66" charset="0"/>
              </a:rPr>
              <a:t>1933-1942</a:t>
            </a:r>
            <a:r>
              <a:rPr lang="en-US" sz="2400" dirty="0">
                <a:latin typeface="Comic Sans MS" panose="030F0702030302020204" pitchFamily="66" charset="0"/>
              </a:rPr>
              <a:t>). She </a:t>
            </a:r>
            <a:r>
              <a:rPr lang="en-US" sz="2400" dirty="0" smtClean="0">
                <a:latin typeface="Comic Sans MS" panose="030F0702030302020204" pitchFamily="66" charset="0"/>
              </a:rPr>
              <a:t>expanded </a:t>
            </a:r>
            <a:r>
              <a:rPr lang="en-US" sz="2400" dirty="0" smtClean="0">
                <a:latin typeface="Comic Sans MS" panose="030F0702030302020204" pitchFamily="66" charset="0"/>
              </a:rPr>
              <a:t>female </a:t>
            </a:r>
            <a:r>
              <a:rPr lang="en-US" sz="2400" dirty="0">
                <a:latin typeface="Comic Sans MS" panose="030F0702030302020204" pitchFamily="66" charset="0"/>
              </a:rPr>
              <a:t>curriculum beyond Home Economics and female enrollment at Purdue nearly tripled. </a:t>
            </a:r>
            <a:r>
              <a:rPr lang="en-US" sz="2400" dirty="0" smtClean="0">
                <a:latin typeface="Comic Sans MS" panose="030F0702030302020204" pitchFamily="66" charset="0"/>
              </a:rPr>
              <a:t>Stratton </a:t>
            </a:r>
            <a:r>
              <a:rPr lang="en-US" sz="2400" dirty="0">
                <a:latin typeface="Comic Sans MS" panose="030F0702030302020204" pitchFamily="66" charset="0"/>
              </a:rPr>
              <a:t>was the first woman to be accepted </a:t>
            </a:r>
            <a:r>
              <a:rPr lang="en-US" sz="2400" dirty="0" smtClean="0">
                <a:latin typeface="Comic Sans MS" panose="030F0702030302020204" pitchFamily="66" charset="0"/>
              </a:rPr>
              <a:t>in the US </a:t>
            </a:r>
            <a:r>
              <a:rPr lang="en-US" sz="2400" dirty="0">
                <a:latin typeface="Comic Sans MS" panose="030F0702030302020204" pitchFamily="66" charset="0"/>
              </a:rPr>
              <a:t>Navy after President </a:t>
            </a:r>
            <a:r>
              <a:rPr lang="en-US" sz="2400" dirty="0" smtClean="0">
                <a:latin typeface="Comic Sans MS" panose="030F0702030302020204" pitchFamily="66" charset="0"/>
              </a:rPr>
              <a:t>F. </a:t>
            </a:r>
            <a:r>
              <a:rPr lang="en-US" sz="2400" dirty="0">
                <a:latin typeface="Comic Sans MS" panose="030F0702030302020204" pitchFamily="66" charset="0"/>
              </a:rPr>
              <a:t>Roosevelt </a:t>
            </a:r>
            <a:r>
              <a:rPr lang="en-US" sz="2400" dirty="0" smtClean="0">
                <a:latin typeface="Comic Sans MS" panose="030F0702030302020204" pitchFamily="66" charset="0"/>
              </a:rPr>
              <a:t>created </a:t>
            </a:r>
            <a:r>
              <a:rPr lang="en-US" sz="2400" dirty="0">
                <a:latin typeface="Comic Sans MS" panose="030F0702030302020204" pitchFamily="66" charset="0"/>
              </a:rPr>
              <a:t>a women’s reserve program. </a:t>
            </a:r>
            <a:r>
              <a:rPr lang="en-US" sz="2400" dirty="0" smtClean="0">
                <a:latin typeface="Comic Sans MS" panose="030F0702030302020204" pitchFamily="66" charset="0"/>
              </a:rPr>
              <a:t>She initially joined the WAVES </a:t>
            </a:r>
            <a:r>
              <a:rPr lang="en-US" sz="2400" dirty="0">
                <a:latin typeface="Comic Sans MS" panose="030F0702030302020204" pitchFamily="66" charset="0"/>
              </a:rPr>
              <a:t>(</a:t>
            </a:r>
            <a:r>
              <a:rPr lang="en-US" sz="2400" dirty="0" smtClean="0">
                <a:latin typeface="Comic Sans MS" panose="030F0702030302020204" pitchFamily="66" charset="0"/>
              </a:rPr>
              <a:t>Women </a:t>
            </a:r>
            <a:r>
              <a:rPr lang="en-US" sz="2400" dirty="0">
                <a:latin typeface="Comic Sans MS" panose="030F0702030302020204" pitchFamily="66" charset="0"/>
              </a:rPr>
              <a:t>Accepted for Voluntary Emergency </a:t>
            </a:r>
            <a:r>
              <a:rPr lang="en-US" sz="2400" dirty="0" smtClean="0">
                <a:latin typeface="Comic Sans MS" panose="030F0702030302020204" pitchFamily="66" charset="0"/>
              </a:rPr>
              <a:t>Service</a:t>
            </a:r>
            <a:r>
              <a:rPr lang="en-US" sz="2400" dirty="0" smtClean="0">
                <a:latin typeface="Comic Sans MS" panose="030F0702030302020204" pitchFamily="66" charset="0"/>
              </a:rPr>
              <a:t>), but in </a:t>
            </a:r>
            <a:r>
              <a:rPr lang="en-US" sz="2400" dirty="0">
                <a:latin typeface="Comic Sans MS" panose="030F0702030302020204" pitchFamily="66" charset="0"/>
              </a:rPr>
              <a:t>November </a:t>
            </a:r>
            <a:r>
              <a:rPr lang="en-US" sz="2400" dirty="0" smtClean="0">
                <a:latin typeface="Comic Sans MS" panose="030F0702030302020204" pitchFamily="66" charset="0"/>
              </a:rPr>
              <a:t>1942</a:t>
            </a:r>
            <a:r>
              <a:rPr lang="en-US" sz="2400" dirty="0">
                <a:latin typeface="Comic Sans MS" panose="030F0702030302020204" pitchFamily="66" charset="0"/>
              </a:rPr>
              <a:t>, she transferred to the </a:t>
            </a:r>
            <a:r>
              <a:rPr lang="en-US" sz="2400" dirty="0" smtClean="0">
                <a:latin typeface="Comic Sans MS" panose="030F0702030302020204" pitchFamily="66" charset="0"/>
              </a:rPr>
              <a:t>US </a:t>
            </a:r>
            <a:r>
              <a:rPr lang="en-US" sz="2400" dirty="0">
                <a:latin typeface="Comic Sans MS" panose="030F0702030302020204" pitchFamily="66" charset="0"/>
              </a:rPr>
              <a:t>Coast Guard and became the director of the Women’s </a:t>
            </a:r>
            <a:r>
              <a:rPr lang="en-US" sz="2400" dirty="0" smtClean="0">
                <a:latin typeface="Comic Sans MS" panose="030F0702030302020204" pitchFamily="66" charset="0"/>
              </a:rPr>
              <a:t>Reserve and developed the SPARS program. By </a:t>
            </a:r>
            <a:r>
              <a:rPr lang="en-US" sz="2400" dirty="0">
                <a:latin typeface="Comic Sans MS" panose="030F0702030302020204" pitchFamily="66" charset="0"/>
              </a:rPr>
              <a:t>1944, </a:t>
            </a:r>
            <a:r>
              <a:rPr lang="en-US" sz="2400" dirty="0" smtClean="0">
                <a:latin typeface="Comic Sans MS" panose="030F0702030302020204" pitchFamily="66" charset="0"/>
              </a:rPr>
              <a:t>1 </a:t>
            </a:r>
            <a:r>
              <a:rPr lang="en-US" sz="2400" dirty="0">
                <a:latin typeface="Comic Sans MS" panose="030F0702030302020204" pitchFamily="66" charset="0"/>
              </a:rPr>
              <a:t>out of every 15 persons enlisted in the Coast Guard was a woman</a:t>
            </a:r>
            <a:r>
              <a:rPr lang="en-US" sz="2400" dirty="0" smtClean="0">
                <a:latin typeface="Comic Sans MS" panose="030F0702030302020204" pitchFamily="66" charset="0"/>
              </a:rPr>
              <a:t>. After </a:t>
            </a:r>
            <a:r>
              <a:rPr lang="en-US" sz="2400" dirty="0">
                <a:latin typeface="Comic Sans MS" panose="030F0702030302020204" pitchFamily="66" charset="0"/>
              </a:rPr>
              <a:t>the war, Stratton became the </a:t>
            </a:r>
            <a:r>
              <a:rPr lang="en-US" sz="2400" dirty="0" smtClean="0">
                <a:latin typeface="Comic Sans MS" panose="030F0702030302020204" pitchFamily="66" charset="0"/>
              </a:rPr>
              <a:t>Director </a:t>
            </a:r>
            <a:r>
              <a:rPr lang="en-US" sz="2400" dirty="0">
                <a:latin typeface="Comic Sans MS" panose="030F0702030302020204" pitchFamily="66" charset="0"/>
              </a:rPr>
              <a:t>of Personnel at the International Monetary </a:t>
            </a:r>
            <a:r>
              <a:rPr lang="en-US" sz="2400" dirty="0" smtClean="0">
                <a:latin typeface="Comic Sans MS" panose="030F0702030302020204" pitchFamily="66" charset="0"/>
              </a:rPr>
              <a:t>Fund. </a:t>
            </a:r>
            <a:r>
              <a:rPr lang="en-US" sz="2400" dirty="0">
                <a:latin typeface="Comic Sans MS" panose="030F0702030302020204" pitchFamily="66" charset="0"/>
              </a:rPr>
              <a:t>She </a:t>
            </a:r>
            <a:r>
              <a:rPr lang="en-US" sz="2400" dirty="0" smtClean="0">
                <a:latin typeface="Comic Sans MS" panose="030F0702030302020204" pitchFamily="66" charset="0"/>
              </a:rPr>
              <a:t>also became </a:t>
            </a:r>
            <a:r>
              <a:rPr lang="en-US" sz="2400" dirty="0">
                <a:latin typeface="Comic Sans MS" panose="030F0702030302020204" pitchFamily="66" charset="0"/>
              </a:rPr>
              <a:t>the National Executive Director of </a:t>
            </a:r>
            <a:r>
              <a:rPr lang="en-US" sz="2400" dirty="0" smtClean="0">
                <a:latin typeface="Comic Sans MS" panose="030F0702030302020204" pitchFamily="66" charset="0"/>
              </a:rPr>
              <a:t>Girl </a:t>
            </a:r>
            <a:r>
              <a:rPr lang="en-US" sz="2400" dirty="0">
                <a:latin typeface="Comic Sans MS" panose="030F0702030302020204" pitchFamily="66" charset="0"/>
              </a:rPr>
              <a:t>Scouts of </a:t>
            </a:r>
            <a:r>
              <a:rPr lang="en-US" sz="2400" dirty="0" smtClean="0">
                <a:latin typeface="Comic Sans MS" panose="030F0702030302020204" pitchFamily="66" charset="0"/>
              </a:rPr>
              <a:t>America. </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9645148" y="1007530"/>
            <a:ext cx="2546852" cy="2546852"/>
          </a:xfrm>
          <a:prstGeom prst="rect">
            <a:avLst/>
          </a:prstGeom>
        </p:spPr>
      </p:pic>
    </p:spTree>
    <p:extLst>
      <p:ext uri="{BB962C8B-B14F-4D97-AF65-F5344CB8AC3E}">
        <p14:creationId xmlns:p14="http://schemas.microsoft.com/office/powerpoint/2010/main" val="1234002607"/>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881" y="148800"/>
            <a:ext cx="10432648" cy="2677656"/>
          </a:xfrm>
          <a:prstGeom prst="rect">
            <a:avLst/>
          </a:prstGeom>
        </p:spPr>
        <p:txBody>
          <a:bodyPr wrap="square">
            <a:spAutoFit/>
          </a:bodyPr>
          <a:lstStyle/>
          <a:p>
            <a:r>
              <a:rPr lang="en-US" sz="2400" dirty="0" smtClean="0">
                <a:solidFill>
                  <a:prstClr val="black"/>
                </a:solidFill>
                <a:latin typeface="Comic Sans MS" panose="030F0702030302020204" pitchFamily="66" charset="0"/>
              </a:rPr>
              <a:t>In </a:t>
            </a:r>
            <a:r>
              <a:rPr lang="en-US" sz="2400" dirty="0">
                <a:solidFill>
                  <a:prstClr val="black"/>
                </a:solidFill>
                <a:latin typeface="Comic Sans MS" panose="030F0702030302020204" pitchFamily="66" charset="0"/>
              </a:rPr>
              <a:t>2001, the Coast Guard Women’s Leadership Association named the “Captain Dorothy Stratton Leadership Award” in her honor. In 2012, First Lady Michelle Obama commissioned a coast guard cutter in honor of Dorothy Stratton. It was the first time in history that a Legend-class National Security Cutter was named after a woman, and the first time that a first lady sponsored a coast guard or navy ship. Today, the Cutter Stratton protects America’s shoreline</a:t>
            </a:r>
            <a:endParaRPr lang="en-US" dirty="0"/>
          </a:p>
        </p:txBody>
      </p:sp>
      <p:pic>
        <p:nvPicPr>
          <p:cNvPr id="3" name="Picture 2"/>
          <p:cNvPicPr>
            <a:picLocks noChangeAspect="1"/>
          </p:cNvPicPr>
          <p:nvPr/>
        </p:nvPicPr>
        <p:blipFill rotWithShape="1">
          <a:blip r:embed="rId2"/>
          <a:srcRect l="7433" t="9759" r="5032" b="9229"/>
          <a:stretch/>
        </p:blipFill>
        <p:spPr>
          <a:xfrm>
            <a:off x="1990845" y="3001539"/>
            <a:ext cx="2775911" cy="3755644"/>
          </a:xfrm>
          <a:prstGeom prst="rect">
            <a:avLst/>
          </a:prstGeom>
        </p:spPr>
      </p:pic>
      <p:pic>
        <p:nvPicPr>
          <p:cNvPr id="4" name="Picture 3"/>
          <p:cNvPicPr>
            <a:picLocks noChangeAspect="1"/>
          </p:cNvPicPr>
          <p:nvPr/>
        </p:nvPicPr>
        <p:blipFill>
          <a:blip r:embed="rId3"/>
          <a:stretch>
            <a:fillRect/>
          </a:stretch>
        </p:blipFill>
        <p:spPr>
          <a:xfrm>
            <a:off x="6004758" y="3001539"/>
            <a:ext cx="5668672" cy="3786673"/>
          </a:xfrm>
          <a:prstGeom prst="rect">
            <a:avLst/>
          </a:prstGeom>
        </p:spPr>
      </p:pic>
    </p:spTree>
    <p:extLst>
      <p:ext uri="{BB962C8B-B14F-4D97-AF65-F5344CB8AC3E}">
        <p14:creationId xmlns:p14="http://schemas.microsoft.com/office/powerpoint/2010/main" val="3168055711"/>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6901" y="117693"/>
            <a:ext cx="9495099" cy="6740307"/>
          </a:xfrm>
          <a:prstGeom prst="rect">
            <a:avLst/>
          </a:prstGeom>
        </p:spPr>
        <p:txBody>
          <a:bodyPr wrap="square">
            <a:spAutoFit/>
          </a:bodyPr>
          <a:lstStyle/>
          <a:p>
            <a:r>
              <a:rPr lang="en-US" sz="2400" b="1" dirty="0" err="1" smtClean="0">
                <a:latin typeface="Comic Sans MS" panose="030F0702030302020204" pitchFamily="66" charset="0"/>
              </a:rPr>
              <a:t>Oveta</a:t>
            </a:r>
            <a:r>
              <a:rPr lang="en-US" sz="2400" b="1" dirty="0" smtClean="0">
                <a:latin typeface="Comic Sans MS" panose="030F0702030302020204" pitchFamily="66" charset="0"/>
              </a:rPr>
              <a:t> </a:t>
            </a:r>
            <a:r>
              <a:rPr lang="en-US" sz="2400" b="1" dirty="0">
                <a:latin typeface="Comic Sans MS" panose="030F0702030302020204" pitchFamily="66" charset="0"/>
              </a:rPr>
              <a:t>Culp Hobby </a:t>
            </a:r>
            <a:r>
              <a:rPr lang="en-US" sz="2400" dirty="0" smtClean="0">
                <a:latin typeface="Comic Sans MS" panose="030F0702030302020204" pitchFamily="66" charset="0"/>
              </a:rPr>
              <a:t>(1905-1995) helped </a:t>
            </a:r>
            <a:r>
              <a:rPr lang="en-US" sz="2400" dirty="0">
                <a:latin typeface="Comic Sans MS" panose="030F0702030302020204" pitchFamily="66" charset="0"/>
              </a:rPr>
              <a:t>define women’s </a:t>
            </a:r>
            <a:r>
              <a:rPr lang="en-US" sz="2400" dirty="0" smtClean="0">
                <a:latin typeface="Comic Sans MS" panose="030F0702030302020204" pitchFamily="66" charset="0"/>
              </a:rPr>
              <a:t>roles during </a:t>
            </a:r>
            <a:r>
              <a:rPr lang="en-US" sz="2400" dirty="0">
                <a:latin typeface="Comic Sans MS" panose="030F0702030302020204" pitchFamily="66" charset="0"/>
              </a:rPr>
              <a:t>World War II. </a:t>
            </a:r>
            <a:r>
              <a:rPr lang="en-US" sz="2400" dirty="0" smtClean="0">
                <a:latin typeface="Comic Sans MS" panose="030F0702030302020204" pitchFamily="66" charset="0"/>
              </a:rPr>
              <a:t>After </a:t>
            </a:r>
            <a:r>
              <a:rPr lang="en-US" sz="2400" dirty="0">
                <a:latin typeface="Comic Sans MS" panose="030F0702030302020204" pitchFamily="66" charset="0"/>
              </a:rPr>
              <a:t>receiving her law </a:t>
            </a:r>
            <a:r>
              <a:rPr lang="en-US" sz="2400" dirty="0" smtClean="0">
                <a:latin typeface="Comic Sans MS" panose="030F0702030302020204" pitchFamily="66" charset="0"/>
              </a:rPr>
              <a:t>degree, she </a:t>
            </a:r>
            <a:r>
              <a:rPr lang="en-US" sz="2400" dirty="0">
                <a:latin typeface="Comic Sans MS" panose="030F0702030302020204" pitchFamily="66" charset="0"/>
              </a:rPr>
              <a:t>worked </a:t>
            </a:r>
            <a:r>
              <a:rPr lang="en-US" sz="2400" dirty="0" smtClean="0">
                <a:latin typeface="Comic Sans MS" panose="030F0702030302020204" pitchFamily="66" charset="0"/>
              </a:rPr>
              <a:t>for </a:t>
            </a:r>
            <a:r>
              <a:rPr lang="en-US" sz="2400" dirty="0">
                <a:latin typeface="Comic Sans MS" panose="030F0702030302020204" pitchFamily="66" charset="0"/>
              </a:rPr>
              <a:t>the Texas House of Representatives </a:t>
            </a:r>
            <a:r>
              <a:rPr lang="en-US" sz="2400" dirty="0" smtClean="0">
                <a:latin typeface="Comic Sans MS" panose="030F0702030302020204" pitchFamily="66" charset="0"/>
              </a:rPr>
              <a:t>and </a:t>
            </a:r>
            <a:r>
              <a:rPr lang="en-US" sz="2400" dirty="0">
                <a:latin typeface="Comic Sans MS" panose="030F0702030302020204" pitchFamily="66" charset="0"/>
              </a:rPr>
              <a:t>the city attorney of Houston. </a:t>
            </a:r>
            <a:r>
              <a:rPr lang="en-US" sz="2400" dirty="0" smtClean="0">
                <a:latin typeface="Comic Sans MS" panose="030F0702030302020204" pitchFamily="66" charset="0"/>
              </a:rPr>
              <a:t>Her husband, William </a:t>
            </a:r>
            <a:r>
              <a:rPr lang="en-US" sz="2400" dirty="0">
                <a:latin typeface="Comic Sans MS" panose="030F0702030302020204" pitchFamily="66" charset="0"/>
              </a:rPr>
              <a:t>P. </a:t>
            </a:r>
            <a:r>
              <a:rPr lang="en-US" sz="2400" dirty="0" smtClean="0">
                <a:latin typeface="Comic Sans MS" panose="030F0702030302020204" pitchFamily="66" charset="0"/>
              </a:rPr>
              <a:t>Hobby, was publisher </a:t>
            </a:r>
            <a:r>
              <a:rPr lang="en-US" sz="2400" dirty="0">
                <a:latin typeface="Comic Sans MS" panose="030F0702030302020204" pitchFamily="66" charset="0"/>
              </a:rPr>
              <a:t>of the </a:t>
            </a:r>
            <a:r>
              <a:rPr lang="en-US" sz="2400" i="1" dirty="0">
                <a:latin typeface="Comic Sans MS" panose="030F0702030302020204" pitchFamily="66" charset="0"/>
              </a:rPr>
              <a:t>Houston </a:t>
            </a:r>
            <a:r>
              <a:rPr lang="en-US" sz="2400" i="1" dirty="0" smtClean="0">
                <a:latin typeface="Comic Sans MS" panose="030F0702030302020204" pitchFamily="66" charset="0"/>
              </a:rPr>
              <a:t>Post</a:t>
            </a:r>
            <a:r>
              <a:rPr lang="en-US" sz="2400" dirty="0" smtClean="0">
                <a:latin typeface="Comic Sans MS" panose="030F0702030302020204" pitchFamily="66" charset="0"/>
              </a:rPr>
              <a:t>; </a:t>
            </a:r>
            <a:r>
              <a:rPr lang="en-US" sz="2400" dirty="0">
                <a:latin typeface="Comic Sans MS" panose="030F0702030302020204" pitchFamily="66" charset="0"/>
              </a:rPr>
              <a:t>Hobby helped </a:t>
            </a:r>
            <a:r>
              <a:rPr lang="en-US" sz="2400" dirty="0" smtClean="0">
                <a:latin typeface="Comic Sans MS" panose="030F0702030302020204" pitchFamily="66" charset="0"/>
              </a:rPr>
              <a:t>run </a:t>
            </a:r>
            <a:r>
              <a:rPr lang="en-US" sz="2400" dirty="0">
                <a:latin typeface="Comic Sans MS" panose="030F0702030302020204" pitchFamily="66" charset="0"/>
              </a:rPr>
              <a:t>the </a:t>
            </a:r>
            <a:r>
              <a:rPr lang="en-US" sz="2400" i="1" dirty="0">
                <a:latin typeface="Comic Sans MS" panose="030F0702030302020204" pitchFamily="66" charset="0"/>
              </a:rPr>
              <a:t>Post</a:t>
            </a:r>
            <a:r>
              <a:rPr lang="en-US" sz="2400" dirty="0">
                <a:latin typeface="Comic Sans MS" panose="030F0702030302020204" pitchFamily="66" charset="0"/>
              </a:rPr>
              <a:t> </a:t>
            </a:r>
            <a:r>
              <a:rPr lang="en-US" sz="2400" dirty="0" smtClean="0">
                <a:latin typeface="Comic Sans MS" panose="030F0702030302020204" pitchFamily="66" charset="0"/>
              </a:rPr>
              <a:t>before </a:t>
            </a:r>
            <a:r>
              <a:rPr lang="en-US" sz="2400" dirty="0">
                <a:latin typeface="Comic Sans MS" panose="030F0702030302020204" pitchFamily="66" charset="0"/>
              </a:rPr>
              <a:t>moving to Washington, </a:t>
            </a:r>
            <a:r>
              <a:rPr lang="en-US" sz="2400" dirty="0" smtClean="0">
                <a:latin typeface="Comic Sans MS" panose="030F0702030302020204" pitchFamily="66" charset="0"/>
              </a:rPr>
              <a:t>DC </a:t>
            </a:r>
            <a:r>
              <a:rPr lang="en-US" sz="2400" dirty="0">
                <a:latin typeface="Comic Sans MS" panose="030F0702030302020204" pitchFamily="66" charset="0"/>
              </a:rPr>
              <a:t>to </a:t>
            </a:r>
            <a:r>
              <a:rPr lang="en-US" sz="2400" dirty="0" smtClean="0">
                <a:latin typeface="Comic Sans MS" panose="030F0702030302020204" pitchFamily="66" charset="0"/>
              </a:rPr>
              <a:t>head the </a:t>
            </a:r>
            <a:r>
              <a:rPr lang="en-US" sz="2400" dirty="0">
                <a:latin typeface="Comic Sans MS" panose="030F0702030302020204" pitchFamily="66" charset="0"/>
              </a:rPr>
              <a:t>War Department’s Women’s Interest Section</a:t>
            </a:r>
            <a:r>
              <a:rPr lang="en-US" sz="2400" dirty="0" smtClean="0">
                <a:latin typeface="Comic Sans MS" panose="030F0702030302020204" pitchFamily="66" charset="0"/>
              </a:rPr>
              <a:t>. In 1942, </a:t>
            </a:r>
            <a:r>
              <a:rPr lang="en-US" sz="2400" dirty="0">
                <a:latin typeface="Comic Sans MS" panose="030F0702030302020204" pitchFamily="66" charset="0"/>
              </a:rPr>
              <a:t>Hobby became </a:t>
            </a:r>
            <a:r>
              <a:rPr lang="en-US" sz="2400" dirty="0" smtClean="0">
                <a:latin typeface="Comic Sans MS" panose="030F0702030302020204" pitchFamily="66" charset="0"/>
              </a:rPr>
              <a:t>the </a:t>
            </a:r>
            <a:r>
              <a:rPr lang="en-US" sz="2400" dirty="0">
                <a:latin typeface="Comic Sans MS" panose="030F0702030302020204" pitchFamily="66" charset="0"/>
              </a:rPr>
              <a:t>Director of the </a:t>
            </a:r>
            <a:r>
              <a:rPr lang="en-US" sz="2400" dirty="0" smtClean="0">
                <a:latin typeface="Comic Sans MS" panose="030F0702030302020204" pitchFamily="66" charset="0"/>
              </a:rPr>
              <a:t>new </a:t>
            </a:r>
            <a:r>
              <a:rPr lang="en-US" sz="2400" dirty="0">
                <a:latin typeface="Comic Sans MS" panose="030F0702030302020204" pitchFamily="66" charset="0"/>
              </a:rPr>
              <a:t>Women’s Army Auxiliary Corps, later the Women’s Army Corps, under which over 150,000 women served. </a:t>
            </a:r>
            <a:r>
              <a:rPr lang="en-US" sz="2400" dirty="0" smtClean="0">
                <a:latin typeface="Comic Sans MS" panose="030F0702030302020204" pitchFamily="66" charset="0"/>
              </a:rPr>
              <a:t>Challenging </a:t>
            </a:r>
            <a:r>
              <a:rPr lang="en-US" sz="2400" dirty="0">
                <a:latin typeface="Comic Sans MS" panose="030F0702030302020204" pitchFamily="66" charset="0"/>
              </a:rPr>
              <a:t>all gender norms, the Corps faced opposition from both the public and male service members, but as they freed up more men for combat the women quickly proved their worthiness. </a:t>
            </a:r>
            <a:r>
              <a:rPr lang="en-US" sz="2400" dirty="0" smtClean="0">
                <a:latin typeface="Comic Sans MS" panose="030F0702030302020204" pitchFamily="66" charset="0"/>
              </a:rPr>
              <a:t>Colonel </a:t>
            </a:r>
            <a:r>
              <a:rPr lang="en-US" sz="2400" dirty="0">
                <a:latin typeface="Comic Sans MS" panose="030F0702030302020204" pitchFamily="66" charset="0"/>
              </a:rPr>
              <a:t>Hobby was awarded the Distinguished Service Medal in 1945. After the war she was appointed the first secretary of the Department of Health, Education, and Welfare, a position that she held until 1955. She returned to publishing and broadcasting, </a:t>
            </a:r>
            <a:r>
              <a:rPr lang="en-US" sz="2400" dirty="0" smtClean="0">
                <a:latin typeface="Comic Sans MS" panose="030F0702030302020204" pitchFamily="66" charset="0"/>
              </a:rPr>
              <a:t>including </a:t>
            </a:r>
            <a:r>
              <a:rPr lang="en-US" sz="2400" dirty="0">
                <a:latin typeface="Comic Sans MS" panose="030F0702030302020204" pitchFamily="66" charset="0"/>
              </a:rPr>
              <a:t>working as the president and editor of the </a:t>
            </a:r>
            <a:r>
              <a:rPr lang="en-US" sz="2400" i="1" dirty="0">
                <a:latin typeface="Comic Sans MS" panose="030F0702030302020204" pitchFamily="66" charset="0"/>
              </a:rPr>
              <a:t>Houston </a:t>
            </a:r>
            <a:r>
              <a:rPr lang="en-US" sz="2400" i="1" dirty="0" smtClean="0">
                <a:latin typeface="Comic Sans MS" panose="030F0702030302020204" pitchFamily="66" charset="0"/>
              </a:rPr>
              <a:t>Post</a:t>
            </a:r>
            <a:r>
              <a:rPr lang="en-US" sz="2400" dirty="0" smtClean="0">
                <a:latin typeface="Comic Sans MS" panose="030F0702030302020204" pitchFamily="66" charset="0"/>
              </a:rPr>
              <a:t> </a:t>
            </a:r>
            <a:r>
              <a:rPr lang="en-US" sz="2400" dirty="0">
                <a:latin typeface="Comic Sans MS" panose="030F0702030302020204" pitchFamily="66" charset="0"/>
              </a:rPr>
              <a:t>and </a:t>
            </a:r>
            <a:r>
              <a:rPr lang="en-US" sz="2400" dirty="0" smtClean="0">
                <a:latin typeface="Comic Sans MS" panose="030F0702030302020204" pitchFamily="66" charset="0"/>
              </a:rPr>
              <a:t>director </a:t>
            </a:r>
            <a:r>
              <a:rPr lang="en-US" sz="2400" dirty="0">
                <a:latin typeface="Comic Sans MS" panose="030F0702030302020204" pitchFamily="66" charset="0"/>
              </a:rPr>
              <a:t>of the Corporation for Public </a:t>
            </a:r>
            <a:r>
              <a:rPr lang="en-US" sz="2400" dirty="0" smtClean="0">
                <a:latin typeface="Comic Sans MS" panose="030F0702030302020204" pitchFamily="66" charset="0"/>
              </a:rPr>
              <a:t>Broadcasting.</a:t>
            </a:r>
            <a:endParaRPr lang="en-US"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23488" y="1881248"/>
            <a:ext cx="2412960" cy="2412960"/>
          </a:xfrm>
          <a:prstGeom prst="rect">
            <a:avLst/>
          </a:prstGeom>
        </p:spPr>
      </p:pic>
    </p:spTree>
    <p:extLst>
      <p:ext uri="{BB962C8B-B14F-4D97-AF65-F5344CB8AC3E}">
        <p14:creationId xmlns:p14="http://schemas.microsoft.com/office/powerpoint/2010/main" val="1382309677"/>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557" y="1209261"/>
            <a:ext cx="10768553" cy="646331"/>
          </a:xfrm>
          <a:prstGeom prst="rect">
            <a:avLst/>
          </a:prstGeom>
        </p:spPr>
        <p:txBody>
          <a:bodyPr wrap="square">
            <a:spAutoFit/>
          </a:bodyPr>
          <a:lstStyle/>
          <a:p>
            <a:endParaRPr lang="en-US" dirty="0"/>
          </a:p>
          <a:p>
            <a:endParaRPr lang="en-US" dirty="0"/>
          </a:p>
        </p:txBody>
      </p:sp>
      <p:sp>
        <p:nvSpPr>
          <p:cNvPr id="3" name="Rectangle 2"/>
          <p:cNvSpPr/>
          <p:nvPr/>
        </p:nvSpPr>
        <p:spPr>
          <a:xfrm>
            <a:off x="1679193" y="117693"/>
            <a:ext cx="10370917" cy="6740307"/>
          </a:xfrm>
          <a:prstGeom prst="rect">
            <a:avLst/>
          </a:prstGeom>
        </p:spPr>
        <p:txBody>
          <a:bodyPr wrap="square">
            <a:spAutoFit/>
          </a:bodyPr>
          <a:lstStyle/>
          <a:p>
            <a:r>
              <a:rPr lang="en-US" sz="2400" b="1" dirty="0">
                <a:latin typeface="Comic Sans MS" panose="030F0702030302020204" pitchFamily="66" charset="0"/>
              </a:rPr>
              <a:t>Daisy </a:t>
            </a:r>
            <a:r>
              <a:rPr lang="en-US" sz="2400" b="1" dirty="0" smtClean="0">
                <a:latin typeface="Comic Sans MS" panose="030F0702030302020204" pitchFamily="66" charset="0"/>
              </a:rPr>
              <a:t>Bates </a:t>
            </a:r>
            <a:r>
              <a:rPr lang="en-US" sz="2400" dirty="0" smtClean="0">
                <a:latin typeface="Comic Sans MS" panose="030F0702030302020204" pitchFamily="66" charset="0"/>
              </a:rPr>
              <a:t>(</a:t>
            </a:r>
            <a:r>
              <a:rPr lang="en-US" sz="2400" dirty="0">
                <a:latin typeface="Comic Sans MS" panose="030F0702030302020204" pitchFamily="66" charset="0"/>
              </a:rPr>
              <a:t>1912-1999</a:t>
            </a:r>
            <a:r>
              <a:rPr lang="en-US" sz="2400" dirty="0" smtClean="0">
                <a:latin typeface="Comic Sans MS" panose="030F0702030302020204" pitchFamily="66" charset="0"/>
              </a:rPr>
              <a:t>) was </a:t>
            </a:r>
            <a:r>
              <a:rPr lang="en-US" sz="2400" dirty="0">
                <a:latin typeface="Comic Sans MS" panose="030F0702030302020204" pitchFamily="66" charset="0"/>
              </a:rPr>
              <a:t>a journalist and Civil Rights activist who </a:t>
            </a:r>
            <a:r>
              <a:rPr lang="en-US" sz="2400" dirty="0" smtClean="0">
                <a:latin typeface="Comic Sans MS" panose="030F0702030302020204" pitchFamily="66" charset="0"/>
              </a:rPr>
              <a:t>facilitated </a:t>
            </a:r>
            <a:r>
              <a:rPr lang="en-US" sz="2400" dirty="0">
                <a:latin typeface="Comic Sans MS" panose="030F0702030302020204" pitchFamily="66" charset="0"/>
              </a:rPr>
              <a:t>the 1957 integration of public schools in Little </a:t>
            </a:r>
            <a:r>
              <a:rPr lang="en-US" sz="2400" dirty="0" smtClean="0">
                <a:latin typeface="Comic Sans MS" panose="030F0702030302020204" pitchFamily="66" charset="0"/>
              </a:rPr>
              <a:t>Rock. </a:t>
            </a:r>
            <a:r>
              <a:rPr lang="en-US" sz="2400" dirty="0">
                <a:latin typeface="Comic Sans MS" panose="030F0702030302020204" pitchFamily="66" charset="0"/>
              </a:rPr>
              <a:t>Growing up in southern </a:t>
            </a:r>
            <a:r>
              <a:rPr lang="en-US" sz="2400" dirty="0" smtClean="0">
                <a:latin typeface="Comic Sans MS" panose="030F0702030302020204" pitchFamily="66" charset="0"/>
              </a:rPr>
              <a:t>Arkansas, </a:t>
            </a:r>
            <a:r>
              <a:rPr lang="en-US" sz="2400" dirty="0">
                <a:latin typeface="Comic Sans MS" panose="030F0702030302020204" pitchFamily="66" charset="0"/>
              </a:rPr>
              <a:t>Bates experienced first hand </a:t>
            </a:r>
            <a:r>
              <a:rPr lang="en-US" sz="2400" dirty="0" smtClean="0">
                <a:latin typeface="Comic Sans MS" panose="030F0702030302020204" pitchFamily="66" charset="0"/>
              </a:rPr>
              <a:t>poverty and </a:t>
            </a:r>
            <a:r>
              <a:rPr lang="en-US" sz="2400" dirty="0">
                <a:latin typeface="Comic Sans MS" panose="030F0702030302020204" pitchFamily="66" charset="0"/>
              </a:rPr>
              <a:t>discrimination </a:t>
            </a:r>
            <a:r>
              <a:rPr lang="en-US" sz="2400" dirty="0" smtClean="0">
                <a:latin typeface="Comic Sans MS" panose="030F0702030302020204" pitchFamily="66" charset="0"/>
              </a:rPr>
              <a:t>within </a:t>
            </a:r>
            <a:r>
              <a:rPr lang="en-US" sz="2400" dirty="0">
                <a:latin typeface="Comic Sans MS" panose="030F0702030302020204" pitchFamily="66" charset="0"/>
              </a:rPr>
              <a:t>the segregated school system. </a:t>
            </a:r>
            <a:r>
              <a:rPr lang="en-US" sz="2400" dirty="0" smtClean="0">
                <a:latin typeface="Comic Sans MS" panose="030F0702030302020204" pitchFamily="66" charset="0"/>
              </a:rPr>
              <a:t>Daisy and husband, L. C</a:t>
            </a:r>
            <a:r>
              <a:rPr lang="en-US" sz="2400" dirty="0">
                <a:latin typeface="Comic Sans MS" panose="030F0702030302020204" pitchFamily="66" charset="0"/>
              </a:rPr>
              <a:t>. Bates, </a:t>
            </a:r>
            <a:r>
              <a:rPr lang="en-US" sz="2400" dirty="0" smtClean="0">
                <a:latin typeface="Comic Sans MS" panose="030F0702030302020204" pitchFamily="66" charset="0"/>
              </a:rPr>
              <a:t>ran </a:t>
            </a:r>
            <a:r>
              <a:rPr lang="en-US" sz="2400" dirty="0">
                <a:latin typeface="Comic Sans MS" panose="030F0702030302020204" pitchFamily="66" charset="0"/>
              </a:rPr>
              <a:t>a weekly newspaper called </a:t>
            </a:r>
            <a:r>
              <a:rPr lang="en-US" sz="2400" i="1" dirty="0">
                <a:latin typeface="Comic Sans MS" panose="030F0702030302020204" pitchFamily="66" charset="0"/>
              </a:rPr>
              <a:t>The Arkansas State Press</a:t>
            </a:r>
            <a:r>
              <a:rPr lang="en-US" sz="2400" dirty="0">
                <a:latin typeface="Comic Sans MS" panose="030F0702030302020204" pitchFamily="66" charset="0"/>
              </a:rPr>
              <a:t>. The newspaper focused on social and economic issues that </a:t>
            </a:r>
            <a:r>
              <a:rPr lang="en-US" sz="2400" dirty="0" smtClean="0">
                <a:latin typeface="Comic Sans MS" panose="030F0702030302020204" pitchFamily="66" charset="0"/>
              </a:rPr>
              <a:t>affected </a:t>
            </a:r>
            <a:r>
              <a:rPr lang="en-US" sz="2400" dirty="0">
                <a:latin typeface="Comic Sans MS" panose="030F0702030302020204" pitchFamily="66" charset="0"/>
              </a:rPr>
              <a:t>the black residents of the state, and often reported incidents of police brutality. Because the Bates’ refused to censor the details of these brutalities, many white businesses boycotted advertising in their newspaper</a:t>
            </a:r>
            <a:r>
              <a:rPr lang="en-US" sz="2400" dirty="0" smtClean="0">
                <a:latin typeface="Comic Sans MS" panose="030F0702030302020204" pitchFamily="66" charset="0"/>
              </a:rPr>
              <a:t>. In </a:t>
            </a:r>
            <a:r>
              <a:rPr lang="en-US" sz="2400" dirty="0">
                <a:latin typeface="Comic Sans MS" panose="030F0702030302020204" pitchFamily="66" charset="0"/>
              </a:rPr>
              <a:t>1952, </a:t>
            </a:r>
            <a:r>
              <a:rPr lang="en-US" sz="2400" dirty="0" smtClean="0">
                <a:latin typeface="Comic Sans MS" panose="030F0702030302020204" pitchFamily="66" charset="0"/>
              </a:rPr>
              <a:t>Daisy Bates </a:t>
            </a:r>
            <a:r>
              <a:rPr lang="en-US" sz="2400" dirty="0">
                <a:latin typeface="Comic Sans MS" panose="030F0702030302020204" pitchFamily="66" charset="0"/>
              </a:rPr>
              <a:t>was elected President of the Arkansas Branch of the NAACP. In that role she led the protest against the Little Rock School Board’s plan for gradual integration. </a:t>
            </a:r>
            <a:r>
              <a:rPr lang="en-US" sz="2400" dirty="0" smtClean="0">
                <a:latin typeface="Comic Sans MS" panose="030F0702030302020204" pitchFamily="66" charset="0"/>
              </a:rPr>
              <a:t>In </a:t>
            </a:r>
            <a:r>
              <a:rPr lang="en-US" sz="2400" dirty="0">
                <a:latin typeface="Comic Sans MS" panose="030F0702030302020204" pitchFamily="66" charset="0"/>
              </a:rPr>
              <a:t>1957, </a:t>
            </a:r>
            <a:r>
              <a:rPr lang="en-US" sz="2400" dirty="0" smtClean="0">
                <a:latin typeface="Comic Sans MS" panose="030F0702030302020204" pitchFamily="66" charset="0"/>
              </a:rPr>
              <a:t>Bates </a:t>
            </a:r>
            <a:r>
              <a:rPr lang="en-US" sz="2400" dirty="0">
                <a:latin typeface="Comic Sans MS" panose="030F0702030302020204" pitchFamily="66" charset="0"/>
              </a:rPr>
              <a:t>worked with the chosen nine African American students, guiding and advising them as they made their attempts to enter the school. </a:t>
            </a:r>
            <a:r>
              <a:rPr lang="en-US" sz="2400" dirty="0" smtClean="0">
                <a:latin typeface="Comic Sans MS" panose="030F0702030302020204" pitchFamily="66" charset="0"/>
              </a:rPr>
              <a:t>In 1963, she </a:t>
            </a:r>
            <a:r>
              <a:rPr lang="en-US" sz="2400" dirty="0">
                <a:latin typeface="Comic Sans MS" panose="030F0702030302020204" pitchFamily="66" charset="0"/>
              </a:rPr>
              <a:t>was the only woman selected to speak at the </a:t>
            </a:r>
            <a:r>
              <a:rPr lang="en-US" sz="2400" dirty="0" smtClean="0">
                <a:latin typeface="Comic Sans MS" panose="030F0702030302020204" pitchFamily="66" charset="0"/>
              </a:rPr>
              <a:t>March </a:t>
            </a:r>
            <a:r>
              <a:rPr lang="en-US" sz="2400" dirty="0">
                <a:latin typeface="Comic Sans MS" panose="030F0702030302020204" pitchFamily="66" charset="0"/>
              </a:rPr>
              <a:t>on Washington. She went on to work for the Democratic National Committee’s voter education drive and for President Lyndon Johnson’s anti-poverty programs. </a:t>
            </a:r>
          </a:p>
        </p:txBody>
      </p:sp>
    </p:spTree>
    <p:extLst>
      <p:ext uri="{BB962C8B-B14F-4D97-AF65-F5344CB8AC3E}">
        <p14:creationId xmlns:p14="http://schemas.microsoft.com/office/powerpoint/2010/main" val="99305925"/>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05635" y="2999643"/>
            <a:ext cx="3669175" cy="3669175"/>
          </a:xfrm>
          <a:prstGeom prst="rect">
            <a:avLst/>
          </a:prstGeom>
        </p:spPr>
      </p:pic>
      <p:pic>
        <p:nvPicPr>
          <p:cNvPr id="3" name="Picture 2"/>
          <p:cNvPicPr>
            <a:picLocks noChangeAspect="1"/>
          </p:cNvPicPr>
          <p:nvPr/>
        </p:nvPicPr>
        <p:blipFill>
          <a:blip r:embed="rId3"/>
          <a:stretch>
            <a:fillRect/>
          </a:stretch>
        </p:blipFill>
        <p:spPr>
          <a:xfrm>
            <a:off x="8215139" y="209904"/>
            <a:ext cx="3976861" cy="2789739"/>
          </a:xfrm>
          <a:prstGeom prst="rect">
            <a:avLst/>
          </a:prstGeom>
        </p:spPr>
      </p:pic>
      <p:sp>
        <p:nvSpPr>
          <p:cNvPr id="4" name="Rectangle 3"/>
          <p:cNvSpPr/>
          <p:nvPr/>
        </p:nvSpPr>
        <p:spPr>
          <a:xfrm>
            <a:off x="1562582" y="69208"/>
            <a:ext cx="6713317" cy="6740307"/>
          </a:xfrm>
          <a:prstGeom prst="rect">
            <a:avLst/>
          </a:prstGeom>
        </p:spPr>
        <p:txBody>
          <a:bodyPr wrap="square">
            <a:spAutoFit/>
          </a:bodyPr>
          <a:lstStyle/>
          <a:p>
            <a:r>
              <a:rPr lang="en-US" sz="2400" dirty="0">
                <a:latin typeface="Comic Sans MS" panose="030F0702030302020204" pitchFamily="66" charset="0"/>
              </a:rPr>
              <a:t>Daisy Bates: </a:t>
            </a:r>
            <a:r>
              <a:rPr lang="en-US" sz="2400" dirty="0" smtClean="0">
                <a:latin typeface="Comic Sans MS" panose="030F0702030302020204" pitchFamily="66" charset="0"/>
              </a:rPr>
              <a:t>“Mr</a:t>
            </a:r>
            <a:r>
              <a:rPr lang="en-US" sz="2400" dirty="0">
                <a:latin typeface="Comic Sans MS" panose="030F0702030302020204" pitchFamily="66" charset="0"/>
              </a:rPr>
              <a:t>. Randolph, friends, the women of this country [inaudible] our pledge to you, to Martin Luther King, Roy Wilkins and all of you fighting for civil liberties—that we will join hands with you as women of this country. Rosa Gregg, Vice President; Dorothy Height, the National Council of Negro Women; and the Delta Sigma Theta Sorority; the Methodist Church Women, all the women pledge that we will join hands with you. We will kneel-in; we will sit-in until we can eat in any corner in the United States. We will walk until we are free, until we can walk to any school and take our children to any school in the United States. And we will sit-on and we will kneel-in and we will lie-in if necessary until every Negro in America can vote. This we pledge to the women of America</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Tree>
    <p:extLst>
      <p:ext uri="{BB962C8B-B14F-4D97-AF65-F5344CB8AC3E}">
        <p14:creationId xmlns:p14="http://schemas.microsoft.com/office/powerpoint/2010/main" val="834129350"/>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7128" y="0"/>
            <a:ext cx="8684871" cy="6740307"/>
          </a:xfrm>
          <a:prstGeom prst="rect">
            <a:avLst/>
          </a:prstGeom>
        </p:spPr>
        <p:txBody>
          <a:bodyPr wrap="square">
            <a:spAutoFit/>
          </a:bodyPr>
          <a:lstStyle/>
          <a:p>
            <a:r>
              <a:rPr lang="en-US" sz="2400" b="1" dirty="0">
                <a:latin typeface="Comic Sans MS" panose="030F0702030302020204" pitchFamily="66" charset="0"/>
              </a:rPr>
              <a:t>Ella Grasso </a:t>
            </a:r>
            <a:r>
              <a:rPr lang="en-US" sz="2400" dirty="0" smtClean="0">
                <a:latin typeface="Comic Sans MS" panose="030F0702030302020204" pitchFamily="66" charset="0"/>
              </a:rPr>
              <a:t>(</a:t>
            </a:r>
            <a:r>
              <a:rPr lang="en-US" sz="2400" dirty="0">
                <a:latin typeface="Comic Sans MS" panose="030F0702030302020204" pitchFamily="66" charset="0"/>
              </a:rPr>
              <a:t>1919-1981) </a:t>
            </a:r>
            <a:r>
              <a:rPr lang="en-US" sz="2400" dirty="0" smtClean="0">
                <a:latin typeface="Comic Sans MS" panose="030F0702030302020204" pitchFamily="66" charset="0"/>
              </a:rPr>
              <a:t>was a politician and champion of marginalized groups. Grasso’s </a:t>
            </a:r>
            <a:r>
              <a:rPr lang="en-US" sz="2400" dirty="0">
                <a:latin typeface="Comic Sans MS" panose="030F0702030302020204" pitchFamily="66" charset="0"/>
              </a:rPr>
              <a:t>political career spanned over 45 years and she won all ten elections she </a:t>
            </a:r>
            <a:r>
              <a:rPr lang="en-US" sz="2400" dirty="0" smtClean="0">
                <a:latin typeface="Comic Sans MS" panose="030F0702030302020204" pitchFamily="66" charset="0"/>
              </a:rPr>
              <a:t>ran </a:t>
            </a:r>
            <a:r>
              <a:rPr lang="en-US" sz="2400" dirty="0">
                <a:latin typeface="Comic Sans MS" panose="030F0702030302020204" pitchFamily="66" charset="0"/>
              </a:rPr>
              <a:t>in. </a:t>
            </a:r>
            <a:r>
              <a:rPr lang="en-US" sz="2400" dirty="0" smtClean="0">
                <a:latin typeface="Comic Sans MS" panose="030F0702030302020204" pitchFamily="66" charset="0"/>
              </a:rPr>
              <a:t>Grasso </a:t>
            </a:r>
            <a:r>
              <a:rPr lang="en-US" sz="2400" dirty="0">
                <a:latin typeface="Comic Sans MS" panose="030F0702030302020204" pitchFamily="66" charset="0"/>
              </a:rPr>
              <a:t>first ran for elected office in 1952 and won a seat in the Connecticut General Assembly. Serving in the CT Assembly until 1959, she became the first woman elected Floor Leader in 1955</a:t>
            </a:r>
            <a:r>
              <a:rPr lang="en-US" sz="2400" dirty="0" smtClean="0">
                <a:latin typeface="Comic Sans MS" panose="030F0702030302020204" pitchFamily="66" charset="0"/>
              </a:rPr>
              <a:t>. Elected </a:t>
            </a:r>
            <a:r>
              <a:rPr lang="en-US" sz="2400" dirty="0">
                <a:latin typeface="Comic Sans MS" panose="030F0702030302020204" pitchFamily="66" charset="0"/>
              </a:rPr>
              <a:t>CT Secretary of State in 1958, she was reelected twice and served in this role until </a:t>
            </a:r>
            <a:r>
              <a:rPr lang="en-US" sz="2400" dirty="0" smtClean="0">
                <a:latin typeface="Comic Sans MS" panose="030F0702030302020204" pitchFamily="66" charset="0"/>
              </a:rPr>
              <a:t>1970 when Grasso </a:t>
            </a:r>
            <a:r>
              <a:rPr lang="en-US" sz="2400" dirty="0">
                <a:latin typeface="Comic Sans MS" panose="030F0702030302020204" pitchFamily="66" charset="0"/>
              </a:rPr>
              <a:t>won election as a US Representative and served 2 terms in the </a:t>
            </a:r>
            <a:r>
              <a:rPr lang="en-US" sz="2400" dirty="0" smtClean="0">
                <a:latin typeface="Comic Sans MS" panose="030F0702030302020204" pitchFamily="66" charset="0"/>
              </a:rPr>
              <a:t>US </a:t>
            </a:r>
            <a:r>
              <a:rPr lang="en-US" sz="2400" dirty="0">
                <a:latin typeface="Comic Sans MS" panose="030F0702030302020204" pitchFamily="66" charset="0"/>
              </a:rPr>
              <a:t>House of Representatives. Grasso then won election as CT Governor in 1974 and was reelected to a second term. Grasso resigned in 1980 after being diagnosed with terminal ovarian cancer</a:t>
            </a:r>
            <a:r>
              <a:rPr lang="en-US" sz="2400" dirty="0" smtClean="0">
                <a:latin typeface="Comic Sans MS" panose="030F0702030302020204" pitchFamily="66" charset="0"/>
              </a:rPr>
              <a:t>. As </a:t>
            </a:r>
            <a:r>
              <a:rPr lang="en-US" sz="2400" dirty="0">
                <a:latin typeface="Comic Sans MS" panose="030F0702030302020204" pitchFamily="66" charset="0"/>
              </a:rPr>
              <a:t>governor Grasso had </a:t>
            </a:r>
            <a:r>
              <a:rPr lang="en-US" sz="2400" dirty="0" smtClean="0">
                <a:latin typeface="Comic Sans MS" panose="030F0702030302020204" pitchFamily="66" charset="0"/>
              </a:rPr>
              <a:t>a  </a:t>
            </a:r>
            <a:r>
              <a:rPr lang="en-US" sz="2400" dirty="0">
                <a:latin typeface="Comic Sans MS" panose="030F0702030302020204" pitchFamily="66" charset="0"/>
              </a:rPr>
              <a:t>commitment to </a:t>
            </a:r>
            <a:r>
              <a:rPr lang="en-US" sz="2400" dirty="0" smtClean="0">
                <a:latin typeface="Comic Sans MS" panose="030F0702030302020204" pitchFamily="66" charset="0"/>
              </a:rPr>
              <a:t>create </a:t>
            </a:r>
            <a:r>
              <a:rPr lang="en-US" sz="2400" dirty="0">
                <a:latin typeface="Comic Sans MS" panose="030F0702030302020204" pitchFamily="66" charset="0"/>
              </a:rPr>
              <a:t>a more effective government, </a:t>
            </a:r>
            <a:r>
              <a:rPr lang="en-US" sz="2400" dirty="0" smtClean="0">
                <a:latin typeface="Comic Sans MS" panose="030F0702030302020204" pitchFamily="66" charset="0"/>
              </a:rPr>
              <a:t>balance </a:t>
            </a:r>
            <a:r>
              <a:rPr lang="en-US" sz="2400" dirty="0">
                <a:latin typeface="Comic Sans MS" panose="030F0702030302020204" pitchFamily="66" charset="0"/>
              </a:rPr>
              <a:t>the budget, and </a:t>
            </a:r>
            <a:r>
              <a:rPr lang="en-US" sz="2400" dirty="0" smtClean="0">
                <a:latin typeface="Comic Sans MS" panose="030F0702030302020204" pitchFamily="66" charset="0"/>
              </a:rPr>
              <a:t>adhere </a:t>
            </a:r>
            <a:r>
              <a:rPr lang="en-US" sz="2400" dirty="0">
                <a:latin typeface="Comic Sans MS" panose="030F0702030302020204" pitchFamily="66" charset="0"/>
              </a:rPr>
              <a:t>to the democratic </a:t>
            </a:r>
            <a:r>
              <a:rPr lang="en-US" sz="2400" dirty="0" smtClean="0">
                <a:latin typeface="Comic Sans MS" panose="030F0702030302020204" pitchFamily="66" charset="0"/>
              </a:rPr>
              <a:t>process. Ella </a:t>
            </a:r>
            <a:r>
              <a:rPr lang="en-US" sz="2400" dirty="0">
                <a:latin typeface="Comic Sans MS" panose="030F0702030302020204" pitchFamily="66" charset="0"/>
              </a:rPr>
              <a:t>Grasso is remembered as a trailblazing woman and a champion of marginalized groups including minorities, women, young people, the elderly, and the working class. </a:t>
            </a:r>
          </a:p>
        </p:txBody>
      </p:sp>
      <p:pic>
        <p:nvPicPr>
          <p:cNvPr id="4" name="Picture 3"/>
          <p:cNvPicPr>
            <a:picLocks noChangeAspect="1"/>
          </p:cNvPicPr>
          <p:nvPr/>
        </p:nvPicPr>
        <p:blipFill>
          <a:blip r:embed="rId2"/>
          <a:stretch>
            <a:fillRect/>
          </a:stretch>
        </p:blipFill>
        <p:spPr>
          <a:xfrm>
            <a:off x="462384" y="1360386"/>
            <a:ext cx="3044743" cy="3044743"/>
          </a:xfrm>
          <a:prstGeom prst="rect">
            <a:avLst/>
          </a:prstGeom>
        </p:spPr>
      </p:pic>
    </p:spTree>
    <p:extLst>
      <p:ext uri="{BB962C8B-B14F-4D97-AF65-F5344CB8AC3E}">
        <p14:creationId xmlns:p14="http://schemas.microsoft.com/office/powerpoint/2010/main" val="1573649111"/>
      </p:ext>
    </p:extLst>
  </p:cSld>
  <p:clrMapOvr>
    <a:masterClrMapping/>
  </p:clrMapOvr>
  <mc:AlternateContent xmlns:mc="http://schemas.openxmlformats.org/markup-compatibility/2006" xmlns:p14="http://schemas.microsoft.com/office/powerpoint/2010/main">
    <mc:Choice Requires="p14">
      <p:transition spd="slow" p14:dur="800" advClick="0" advTm="90000">
        <p:circle/>
      </p:transition>
    </mc:Choice>
    <mc:Fallback xmlns="">
      <p:transition spd="slow" advClick="0" advTm="90000">
        <p:circl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3301</TotalTime>
  <Words>4063</Words>
  <Application>Microsoft Office PowerPoint</Application>
  <PresentationFormat>Widescreen</PresentationFormat>
  <Paragraphs>41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Bradley Hand ITC</vt:lpstr>
      <vt:lpstr>Century Gothic</vt:lpstr>
      <vt:lpstr>Comic Sans MS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Activists</dc:title>
  <dc:creator>s carpenter</dc:creator>
  <cp:lastModifiedBy>Stephanie Carpenter</cp:lastModifiedBy>
  <cp:revision>286</cp:revision>
  <dcterms:created xsi:type="dcterms:W3CDTF">2015-02-01T19:10:29Z</dcterms:created>
  <dcterms:modified xsi:type="dcterms:W3CDTF">2018-08-06T22:10:14Z</dcterms:modified>
</cp:coreProperties>
</file>