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28"/>
  </p:notesMasterIdLst>
  <p:sldIdLst>
    <p:sldId id="256" r:id="rId2"/>
    <p:sldId id="266" r:id="rId3"/>
    <p:sldId id="264" r:id="rId4"/>
    <p:sldId id="267" r:id="rId5"/>
    <p:sldId id="285" r:id="rId6"/>
    <p:sldId id="271" r:id="rId7"/>
    <p:sldId id="268" r:id="rId8"/>
    <p:sldId id="269" r:id="rId9"/>
    <p:sldId id="281" r:id="rId10"/>
    <p:sldId id="270" r:id="rId11"/>
    <p:sldId id="273" r:id="rId12"/>
    <p:sldId id="274" r:id="rId13"/>
    <p:sldId id="257" r:id="rId14"/>
    <p:sldId id="275" r:id="rId15"/>
    <p:sldId id="258" r:id="rId16"/>
    <p:sldId id="259" r:id="rId17"/>
    <p:sldId id="262" r:id="rId18"/>
    <p:sldId id="261" r:id="rId19"/>
    <p:sldId id="263" r:id="rId20"/>
    <p:sldId id="276" r:id="rId21"/>
    <p:sldId id="277" r:id="rId22"/>
    <p:sldId id="284" r:id="rId23"/>
    <p:sldId id="278" r:id="rId24"/>
    <p:sldId id="280"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475" autoAdjust="0"/>
  </p:normalViewPr>
  <p:slideViewPr>
    <p:cSldViewPr>
      <p:cViewPr>
        <p:scale>
          <a:sx n="50" d="100"/>
          <a:sy n="50" d="100"/>
        </p:scale>
        <p:origin x="-1356" y="-390"/>
      </p:cViewPr>
      <p:guideLst>
        <p:guide orient="horz" pos="2160"/>
        <p:guide pos="2880"/>
      </p:guideLst>
    </p:cSldViewPr>
  </p:slideViewPr>
  <p:outlineViewPr>
    <p:cViewPr>
      <p:scale>
        <a:sx n="33" d="100"/>
        <a:sy n="33" d="100"/>
      </p:scale>
      <p:origin x="42" y="174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54DA7F-1EB9-4F4B-A7E9-C9DFE5EFFF80}" type="datetimeFigureOut">
              <a:rPr lang="en-US" smtClean="0"/>
              <a:t>10/17/2013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8AA9EA-C42C-4B29-942F-B112E91981E2}" type="slidenum">
              <a:rPr lang="en-US" smtClean="0"/>
              <a:t>‹#›</a:t>
            </a:fld>
            <a:endParaRPr lang="en-US" dirty="0"/>
          </a:p>
        </p:txBody>
      </p:sp>
    </p:spTree>
    <p:extLst>
      <p:ext uri="{BB962C8B-B14F-4D97-AF65-F5344CB8AC3E}">
        <p14:creationId xmlns:p14="http://schemas.microsoft.com/office/powerpoint/2010/main" val="340988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You are barely over the current school year  and now you have to start thinking about the budget for the next school year.  What are some of the questions you need to ask when preparing the budget</a:t>
            </a:r>
            <a:r>
              <a:rPr lang="en-US" sz="1000" dirty="0" smtClean="0"/>
              <a:t>?</a:t>
            </a:r>
            <a:endParaRPr lang="en-US" dirty="0"/>
          </a:p>
        </p:txBody>
      </p:sp>
      <p:sp>
        <p:nvSpPr>
          <p:cNvPr id="4" name="Slide Number Placeholder 3"/>
          <p:cNvSpPr>
            <a:spLocks noGrp="1"/>
          </p:cNvSpPr>
          <p:nvPr>
            <p:ph type="sldNum" sz="quarter" idx="10"/>
          </p:nvPr>
        </p:nvSpPr>
        <p:spPr/>
        <p:txBody>
          <a:bodyPr/>
          <a:lstStyle/>
          <a:p>
            <a:fld id="{898AA9EA-C42C-4B29-942F-B112E91981E2}" type="slidenum">
              <a:rPr lang="en-US" smtClean="0"/>
              <a:t>3</a:t>
            </a:fld>
            <a:endParaRPr lang="en-US" dirty="0"/>
          </a:p>
        </p:txBody>
      </p:sp>
    </p:spTree>
    <p:extLst>
      <p:ext uri="{BB962C8B-B14F-4D97-AF65-F5344CB8AC3E}">
        <p14:creationId xmlns:p14="http://schemas.microsoft.com/office/powerpoint/2010/main" val="1259998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extreme scenarios, but it’s a reality check. There are schools who have money, but nothing to show for it.</a:t>
            </a:r>
          </a:p>
          <a:p>
            <a:r>
              <a:rPr lang="en-US" baseline="0" dirty="0" smtClean="0"/>
              <a:t>There are schools who have no money and wait by the door for the postman to bring a tuition check.</a:t>
            </a:r>
            <a:endParaRPr lang="en-US" dirty="0"/>
          </a:p>
        </p:txBody>
      </p:sp>
      <p:sp>
        <p:nvSpPr>
          <p:cNvPr id="4" name="Slide Number Placeholder 3"/>
          <p:cNvSpPr>
            <a:spLocks noGrp="1"/>
          </p:cNvSpPr>
          <p:nvPr>
            <p:ph type="sldNum" sz="quarter" idx="10"/>
          </p:nvPr>
        </p:nvSpPr>
        <p:spPr/>
        <p:txBody>
          <a:bodyPr/>
          <a:lstStyle/>
          <a:p>
            <a:fld id="{898AA9EA-C42C-4B29-942F-B112E91981E2}" type="slidenum">
              <a:rPr lang="en-US" smtClean="0"/>
              <a:t>21</a:t>
            </a:fld>
            <a:endParaRPr lang="en-US" dirty="0"/>
          </a:p>
        </p:txBody>
      </p:sp>
    </p:spTree>
    <p:extLst>
      <p:ext uri="{BB962C8B-B14F-4D97-AF65-F5344CB8AC3E}">
        <p14:creationId xmlns:p14="http://schemas.microsoft.com/office/powerpoint/2010/main" val="1706701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AA9EA-C42C-4B29-942F-B112E91981E2}" type="slidenum">
              <a:rPr lang="en-US" smtClean="0"/>
              <a:t>23</a:t>
            </a:fld>
            <a:endParaRPr lang="en-US" dirty="0"/>
          </a:p>
        </p:txBody>
      </p:sp>
    </p:spTree>
    <p:extLst>
      <p:ext uri="{BB962C8B-B14F-4D97-AF65-F5344CB8AC3E}">
        <p14:creationId xmlns:p14="http://schemas.microsoft.com/office/powerpoint/2010/main" val="1898524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you have been doing</a:t>
            </a:r>
            <a:r>
              <a:rPr lang="en-US" baseline="0" dirty="0" smtClean="0"/>
              <a:t> budgets the same way for 20 plus years, due to changing factors that you have no control over, every budget should be carefully reviewed more than once, just in case there is an oversight.  This doesn’t mean you aren’t doing your job, on the contrary, it just means, you should carry the sole responsibility of the institutions finance.  Unfortunately there are cases where the Financial officer took the hit, but if that ever happens don’t ever let it be said that you didn’t keep all stakeholders informed.</a:t>
            </a:r>
            <a:endParaRPr lang="en-US" dirty="0"/>
          </a:p>
        </p:txBody>
      </p:sp>
      <p:sp>
        <p:nvSpPr>
          <p:cNvPr id="4" name="Slide Number Placeholder 3"/>
          <p:cNvSpPr>
            <a:spLocks noGrp="1"/>
          </p:cNvSpPr>
          <p:nvPr>
            <p:ph type="sldNum" sz="quarter" idx="10"/>
          </p:nvPr>
        </p:nvSpPr>
        <p:spPr/>
        <p:txBody>
          <a:bodyPr/>
          <a:lstStyle/>
          <a:p>
            <a:fld id="{898AA9EA-C42C-4B29-942F-B112E91981E2}" type="slidenum">
              <a:rPr lang="en-US" smtClean="0"/>
              <a:t>24</a:t>
            </a:fld>
            <a:endParaRPr lang="en-US" dirty="0"/>
          </a:p>
        </p:txBody>
      </p:sp>
    </p:spTree>
    <p:extLst>
      <p:ext uri="{BB962C8B-B14F-4D97-AF65-F5344CB8AC3E}">
        <p14:creationId xmlns:p14="http://schemas.microsoft.com/office/powerpoint/2010/main" val="15683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say that you need more buildings, more staff, the latest technology, or a larger statue, but if those aren’t the reasons why your enrollment is down, then all you will have is empty buildings, non-productive staff; unused software, and a resting place for more birds.</a:t>
            </a:r>
          </a:p>
          <a:p>
            <a:r>
              <a:rPr lang="en-US" baseline="0" dirty="0" smtClean="0"/>
              <a:t>You need to determine why enrollment is down.  Ask the right questions, expect honest feedback and be prepared for the stark reality. </a:t>
            </a:r>
            <a:endParaRPr lang="en-US" dirty="0"/>
          </a:p>
        </p:txBody>
      </p:sp>
      <p:sp>
        <p:nvSpPr>
          <p:cNvPr id="4" name="Slide Number Placeholder 3"/>
          <p:cNvSpPr>
            <a:spLocks noGrp="1"/>
          </p:cNvSpPr>
          <p:nvPr>
            <p:ph type="sldNum" sz="quarter" idx="10"/>
          </p:nvPr>
        </p:nvSpPr>
        <p:spPr/>
        <p:txBody>
          <a:bodyPr/>
          <a:lstStyle/>
          <a:p>
            <a:fld id="{898AA9EA-C42C-4B29-942F-B112E91981E2}" type="slidenum">
              <a:rPr lang="en-US" smtClean="0"/>
              <a:t>4</a:t>
            </a:fld>
            <a:endParaRPr lang="en-US" dirty="0"/>
          </a:p>
        </p:txBody>
      </p:sp>
    </p:spTree>
    <p:extLst>
      <p:ext uri="{BB962C8B-B14F-4D97-AF65-F5344CB8AC3E}">
        <p14:creationId xmlns:p14="http://schemas.microsoft.com/office/powerpoint/2010/main" val="3822441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over extended summer – high electric</a:t>
            </a:r>
            <a:r>
              <a:rPr lang="en-US" baseline="0" dirty="0" smtClean="0"/>
              <a:t> bill</a:t>
            </a:r>
          </a:p>
          <a:p>
            <a:endParaRPr lang="en-US" dirty="0"/>
          </a:p>
        </p:txBody>
      </p:sp>
      <p:sp>
        <p:nvSpPr>
          <p:cNvPr id="4" name="Slide Number Placeholder 3"/>
          <p:cNvSpPr>
            <a:spLocks noGrp="1"/>
          </p:cNvSpPr>
          <p:nvPr>
            <p:ph type="sldNum" sz="quarter" idx="10"/>
          </p:nvPr>
        </p:nvSpPr>
        <p:spPr/>
        <p:txBody>
          <a:bodyPr/>
          <a:lstStyle/>
          <a:p>
            <a:fld id="{898AA9EA-C42C-4B29-942F-B112E91981E2}" type="slidenum">
              <a:rPr lang="en-US" smtClean="0"/>
              <a:t>7</a:t>
            </a:fld>
            <a:endParaRPr lang="en-US" dirty="0"/>
          </a:p>
        </p:txBody>
      </p:sp>
    </p:spTree>
    <p:extLst>
      <p:ext uri="{BB962C8B-B14F-4D97-AF65-F5344CB8AC3E}">
        <p14:creationId xmlns:p14="http://schemas.microsoft.com/office/powerpoint/2010/main" val="219832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AA9EA-C42C-4B29-942F-B112E91981E2}" type="slidenum">
              <a:rPr lang="en-US" smtClean="0"/>
              <a:t>8</a:t>
            </a:fld>
            <a:endParaRPr lang="en-US" dirty="0"/>
          </a:p>
        </p:txBody>
      </p:sp>
    </p:spTree>
    <p:extLst>
      <p:ext uri="{BB962C8B-B14F-4D97-AF65-F5344CB8AC3E}">
        <p14:creationId xmlns:p14="http://schemas.microsoft.com/office/powerpoint/2010/main" val="2383965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the</a:t>
            </a:r>
            <a:r>
              <a:rPr lang="en-US" baseline="0" dirty="0" smtClean="0"/>
              <a:t> parents some slack – make realistic payment arrangements</a:t>
            </a:r>
          </a:p>
          <a:p>
            <a:r>
              <a:rPr lang="en-US" baseline="0" dirty="0" smtClean="0"/>
              <a:t>Look for “new funding”</a:t>
            </a:r>
          </a:p>
          <a:p>
            <a:r>
              <a:rPr lang="en-US" baseline="0" dirty="0" smtClean="0"/>
              <a:t>Look for new “deep pockets”  Just because people don’t have children, doesn’t mean they don’t have a genuine love Christian Education.</a:t>
            </a:r>
          </a:p>
          <a:p>
            <a:r>
              <a:rPr lang="en-US" baseline="0" dirty="0" smtClean="0"/>
              <a:t>Give the churches a reminder why they should support Christian Education.  Let the churches know they funds they give are put to </a:t>
            </a:r>
            <a:r>
              <a:rPr lang="en-US" baseline="0" dirty="0" err="1" smtClean="0"/>
              <a:t>goog</a:t>
            </a:r>
            <a:endParaRPr lang="en-US" baseline="0" dirty="0" smtClean="0"/>
          </a:p>
          <a:p>
            <a:r>
              <a:rPr lang="en-US" baseline="0" dirty="0" smtClean="0"/>
              <a:t>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98AA9EA-C42C-4B29-942F-B112E91981E2}" type="slidenum">
              <a:rPr lang="en-US" smtClean="0"/>
              <a:t>9</a:t>
            </a:fld>
            <a:endParaRPr lang="en-US" dirty="0"/>
          </a:p>
        </p:txBody>
      </p:sp>
    </p:spTree>
    <p:extLst>
      <p:ext uri="{BB962C8B-B14F-4D97-AF65-F5344CB8AC3E}">
        <p14:creationId xmlns:p14="http://schemas.microsoft.com/office/powerpoint/2010/main" val="7969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Truth be told they did so much dirt back when they went to school that they are</a:t>
            </a:r>
            <a:r>
              <a:rPr lang="en-US" baseline="0" dirty="0" smtClean="0"/>
              <a:t> afraid the teacher might see them in their children</a:t>
            </a:r>
            <a:endParaRPr lang="en-US" dirty="0"/>
          </a:p>
        </p:txBody>
      </p:sp>
      <p:sp>
        <p:nvSpPr>
          <p:cNvPr id="4" name="Slide Number Placeholder 3"/>
          <p:cNvSpPr>
            <a:spLocks noGrp="1"/>
          </p:cNvSpPr>
          <p:nvPr>
            <p:ph type="sldNum" sz="quarter" idx="10"/>
          </p:nvPr>
        </p:nvSpPr>
        <p:spPr/>
        <p:txBody>
          <a:bodyPr/>
          <a:lstStyle/>
          <a:p>
            <a:fld id="{898AA9EA-C42C-4B29-942F-B112E91981E2}" type="slidenum">
              <a:rPr lang="en-US" smtClean="0"/>
              <a:t>10</a:t>
            </a:fld>
            <a:endParaRPr lang="en-US" dirty="0"/>
          </a:p>
        </p:txBody>
      </p:sp>
    </p:spTree>
    <p:extLst>
      <p:ext uri="{BB962C8B-B14F-4D97-AF65-F5344CB8AC3E}">
        <p14:creationId xmlns:p14="http://schemas.microsoft.com/office/powerpoint/2010/main" val="405615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AA9EA-C42C-4B29-942F-B112E91981E2}" type="slidenum">
              <a:rPr lang="en-US" smtClean="0"/>
              <a:t>13</a:t>
            </a:fld>
            <a:endParaRPr lang="en-US" dirty="0"/>
          </a:p>
        </p:txBody>
      </p:sp>
    </p:spTree>
    <p:extLst>
      <p:ext uri="{BB962C8B-B14F-4D97-AF65-F5344CB8AC3E}">
        <p14:creationId xmlns:p14="http://schemas.microsoft.com/office/powerpoint/2010/main" val="3741108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say election</a:t>
            </a:r>
            <a:r>
              <a:rPr lang="en-US" baseline="0" dirty="0" smtClean="0"/>
              <a:t> year, but a church entity, we have constituency meetings, does the fear and anxiety of new or the same leadership cause people to be funny with money?</a:t>
            </a:r>
            <a:endParaRPr lang="en-US" dirty="0"/>
          </a:p>
        </p:txBody>
      </p:sp>
      <p:sp>
        <p:nvSpPr>
          <p:cNvPr id="4" name="Slide Number Placeholder 3"/>
          <p:cNvSpPr>
            <a:spLocks noGrp="1"/>
          </p:cNvSpPr>
          <p:nvPr>
            <p:ph type="sldNum" sz="quarter" idx="10"/>
          </p:nvPr>
        </p:nvSpPr>
        <p:spPr/>
        <p:txBody>
          <a:bodyPr/>
          <a:lstStyle/>
          <a:p>
            <a:fld id="{898AA9EA-C42C-4B29-942F-B112E91981E2}" type="slidenum">
              <a:rPr lang="en-US" smtClean="0"/>
              <a:t>15</a:t>
            </a:fld>
            <a:endParaRPr lang="en-US" dirty="0"/>
          </a:p>
        </p:txBody>
      </p:sp>
    </p:spTree>
    <p:extLst>
      <p:ext uri="{BB962C8B-B14F-4D97-AF65-F5344CB8AC3E}">
        <p14:creationId xmlns:p14="http://schemas.microsoft.com/office/powerpoint/2010/main" val="43258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a writer</a:t>
            </a:r>
            <a:r>
              <a:rPr lang="en-US" baseline="0" dirty="0" smtClean="0"/>
              <a:t> your writing becomes a part of you. It’s the same for Treasurer’s, Business managers, principals and anybody else who helps to create the budget.  You get it all worked out, so you think and you present with hopes that they will like it, only to have them take out a red pen and start slashing and correcting.</a:t>
            </a:r>
          </a:p>
          <a:p>
            <a:r>
              <a:rPr lang="en-US" baseline="0" dirty="0" smtClean="0"/>
              <a:t>However, I have learned through the years being both a writer and a person who deals with the budget. Sometimes a red pen can be very helpful.  It takes the pressure of you, you are not the sole bearer of the financial success of the school.</a:t>
            </a:r>
            <a:endParaRPr lang="en-US" dirty="0"/>
          </a:p>
        </p:txBody>
      </p:sp>
      <p:sp>
        <p:nvSpPr>
          <p:cNvPr id="4" name="Slide Number Placeholder 3"/>
          <p:cNvSpPr>
            <a:spLocks noGrp="1"/>
          </p:cNvSpPr>
          <p:nvPr>
            <p:ph type="sldNum" sz="quarter" idx="10"/>
          </p:nvPr>
        </p:nvSpPr>
        <p:spPr/>
        <p:txBody>
          <a:bodyPr/>
          <a:lstStyle/>
          <a:p>
            <a:fld id="{898AA9EA-C42C-4B29-942F-B112E91981E2}" type="slidenum">
              <a:rPr lang="en-US" smtClean="0"/>
              <a:t>19</a:t>
            </a:fld>
            <a:endParaRPr lang="en-US" dirty="0"/>
          </a:p>
        </p:txBody>
      </p:sp>
    </p:spTree>
    <p:extLst>
      <p:ext uri="{BB962C8B-B14F-4D97-AF65-F5344CB8AC3E}">
        <p14:creationId xmlns:p14="http://schemas.microsoft.com/office/powerpoint/2010/main" val="418577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96C2C56-474F-404D-AFBC-7C466E432179}" type="datetimeFigureOut">
              <a:rPr lang="en-US" smtClean="0"/>
              <a:t>10/17/2013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49543D8-4058-44B0-A554-D40C2D9FF637}" type="slidenum">
              <a:rPr lang="en-US" smtClean="0"/>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C2C56-474F-404D-AFBC-7C466E432179}" type="datetimeFigureOut">
              <a:rPr lang="en-US" smtClean="0"/>
              <a:t>10/17/2013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543D8-4058-44B0-A554-D40C2D9FF63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6C2C56-474F-404D-AFBC-7C466E432179}" type="datetimeFigureOut">
              <a:rPr lang="en-US" smtClean="0"/>
              <a:t>10/17/2013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543D8-4058-44B0-A554-D40C2D9FF63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C2C56-474F-404D-AFBC-7C466E432179}" type="datetimeFigureOut">
              <a:rPr lang="en-US" smtClean="0"/>
              <a:t>10/17/2013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543D8-4058-44B0-A554-D40C2D9FF63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96C2C56-474F-404D-AFBC-7C466E432179}" type="datetimeFigureOut">
              <a:rPr lang="en-US" smtClean="0"/>
              <a:t>10/17/2013</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543D8-4058-44B0-A554-D40C2D9FF637}" type="slidenum">
              <a:rPr lang="en-US" smtClean="0"/>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6C2C56-474F-404D-AFBC-7C466E432179}" type="datetimeFigureOut">
              <a:rPr lang="en-US" smtClean="0"/>
              <a:t>10/17/2013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543D8-4058-44B0-A554-D40C2D9FF63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6C2C56-474F-404D-AFBC-7C466E432179}" type="datetimeFigureOut">
              <a:rPr lang="en-US" smtClean="0"/>
              <a:t>10/17/2013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9543D8-4058-44B0-A554-D40C2D9FF63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6C2C56-474F-404D-AFBC-7C466E432179}" type="datetimeFigureOut">
              <a:rPr lang="en-US" smtClean="0"/>
              <a:t>10/17/2013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9543D8-4058-44B0-A554-D40C2D9FF63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96C2C56-474F-404D-AFBC-7C466E432179}" type="datetimeFigureOut">
              <a:rPr lang="en-US" smtClean="0"/>
              <a:t>10/17/2013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9543D8-4058-44B0-A554-D40C2D9FF63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6C2C56-474F-404D-AFBC-7C466E432179}" type="datetimeFigureOut">
              <a:rPr lang="en-US" smtClean="0"/>
              <a:t>10/17/2013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543D8-4058-44B0-A554-D40C2D9FF637}" type="slidenum">
              <a:rPr lang="en-US" smtClean="0"/>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A96C2C56-474F-404D-AFBC-7C466E432179}" type="datetimeFigureOut">
              <a:rPr lang="en-US" smtClean="0"/>
              <a:t>10/17/2013</a:t>
            </a:fld>
            <a:endParaRPr lang="en-US" dirty="0"/>
          </a:p>
        </p:txBody>
      </p:sp>
      <p:sp>
        <p:nvSpPr>
          <p:cNvPr id="7" name="Slide Number Placeholder 6"/>
          <p:cNvSpPr>
            <a:spLocks noGrp="1"/>
          </p:cNvSpPr>
          <p:nvPr>
            <p:ph type="sldNum" sz="quarter" idx="12"/>
          </p:nvPr>
        </p:nvSpPr>
        <p:spPr/>
        <p:txBody>
          <a:bodyPr/>
          <a:lstStyle/>
          <a:p>
            <a:fld id="{149543D8-4058-44B0-A554-D40C2D9FF637}"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96C2C56-474F-404D-AFBC-7C466E432179}" type="datetimeFigureOut">
              <a:rPr lang="en-US" smtClean="0"/>
              <a:t>10/17/2013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49543D8-4058-44B0-A554-D40C2D9FF637}" type="slidenum">
              <a:rPr lang="en-US" smtClean="0"/>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4204"/>
            <a:ext cx="5943600" cy="207962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500" b="1" i="1" dirty="0" smtClean="0">
                <a:ln w="11430"/>
                <a:solidFill>
                  <a:schemeClr val="accent3">
                    <a:lumMod val="75000"/>
                  </a:schemeClr>
                </a:solidFill>
                <a:effectLst>
                  <a:outerShdw blurRad="50800" dist="39000" dir="5460000" algn="tl">
                    <a:srgbClr val="000000">
                      <a:alpha val="38000"/>
                    </a:srgbClr>
                  </a:outerShdw>
                </a:effectLst>
                <a:latin typeface="Gill Sans Ultra Bold" pitchFamily="34" charset="0"/>
              </a:rPr>
              <a:t>When your Budget wont</a:t>
            </a:r>
            <a:endParaRPr lang="en-US" sz="4500" b="1" i="1" dirty="0">
              <a:ln w="11430"/>
              <a:solidFill>
                <a:schemeClr val="accent3">
                  <a:lumMod val="75000"/>
                </a:schemeClr>
              </a:solidFill>
              <a:effectLst>
                <a:outerShdw blurRad="50800" dist="39000" dir="5460000" algn="tl">
                  <a:srgbClr val="000000">
                    <a:alpha val="38000"/>
                  </a:srgbClr>
                </a:outerShdw>
              </a:effectLst>
              <a:latin typeface="Gill Sans Ultra Bold" pitchFamily="34" charset="0"/>
            </a:endParaRPr>
          </a:p>
        </p:txBody>
      </p:sp>
      <p:sp>
        <p:nvSpPr>
          <p:cNvPr id="3" name="Rectangle 2"/>
          <p:cNvSpPr/>
          <p:nvPr/>
        </p:nvSpPr>
        <p:spPr>
          <a:xfrm>
            <a:off x="1524000" y="3200400"/>
            <a:ext cx="5486400" cy="1446550"/>
          </a:xfrm>
          <a:prstGeom prst="rect">
            <a:avLst/>
          </a:prstGeom>
        </p:spPr>
        <p:txBody>
          <a:bodyPr wrap="square">
            <a:spAutoFit/>
          </a:bodyPr>
          <a:lstStyle/>
          <a:p>
            <a:pPr algn="ctr"/>
            <a:r>
              <a:rPr lang="en-US" sz="4400" b="1" dirty="0" smtClean="0"/>
              <a:t>Making </a:t>
            </a:r>
            <a:r>
              <a:rPr lang="en-US" sz="4400" b="1" dirty="0"/>
              <a:t>the Hard Financial </a:t>
            </a:r>
            <a:r>
              <a:rPr lang="en-US" sz="4400" b="1" dirty="0" smtClean="0"/>
              <a:t>Decisions</a:t>
            </a:r>
            <a:endParaRPr lang="en-US" sz="4400" b="1" dirty="0"/>
          </a:p>
        </p:txBody>
      </p:sp>
      <p:sp>
        <p:nvSpPr>
          <p:cNvPr id="6" name="TextBox 5"/>
          <p:cNvSpPr txBox="1"/>
          <p:nvPr/>
        </p:nvSpPr>
        <p:spPr>
          <a:xfrm>
            <a:off x="5029199" y="1295400"/>
            <a:ext cx="4724401" cy="1246495"/>
          </a:xfrm>
          <a:prstGeom prst="rect">
            <a:avLst/>
          </a:prstGeom>
          <a:noFill/>
        </p:spPr>
        <p:txBody>
          <a:bodyPr wrap="square" rtlCol="0">
            <a:spAutoFit/>
          </a:bodyPr>
          <a:lstStyle/>
          <a:p>
            <a:r>
              <a:rPr lang="en-US" sz="7500" dirty="0" smtClean="0">
                <a:solidFill>
                  <a:srgbClr val="FF0000"/>
                </a:solidFill>
                <a:latin typeface="Gill Sans Ultra Bold" pitchFamily="34" charset="0"/>
              </a:rPr>
              <a:t>BUDGE</a:t>
            </a:r>
            <a:endParaRPr lang="en-US" sz="7500" dirty="0">
              <a:solidFill>
                <a:srgbClr val="FF0000"/>
              </a:solidFill>
              <a:latin typeface="Gill Sans Ultra Bold" pitchFamily="34" charset="0"/>
            </a:endParaRPr>
          </a:p>
        </p:txBody>
      </p:sp>
    </p:spTree>
    <p:extLst>
      <p:ext uri="{BB962C8B-B14F-4D97-AF65-F5344CB8AC3E}">
        <p14:creationId xmlns:p14="http://schemas.microsoft.com/office/powerpoint/2010/main" val="38670814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mph" presetSubtype="0" fill="hold" grpId="0" nodeType="clickEffect">
                                  <p:stCondLst>
                                    <p:cond delay="0"/>
                                  </p:stCondLst>
                                  <p:iterate type="lt">
                                    <p:tmPct val="4000"/>
                                  </p:iterate>
                                  <p:childTnLst>
                                    <p:set>
                                      <p:cBhvr override="childStyle">
                                        <p:cTn id="12"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6777317" cy="4534348"/>
          </a:xfrm>
        </p:spPr>
        <p:txBody>
          <a:bodyPr>
            <a:normAutofit fontScale="92500" lnSpcReduction="10000"/>
          </a:bodyPr>
          <a:lstStyle/>
          <a:p>
            <a:r>
              <a:rPr lang="en-US" sz="2600" dirty="0" smtClean="0"/>
              <a:t>The parents of today didn’t enjoy their SDA Education experience, so they don’t send their children .</a:t>
            </a:r>
          </a:p>
          <a:p>
            <a:r>
              <a:rPr lang="en-US" sz="2600" dirty="0" smtClean="0"/>
              <a:t>The quality of education is sub par or is “the same” as the public schools, so why pay?</a:t>
            </a:r>
          </a:p>
          <a:p>
            <a:r>
              <a:rPr lang="en-US" sz="2600" dirty="0" smtClean="0"/>
              <a:t>I don’t like Teacher Y or Principal X, so I don’t want my children to be taught by them.</a:t>
            </a:r>
          </a:p>
          <a:p>
            <a:r>
              <a:rPr lang="en-US" sz="2600" dirty="0" smtClean="0"/>
              <a:t>I went to public school and I turned out fine.</a:t>
            </a:r>
          </a:p>
          <a:p>
            <a:r>
              <a:rPr lang="en-US" sz="2600" dirty="0" smtClean="0"/>
              <a:t>I’d rather invest my money elsewhere</a:t>
            </a:r>
            <a:r>
              <a:rPr lang="en-US" dirty="0" smtClean="0"/>
              <a:t>.</a:t>
            </a:r>
          </a:p>
          <a:p>
            <a:endParaRPr lang="en-US" dirty="0" smtClean="0"/>
          </a:p>
        </p:txBody>
      </p:sp>
      <p:pic>
        <p:nvPicPr>
          <p:cNvPr id="10242" name="Picture 2" descr="http://www.colourbox.com/preview/3461130-871455-dislike-emot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300" y="609600"/>
            <a:ext cx="19050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81000"/>
            <a:ext cx="8229600" cy="1219200"/>
          </a:xfrm>
        </p:spPr>
        <p:txBody>
          <a:bodyPr>
            <a:normAutofit/>
          </a:bodyPr>
          <a:lstStyle/>
          <a:p>
            <a:r>
              <a:rPr lang="en-US" dirty="0" smtClean="0"/>
              <a:t>A Lack of Commitment to </a:t>
            </a:r>
            <a:br>
              <a:rPr lang="en-US" dirty="0" smtClean="0"/>
            </a:br>
            <a:r>
              <a:rPr lang="en-US" dirty="0" smtClean="0"/>
              <a:t>SDA Christian Education</a:t>
            </a:r>
            <a:endParaRPr lang="en-US" dirty="0"/>
          </a:p>
        </p:txBody>
      </p:sp>
    </p:spTree>
    <p:extLst>
      <p:ext uri="{BB962C8B-B14F-4D97-AF65-F5344CB8AC3E}">
        <p14:creationId xmlns:p14="http://schemas.microsoft.com/office/powerpoint/2010/main" val="5721240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024744" cy="1143000"/>
          </a:xfrm>
        </p:spPr>
        <p:txBody>
          <a:bodyPr/>
          <a:lstStyle/>
          <a:p>
            <a:r>
              <a:rPr lang="en-US" dirty="0" smtClean="0"/>
              <a:t>A Lack of </a:t>
            </a:r>
            <a:r>
              <a:rPr lang="en-US" b="1" i="1" dirty="0" smtClean="0"/>
              <a:t>Commitment</a:t>
            </a:r>
            <a:r>
              <a:rPr lang="en-US" dirty="0" smtClean="0"/>
              <a:t> …</a:t>
            </a:r>
            <a:endParaRPr lang="en-US" dirty="0"/>
          </a:p>
        </p:txBody>
      </p:sp>
      <p:sp>
        <p:nvSpPr>
          <p:cNvPr id="3" name="Content Placeholder 2"/>
          <p:cNvSpPr>
            <a:spLocks noGrp="1"/>
          </p:cNvSpPr>
          <p:nvPr>
            <p:ph idx="1"/>
          </p:nvPr>
        </p:nvSpPr>
        <p:spPr>
          <a:xfrm>
            <a:off x="762000" y="1752600"/>
            <a:ext cx="7620000" cy="4724400"/>
          </a:xfrm>
        </p:spPr>
        <p:txBody>
          <a:bodyPr>
            <a:normAutofit lnSpcReduction="10000"/>
          </a:bodyPr>
          <a:lstStyle/>
          <a:p>
            <a:pPr marL="68580" indent="0">
              <a:buNone/>
            </a:pPr>
            <a:r>
              <a:rPr lang="en-US" dirty="0" smtClean="0"/>
              <a:t>Shane Anderson “How to Kill Adventist Education” writes it this way…</a:t>
            </a:r>
          </a:p>
          <a:p>
            <a:pPr marL="68580" indent="0">
              <a:buNone/>
            </a:pPr>
            <a:endParaRPr lang="en-US" dirty="0" smtClean="0"/>
          </a:p>
          <a:p>
            <a:pPr marL="68580" indent="0" algn="just">
              <a:buNone/>
            </a:pPr>
            <a:r>
              <a:rPr lang="en-US" dirty="0" smtClean="0"/>
              <a:t>Think </a:t>
            </a:r>
            <a:r>
              <a:rPr lang="en-US" dirty="0"/>
              <a:t>of it this way: Do we really believe that there are large numbers of passionate, highly committed </a:t>
            </a:r>
            <a:r>
              <a:rPr lang="en-US" i="1" dirty="0"/>
              <a:t>Seventh-day Adventists-who also just happen to think that a school that would teach their children that that very same Adventism is not worth considering? </a:t>
            </a:r>
            <a:r>
              <a:rPr lang="en-US" dirty="0"/>
              <a:t>Of course not. Surely what we’re seeing here is a lack of commitment not just to our schools or other institutions, but to </a:t>
            </a:r>
            <a:r>
              <a:rPr lang="en-US" i="1" dirty="0"/>
              <a:t>Adventism</a:t>
            </a:r>
            <a:r>
              <a:rPr lang="en-US" dirty="0"/>
              <a:t> itself. Here is the core of our current </a:t>
            </a:r>
            <a:r>
              <a:rPr lang="en-US" dirty="0" smtClean="0"/>
              <a:t>crisis.</a:t>
            </a:r>
            <a:endParaRPr lang="en-US" dirty="0"/>
          </a:p>
        </p:txBody>
      </p:sp>
    </p:spTree>
    <p:extLst>
      <p:ext uri="{BB962C8B-B14F-4D97-AF65-F5344CB8AC3E}">
        <p14:creationId xmlns:p14="http://schemas.microsoft.com/office/powerpoint/2010/main" val="3518823452"/>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609600"/>
            <a:ext cx="7315200" cy="3785652"/>
          </a:xfrm>
          <a:prstGeom prst="rect">
            <a:avLst/>
          </a:prstGeom>
        </p:spPr>
        <p:txBody>
          <a:bodyPr wrap="square">
            <a:spAutoFit/>
          </a:bodyPr>
          <a:lstStyle/>
          <a:p>
            <a:pPr algn="just"/>
            <a:r>
              <a:rPr lang="en-US" sz="2400" dirty="0"/>
              <a:t>According to Harold Lee, former president of the Columbia Union Conference, a comparative study between Adventists and 28 other Protestant denominations reveals that “members are giving [money] far less today than in the past. In 1968 giving was at 10.8 percent of after-tax income. By 1996 it had declined to 4.5 percent. This decline represents a 58 percent decrease in the portion of income being given by church members. . . . Church members are voting with their feet and with their dollars.”</a:t>
            </a:r>
            <a:r>
              <a:rPr lang="en-US" sz="2400" baseline="30000" dirty="0"/>
              <a:t>1</a:t>
            </a:r>
            <a:endParaRPr lang="en-US" sz="2400" dirty="0"/>
          </a:p>
        </p:txBody>
      </p:sp>
      <p:sp>
        <p:nvSpPr>
          <p:cNvPr id="5" name="Rectangle 4"/>
          <p:cNvSpPr/>
          <p:nvPr/>
        </p:nvSpPr>
        <p:spPr>
          <a:xfrm>
            <a:off x="4114800" y="6282898"/>
            <a:ext cx="4572000" cy="276999"/>
          </a:xfrm>
          <a:prstGeom prst="rect">
            <a:avLst/>
          </a:prstGeom>
        </p:spPr>
        <p:txBody>
          <a:bodyPr>
            <a:spAutoFit/>
          </a:bodyPr>
          <a:lstStyle/>
          <a:p>
            <a:pPr marL="68580" indent="0" algn="r">
              <a:buNone/>
            </a:pPr>
            <a:r>
              <a:rPr lang="en-US" sz="1200" b="1" i="1" dirty="0" smtClean="0"/>
              <a:t>Shane </a:t>
            </a:r>
            <a:r>
              <a:rPr lang="en-US" sz="1200" b="1" i="1" dirty="0"/>
              <a:t>Anderson “How to Kill Adventist Education”</a:t>
            </a:r>
          </a:p>
        </p:txBody>
      </p:sp>
      <p:pic>
        <p:nvPicPr>
          <p:cNvPr id="1026" name="Picture 2" descr="C:\Users\TREASURER\AppData\Local\Microsoft\Windows\Temporary Internet Files\Content.IE5\I9J7RS4M\MP90042253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9700" y="5139899"/>
            <a:ext cx="1918939" cy="14199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REASURER\AppData\Local\Microsoft\Windows\Temporary Internet Files\Content.IE5\KAX84Z4V\MP90034195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862900"/>
            <a:ext cx="1905000" cy="14199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REASURER\AppData\Local\Microsoft\Windows\Temporary Internet Files\Content.IE5\I9J7RS4M\MC90002527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1900" y="5112098"/>
            <a:ext cx="1676400" cy="12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4314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blinds(horizontal)">
                                      <p:cBhvr>
                                        <p:cTn id="2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99064"/>
          </a:xfrm>
        </p:spPr>
        <p:txBody>
          <a:bodyPr>
            <a:noAutofit/>
          </a:bodyPr>
          <a:lstStyle/>
          <a:p>
            <a:r>
              <a:rPr lang="en-US" sz="3400" dirty="0" smtClean="0"/>
              <a:t>Budgets – Why do we need them?</a:t>
            </a:r>
            <a:endParaRPr lang="en-US" sz="3400" dirty="0"/>
          </a:p>
        </p:txBody>
      </p:sp>
      <p:sp>
        <p:nvSpPr>
          <p:cNvPr id="3" name="Content Placeholder 2"/>
          <p:cNvSpPr>
            <a:spLocks noGrp="1"/>
          </p:cNvSpPr>
          <p:nvPr>
            <p:ph sz="half" idx="1"/>
          </p:nvPr>
        </p:nvSpPr>
        <p:spPr>
          <a:xfrm>
            <a:off x="381000" y="1676400"/>
            <a:ext cx="4114800" cy="4495800"/>
          </a:xfrm>
        </p:spPr>
        <p:txBody>
          <a:bodyPr>
            <a:noAutofit/>
          </a:bodyPr>
          <a:lstStyle/>
          <a:p>
            <a:r>
              <a:rPr lang="en-US" sz="2400" dirty="0" smtClean="0"/>
              <a:t>Determine how </a:t>
            </a:r>
            <a:r>
              <a:rPr lang="en-US" sz="2400" dirty="0"/>
              <a:t>to get </a:t>
            </a:r>
            <a:r>
              <a:rPr lang="en-US" sz="2400" dirty="0" smtClean="0"/>
              <a:t>out and stay out </a:t>
            </a:r>
            <a:r>
              <a:rPr lang="en-US" sz="2400" dirty="0"/>
              <a:t>of debt</a:t>
            </a:r>
          </a:p>
          <a:p>
            <a:r>
              <a:rPr lang="en-US" sz="2400" dirty="0" smtClean="0"/>
              <a:t>Build </a:t>
            </a:r>
            <a:r>
              <a:rPr lang="en-US" sz="2400" dirty="0"/>
              <a:t>an Emergency Cash Fund</a:t>
            </a:r>
          </a:p>
          <a:p>
            <a:r>
              <a:rPr lang="en-US" sz="2400" dirty="0" smtClean="0"/>
              <a:t>Set &amp; </a:t>
            </a:r>
            <a:r>
              <a:rPr lang="en-US" sz="2400" dirty="0"/>
              <a:t>prioritize financial goals</a:t>
            </a:r>
          </a:p>
          <a:p>
            <a:r>
              <a:rPr lang="en-US" sz="2400" dirty="0" smtClean="0"/>
              <a:t>Be </a:t>
            </a:r>
            <a:r>
              <a:rPr lang="en-US" sz="2400" dirty="0"/>
              <a:t>a smarter </a:t>
            </a:r>
            <a:r>
              <a:rPr lang="en-US" sz="2400" dirty="0" smtClean="0"/>
              <a:t>consumer</a:t>
            </a:r>
          </a:p>
          <a:p>
            <a:r>
              <a:rPr lang="en-US" sz="2400" dirty="0" smtClean="0"/>
              <a:t>Learn </a:t>
            </a:r>
            <a:r>
              <a:rPr lang="en-US" sz="2400" dirty="0"/>
              <a:t>to </a:t>
            </a:r>
            <a:r>
              <a:rPr lang="en-US" sz="2400" dirty="0" smtClean="0"/>
              <a:t>live </a:t>
            </a:r>
            <a:r>
              <a:rPr lang="en-US" sz="2400" dirty="0"/>
              <a:t>within your </a:t>
            </a:r>
            <a:r>
              <a:rPr lang="en-US" sz="2400" dirty="0" smtClean="0"/>
              <a:t>means</a:t>
            </a:r>
          </a:p>
          <a:p>
            <a:r>
              <a:rPr lang="en-US" sz="2400" dirty="0" smtClean="0"/>
              <a:t>Live on less money, so you can work less</a:t>
            </a:r>
          </a:p>
          <a:p>
            <a:endParaRPr lang="en-US" sz="2400" dirty="0"/>
          </a:p>
        </p:txBody>
      </p:sp>
      <p:sp>
        <p:nvSpPr>
          <p:cNvPr id="4" name="Content Placeholder 3"/>
          <p:cNvSpPr>
            <a:spLocks noGrp="1"/>
          </p:cNvSpPr>
          <p:nvPr>
            <p:ph sz="half" idx="2"/>
          </p:nvPr>
        </p:nvSpPr>
        <p:spPr>
          <a:xfrm>
            <a:off x="4800600" y="1752600"/>
            <a:ext cx="4038600" cy="3721608"/>
          </a:xfrm>
        </p:spPr>
        <p:txBody>
          <a:bodyPr>
            <a:noAutofit/>
          </a:bodyPr>
          <a:lstStyle/>
          <a:p>
            <a:r>
              <a:rPr lang="en-US" sz="2400" dirty="0" smtClean="0"/>
              <a:t>Pay </a:t>
            </a:r>
            <a:r>
              <a:rPr lang="en-US" sz="2400" dirty="0"/>
              <a:t>your bills on </a:t>
            </a:r>
            <a:r>
              <a:rPr lang="en-US" sz="2400" dirty="0" smtClean="0"/>
              <a:t>time</a:t>
            </a:r>
          </a:p>
          <a:p>
            <a:r>
              <a:rPr lang="en-US" sz="2400" dirty="0" smtClean="0"/>
              <a:t>Meet </a:t>
            </a:r>
            <a:r>
              <a:rPr lang="en-US" sz="2400" dirty="0"/>
              <a:t>your </a:t>
            </a:r>
            <a:r>
              <a:rPr lang="en-US" sz="2400" dirty="0" smtClean="0"/>
              <a:t>school’s changing </a:t>
            </a:r>
            <a:r>
              <a:rPr lang="en-US" sz="2400" dirty="0"/>
              <a:t>financial needs</a:t>
            </a:r>
          </a:p>
          <a:p>
            <a:r>
              <a:rPr lang="en-US" sz="2400" dirty="0" smtClean="0"/>
              <a:t>Reduce stress</a:t>
            </a:r>
          </a:p>
          <a:p>
            <a:r>
              <a:rPr lang="en-US" sz="2400" dirty="0" smtClean="0"/>
              <a:t>Distinguish </a:t>
            </a:r>
            <a:r>
              <a:rPr lang="en-US" sz="2400" dirty="0"/>
              <a:t>between wants and needs</a:t>
            </a:r>
          </a:p>
          <a:p>
            <a:r>
              <a:rPr lang="en-US" sz="2400" dirty="0" smtClean="0"/>
              <a:t>Stop </a:t>
            </a:r>
            <a:r>
              <a:rPr lang="en-US" sz="2400" dirty="0"/>
              <a:t>making ends meet </a:t>
            </a:r>
            <a:r>
              <a:rPr lang="en-US" sz="2400" dirty="0" smtClean="0"/>
              <a:t>by borrowing</a:t>
            </a:r>
          </a:p>
          <a:p>
            <a:r>
              <a:rPr lang="en-US" sz="2400" dirty="0" smtClean="0"/>
              <a:t>Sleep at night</a:t>
            </a:r>
          </a:p>
          <a:p>
            <a:pPr marL="68580" indent="0">
              <a:buNone/>
            </a:pPr>
            <a:endParaRPr lang="en-US" sz="2400" dirty="0"/>
          </a:p>
        </p:txBody>
      </p:sp>
    </p:spTree>
    <p:extLst>
      <p:ext uri="{BB962C8B-B14F-4D97-AF65-F5344CB8AC3E}">
        <p14:creationId xmlns:p14="http://schemas.microsoft.com/office/powerpoint/2010/main" val="1970330564"/>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4658"/>
            <a:ext cx="8260672" cy="1039427"/>
          </a:xfrm>
        </p:spPr>
        <p:txBody>
          <a:bodyPr/>
          <a:lstStyle/>
          <a:p>
            <a:r>
              <a:rPr lang="en-US" dirty="0" smtClean="0"/>
              <a:t>Budgeting 101</a:t>
            </a:r>
            <a:endParaRPr lang="en-US" dirty="0"/>
          </a:p>
        </p:txBody>
      </p:sp>
      <p:sp>
        <p:nvSpPr>
          <p:cNvPr id="3" name="Content Placeholder 2"/>
          <p:cNvSpPr>
            <a:spLocks noGrp="1"/>
          </p:cNvSpPr>
          <p:nvPr>
            <p:ph idx="1"/>
          </p:nvPr>
        </p:nvSpPr>
        <p:spPr>
          <a:xfrm>
            <a:off x="366369" y="1946877"/>
            <a:ext cx="8229600" cy="4572000"/>
          </a:xfrm>
        </p:spPr>
        <p:txBody>
          <a:bodyPr>
            <a:normAutofit/>
          </a:bodyPr>
          <a:lstStyle/>
          <a:p>
            <a:pPr marL="68580" indent="0" algn="just">
              <a:buNone/>
            </a:pPr>
            <a:r>
              <a:rPr lang="en-US" dirty="0"/>
              <a:t>Budgeting lies at the foundation of every financial plan. It doesn’t matter if you’re living paycheck to paycheck or earning six-figures a year, you need to know where your money is going if you want to have a handle on your finances. Unlike what you might believe, budgeting isn’t all about restricting what you spend money on and cutting out all the fun in your life. It’s really about understanding how much money you have, where it goes, and then planning how to best allocate those funds. </a:t>
            </a:r>
          </a:p>
        </p:txBody>
      </p:sp>
      <p:sp>
        <p:nvSpPr>
          <p:cNvPr id="4" name="TextBox 3"/>
          <p:cNvSpPr txBox="1"/>
          <p:nvPr/>
        </p:nvSpPr>
        <p:spPr>
          <a:xfrm>
            <a:off x="1600200" y="6065965"/>
            <a:ext cx="7124700" cy="461665"/>
          </a:xfrm>
          <a:prstGeom prst="rect">
            <a:avLst/>
          </a:prstGeom>
          <a:noFill/>
        </p:spPr>
        <p:txBody>
          <a:bodyPr wrap="square" rtlCol="0">
            <a:spAutoFit/>
          </a:bodyPr>
          <a:lstStyle/>
          <a:p>
            <a:pPr algn="r"/>
            <a:r>
              <a:rPr lang="en-US" sz="1200" b="1" i="1" dirty="0" smtClean="0"/>
              <a:t>Jerry Vohwinkle – Money </a:t>
            </a:r>
            <a:r>
              <a:rPr lang="en-US" sz="1200" b="1" i="1" dirty="0"/>
              <a:t>Financial Planning http://financialplan.about.com/od/budgetingyourmoney/tp/budgeting-101.htm</a:t>
            </a:r>
          </a:p>
        </p:txBody>
      </p:sp>
      <p:pic>
        <p:nvPicPr>
          <p:cNvPr id="11266" name="Picture 2" descr="C:\Users\TREASURER\AppData\Local\Microsoft\Windows\Temporary Internet Files\Content.IE5\QUZZDME3\MC90004510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6430" y="354658"/>
            <a:ext cx="1799539" cy="135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855299"/>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024744" cy="1143000"/>
          </a:xfrm>
        </p:spPr>
        <p:txBody>
          <a:bodyPr>
            <a:normAutofit/>
          </a:bodyPr>
          <a:lstStyle/>
          <a:p>
            <a:r>
              <a:rPr lang="en-US" dirty="0" smtClean="0"/>
              <a:t>How to Create a Budget</a:t>
            </a:r>
            <a:endParaRPr lang="en-US" dirty="0"/>
          </a:p>
        </p:txBody>
      </p:sp>
      <p:sp>
        <p:nvSpPr>
          <p:cNvPr id="3" name="Content Placeholder 2"/>
          <p:cNvSpPr>
            <a:spLocks noGrp="1"/>
          </p:cNvSpPr>
          <p:nvPr>
            <p:ph idx="1"/>
          </p:nvPr>
        </p:nvSpPr>
        <p:spPr>
          <a:xfrm>
            <a:off x="304800" y="1752152"/>
            <a:ext cx="8534400" cy="5067748"/>
          </a:xfrm>
        </p:spPr>
        <p:txBody>
          <a:bodyPr>
            <a:normAutofit/>
          </a:bodyPr>
          <a:lstStyle/>
          <a:p>
            <a:r>
              <a:rPr lang="en-US" dirty="0" smtClean="0"/>
              <a:t>Identify your Needs </a:t>
            </a:r>
          </a:p>
          <a:p>
            <a:pPr lvl="1">
              <a:buFont typeface="Wingdings" pitchFamily="2" charset="2"/>
              <a:buChar char="ü"/>
            </a:pPr>
            <a:r>
              <a:rPr lang="en-US" sz="2400" dirty="0" smtClean="0"/>
              <a:t>Students, Staff, materials, facilities …</a:t>
            </a:r>
          </a:p>
          <a:p>
            <a:r>
              <a:rPr lang="en-US" dirty="0" smtClean="0"/>
              <a:t>Identify your Wants</a:t>
            </a:r>
          </a:p>
          <a:p>
            <a:pPr lvl="1">
              <a:buFont typeface="Wingdings" pitchFamily="2" charset="2"/>
              <a:buChar char="ü"/>
            </a:pPr>
            <a:r>
              <a:rPr lang="en-US" sz="2400" dirty="0" smtClean="0"/>
              <a:t>More students, Extra curricular  activities, larger buildings, the latest technology</a:t>
            </a:r>
          </a:p>
          <a:p>
            <a:r>
              <a:rPr lang="en-US" dirty="0" smtClean="0"/>
              <a:t>Identify your Income</a:t>
            </a:r>
          </a:p>
          <a:p>
            <a:pPr lvl="1">
              <a:buFont typeface="Wingdings" pitchFamily="2" charset="2"/>
              <a:buChar char="ü"/>
            </a:pPr>
            <a:r>
              <a:rPr lang="en-US" sz="2400" dirty="0" smtClean="0"/>
              <a:t>Tuition, subsidies, grants, donations</a:t>
            </a:r>
          </a:p>
          <a:p>
            <a:r>
              <a:rPr lang="en-US" dirty="0" smtClean="0"/>
              <a:t>Identify your Expenses</a:t>
            </a:r>
          </a:p>
          <a:p>
            <a:pPr lvl="1">
              <a:buFont typeface="Wingdings" pitchFamily="2" charset="2"/>
              <a:buChar char="ü"/>
            </a:pPr>
            <a:r>
              <a:rPr lang="en-US" sz="2400" dirty="0" smtClean="0"/>
              <a:t>Salaries, utilities, maintenance, curriculum materials</a:t>
            </a:r>
          </a:p>
          <a:p>
            <a:pPr marL="57150" lvl="1" indent="371475"/>
            <a:r>
              <a:rPr lang="en-US" sz="2400" dirty="0" smtClean="0"/>
              <a:t>Study Previous years for possible trends</a:t>
            </a:r>
          </a:p>
          <a:p>
            <a:pPr marL="422910" lvl="3" indent="371475">
              <a:buFont typeface="Wingdings" pitchFamily="2" charset="2"/>
              <a:buChar char="ü"/>
            </a:pPr>
            <a:r>
              <a:rPr lang="en-US" sz="2400" dirty="0" smtClean="0"/>
              <a:t>Does an election year make people nervous</a:t>
            </a:r>
          </a:p>
          <a:p>
            <a:pPr lvl="1">
              <a:buFont typeface="Wingdings" pitchFamily="2" charset="2"/>
              <a:buChar char="ü"/>
            </a:pPr>
            <a:endParaRPr lang="en-US" sz="2400" dirty="0" smtClean="0"/>
          </a:p>
        </p:txBody>
      </p:sp>
    </p:spTree>
    <p:extLst>
      <p:ext uri="{BB962C8B-B14F-4D97-AF65-F5344CB8AC3E}">
        <p14:creationId xmlns:p14="http://schemas.microsoft.com/office/powerpoint/2010/main" val="28178448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11" y="381000"/>
            <a:ext cx="8229600" cy="1447800"/>
          </a:xfrm>
        </p:spPr>
        <p:txBody>
          <a:bodyPr>
            <a:normAutofit/>
          </a:bodyPr>
          <a:lstStyle/>
          <a:p>
            <a:r>
              <a:rPr lang="en-US" dirty="0" smtClean="0"/>
              <a:t>Who are the Stakeholders</a:t>
            </a:r>
            <a:br>
              <a:rPr lang="en-US" dirty="0" smtClean="0"/>
            </a:br>
            <a:r>
              <a:rPr lang="en-US" sz="3000" dirty="0" smtClean="0"/>
              <a:t>Who should have input?</a:t>
            </a:r>
            <a:endParaRPr lang="en-US" sz="3000" dirty="0"/>
          </a:p>
        </p:txBody>
      </p:sp>
      <p:sp>
        <p:nvSpPr>
          <p:cNvPr id="3" name="Content Placeholder 2"/>
          <p:cNvSpPr>
            <a:spLocks noGrp="1"/>
          </p:cNvSpPr>
          <p:nvPr>
            <p:ph idx="1"/>
          </p:nvPr>
        </p:nvSpPr>
        <p:spPr>
          <a:xfrm>
            <a:off x="457200" y="1752600"/>
            <a:ext cx="8229600" cy="4343400"/>
          </a:xfrm>
        </p:spPr>
        <p:txBody>
          <a:bodyPr>
            <a:normAutofit lnSpcReduction="10000"/>
          </a:bodyPr>
          <a:lstStyle/>
          <a:p>
            <a:endParaRPr lang="en-US" sz="3000" dirty="0" smtClean="0"/>
          </a:p>
          <a:p>
            <a:r>
              <a:rPr lang="en-US" sz="3000" dirty="0" smtClean="0"/>
              <a:t>Business Manager/Treasurer</a:t>
            </a:r>
          </a:p>
          <a:p>
            <a:r>
              <a:rPr lang="en-US" sz="3000" dirty="0" smtClean="0"/>
              <a:t>Principal</a:t>
            </a:r>
          </a:p>
          <a:p>
            <a:r>
              <a:rPr lang="en-US" sz="3000" dirty="0" smtClean="0"/>
              <a:t>Finance Committee</a:t>
            </a:r>
          </a:p>
          <a:p>
            <a:r>
              <a:rPr lang="en-US" sz="3000" dirty="0" smtClean="0"/>
              <a:t>School Board</a:t>
            </a:r>
          </a:p>
          <a:p>
            <a:r>
              <a:rPr lang="en-US" sz="3000" dirty="0" smtClean="0"/>
              <a:t>Constituent Church Pastors</a:t>
            </a:r>
          </a:p>
          <a:p>
            <a:r>
              <a:rPr lang="en-US" sz="3000" dirty="0" smtClean="0"/>
              <a:t>Parents/Guardians</a:t>
            </a:r>
          </a:p>
          <a:p>
            <a:r>
              <a:rPr lang="en-US" sz="3000" dirty="0" smtClean="0"/>
              <a:t>Local Conference</a:t>
            </a:r>
          </a:p>
        </p:txBody>
      </p:sp>
      <p:pic>
        <p:nvPicPr>
          <p:cNvPr id="7171" name="Picture 3" descr="C:\Users\TREASURER\AppData\Local\Microsoft\Windows\Temporary Internet Files\Content.IE5\QUZZDME3\MC9002330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438400"/>
            <a:ext cx="236220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39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REASURER\AppData\Local\Microsoft\Windows\Temporary Internet Files\Content.IE5\QUZZDME3\MP90043313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81000"/>
            <a:ext cx="2819400"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Top 5 Budget Busters</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sz="2800" dirty="0" smtClean="0"/>
              <a:t>Staffing/Salaries</a:t>
            </a:r>
          </a:p>
          <a:p>
            <a:pPr lvl="1">
              <a:buFont typeface="Wingdings" pitchFamily="2" charset="2"/>
              <a:buChar char="v"/>
            </a:pPr>
            <a:r>
              <a:rPr lang="en-US" sz="2800" dirty="0" smtClean="0"/>
              <a:t>Pay increases, benefits</a:t>
            </a:r>
          </a:p>
          <a:p>
            <a:r>
              <a:rPr lang="en-US" sz="2800" dirty="0" smtClean="0"/>
              <a:t>Building Upkeep and Maintenance</a:t>
            </a:r>
          </a:p>
          <a:p>
            <a:pPr lvl="1">
              <a:buFont typeface="Wingdings" pitchFamily="2" charset="2"/>
              <a:buChar char="v"/>
            </a:pPr>
            <a:r>
              <a:rPr lang="en-US" sz="2800" dirty="0" smtClean="0"/>
              <a:t>Repairs, replacements</a:t>
            </a:r>
          </a:p>
          <a:p>
            <a:r>
              <a:rPr lang="en-US" sz="2800" dirty="0" smtClean="0"/>
              <a:t>Curriculum and Program Updates</a:t>
            </a:r>
          </a:p>
          <a:p>
            <a:pPr lvl="1">
              <a:buFont typeface="Wingdings" pitchFamily="2" charset="2"/>
              <a:buChar char="v"/>
            </a:pPr>
            <a:r>
              <a:rPr lang="en-US" sz="2800" dirty="0" smtClean="0"/>
              <a:t>New textbooks, software, science, testing</a:t>
            </a:r>
          </a:p>
          <a:p>
            <a:r>
              <a:rPr lang="en-US" sz="2800" dirty="0" smtClean="0"/>
              <a:t>Administrative </a:t>
            </a:r>
            <a:r>
              <a:rPr lang="en-US" sz="2800" dirty="0"/>
              <a:t>C</a:t>
            </a:r>
            <a:r>
              <a:rPr lang="en-US" sz="2800" dirty="0" smtClean="0"/>
              <a:t>ost</a:t>
            </a:r>
          </a:p>
          <a:p>
            <a:pPr lvl="1">
              <a:buFont typeface="Wingdings" pitchFamily="2" charset="2"/>
              <a:buChar char="v"/>
            </a:pPr>
            <a:r>
              <a:rPr lang="en-US" sz="2800" dirty="0" smtClean="0"/>
              <a:t>Office supplies, meetings, classroom materials</a:t>
            </a:r>
          </a:p>
          <a:p>
            <a:r>
              <a:rPr lang="en-US" sz="2800" dirty="0" smtClean="0"/>
              <a:t>Utilities and Day to Day </a:t>
            </a:r>
            <a:r>
              <a:rPr lang="en-US" sz="2800" dirty="0"/>
              <a:t>O</a:t>
            </a:r>
            <a:r>
              <a:rPr lang="en-US" sz="2800" dirty="0" smtClean="0"/>
              <a:t>perating</a:t>
            </a:r>
          </a:p>
          <a:p>
            <a:pPr lvl="1">
              <a:buFont typeface="Wingdings" pitchFamily="2" charset="2"/>
              <a:buChar char="v"/>
            </a:pPr>
            <a:r>
              <a:rPr lang="en-US" sz="2800" dirty="0" smtClean="0"/>
              <a:t>Gas, electric, food service, landscaping</a:t>
            </a:r>
          </a:p>
          <a:p>
            <a:endParaRPr lang="en-US" sz="2500" dirty="0" smtClean="0"/>
          </a:p>
        </p:txBody>
      </p:sp>
    </p:spTree>
    <p:extLst>
      <p:ext uri="{BB962C8B-B14F-4D97-AF65-F5344CB8AC3E}">
        <p14:creationId xmlns:p14="http://schemas.microsoft.com/office/powerpoint/2010/main" val="19628612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Presenting the </a:t>
            </a:r>
            <a:br>
              <a:rPr lang="en-US" dirty="0" smtClean="0"/>
            </a:br>
            <a:r>
              <a:rPr lang="en-US" dirty="0" smtClean="0"/>
              <a:t>Preliminary Budget </a:t>
            </a:r>
            <a:endParaRPr lang="en-US" dirty="0"/>
          </a:p>
        </p:txBody>
      </p:sp>
      <p:sp>
        <p:nvSpPr>
          <p:cNvPr id="3" name="Content Placeholder 2"/>
          <p:cNvSpPr>
            <a:spLocks noGrp="1"/>
          </p:cNvSpPr>
          <p:nvPr>
            <p:ph idx="1"/>
          </p:nvPr>
        </p:nvSpPr>
        <p:spPr>
          <a:xfrm>
            <a:off x="457200" y="1828800"/>
            <a:ext cx="8229600" cy="4572000"/>
          </a:xfrm>
        </p:spPr>
        <p:txBody>
          <a:bodyPr>
            <a:normAutofit/>
          </a:bodyPr>
          <a:lstStyle/>
          <a:p>
            <a:r>
              <a:rPr lang="en-US" sz="3000" dirty="0" smtClean="0"/>
              <a:t>Remember it’s not personal</a:t>
            </a:r>
          </a:p>
          <a:p>
            <a:r>
              <a:rPr lang="en-US" sz="3000" dirty="0" smtClean="0"/>
              <a:t>Be prepared to go back and make major changes at least 3 times.</a:t>
            </a:r>
          </a:p>
          <a:p>
            <a:r>
              <a:rPr lang="en-US" sz="3000" dirty="0" smtClean="0"/>
              <a:t>Ask for suggestions</a:t>
            </a:r>
          </a:p>
          <a:p>
            <a:r>
              <a:rPr lang="en-US" sz="3000" dirty="0" smtClean="0"/>
              <a:t>Take notes</a:t>
            </a:r>
          </a:p>
          <a:p>
            <a:r>
              <a:rPr lang="en-US" sz="3000" dirty="0" smtClean="0"/>
              <a:t>Share the hard-making decision with larger body, but make sure they have all the facts.</a:t>
            </a:r>
            <a:endParaRPr lang="en-US" sz="3000" dirty="0"/>
          </a:p>
        </p:txBody>
      </p:sp>
    </p:spTree>
    <p:extLst>
      <p:ext uri="{BB962C8B-B14F-4D97-AF65-F5344CB8AC3E}">
        <p14:creationId xmlns:p14="http://schemas.microsoft.com/office/powerpoint/2010/main" val="1586054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1066800"/>
          </a:xfrm>
          <a:blipFill>
            <a:blip r:embed="rId3"/>
            <a:tile tx="0" ty="0" sx="100000" sy="100000" flip="none" algn="tl"/>
          </a:blipFill>
        </p:spPr>
        <p:txBody>
          <a:bodyPr>
            <a:normAutofit fontScale="90000"/>
          </a:bodyPr>
          <a:lstStyle/>
          <a:p>
            <a:pPr algn="ctr"/>
            <a:r>
              <a:rPr lang="en-US" sz="4500" b="1" dirty="0" smtClean="0">
                <a:solidFill>
                  <a:schemeClr val="bg1"/>
                </a:solidFill>
              </a:rPr>
              <a:t>Budgets are </a:t>
            </a:r>
            <a:r>
              <a:rPr lang="en-US" sz="4500" b="1" i="1" dirty="0" smtClean="0">
                <a:solidFill>
                  <a:schemeClr val="bg1"/>
                </a:solidFill>
              </a:rPr>
              <a:t>NOT</a:t>
            </a:r>
            <a:r>
              <a:rPr lang="en-US" sz="4500" b="1" dirty="0" smtClean="0">
                <a:solidFill>
                  <a:schemeClr val="bg1"/>
                </a:solidFill>
              </a:rPr>
              <a:t> </a:t>
            </a:r>
            <a:br>
              <a:rPr lang="en-US" sz="4500" b="1" dirty="0" smtClean="0">
                <a:solidFill>
                  <a:schemeClr val="bg1"/>
                </a:solidFill>
              </a:rPr>
            </a:br>
            <a:r>
              <a:rPr lang="en-US" sz="4500" b="1" dirty="0" smtClean="0">
                <a:solidFill>
                  <a:schemeClr val="bg1"/>
                </a:solidFill>
              </a:rPr>
              <a:t>written in</a:t>
            </a:r>
            <a:r>
              <a:rPr lang="en-US" b="1" dirty="0" smtClean="0">
                <a:solidFill>
                  <a:schemeClr val="bg1"/>
                </a:solidFill>
              </a:rPr>
              <a:t>…</a:t>
            </a:r>
            <a:endParaRPr lang="en-US" sz="7200" b="1" dirty="0">
              <a:solidFill>
                <a:schemeClr val="bg1"/>
              </a:solidFill>
              <a:latin typeface="Gill Sans Ultra Bold" pitchFamily="34" charset="0"/>
            </a:endParaRPr>
          </a:p>
        </p:txBody>
      </p:sp>
      <p:sp>
        <p:nvSpPr>
          <p:cNvPr id="3" name="Content Placeholder 2"/>
          <p:cNvSpPr>
            <a:spLocks noGrp="1"/>
          </p:cNvSpPr>
          <p:nvPr>
            <p:ph idx="1"/>
          </p:nvPr>
        </p:nvSpPr>
        <p:spPr>
          <a:xfrm>
            <a:off x="838200" y="2209800"/>
            <a:ext cx="7467600" cy="3779925"/>
          </a:xfrm>
        </p:spPr>
        <p:txBody>
          <a:bodyPr>
            <a:noAutofit/>
          </a:bodyPr>
          <a:lstStyle/>
          <a:p>
            <a:pPr marL="68580" indent="0">
              <a:buNone/>
            </a:pPr>
            <a:r>
              <a:rPr lang="en-US" sz="3200" dirty="0" smtClean="0"/>
              <a:t>It </a:t>
            </a:r>
            <a:r>
              <a:rPr lang="en-US" sz="3200" b="1" i="1" dirty="0" smtClean="0"/>
              <a:t>can</a:t>
            </a:r>
            <a:r>
              <a:rPr lang="en-US" sz="3200" dirty="0" smtClean="0"/>
              <a:t> be..</a:t>
            </a:r>
          </a:p>
          <a:p>
            <a:r>
              <a:rPr lang="en-US" sz="3200" dirty="0" smtClean="0"/>
              <a:t>Adjusted</a:t>
            </a:r>
          </a:p>
          <a:p>
            <a:r>
              <a:rPr lang="en-US" sz="3200" dirty="0" smtClean="0"/>
              <a:t>Modified</a:t>
            </a:r>
          </a:p>
          <a:p>
            <a:r>
              <a:rPr lang="en-US" sz="3200" dirty="0" smtClean="0"/>
              <a:t>Tweaked</a:t>
            </a:r>
          </a:p>
          <a:p>
            <a:r>
              <a:rPr lang="en-US" sz="3200" dirty="0" smtClean="0"/>
              <a:t>Reworked</a:t>
            </a:r>
          </a:p>
          <a:p>
            <a:r>
              <a:rPr lang="en-US" sz="3200" dirty="0" smtClean="0"/>
              <a:t>Sliced</a:t>
            </a:r>
          </a:p>
          <a:p>
            <a:r>
              <a:rPr lang="en-US" sz="3200" dirty="0" smtClean="0"/>
              <a:t>Slashed</a:t>
            </a:r>
          </a:p>
          <a:p>
            <a:endParaRPr lang="en-US" sz="2800" dirty="0" smtClean="0"/>
          </a:p>
        </p:txBody>
      </p:sp>
      <p:pic>
        <p:nvPicPr>
          <p:cNvPr id="8194" name="Picture 2" descr="C:\Users\TREASURER\AppData\Local\Microsoft\Windows\Temporary Internet Files\Content.IE5\QUZZDME3\MP90004914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09800"/>
            <a:ext cx="42672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9561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Balanced Budget</a:t>
            </a:r>
            <a:endParaRPr lang="en-US" sz="5400" dirty="0"/>
          </a:p>
        </p:txBody>
      </p:sp>
      <p:sp>
        <p:nvSpPr>
          <p:cNvPr id="4" name="Content Placeholder 2"/>
          <p:cNvSpPr txBox="1">
            <a:spLocks/>
          </p:cNvSpPr>
          <p:nvPr/>
        </p:nvSpPr>
        <p:spPr>
          <a:xfrm>
            <a:off x="914400" y="1634406"/>
            <a:ext cx="7543800" cy="3508977"/>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Font typeface="Wingdings 2" pitchFamily="18" charset="2"/>
              <a:buNone/>
            </a:pPr>
            <a:r>
              <a:rPr lang="en-US" sz="3000" dirty="0" smtClean="0"/>
              <a:t>How to find ways to prepare and maintain a realistic &amp;  </a:t>
            </a:r>
            <a:r>
              <a:rPr lang="en-US" sz="3000" b="1" dirty="0" smtClean="0"/>
              <a:t>BALANCED</a:t>
            </a:r>
            <a:r>
              <a:rPr lang="en-US" sz="3000" dirty="0" smtClean="0"/>
              <a:t> school budget despite:</a:t>
            </a:r>
          </a:p>
          <a:p>
            <a:pPr marL="0" indent="0">
              <a:buFont typeface="Wingdings 2" pitchFamily="18" charset="2"/>
              <a:buNone/>
            </a:pPr>
            <a:endParaRPr lang="en-US" sz="2000" dirty="0" smtClean="0"/>
          </a:p>
          <a:p>
            <a:pPr indent="-342900">
              <a:buFont typeface="Wingdings" pitchFamily="2" charset="2"/>
              <a:buChar char="q"/>
            </a:pPr>
            <a:r>
              <a:rPr lang="en-US" sz="3000" dirty="0" smtClean="0"/>
              <a:t>Decreased enrollment, </a:t>
            </a:r>
          </a:p>
          <a:p>
            <a:pPr indent="-342900">
              <a:buFont typeface="Wingdings" pitchFamily="2" charset="2"/>
              <a:buChar char="q"/>
            </a:pPr>
            <a:r>
              <a:rPr lang="en-US" sz="3000" dirty="0" smtClean="0"/>
              <a:t>Increased operating expenses, </a:t>
            </a:r>
          </a:p>
          <a:p>
            <a:pPr indent="-342900">
              <a:buFont typeface="Wingdings" pitchFamily="2" charset="2"/>
              <a:buChar char="q"/>
            </a:pPr>
            <a:r>
              <a:rPr lang="en-US" sz="3000" dirty="0" smtClean="0"/>
              <a:t>Financial hardship and </a:t>
            </a:r>
          </a:p>
          <a:p>
            <a:pPr indent="-342900">
              <a:buFont typeface="Wingdings" pitchFamily="2" charset="2"/>
              <a:buChar char="q"/>
            </a:pPr>
            <a:r>
              <a:rPr lang="en-US" sz="3000" dirty="0" smtClean="0"/>
              <a:t>A lack of commitment to Christian Education.</a:t>
            </a:r>
          </a:p>
          <a:p>
            <a:pPr marL="68580" indent="0">
              <a:buNone/>
            </a:pPr>
            <a:endParaRPr lang="en-US" sz="3000" dirty="0"/>
          </a:p>
        </p:txBody>
      </p:sp>
      <p:pic>
        <p:nvPicPr>
          <p:cNvPr id="4099" name="Picture 3" descr="C:\Users\TREASURER\AppData\Local\Microsoft\Windows\Temporary Internet Files\Content.IE5\I9J7RS4M\MP9003155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094" y="3009783"/>
            <a:ext cx="167639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8990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457200"/>
            <a:ext cx="8216900" cy="1867936"/>
          </a:xfrm>
        </p:spPr>
        <p:txBody>
          <a:bodyPr>
            <a:normAutofit/>
          </a:bodyPr>
          <a:lstStyle/>
          <a:p>
            <a:pPr algn="ctr"/>
            <a:r>
              <a:rPr lang="en-US" sz="6000" dirty="0" smtClean="0">
                <a:latin typeface="Aharoni" pitchFamily="2" charset="-79"/>
                <a:cs typeface="Aharoni" pitchFamily="2" charset="-79"/>
              </a:rPr>
              <a:t>BIG</a:t>
            </a:r>
            <a:r>
              <a:rPr lang="en-US" dirty="0" smtClean="0"/>
              <a:t> Money vs. </a:t>
            </a:r>
            <a:r>
              <a:rPr lang="en-US" sz="1100" b="1" dirty="0" smtClean="0"/>
              <a:t>Little </a:t>
            </a:r>
            <a:r>
              <a:rPr lang="en-US" dirty="0" smtClean="0"/>
              <a:t>money </a:t>
            </a:r>
            <a:br>
              <a:rPr lang="en-US" dirty="0" smtClean="0"/>
            </a:br>
            <a:endParaRPr lang="en-US" dirty="0"/>
          </a:p>
        </p:txBody>
      </p:sp>
      <p:pic>
        <p:nvPicPr>
          <p:cNvPr id="2050" name="Picture 2" descr="http://socialmedianinjas.org/wp-content/images/100-dollar-b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3512" y="3224212"/>
            <a:ext cx="3933824"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7/7b/United_States_one_dollar_bill,_obver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302253" y="3308344"/>
            <a:ext cx="3933825" cy="234633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REASURER\AppData\Local\Microsoft\Windows\Temporary Internet Files\Content.IE5\ZYKUVI0J\MC9003891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5771" y="3352800"/>
            <a:ext cx="1832458" cy="166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2413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2000"/>
                                        <p:tgtEl>
                                          <p:spTgt spid="2053"/>
                                        </p:tgtEl>
                                      </p:cBhvr>
                                    </p:animEffect>
                                    <p:anim calcmode="lin" valueType="num">
                                      <p:cBhvr>
                                        <p:cTn id="8" dur="2000" fill="hold"/>
                                        <p:tgtEl>
                                          <p:spTgt spid="2053"/>
                                        </p:tgtEl>
                                        <p:attrNameLst>
                                          <p:attrName>ppt_w</p:attrName>
                                        </p:attrNameLst>
                                      </p:cBhvr>
                                      <p:tavLst>
                                        <p:tav tm="0" fmla="#ppt_w*sin(2.5*pi*$)">
                                          <p:val>
                                            <p:fltVal val="0"/>
                                          </p:val>
                                        </p:tav>
                                        <p:tav tm="100000">
                                          <p:val>
                                            <p:fltVal val="1"/>
                                          </p:val>
                                        </p:tav>
                                      </p:tavLst>
                                    </p:anim>
                                    <p:anim calcmode="lin" valueType="num">
                                      <p:cBhvr>
                                        <p:cTn id="9" dur="2000" fill="hold"/>
                                        <p:tgtEl>
                                          <p:spTgt spid="20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Money or Little Money</a:t>
            </a:r>
            <a:endParaRPr lang="en-US" dirty="0"/>
          </a:p>
        </p:txBody>
      </p:sp>
      <p:sp>
        <p:nvSpPr>
          <p:cNvPr id="3" name="TextBox 2"/>
          <p:cNvSpPr txBox="1"/>
          <p:nvPr/>
        </p:nvSpPr>
        <p:spPr>
          <a:xfrm>
            <a:off x="498088" y="1691489"/>
            <a:ext cx="6584166" cy="3970318"/>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smtClean="0"/>
              <a:t>Whether you have a money tree in the back yard </a:t>
            </a:r>
          </a:p>
          <a:p>
            <a:pPr marL="457200" indent="-457200" algn="just">
              <a:buFont typeface="Arial" panose="020B0604020202020204" pitchFamily="34" charset="0"/>
              <a:buChar char="•"/>
            </a:pPr>
            <a:r>
              <a:rPr lang="en-US" sz="2800" dirty="0" smtClean="0"/>
              <a:t>An envelope hidden under the mattress. </a:t>
            </a:r>
          </a:p>
          <a:p>
            <a:pPr marL="457200" indent="-457200" algn="just">
              <a:buFont typeface="Arial" panose="020B0604020202020204" pitchFamily="34" charset="0"/>
              <a:buChar char="•"/>
            </a:pPr>
            <a:r>
              <a:rPr lang="en-US" sz="2800" dirty="0" smtClean="0"/>
              <a:t>An alumnus who just loves their Alma Mater  </a:t>
            </a:r>
          </a:p>
          <a:p>
            <a:pPr marL="457200" indent="-457200" algn="just">
              <a:buFont typeface="Arial" panose="020B0604020202020204" pitchFamily="34" charset="0"/>
              <a:buChar char="•"/>
            </a:pPr>
            <a:r>
              <a:rPr lang="en-US" sz="2800" dirty="0" smtClean="0"/>
              <a:t>A faithful church member whose belief in Christian Education far exceeds their monthly $10.00 donation</a:t>
            </a:r>
            <a:endParaRPr lang="en-US" sz="2800" dirty="0"/>
          </a:p>
        </p:txBody>
      </p:sp>
      <p:pic>
        <p:nvPicPr>
          <p:cNvPr id="3075" name="Picture 3" descr="C:\Users\TREASURER\AppData\Local\Microsoft\Windows\Temporary Internet Files\Content.IE5\QUZZDME3\MC9000709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9258" y="990600"/>
            <a:ext cx="1548142" cy="20113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TREASURER\AppData\Local\Microsoft\Windows\Temporary Internet Files\Content.IE5\KAX84Z4V\MC90031102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7771" y="2838905"/>
            <a:ext cx="1528346" cy="17135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REASURER\AppData\Local\Microsoft\Windows\Temporary Internet Files\Content.IE5\GZ10RF5M\MC90044039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3586" y="4686300"/>
            <a:ext cx="2135773"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97299" y="5624900"/>
            <a:ext cx="1832060" cy="276999"/>
          </a:xfrm>
          <a:prstGeom prst="rect">
            <a:avLst/>
          </a:prstGeom>
          <a:noFill/>
        </p:spPr>
        <p:txBody>
          <a:bodyPr wrap="square" rtlCol="0">
            <a:spAutoFit/>
          </a:bodyPr>
          <a:lstStyle/>
          <a:p>
            <a:r>
              <a:rPr lang="en-US" sz="1200" b="1" dirty="0" smtClean="0"/>
              <a:t>Christian Education</a:t>
            </a:r>
            <a:endParaRPr lang="en-US" sz="1200" b="1" dirty="0"/>
          </a:p>
        </p:txBody>
      </p:sp>
    </p:spTree>
    <p:extLst>
      <p:ext uri="{BB962C8B-B14F-4D97-AF65-F5344CB8AC3E}">
        <p14:creationId xmlns:p14="http://schemas.microsoft.com/office/powerpoint/2010/main" val="402097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1000"/>
                                        <p:tgtEl>
                                          <p:spTgt spid="3076"/>
                                        </p:tgtEl>
                                      </p:cBhvr>
                                    </p:animEffect>
                                    <p:anim calcmode="lin" valueType="num">
                                      <p:cBhvr>
                                        <p:cTn id="16" dur="1000" fill="hold"/>
                                        <p:tgtEl>
                                          <p:spTgt spid="3076"/>
                                        </p:tgtEl>
                                        <p:attrNameLst>
                                          <p:attrName>ppt_x</p:attrName>
                                        </p:attrNameLst>
                                      </p:cBhvr>
                                      <p:tavLst>
                                        <p:tav tm="0">
                                          <p:val>
                                            <p:strVal val="#ppt_x"/>
                                          </p:val>
                                        </p:tav>
                                        <p:tav tm="100000">
                                          <p:val>
                                            <p:strVal val="#ppt_x"/>
                                          </p:val>
                                        </p:tav>
                                      </p:tavLst>
                                    </p:anim>
                                    <p:anim calcmode="lin" valueType="num">
                                      <p:cBhvr>
                                        <p:cTn id="17"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828800"/>
          </a:xfrm>
        </p:spPr>
        <p:txBody>
          <a:bodyPr>
            <a:normAutofit/>
          </a:bodyPr>
          <a:lstStyle/>
          <a:p>
            <a:pPr algn="ctr"/>
            <a:r>
              <a:rPr lang="en-US" dirty="0" smtClean="0"/>
              <a:t>It all comes down to                    careful money management</a:t>
            </a:r>
            <a:endParaRPr lang="en-US" dirty="0"/>
          </a:p>
        </p:txBody>
      </p:sp>
      <p:sp>
        <p:nvSpPr>
          <p:cNvPr id="3" name="TextBox 2"/>
          <p:cNvSpPr txBox="1"/>
          <p:nvPr/>
        </p:nvSpPr>
        <p:spPr>
          <a:xfrm>
            <a:off x="1143000" y="2781300"/>
            <a:ext cx="4191000" cy="830997"/>
          </a:xfrm>
          <a:prstGeom prst="rect">
            <a:avLst/>
          </a:prstGeom>
          <a:noFill/>
        </p:spPr>
        <p:txBody>
          <a:bodyPr wrap="square" rtlCol="0">
            <a:spAutoFit/>
          </a:bodyPr>
          <a:lstStyle/>
          <a:p>
            <a:r>
              <a:rPr lang="en-US" sz="4800" dirty="0" smtClean="0"/>
              <a:t>EXPENSES</a:t>
            </a:r>
            <a:endParaRPr lang="en-US" sz="4800" dirty="0"/>
          </a:p>
        </p:txBody>
      </p:sp>
      <p:sp>
        <p:nvSpPr>
          <p:cNvPr id="4" name="Down Arrow 3"/>
          <p:cNvSpPr/>
          <p:nvPr/>
        </p:nvSpPr>
        <p:spPr>
          <a:xfrm>
            <a:off x="2095500" y="3593247"/>
            <a:ext cx="1143000" cy="228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81600" y="2781300"/>
            <a:ext cx="2705100" cy="830997"/>
          </a:xfrm>
          <a:prstGeom prst="rect">
            <a:avLst/>
          </a:prstGeom>
          <a:noFill/>
        </p:spPr>
        <p:txBody>
          <a:bodyPr wrap="square" rtlCol="0">
            <a:spAutoFit/>
          </a:bodyPr>
          <a:lstStyle/>
          <a:p>
            <a:r>
              <a:rPr lang="en-US" sz="4800" dirty="0" smtClean="0"/>
              <a:t>INCOME</a:t>
            </a:r>
            <a:endParaRPr lang="en-US" sz="4800" dirty="0"/>
          </a:p>
        </p:txBody>
      </p:sp>
      <p:sp>
        <p:nvSpPr>
          <p:cNvPr id="6" name="Up Arrow 5"/>
          <p:cNvSpPr/>
          <p:nvPr/>
        </p:nvSpPr>
        <p:spPr>
          <a:xfrm>
            <a:off x="6019800" y="3593247"/>
            <a:ext cx="990600" cy="2286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989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lstStyle/>
          <a:p>
            <a:r>
              <a:rPr lang="en-US" dirty="0" smtClean="0"/>
              <a:t>Review</a:t>
            </a:r>
            <a:endParaRPr lang="en-US" dirty="0"/>
          </a:p>
        </p:txBody>
      </p:sp>
      <p:sp>
        <p:nvSpPr>
          <p:cNvPr id="3" name="Content Placeholder 2"/>
          <p:cNvSpPr>
            <a:spLocks noGrp="1"/>
          </p:cNvSpPr>
          <p:nvPr>
            <p:ph idx="1"/>
          </p:nvPr>
        </p:nvSpPr>
        <p:spPr>
          <a:xfrm>
            <a:off x="342900" y="2057400"/>
            <a:ext cx="8305800" cy="3581400"/>
          </a:xfrm>
        </p:spPr>
        <p:txBody>
          <a:bodyPr>
            <a:noAutofit/>
          </a:bodyPr>
          <a:lstStyle/>
          <a:p>
            <a:r>
              <a:rPr lang="en-US" sz="2800" b="1" dirty="0" smtClean="0"/>
              <a:t>Look at the factors that affect or impact your budget</a:t>
            </a:r>
          </a:p>
          <a:p>
            <a:pPr lvl="2">
              <a:buFont typeface="Wingdings" pitchFamily="2" charset="2"/>
              <a:buChar char="q"/>
            </a:pPr>
            <a:r>
              <a:rPr lang="en-US" sz="2800" dirty="0" smtClean="0"/>
              <a:t>enrollment, economics, operating expenses, attitude towards your product</a:t>
            </a:r>
          </a:p>
          <a:p>
            <a:pPr lvl="2">
              <a:buFont typeface="Wingdings" pitchFamily="2" charset="2"/>
              <a:buChar char="q"/>
            </a:pPr>
            <a:endParaRPr lang="en-US" dirty="0"/>
          </a:p>
          <a:p>
            <a:pPr marL="406400" lvl="2" indent="-342900"/>
            <a:r>
              <a:rPr lang="en-US" sz="2800" b="1" dirty="0" smtClean="0"/>
              <a:t>Understand the basics of budgeting and why you need to budget.</a:t>
            </a:r>
          </a:p>
          <a:p>
            <a:pPr marL="952754" lvl="5" indent="-285750">
              <a:buFont typeface="Wingdings" pitchFamily="2" charset="2"/>
              <a:buChar char="q"/>
            </a:pPr>
            <a:r>
              <a:rPr lang="en-US" sz="2800" dirty="0" smtClean="0"/>
              <a:t>Needs, Wants, Income, Expenses and History</a:t>
            </a:r>
          </a:p>
          <a:p>
            <a:pPr marL="667004" lvl="5" indent="0">
              <a:buNone/>
            </a:pPr>
            <a:endParaRPr lang="en-US" sz="2800" dirty="0" smtClean="0"/>
          </a:p>
          <a:p>
            <a:pPr marL="667004" lvl="5" indent="0">
              <a:buNone/>
            </a:pPr>
            <a:endParaRPr lang="en-US" sz="2000" dirty="0"/>
          </a:p>
        </p:txBody>
      </p:sp>
      <p:sp>
        <p:nvSpPr>
          <p:cNvPr id="4" name="Rectangle 3"/>
          <p:cNvSpPr/>
          <p:nvPr/>
        </p:nvSpPr>
        <p:spPr>
          <a:xfrm>
            <a:off x="3886200" y="5943600"/>
            <a:ext cx="4964822"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spc="0" dirty="0" smtClean="0">
                <a:ln/>
                <a:solidFill>
                  <a:schemeClr val="accent3"/>
                </a:solidFill>
                <a:effectLst/>
              </a:rPr>
              <a:t>Budgeting 101</a:t>
            </a:r>
            <a:endParaRPr lang="en-US" sz="4000" b="1" cap="none" spc="0" dirty="0">
              <a:ln/>
              <a:solidFill>
                <a:schemeClr val="accent3"/>
              </a:solidFill>
              <a:effectLst/>
            </a:endParaRPr>
          </a:p>
        </p:txBody>
      </p:sp>
    </p:spTree>
    <p:extLst>
      <p:ext uri="{BB962C8B-B14F-4D97-AF65-F5344CB8AC3E}">
        <p14:creationId xmlns:p14="http://schemas.microsoft.com/office/powerpoint/2010/main" val="280311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534400" cy="4876800"/>
          </a:xfrm>
        </p:spPr>
        <p:txBody>
          <a:bodyPr>
            <a:noAutofit/>
          </a:bodyPr>
          <a:lstStyle/>
          <a:p>
            <a:pPr marL="406400" lvl="2" indent="-342900"/>
            <a:r>
              <a:rPr lang="en-US" sz="2600" b="1" dirty="0"/>
              <a:t>Get input from the Stakeholders</a:t>
            </a:r>
          </a:p>
          <a:p>
            <a:pPr marL="952754" lvl="5" indent="-285750">
              <a:buFont typeface="Wingdings" pitchFamily="2" charset="2"/>
              <a:buChar char="q"/>
            </a:pPr>
            <a:r>
              <a:rPr lang="en-US" sz="2600" i="1" dirty="0"/>
              <a:t>Proverbs 11:14 </a:t>
            </a:r>
            <a:r>
              <a:rPr lang="en-US" sz="2600" dirty="0"/>
              <a:t>- Where no counsel </a:t>
            </a:r>
            <a:r>
              <a:rPr lang="en-US" sz="2600" i="1" dirty="0"/>
              <a:t>is</a:t>
            </a:r>
            <a:r>
              <a:rPr lang="en-US" sz="2600" dirty="0"/>
              <a:t>, the people fall: but in the multitude of counselors </a:t>
            </a:r>
            <a:r>
              <a:rPr lang="en-US" sz="2600" i="1" dirty="0"/>
              <a:t>there is</a:t>
            </a:r>
            <a:r>
              <a:rPr lang="en-US" sz="2600" dirty="0"/>
              <a:t> safety.</a:t>
            </a:r>
          </a:p>
          <a:p>
            <a:pPr marL="952754" lvl="5" indent="-285750">
              <a:buFont typeface="Wingdings" pitchFamily="2" charset="2"/>
              <a:buChar char="q"/>
            </a:pPr>
            <a:r>
              <a:rPr lang="en-US" sz="2600" i="1" dirty="0"/>
              <a:t>Proverbs 15:27 </a:t>
            </a:r>
            <a:r>
              <a:rPr lang="en-US" sz="2600" dirty="0"/>
              <a:t>- Without counsel purposes are disappointed: but in the multitude of counselors they are established.</a:t>
            </a:r>
          </a:p>
          <a:p>
            <a:r>
              <a:rPr lang="en-US" b="1" dirty="0" smtClean="0"/>
              <a:t>The first budget usually gets sent back</a:t>
            </a:r>
          </a:p>
          <a:p>
            <a:pPr lvl="3">
              <a:buFont typeface="Wingdings" pitchFamily="2" charset="2"/>
              <a:buChar char="q"/>
            </a:pPr>
            <a:r>
              <a:rPr lang="en-US" sz="2600" dirty="0" smtClean="0"/>
              <a:t>Budgets will need to be adjusted several times before it makes sense and finally gets voted.</a:t>
            </a:r>
            <a:endParaRPr lang="en-US" sz="2600" dirty="0"/>
          </a:p>
          <a:p>
            <a:pPr marL="349250" lvl="3" indent="-285750"/>
            <a:r>
              <a:rPr lang="en-US" sz="2600" b="1" dirty="0" smtClean="0"/>
              <a:t>Good money management skills are NECESSARY </a:t>
            </a:r>
          </a:p>
          <a:p>
            <a:pPr marL="1144778" lvl="7" indent="-285750">
              <a:buFont typeface="Wingdings" pitchFamily="2" charset="2"/>
              <a:buChar char="q"/>
            </a:pPr>
            <a:r>
              <a:rPr lang="en-US" sz="2600" dirty="0" smtClean="0"/>
              <a:t>Regardless of the amount of money on the tree or under the mattress</a:t>
            </a:r>
          </a:p>
        </p:txBody>
      </p:sp>
    </p:spTree>
    <p:extLst>
      <p:ext uri="{BB962C8B-B14F-4D97-AF65-F5344CB8AC3E}">
        <p14:creationId xmlns:p14="http://schemas.microsoft.com/office/powerpoint/2010/main" val="920471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a:xfrm>
            <a:off x="457200" y="1752600"/>
            <a:ext cx="8382000" cy="4000948"/>
          </a:xfrm>
        </p:spPr>
        <p:txBody>
          <a:bodyPr>
            <a:noAutofit/>
          </a:bodyPr>
          <a:lstStyle/>
          <a:p>
            <a:r>
              <a:rPr lang="en-US" sz="2800" dirty="0" smtClean="0"/>
              <a:t>Budgeting is no easy task.</a:t>
            </a:r>
          </a:p>
          <a:p>
            <a:r>
              <a:rPr lang="en-US" sz="2800" dirty="0" smtClean="0"/>
              <a:t>It takes skill, knowledge, patience and MUCH PRAYER!!!!</a:t>
            </a:r>
          </a:p>
          <a:p>
            <a:r>
              <a:rPr lang="en-US" sz="2800" dirty="0" smtClean="0"/>
              <a:t>Check your  personal financial commitment to God.</a:t>
            </a:r>
          </a:p>
          <a:p>
            <a:r>
              <a:rPr lang="en-US" sz="2800" dirty="0" smtClean="0"/>
              <a:t>You can’t and shouldn’t do it alone.</a:t>
            </a:r>
          </a:p>
          <a:p>
            <a:r>
              <a:rPr lang="en-US" sz="2800" dirty="0" smtClean="0"/>
              <a:t>Establish a network with others in the same position, but with greater success.</a:t>
            </a:r>
          </a:p>
          <a:p>
            <a:r>
              <a:rPr lang="en-US" sz="2800" dirty="0" smtClean="0"/>
              <a:t>BEFORE YOU START, Ask for the guidance and wisdom of the Holy Spirit.</a:t>
            </a:r>
          </a:p>
          <a:p>
            <a:pPr marL="68580" indent="0">
              <a:buNone/>
            </a:pPr>
            <a:endParaRPr lang="en-US" sz="2800" dirty="0"/>
          </a:p>
        </p:txBody>
      </p:sp>
    </p:spTree>
    <p:extLst>
      <p:ext uri="{BB962C8B-B14F-4D97-AF65-F5344CB8AC3E}">
        <p14:creationId xmlns:p14="http://schemas.microsoft.com/office/powerpoint/2010/main" val="1531907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t>HAPPY  BUDGETING!!</a:t>
            </a:r>
            <a:endParaRPr lang="en-US" b="1" dirty="0"/>
          </a:p>
        </p:txBody>
      </p:sp>
      <p:sp>
        <p:nvSpPr>
          <p:cNvPr id="2" name="Content Placeholder 1"/>
          <p:cNvSpPr>
            <a:spLocks noGrp="1"/>
          </p:cNvSpPr>
          <p:nvPr>
            <p:ph idx="1"/>
          </p:nvPr>
        </p:nvSpPr>
        <p:spPr>
          <a:xfrm>
            <a:off x="534271" y="1905000"/>
            <a:ext cx="8229600" cy="4373563"/>
          </a:xfrm>
        </p:spPr>
        <p:txBody>
          <a:bodyPr/>
          <a:lstStyle/>
          <a:p>
            <a:endParaRPr lang="en-US" dirty="0"/>
          </a:p>
        </p:txBody>
      </p:sp>
      <p:pic>
        <p:nvPicPr>
          <p:cNvPr id="3074" name="Picture 2" descr="C:\Users\TREASURER\AppData\Local\Microsoft\Windows\Temporary Internet Files\Content.IE5\I9J7RS4M\MM90039571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5221" y="3680351"/>
            <a:ext cx="3142379"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REASURER\AppData\Local\Microsoft\Windows\Temporary Internet Files\Content.IE5\KAX84Z4V\MP90044866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76399"/>
            <a:ext cx="4743154" cy="43852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TREASURER\AppData\Local\Microsoft\Windows\Temporary Internet Files\Content.IE5\ZYKUVI0J\MC9004231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201" y="1676399"/>
            <a:ext cx="3168399" cy="1961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410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024744" cy="1143000"/>
          </a:xfrm>
        </p:spPr>
        <p:txBody>
          <a:bodyPr/>
          <a:lstStyle/>
          <a:p>
            <a:r>
              <a:rPr lang="en-US" dirty="0" smtClean="0"/>
              <a:t>Introduction</a:t>
            </a:r>
            <a:endParaRPr lang="en-US" dirty="0"/>
          </a:p>
        </p:txBody>
      </p:sp>
      <p:sp>
        <p:nvSpPr>
          <p:cNvPr id="4" name="Content Placeholder 3"/>
          <p:cNvSpPr>
            <a:spLocks noGrp="1"/>
          </p:cNvSpPr>
          <p:nvPr>
            <p:ph idx="1"/>
          </p:nvPr>
        </p:nvSpPr>
        <p:spPr>
          <a:xfrm>
            <a:off x="304800" y="1828800"/>
            <a:ext cx="8610600" cy="4800600"/>
          </a:xfrm>
        </p:spPr>
        <p:txBody>
          <a:bodyPr>
            <a:normAutofit fontScale="92500" lnSpcReduction="10000"/>
          </a:bodyPr>
          <a:lstStyle/>
          <a:p>
            <a:pPr>
              <a:buFont typeface="Wingdings" panose="05000000000000000000" pitchFamily="2" charset="2"/>
              <a:buChar char="q"/>
            </a:pPr>
            <a:r>
              <a:rPr lang="en-US" sz="3000" dirty="0" smtClean="0"/>
              <a:t>What is the Current Enrollment?</a:t>
            </a:r>
          </a:p>
          <a:p>
            <a:pPr>
              <a:buFont typeface="Wingdings" panose="05000000000000000000" pitchFamily="2" charset="2"/>
              <a:buChar char="q"/>
            </a:pPr>
            <a:r>
              <a:rPr lang="en-US" sz="3000" dirty="0" smtClean="0"/>
              <a:t>What is the Projected Enrollment?</a:t>
            </a:r>
          </a:p>
          <a:p>
            <a:pPr marL="457200" indent="-342900">
              <a:buFont typeface="Wingdings" panose="05000000000000000000" pitchFamily="2" charset="2"/>
              <a:buChar char="q"/>
            </a:pPr>
            <a:r>
              <a:rPr lang="en-US" sz="3000" dirty="0" smtClean="0"/>
              <a:t>Will you end the year in the </a:t>
            </a:r>
            <a:r>
              <a:rPr lang="en-US" sz="3000" b="1" dirty="0" smtClean="0">
                <a:solidFill>
                  <a:srgbClr val="FF0000"/>
                </a:solidFill>
              </a:rPr>
              <a:t>red</a:t>
            </a:r>
            <a:r>
              <a:rPr lang="en-US" sz="3000" dirty="0" smtClean="0"/>
              <a:t> or the                             </a:t>
            </a:r>
            <a:r>
              <a:rPr lang="en-US" sz="3000" b="1" dirty="0" smtClean="0">
                <a:solidFill>
                  <a:schemeClr val="tx1"/>
                </a:solidFill>
              </a:rPr>
              <a:t>black</a:t>
            </a:r>
            <a:r>
              <a:rPr lang="en-US" sz="3000" dirty="0" smtClean="0"/>
              <a:t>?</a:t>
            </a:r>
          </a:p>
          <a:p>
            <a:pPr>
              <a:buFont typeface="Wingdings" panose="05000000000000000000" pitchFamily="2" charset="2"/>
              <a:buChar char="q"/>
            </a:pPr>
            <a:r>
              <a:rPr lang="en-US" sz="3000" dirty="0" smtClean="0"/>
              <a:t>Can you afford to keep everybody on staff?</a:t>
            </a:r>
          </a:p>
          <a:p>
            <a:pPr>
              <a:buFont typeface="Wingdings" panose="05000000000000000000" pitchFamily="2" charset="2"/>
              <a:buChar char="q"/>
            </a:pPr>
            <a:r>
              <a:rPr lang="en-US" sz="3000" dirty="0" smtClean="0"/>
              <a:t>Will you upgrade any books this year?</a:t>
            </a:r>
          </a:p>
          <a:p>
            <a:pPr marL="457200" indent="-342900">
              <a:buFont typeface="Wingdings" panose="05000000000000000000" pitchFamily="2" charset="2"/>
              <a:buChar char="q"/>
            </a:pPr>
            <a:r>
              <a:rPr lang="en-US" sz="3000" dirty="0" smtClean="0"/>
              <a:t>Will you increase the tuition and/or the church   subsidies?</a:t>
            </a:r>
          </a:p>
          <a:p>
            <a:pPr marL="457200" indent="-342900">
              <a:buFont typeface="Wingdings" panose="05000000000000000000" pitchFamily="2" charset="2"/>
              <a:buChar char="q"/>
            </a:pPr>
            <a:r>
              <a:rPr lang="en-US" sz="3000" dirty="0" smtClean="0"/>
              <a:t>How much of the back tuition can you collect before the end of the year?</a:t>
            </a:r>
          </a:p>
        </p:txBody>
      </p:sp>
    </p:spTree>
    <p:extLst>
      <p:ext uri="{BB962C8B-B14F-4D97-AF65-F5344CB8AC3E}">
        <p14:creationId xmlns:p14="http://schemas.microsoft.com/office/powerpoint/2010/main" val="23006010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Decreased Enrollment</a:t>
            </a:r>
            <a:endParaRPr lang="en-US" dirty="0"/>
          </a:p>
        </p:txBody>
      </p:sp>
      <p:sp>
        <p:nvSpPr>
          <p:cNvPr id="3" name="Content Placeholder 2"/>
          <p:cNvSpPr>
            <a:spLocks noGrp="1"/>
          </p:cNvSpPr>
          <p:nvPr>
            <p:ph idx="1"/>
          </p:nvPr>
        </p:nvSpPr>
        <p:spPr/>
        <p:txBody>
          <a:bodyPr/>
          <a:lstStyle/>
          <a:p>
            <a:pPr marL="68580" indent="0">
              <a:buNone/>
            </a:pPr>
            <a:r>
              <a:rPr lang="en-US" sz="3000" dirty="0" smtClean="0"/>
              <a:t>If you don’t know why your enrollment is down -  No amount of money will save you.</a:t>
            </a:r>
          </a:p>
          <a:p>
            <a:pPr marL="68580" indent="0">
              <a:buNone/>
            </a:pPr>
            <a:endParaRPr lang="en-US" dirty="0"/>
          </a:p>
        </p:txBody>
      </p:sp>
      <p:sp>
        <p:nvSpPr>
          <p:cNvPr id="4" name="Rectangle 3"/>
          <p:cNvSpPr/>
          <p:nvPr/>
        </p:nvSpPr>
        <p:spPr>
          <a:xfrm>
            <a:off x="1828799" y="3052327"/>
            <a:ext cx="3454793"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WHY?!?!?!</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8" name="Picture 4" descr="C:\Users\TREASURER\AppData\Local\Microsoft\Windows\Temporary Internet Files\Content.IE5\ZYKUVI0J\MC90044066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95600"/>
            <a:ext cx="2412670" cy="250546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REASURER\AppData\Local\Microsoft\Windows\Temporary Internet Files\Content.IE5\QUZZDME3\MC9004344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89513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19400" y="4800600"/>
            <a:ext cx="278954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Why?!?!</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6056785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barn(inVertical)">
                                      <p:cBhvr>
                                        <p:cTn id="20" dur="500"/>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Decreased Enrollment</a:t>
            </a:r>
            <a:endParaRPr lang="en-US" dirty="0"/>
          </a:p>
        </p:txBody>
      </p:sp>
      <p:sp>
        <p:nvSpPr>
          <p:cNvPr id="5" name="TextBox 4"/>
          <p:cNvSpPr txBox="1"/>
          <p:nvPr/>
        </p:nvSpPr>
        <p:spPr>
          <a:xfrm>
            <a:off x="457200" y="1752600"/>
            <a:ext cx="8305800" cy="5509200"/>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t>Reputation/Perception – </a:t>
            </a:r>
          </a:p>
          <a:p>
            <a:pPr marL="800100" lvl="1" indent="-342900">
              <a:buFont typeface="Wingdings" panose="05000000000000000000" pitchFamily="2" charset="2"/>
              <a:buChar char="§"/>
            </a:pPr>
            <a:r>
              <a:rPr lang="en-US" sz="2400" dirty="0" smtClean="0"/>
              <a:t>Ask what is and fix what you can fix</a:t>
            </a:r>
          </a:p>
          <a:p>
            <a:pPr marL="285750" indent="-285750">
              <a:buFont typeface="Wingdings" panose="05000000000000000000" pitchFamily="2" charset="2"/>
              <a:buChar char="Ø"/>
            </a:pPr>
            <a:r>
              <a:rPr lang="en-US" sz="2400" dirty="0" smtClean="0"/>
              <a:t>Faculty and Staff –</a:t>
            </a:r>
          </a:p>
          <a:p>
            <a:pPr marL="800100" lvl="1" indent="-342900">
              <a:buFont typeface="Wingdings" panose="05000000000000000000" pitchFamily="2" charset="2"/>
              <a:buChar char="§"/>
            </a:pPr>
            <a:r>
              <a:rPr lang="en-US" sz="2400" dirty="0" smtClean="0"/>
              <a:t>Qualifications, Gossiping, Attitudes</a:t>
            </a:r>
          </a:p>
          <a:p>
            <a:pPr marL="285750" indent="-285750">
              <a:buFont typeface="Wingdings" panose="05000000000000000000" pitchFamily="2" charset="2"/>
              <a:buChar char="Ø"/>
            </a:pPr>
            <a:r>
              <a:rPr lang="en-US" sz="2400" dirty="0" smtClean="0"/>
              <a:t>Outdated Curriculum – </a:t>
            </a:r>
          </a:p>
          <a:p>
            <a:pPr marL="800100" lvl="1" indent="-342900">
              <a:buFont typeface="Arial" panose="020B0604020202020204" pitchFamily="34" charset="0"/>
              <a:buChar char="•"/>
            </a:pPr>
            <a:r>
              <a:rPr lang="en-US" sz="2400" dirty="0" smtClean="0"/>
              <a:t>Plan of action to update </a:t>
            </a:r>
          </a:p>
          <a:p>
            <a:pPr marL="285750" indent="-285750">
              <a:buFont typeface="Wingdings" panose="05000000000000000000" pitchFamily="2" charset="2"/>
              <a:buChar char="Ø"/>
            </a:pPr>
            <a:r>
              <a:rPr lang="en-US" sz="2400" dirty="0" smtClean="0"/>
              <a:t>Old Buildings and Equipment –</a:t>
            </a:r>
          </a:p>
          <a:p>
            <a:pPr marL="800100" lvl="1" indent="-342900">
              <a:buFont typeface="Arial" panose="020B0604020202020204" pitchFamily="34" charset="0"/>
              <a:buChar char="•"/>
            </a:pPr>
            <a:r>
              <a:rPr lang="en-US" sz="2400" dirty="0" smtClean="0"/>
              <a:t>Plan of action to repair and replace</a:t>
            </a:r>
          </a:p>
          <a:p>
            <a:pPr marL="285750" indent="-285750">
              <a:buFont typeface="Wingdings" panose="05000000000000000000" pitchFamily="2" charset="2"/>
              <a:buChar char="Ø"/>
            </a:pPr>
            <a:r>
              <a:rPr lang="en-US" sz="2400" dirty="0" smtClean="0"/>
              <a:t>Old Rumors – </a:t>
            </a:r>
          </a:p>
          <a:p>
            <a:pPr marL="800100" lvl="1" indent="-342900">
              <a:buFont typeface="Arial" panose="020B0604020202020204" pitchFamily="34" charset="0"/>
              <a:buChar char="•"/>
            </a:pPr>
            <a:r>
              <a:rPr lang="en-US" sz="2400" dirty="0" smtClean="0"/>
              <a:t>Don’t encourage them</a:t>
            </a:r>
          </a:p>
          <a:p>
            <a:pPr marL="285750" indent="-285750">
              <a:buFont typeface="Wingdings" panose="05000000000000000000" pitchFamily="2" charset="2"/>
              <a:buChar char="Ø"/>
            </a:pPr>
            <a:r>
              <a:rPr lang="en-US" sz="2400" dirty="0" smtClean="0"/>
              <a:t>No Extra Curricular Activities –</a:t>
            </a:r>
          </a:p>
          <a:p>
            <a:pPr marL="800100" lvl="1" indent="-342900">
              <a:buFont typeface="Arial" panose="020B0604020202020204" pitchFamily="34" charset="0"/>
              <a:buChar char="•"/>
            </a:pPr>
            <a:r>
              <a:rPr lang="en-US" sz="2400" dirty="0" smtClean="0"/>
              <a:t>Get some.  If have some already Play up what you do have.</a:t>
            </a:r>
          </a:p>
          <a:p>
            <a:pPr marL="285750" indent="-285750">
              <a:buFont typeface="Wingdings" panose="05000000000000000000" pitchFamily="2" charset="2"/>
              <a:buChar char="Ø"/>
            </a:pPr>
            <a:endParaRPr lang="en-US" sz="4000" dirty="0"/>
          </a:p>
        </p:txBody>
      </p:sp>
    </p:spTree>
    <p:extLst>
      <p:ext uri="{BB962C8B-B14F-4D97-AF65-F5344CB8AC3E}">
        <p14:creationId xmlns:p14="http://schemas.microsoft.com/office/powerpoint/2010/main" val="380364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Decreased Enrollment</a:t>
            </a:r>
            <a:endParaRPr lang="en-US" dirty="0"/>
          </a:p>
        </p:txBody>
      </p:sp>
      <p:sp>
        <p:nvSpPr>
          <p:cNvPr id="3" name="Content Placeholder 2"/>
          <p:cNvSpPr>
            <a:spLocks noGrp="1"/>
          </p:cNvSpPr>
          <p:nvPr>
            <p:ph idx="1"/>
          </p:nvPr>
        </p:nvSpPr>
        <p:spPr/>
        <p:txBody>
          <a:bodyPr>
            <a:normAutofit lnSpcReduction="10000"/>
          </a:bodyPr>
          <a:lstStyle/>
          <a:p>
            <a:pPr marL="68580" indent="0" algn="just">
              <a:buNone/>
            </a:pPr>
            <a:r>
              <a:rPr lang="en-US" dirty="0"/>
              <a:t>Since the origin of their denomination in the mid-1800s, Adventists have promoted </a:t>
            </a:r>
            <a:r>
              <a:rPr lang="en-US" dirty="0" smtClean="0"/>
              <a:t>Christian education </a:t>
            </a:r>
            <a:r>
              <a:rPr lang="en-US" dirty="0"/>
              <a:t>as a means to acquire knowledge from a Christian point of view. Training </a:t>
            </a:r>
            <a:r>
              <a:rPr lang="en-US" dirty="0" smtClean="0"/>
              <a:t>young people </a:t>
            </a:r>
            <a:r>
              <a:rPr lang="en-US" dirty="0"/>
              <a:t>for the mission of preaching the good news of salvation to others was and is one of </a:t>
            </a:r>
            <a:r>
              <a:rPr lang="en-US" dirty="0" smtClean="0"/>
              <a:t>the main </a:t>
            </a:r>
            <a:r>
              <a:rPr lang="en-US" dirty="0"/>
              <a:t>engines for the development of a fast-growing international K-20 system of education</a:t>
            </a:r>
            <a:r>
              <a:rPr lang="en-US" dirty="0" smtClean="0"/>
              <a:t>. While </a:t>
            </a:r>
            <a:r>
              <a:rPr lang="en-US" dirty="0"/>
              <a:t>Adventist church membership has been increasing in North America, where the </a:t>
            </a:r>
            <a:r>
              <a:rPr lang="en-US" dirty="0" smtClean="0"/>
              <a:t>church originated </a:t>
            </a:r>
            <a:r>
              <a:rPr lang="en-US" dirty="0"/>
              <a:t>before expanding overseas, enrollment in Adventist K-12 schools has </a:t>
            </a:r>
            <a:r>
              <a:rPr lang="en-US" dirty="0" smtClean="0"/>
              <a:t>been consistently </a:t>
            </a:r>
            <a:r>
              <a:rPr lang="en-US" dirty="0"/>
              <a:t>declining since the 1980s.</a:t>
            </a:r>
          </a:p>
        </p:txBody>
      </p:sp>
      <p:sp>
        <p:nvSpPr>
          <p:cNvPr id="4" name="TextBox 3"/>
          <p:cNvSpPr txBox="1"/>
          <p:nvPr/>
        </p:nvSpPr>
        <p:spPr>
          <a:xfrm>
            <a:off x="2209800" y="6019800"/>
            <a:ext cx="6477000" cy="461665"/>
          </a:xfrm>
          <a:prstGeom prst="rect">
            <a:avLst/>
          </a:prstGeom>
          <a:noFill/>
        </p:spPr>
        <p:txBody>
          <a:bodyPr wrap="square" rtlCol="0">
            <a:spAutoFit/>
          </a:bodyPr>
          <a:lstStyle/>
          <a:p>
            <a:pPr algn="r"/>
            <a:r>
              <a:rPr lang="en-US" sz="1200" b="1" i="1" dirty="0"/>
              <a:t>Factors influencing enrollment in Adventist K-12 schools: A review of the literature</a:t>
            </a:r>
          </a:p>
          <a:p>
            <a:pPr algn="r"/>
            <a:r>
              <a:rPr lang="en-US" sz="1200" b="1" i="1" dirty="0"/>
              <a:t>By Gus Gregorutti, doctoral student at Andrews University, 2007</a:t>
            </a:r>
          </a:p>
        </p:txBody>
      </p:sp>
    </p:spTree>
    <p:extLst>
      <p:ext uri="{BB962C8B-B14F-4D97-AF65-F5344CB8AC3E}">
        <p14:creationId xmlns:p14="http://schemas.microsoft.com/office/powerpoint/2010/main" val="3756288913"/>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Increasing operating expenses</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ü"/>
            </a:pPr>
            <a:r>
              <a:rPr lang="en-US" dirty="0" smtClean="0"/>
              <a:t>An over extended “Indian Summer”</a:t>
            </a:r>
          </a:p>
          <a:p>
            <a:pPr>
              <a:buFont typeface="Wingdings" pitchFamily="2" charset="2"/>
              <a:buChar char="ü"/>
            </a:pPr>
            <a:r>
              <a:rPr lang="en-US" dirty="0" smtClean="0"/>
              <a:t>A extremely cold winter</a:t>
            </a:r>
          </a:p>
          <a:p>
            <a:pPr>
              <a:buFont typeface="Wingdings" pitchFamily="2" charset="2"/>
              <a:buChar char="ü"/>
            </a:pPr>
            <a:r>
              <a:rPr lang="en-US" dirty="0" smtClean="0"/>
              <a:t>Old building or buildings</a:t>
            </a:r>
          </a:p>
          <a:p>
            <a:pPr>
              <a:buFont typeface="Wingdings" pitchFamily="2" charset="2"/>
              <a:buChar char="ü"/>
            </a:pPr>
            <a:r>
              <a:rPr lang="en-US" dirty="0" smtClean="0"/>
              <a:t>Outdated equipment</a:t>
            </a:r>
          </a:p>
          <a:p>
            <a:pPr>
              <a:buFont typeface="Wingdings" pitchFamily="2" charset="2"/>
              <a:buChar char="ü"/>
            </a:pPr>
            <a:r>
              <a:rPr lang="en-US" dirty="0" smtClean="0"/>
              <a:t>Curriculum Updates</a:t>
            </a:r>
          </a:p>
          <a:p>
            <a:pPr>
              <a:buFont typeface="Wingdings" pitchFamily="2" charset="2"/>
              <a:buChar char="ü"/>
            </a:pPr>
            <a:r>
              <a:rPr lang="en-US" dirty="0" smtClean="0"/>
              <a:t>Food cost</a:t>
            </a:r>
          </a:p>
          <a:p>
            <a:pPr>
              <a:buFont typeface="Wingdings" pitchFamily="2" charset="2"/>
              <a:buChar char="ü"/>
            </a:pPr>
            <a:r>
              <a:rPr lang="en-US" dirty="0" smtClean="0"/>
              <a:t>Teacher/Staff raises</a:t>
            </a:r>
          </a:p>
          <a:p>
            <a:pPr>
              <a:buFont typeface="Wingdings" pitchFamily="2" charset="2"/>
              <a:buChar char="ü"/>
            </a:pPr>
            <a:r>
              <a:rPr lang="en-US" dirty="0" smtClean="0"/>
              <a:t>U.S. Post Services increase rates</a:t>
            </a:r>
          </a:p>
          <a:p>
            <a:pPr>
              <a:buFont typeface="Wingdings" pitchFamily="2" charset="2"/>
              <a:buChar char="ü"/>
            </a:pPr>
            <a:r>
              <a:rPr lang="en-US" dirty="0" smtClean="0"/>
              <a:t>Office Supplies</a:t>
            </a:r>
          </a:p>
          <a:p>
            <a:pPr>
              <a:buFont typeface="Wingdings" pitchFamily="2" charset="2"/>
              <a:buChar char="ü"/>
            </a:pPr>
            <a:endParaRPr lang="en-US" dirty="0" smtClean="0"/>
          </a:p>
          <a:p>
            <a:pPr>
              <a:buFont typeface="Wingdings" pitchFamily="2" charset="2"/>
              <a:buChar char="ü"/>
            </a:pPr>
            <a:endParaRPr lang="en-US" dirty="0"/>
          </a:p>
        </p:txBody>
      </p:sp>
      <p:pic>
        <p:nvPicPr>
          <p:cNvPr id="5122" name="Picture 2" descr="C:\Users\TREASURER\AppData\Local\Microsoft\Windows\Temporary Internet Files\Content.IE5\KAX84Z4V\MC9004348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2057400"/>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079570"/>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1143000"/>
          </a:xfrm>
        </p:spPr>
        <p:txBody>
          <a:bodyPr/>
          <a:lstStyle/>
          <a:p>
            <a:r>
              <a:rPr lang="en-US" dirty="0" smtClean="0"/>
              <a:t>Financial Hardship</a:t>
            </a:r>
            <a:endParaRPr lang="en-US" dirty="0"/>
          </a:p>
        </p:txBody>
      </p:sp>
      <p:pic>
        <p:nvPicPr>
          <p:cNvPr id="6146" name="Picture 2" descr="C:\Users\TREASURER\AppData\Local\Microsoft\Windows\Temporary Internet Files\Content.IE5\QUZZDME3\MC9003676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514600"/>
            <a:ext cx="2133600" cy="2819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676400"/>
            <a:ext cx="7486650" cy="4800600"/>
          </a:xfrm>
        </p:spPr>
        <p:txBody>
          <a:bodyPr>
            <a:noAutofit/>
          </a:bodyPr>
          <a:lstStyle/>
          <a:p>
            <a:r>
              <a:rPr lang="en-US" dirty="0" smtClean="0"/>
              <a:t>Job loss</a:t>
            </a:r>
          </a:p>
          <a:p>
            <a:pPr marL="1143000" indent="-457200">
              <a:buFont typeface="Wingdings" pitchFamily="2" charset="2"/>
              <a:buChar char="§"/>
            </a:pPr>
            <a:r>
              <a:rPr lang="en-US" dirty="0" smtClean="0"/>
              <a:t>Parents are losing their jobs.</a:t>
            </a:r>
          </a:p>
          <a:p>
            <a:r>
              <a:rPr lang="en-US" dirty="0" smtClean="0"/>
              <a:t>Appropriations are getting smaller</a:t>
            </a:r>
          </a:p>
          <a:p>
            <a:pPr lvl="2">
              <a:buFont typeface="Wingdings" pitchFamily="2" charset="2"/>
              <a:buChar char="§"/>
            </a:pPr>
            <a:r>
              <a:rPr lang="en-US" sz="2400" dirty="0" smtClean="0"/>
              <a:t>Unions and/or Local Conferences are reducing education appropriations  </a:t>
            </a:r>
          </a:p>
          <a:p>
            <a:r>
              <a:rPr lang="en-US" dirty="0" smtClean="0"/>
              <a:t>“Deep pockets” are drying up</a:t>
            </a:r>
          </a:p>
          <a:p>
            <a:pPr lvl="2">
              <a:buFont typeface="Wingdings" pitchFamily="2" charset="2"/>
              <a:buChar char="§"/>
            </a:pPr>
            <a:r>
              <a:rPr lang="en-US" sz="2400" dirty="0" smtClean="0"/>
              <a:t>People who use to donate before don’t anymore</a:t>
            </a:r>
          </a:p>
          <a:p>
            <a:r>
              <a:rPr lang="en-US" dirty="0" smtClean="0"/>
              <a:t>Church subsidies are getting smaller</a:t>
            </a:r>
          </a:p>
          <a:p>
            <a:pPr lvl="2">
              <a:buFont typeface="Wingdings" pitchFamily="2" charset="2"/>
              <a:buChar char="§"/>
            </a:pPr>
            <a:r>
              <a:rPr lang="en-US" sz="2400" dirty="0" smtClean="0"/>
              <a:t>Don’t have children who attend school.  So they  don’t see the  need to give or want to reduce</a:t>
            </a:r>
            <a:endParaRPr lang="en-US" sz="2400" dirty="0"/>
          </a:p>
        </p:txBody>
      </p:sp>
    </p:spTree>
    <p:extLst>
      <p:ext uri="{BB962C8B-B14F-4D97-AF65-F5344CB8AC3E}">
        <p14:creationId xmlns:p14="http://schemas.microsoft.com/office/powerpoint/2010/main" val="584372252"/>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0825"/>
            <a:ext cx="8229600" cy="1219200"/>
          </a:xfrm>
        </p:spPr>
        <p:txBody>
          <a:bodyPr>
            <a:normAutofit/>
          </a:bodyPr>
          <a:lstStyle/>
          <a:p>
            <a:r>
              <a:rPr lang="en-US" dirty="0" smtClean="0"/>
              <a:t>New Sources of Income</a:t>
            </a:r>
            <a:endParaRPr lang="en-US" dirty="0"/>
          </a:p>
        </p:txBody>
      </p:sp>
      <p:sp>
        <p:nvSpPr>
          <p:cNvPr id="3" name="Content Placeholder 2"/>
          <p:cNvSpPr>
            <a:spLocks noGrp="1"/>
          </p:cNvSpPr>
          <p:nvPr>
            <p:ph idx="1"/>
          </p:nvPr>
        </p:nvSpPr>
        <p:spPr>
          <a:xfrm>
            <a:off x="381000" y="1701800"/>
            <a:ext cx="8229600" cy="4419600"/>
          </a:xfrm>
        </p:spPr>
        <p:txBody>
          <a:bodyPr>
            <a:noAutofit/>
          </a:bodyPr>
          <a:lstStyle/>
          <a:p>
            <a:r>
              <a:rPr lang="en-US" dirty="0" smtClean="0"/>
              <a:t>Grants</a:t>
            </a:r>
          </a:p>
          <a:p>
            <a:pPr lvl="1">
              <a:buFont typeface="Wingdings" pitchFamily="2" charset="2"/>
              <a:buChar char="v"/>
            </a:pPr>
            <a:r>
              <a:rPr lang="en-US" dirty="0" smtClean="0"/>
              <a:t>Remember “free money” is never  free. Read the fine print and make sure your governing body is in agreement. (Grants, donations)</a:t>
            </a:r>
          </a:p>
          <a:p>
            <a:r>
              <a:rPr lang="en-US" dirty="0" smtClean="0"/>
              <a:t>Different “deep pockets”</a:t>
            </a:r>
          </a:p>
          <a:p>
            <a:pPr lvl="1">
              <a:buFont typeface="Wingdings" pitchFamily="2" charset="2"/>
              <a:buChar char="v"/>
            </a:pPr>
            <a:r>
              <a:rPr lang="en-US" dirty="0" smtClean="0"/>
              <a:t>There are members in your church who will never give a dime, unless you personally ask them</a:t>
            </a:r>
            <a:r>
              <a:rPr lang="en-US" sz="2600" dirty="0" smtClean="0"/>
              <a:t>.</a:t>
            </a:r>
          </a:p>
          <a:p>
            <a:r>
              <a:rPr lang="en-US" dirty="0" smtClean="0"/>
              <a:t>Recruit from churches with children</a:t>
            </a:r>
          </a:p>
          <a:p>
            <a:pPr lvl="1">
              <a:buFont typeface="Wingdings" pitchFamily="2" charset="2"/>
              <a:buChar char="v"/>
            </a:pPr>
            <a:r>
              <a:rPr lang="en-US" dirty="0" smtClean="0"/>
              <a:t>Invite the children who don’t attend to something that showcases the school.</a:t>
            </a:r>
          </a:p>
          <a:p>
            <a:r>
              <a:rPr lang="en-US" dirty="0" smtClean="0"/>
              <a:t>Visit churches who don’t have children in the school</a:t>
            </a:r>
          </a:p>
          <a:p>
            <a:pPr lvl="1">
              <a:buFont typeface="Wingdings" pitchFamily="2" charset="2"/>
              <a:buChar char="v"/>
            </a:pPr>
            <a:r>
              <a:rPr lang="en-US" dirty="0" smtClean="0"/>
              <a:t>Take the children’s program to the churches who have no direct connection to the school</a:t>
            </a:r>
            <a:r>
              <a:rPr lang="en-US" sz="2600" dirty="0" smtClean="0"/>
              <a:t>.</a:t>
            </a:r>
            <a:endParaRPr lang="en-US" sz="2600" dirty="0"/>
          </a:p>
        </p:txBody>
      </p:sp>
      <p:pic>
        <p:nvPicPr>
          <p:cNvPr id="9218" name="Picture 2" descr="C:\Users\TREASURER\AppData\Local\Microsoft\Windows\Temporary Internet Files\Content.IE5\ZYKUVI0J\MC9004415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8100"/>
            <a:ext cx="1841500" cy="164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4556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4469</TotalTime>
  <Words>1983</Words>
  <Application>Microsoft Office PowerPoint</Application>
  <PresentationFormat>On-screen Show (4:3)</PresentationFormat>
  <Paragraphs>201</Paragraphs>
  <Slides>26</Slides>
  <Notes>12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Apothecary</vt:lpstr>
      <vt:lpstr>When your Budget wont</vt:lpstr>
      <vt:lpstr>Balanced Budget</vt:lpstr>
      <vt:lpstr>Introduction</vt:lpstr>
      <vt:lpstr>Decreased Enrollment</vt:lpstr>
      <vt:lpstr>Decreased Enrollment</vt:lpstr>
      <vt:lpstr>Decreased Enrollment</vt:lpstr>
      <vt:lpstr>Increasing operating expenses</vt:lpstr>
      <vt:lpstr>Financial Hardship</vt:lpstr>
      <vt:lpstr>New Sources of Income</vt:lpstr>
      <vt:lpstr>A Lack of Commitment to  SDA Christian Education</vt:lpstr>
      <vt:lpstr>A Lack of Commitment …</vt:lpstr>
      <vt:lpstr>PowerPoint Presentation</vt:lpstr>
      <vt:lpstr>Budgets – Why do we need them?</vt:lpstr>
      <vt:lpstr>Budgeting 101</vt:lpstr>
      <vt:lpstr>How to Create a Budget</vt:lpstr>
      <vt:lpstr>Who are the Stakeholders Who should have input?</vt:lpstr>
      <vt:lpstr>Top 5 Budget Busters</vt:lpstr>
      <vt:lpstr>Presenting the  Preliminary Budget </vt:lpstr>
      <vt:lpstr>Budgets are NOT  written in…</vt:lpstr>
      <vt:lpstr>BIG Money vs. Little money  </vt:lpstr>
      <vt:lpstr>Big Money or Little Money</vt:lpstr>
      <vt:lpstr>It all comes down to                    careful money management</vt:lpstr>
      <vt:lpstr>Review</vt:lpstr>
      <vt:lpstr>PowerPoint Presentation</vt:lpstr>
      <vt:lpstr>In Conclusion…</vt:lpstr>
      <vt:lpstr>HAPPY  BUDGETING!!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your Budget wont’ Budge</dc:title>
  <dc:creator>TREASURER</dc:creator>
  <cp:lastModifiedBy>I.T.S.</cp:lastModifiedBy>
  <cp:revision>76</cp:revision>
  <dcterms:created xsi:type="dcterms:W3CDTF">2012-07-09T00:33:59Z</dcterms:created>
  <dcterms:modified xsi:type="dcterms:W3CDTF">2013-10-17T13:33:31Z</dcterms:modified>
</cp:coreProperties>
</file>