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handoutMasterIdLst>
    <p:handoutMasterId r:id="rId48"/>
  </p:handoutMasterIdLst>
  <p:sldIdLst>
    <p:sldId id="335" r:id="rId2"/>
    <p:sldId id="256" r:id="rId3"/>
    <p:sldId id="274" r:id="rId4"/>
    <p:sldId id="288" r:id="rId5"/>
    <p:sldId id="258" r:id="rId6"/>
    <p:sldId id="260" r:id="rId7"/>
    <p:sldId id="273" r:id="rId8"/>
    <p:sldId id="261" r:id="rId9"/>
    <p:sldId id="269" r:id="rId10"/>
    <p:sldId id="262" r:id="rId11"/>
    <p:sldId id="307" r:id="rId12"/>
    <p:sldId id="323" r:id="rId13"/>
    <p:sldId id="310" r:id="rId14"/>
    <p:sldId id="325" r:id="rId15"/>
    <p:sldId id="264" r:id="rId16"/>
    <p:sldId id="265" r:id="rId17"/>
    <p:sldId id="270" r:id="rId18"/>
    <p:sldId id="266" r:id="rId19"/>
    <p:sldId id="267" r:id="rId20"/>
    <p:sldId id="281" r:id="rId21"/>
    <p:sldId id="282" r:id="rId22"/>
    <p:sldId id="283" r:id="rId23"/>
    <p:sldId id="284" r:id="rId24"/>
    <p:sldId id="336" r:id="rId25"/>
    <p:sldId id="285" r:id="rId26"/>
    <p:sldId id="287" r:id="rId27"/>
    <p:sldId id="291" r:id="rId28"/>
    <p:sldId id="292" r:id="rId29"/>
    <p:sldId id="293" r:id="rId30"/>
    <p:sldId id="294" r:id="rId31"/>
    <p:sldId id="295" r:id="rId32"/>
    <p:sldId id="297" r:id="rId33"/>
    <p:sldId id="299" r:id="rId34"/>
    <p:sldId id="301" r:id="rId35"/>
    <p:sldId id="302" r:id="rId36"/>
    <p:sldId id="337" r:id="rId37"/>
    <p:sldId id="280" r:id="rId38"/>
    <p:sldId id="326" r:id="rId39"/>
    <p:sldId id="327" r:id="rId40"/>
    <p:sldId id="328" r:id="rId41"/>
    <p:sldId id="320" r:id="rId42"/>
    <p:sldId id="329" r:id="rId43"/>
    <p:sldId id="290" r:id="rId44"/>
    <p:sldId id="316" r:id="rId45"/>
    <p:sldId id="330" r:id="rId46"/>
  </p:sldIdLst>
  <p:sldSz cx="9144000" cy="6858000" type="screen4x3"/>
  <p:notesSz cx="68834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2976" autoAdjust="0"/>
  </p:normalViewPr>
  <p:slideViewPr>
    <p:cSldViewPr snapToGrid="0" snapToObjects="1">
      <p:cViewPr>
        <p:scale>
          <a:sx n="78" d="100"/>
          <a:sy n="78" d="100"/>
        </p:scale>
        <p:origin x="-846" y="-72"/>
      </p:cViewPr>
      <p:guideLst>
        <p:guide orient="horz" pos="2160"/>
        <p:guide pos="2880"/>
      </p:guideLst>
    </p:cSldViewPr>
  </p:slideViewPr>
  <p:outlineViewPr>
    <p:cViewPr>
      <p:scale>
        <a:sx n="33" d="100"/>
        <a:sy n="33" d="100"/>
      </p:scale>
      <p:origin x="0" y="6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9CC14-6A08-2C49-809F-9C2DA43EB49C}" type="doc">
      <dgm:prSet loTypeId="urn:microsoft.com/office/officeart/2005/8/layout/pyramid1" loCatId="pyramid" qsTypeId="urn:microsoft.com/office/officeart/2005/8/quickstyle/simple4" qsCatId="simple" csTypeId="urn:microsoft.com/office/officeart/2005/8/colors/accent1_2" csCatId="accent1" phldr="1"/>
      <dgm:spPr/>
    </dgm:pt>
    <dgm:pt modelId="{3B2204C3-CC5E-FD4D-A316-ED4D078203F5}">
      <dgm:prSet phldrT="[Text]" custT="1"/>
      <dgm:spPr/>
      <dgm:t>
        <a:bodyPr/>
        <a:lstStyle/>
        <a:p>
          <a:endParaRPr lang="en-US" sz="3200" dirty="0" smtClean="0">
            <a:solidFill>
              <a:srgbClr val="FF0000"/>
            </a:solidFill>
          </a:endParaRPr>
        </a:p>
        <a:p>
          <a:r>
            <a:rPr lang="en-US" sz="3200" b="1" dirty="0" smtClean="0">
              <a:solidFill>
                <a:srgbClr val="FF0000"/>
              </a:solidFill>
            </a:rPr>
            <a:t>Principal</a:t>
          </a:r>
          <a:endParaRPr lang="en-US" sz="4300" b="1" dirty="0">
            <a:solidFill>
              <a:srgbClr val="FF0000"/>
            </a:solidFill>
          </a:endParaRPr>
        </a:p>
      </dgm:t>
    </dgm:pt>
    <dgm:pt modelId="{ACE26D85-451D-9C43-95A2-B0A6DDD00475}" type="parTrans" cxnId="{D1BB61D8-6067-0F4A-A483-576C00A93133}">
      <dgm:prSet/>
      <dgm:spPr/>
      <dgm:t>
        <a:bodyPr/>
        <a:lstStyle/>
        <a:p>
          <a:endParaRPr lang="en-US"/>
        </a:p>
      </dgm:t>
    </dgm:pt>
    <dgm:pt modelId="{63384E37-F405-104B-A85B-E28F99A302D8}" type="sibTrans" cxnId="{D1BB61D8-6067-0F4A-A483-576C00A93133}">
      <dgm:prSet/>
      <dgm:spPr/>
      <dgm:t>
        <a:bodyPr/>
        <a:lstStyle/>
        <a:p>
          <a:endParaRPr lang="en-US"/>
        </a:p>
      </dgm:t>
    </dgm:pt>
    <dgm:pt modelId="{C6C45CD4-26B8-5642-8258-8EA5436127EE}">
      <dgm:prSet phldrT="[Text]" custT="1"/>
      <dgm:spPr/>
      <dgm:t>
        <a:bodyPr/>
        <a:lstStyle/>
        <a:p>
          <a:r>
            <a:rPr lang="en-US" sz="3600" b="1" dirty="0" smtClean="0">
              <a:solidFill>
                <a:srgbClr val="FF0000"/>
              </a:solidFill>
            </a:rPr>
            <a:t>Administrative Team</a:t>
          </a:r>
          <a:endParaRPr lang="en-US" sz="3600" b="1" dirty="0">
            <a:solidFill>
              <a:srgbClr val="FF0000"/>
            </a:solidFill>
          </a:endParaRPr>
        </a:p>
      </dgm:t>
    </dgm:pt>
    <dgm:pt modelId="{62DE8202-5519-4E47-A535-2B967C07472B}" type="parTrans" cxnId="{E2D62D24-0F57-3A45-846B-9566651C6B9B}">
      <dgm:prSet/>
      <dgm:spPr/>
      <dgm:t>
        <a:bodyPr/>
        <a:lstStyle/>
        <a:p>
          <a:endParaRPr lang="en-US"/>
        </a:p>
      </dgm:t>
    </dgm:pt>
    <dgm:pt modelId="{819C1670-B38B-A541-B2C1-2C89A58849E9}" type="sibTrans" cxnId="{E2D62D24-0F57-3A45-846B-9566651C6B9B}">
      <dgm:prSet/>
      <dgm:spPr/>
      <dgm:t>
        <a:bodyPr/>
        <a:lstStyle/>
        <a:p>
          <a:endParaRPr lang="en-US"/>
        </a:p>
      </dgm:t>
    </dgm:pt>
    <dgm:pt modelId="{ADBA4C73-D2FE-6746-A7FF-6D898BD35CC6}">
      <dgm:prSet phldrT="[Text]"/>
      <dgm:spPr/>
      <dgm:t>
        <a:bodyPr/>
        <a:lstStyle/>
        <a:p>
          <a:r>
            <a:rPr lang="en-US" b="1" dirty="0" smtClean="0">
              <a:solidFill>
                <a:srgbClr val="FF0000"/>
              </a:solidFill>
            </a:rPr>
            <a:t>Teaching &amp; Support Staff</a:t>
          </a:r>
          <a:endParaRPr lang="en-US" b="1" dirty="0">
            <a:solidFill>
              <a:srgbClr val="FF0000"/>
            </a:solidFill>
          </a:endParaRPr>
        </a:p>
      </dgm:t>
    </dgm:pt>
    <dgm:pt modelId="{CC6263E0-D8D8-B943-8B51-6594EE2E66AE}" type="parTrans" cxnId="{A0FCA357-4D29-DE41-B950-711326A15F10}">
      <dgm:prSet/>
      <dgm:spPr/>
      <dgm:t>
        <a:bodyPr/>
        <a:lstStyle/>
        <a:p>
          <a:endParaRPr lang="en-US"/>
        </a:p>
      </dgm:t>
    </dgm:pt>
    <dgm:pt modelId="{EFD2BD3A-DBF4-1E45-9AD4-E1FD09F1194F}" type="sibTrans" cxnId="{A0FCA357-4D29-DE41-B950-711326A15F10}">
      <dgm:prSet/>
      <dgm:spPr/>
      <dgm:t>
        <a:bodyPr/>
        <a:lstStyle/>
        <a:p>
          <a:endParaRPr lang="en-US"/>
        </a:p>
      </dgm:t>
    </dgm:pt>
    <dgm:pt modelId="{021F1C6E-F9BE-DF4F-8631-084A0C79B1DC}" type="pres">
      <dgm:prSet presAssocID="{B729CC14-6A08-2C49-809F-9C2DA43EB49C}" presName="Name0" presStyleCnt="0">
        <dgm:presLayoutVars>
          <dgm:dir/>
          <dgm:animLvl val="lvl"/>
          <dgm:resizeHandles val="exact"/>
        </dgm:presLayoutVars>
      </dgm:prSet>
      <dgm:spPr/>
    </dgm:pt>
    <dgm:pt modelId="{FB1BD4BC-253E-1D45-A7C5-2FDA1C2F58E6}" type="pres">
      <dgm:prSet presAssocID="{3B2204C3-CC5E-FD4D-A316-ED4D078203F5}" presName="Name8" presStyleCnt="0"/>
      <dgm:spPr/>
    </dgm:pt>
    <dgm:pt modelId="{33FCA9D2-30C8-2E46-8818-1595C66D9263}" type="pres">
      <dgm:prSet presAssocID="{3B2204C3-CC5E-FD4D-A316-ED4D078203F5}" presName="level" presStyleLbl="node1" presStyleIdx="0" presStyleCnt="3" custLinFactNeighborX="0">
        <dgm:presLayoutVars>
          <dgm:chMax val="1"/>
          <dgm:bulletEnabled val="1"/>
        </dgm:presLayoutVars>
      </dgm:prSet>
      <dgm:spPr/>
      <dgm:t>
        <a:bodyPr/>
        <a:lstStyle/>
        <a:p>
          <a:endParaRPr lang="en-US"/>
        </a:p>
      </dgm:t>
    </dgm:pt>
    <dgm:pt modelId="{701EC138-D387-2944-8831-E640BDA42EB5}" type="pres">
      <dgm:prSet presAssocID="{3B2204C3-CC5E-FD4D-A316-ED4D078203F5}" presName="levelTx" presStyleLbl="revTx" presStyleIdx="0" presStyleCnt="0">
        <dgm:presLayoutVars>
          <dgm:chMax val="1"/>
          <dgm:bulletEnabled val="1"/>
        </dgm:presLayoutVars>
      </dgm:prSet>
      <dgm:spPr/>
      <dgm:t>
        <a:bodyPr/>
        <a:lstStyle/>
        <a:p>
          <a:endParaRPr lang="en-US"/>
        </a:p>
      </dgm:t>
    </dgm:pt>
    <dgm:pt modelId="{876DCAE4-0BB9-FE4B-B4A2-CDCA2E61726E}" type="pres">
      <dgm:prSet presAssocID="{C6C45CD4-26B8-5642-8258-8EA5436127EE}" presName="Name8" presStyleCnt="0"/>
      <dgm:spPr/>
    </dgm:pt>
    <dgm:pt modelId="{F7A0A4D7-56D9-154C-B258-907614AFCBD1}" type="pres">
      <dgm:prSet presAssocID="{C6C45CD4-26B8-5642-8258-8EA5436127EE}" presName="level" presStyleLbl="node1" presStyleIdx="1" presStyleCnt="3">
        <dgm:presLayoutVars>
          <dgm:chMax val="1"/>
          <dgm:bulletEnabled val="1"/>
        </dgm:presLayoutVars>
      </dgm:prSet>
      <dgm:spPr/>
      <dgm:t>
        <a:bodyPr/>
        <a:lstStyle/>
        <a:p>
          <a:endParaRPr lang="en-US"/>
        </a:p>
      </dgm:t>
    </dgm:pt>
    <dgm:pt modelId="{CFDEC5EB-D25A-9D41-BB47-A65B10AC9763}" type="pres">
      <dgm:prSet presAssocID="{C6C45CD4-26B8-5642-8258-8EA5436127EE}" presName="levelTx" presStyleLbl="revTx" presStyleIdx="0" presStyleCnt="0">
        <dgm:presLayoutVars>
          <dgm:chMax val="1"/>
          <dgm:bulletEnabled val="1"/>
        </dgm:presLayoutVars>
      </dgm:prSet>
      <dgm:spPr/>
      <dgm:t>
        <a:bodyPr/>
        <a:lstStyle/>
        <a:p>
          <a:endParaRPr lang="en-US"/>
        </a:p>
      </dgm:t>
    </dgm:pt>
    <dgm:pt modelId="{E3DF8250-49D6-4F4D-AE7F-59F907BC89AD}" type="pres">
      <dgm:prSet presAssocID="{ADBA4C73-D2FE-6746-A7FF-6D898BD35CC6}" presName="Name8" presStyleCnt="0"/>
      <dgm:spPr/>
    </dgm:pt>
    <dgm:pt modelId="{DD010DD0-68C6-D448-BD4C-40C8570A2FFC}" type="pres">
      <dgm:prSet presAssocID="{ADBA4C73-D2FE-6746-A7FF-6D898BD35CC6}" presName="level" presStyleLbl="node1" presStyleIdx="2" presStyleCnt="3">
        <dgm:presLayoutVars>
          <dgm:chMax val="1"/>
          <dgm:bulletEnabled val="1"/>
        </dgm:presLayoutVars>
      </dgm:prSet>
      <dgm:spPr/>
      <dgm:t>
        <a:bodyPr/>
        <a:lstStyle/>
        <a:p>
          <a:endParaRPr lang="en-US"/>
        </a:p>
      </dgm:t>
    </dgm:pt>
    <dgm:pt modelId="{60710508-2B56-4144-8116-F1B4059AD685}" type="pres">
      <dgm:prSet presAssocID="{ADBA4C73-D2FE-6746-A7FF-6D898BD35CC6}" presName="levelTx" presStyleLbl="revTx" presStyleIdx="0" presStyleCnt="0">
        <dgm:presLayoutVars>
          <dgm:chMax val="1"/>
          <dgm:bulletEnabled val="1"/>
        </dgm:presLayoutVars>
      </dgm:prSet>
      <dgm:spPr/>
      <dgm:t>
        <a:bodyPr/>
        <a:lstStyle/>
        <a:p>
          <a:endParaRPr lang="en-US"/>
        </a:p>
      </dgm:t>
    </dgm:pt>
  </dgm:ptLst>
  <dgm:cxnLst>
    <dgm:cxn modelId="{D1BB61D8-6067-0F4A-A483-576C00A93133}" srcId="{B729CC14-6A08-2C49-809F-9C2DA43EB49C}" destId="{3B2204C3-CC5E-FD4D-A316-ED4D078203F5}" srcOrd="0" destOrd="0" parTransId="{ACE26D85-451D-9C43-95A2-B0A6DDD00475}" sibTransId="{63384E37-F405-104B-A85B-E28F99A302D8}"/>
    <dgm:cxn modelId="{A0FCA357-4D29-DE41-B950-711326A15F10}" srcId="{B729CC14-6A08-2C49-809F-9C2DA43EB49C}" destId="{ADBA4C73-D2FE-6746-A7FF-6D898BD35CC6}" srcOrd="2" destOrd="0" parTransId="{CC6263E0-D8D8-B943-8B51-6594EE2E66AE}" sibTransId="{EFD2BD3A-DBF4-1E45-9AD4-E1FD09F1194F}"/>
    <dgm:cxn modelId="{F290E295-D83F-6B49-8C1B-71F8802E19D5}" type="presOf" srcId="{B729CC14-6A08-2C49-809F-9C2DA43EB49C}" destId="{021F1C6E-F9BE-DF4F-8631-084A0C79B1DC}" srcOrd="0" destOrd="0" presId="urn:microsoft.com/office/officeart/2005/8/layout/pyramid1"/>
    <dgm:cxn modelId="{6FB5E983-FD4C-2245-BCEA-AFEB28B0A8AB}" type="presOf" srcId="{ADBA4C73-D2FE-6746-A7FF-6D898BD35CC6}" destId="{60710508-2B56-4144-8116-F1B4059AD685}" srcOrd="1" destOrd="0" presId="urn:microsoft.com/office/officeart/2005/8/layout/pyramid1"/>
    <dgm:cxn modelId="{47C511B1-22A4-A14A-AD02-253AECCB92F9}" type="presOf" srcId="{3B2204C3-CC5E-FD4D-A316-ED4D078203F5}" destId="{701EC138-D387-2944-8831-E640BDA42EB5}" srcOrd="1" destOrd="0" presId="urn:microsoft.com/office/officeart/2005/8/layout/pyramid1"/>
    <dgm:cxn modelId="{1A766E96-AC95-7845-9F7A-65DB687984BF}" type="presOf" srcId="{3B2204C3-CC5E-FD4D-A316-ED4D078203F5}" destId="{33FCA9D2-30C8-2E46-8818-1595C66D9263}" srcOrd="0" destOrd="0" presId="urn:microsoft.com/office/officeart/2005/8/layout/pyramid1"/>
    <dgm:cxn modelId="{E2D62D24-0F57-3A45-846B-9566651C6B9B}" srcId="{B729CC14-6A08-2C49-809F-9C2DA43EB49C}" destId="{C6C45CD4-26B8-5642-8258-8EA5436127EE}" srcOrd="1" destOrd="0" parTransId="{62DE8202-5519-4E47-A535-2B967C07472B}" sibTransId="{819C1670-B38B-A541-B2C1-2C89A58849E9}"/>
    <dgm:cxn modelId="{40F49AD8-19D6-4C4D-BFC5-60F7B622443E}" type="presOf" srcId="{C6C45CD4-26B8-5642-8258-8EA5436127EE}" destId="{F7A0A4D7-56D9-154C-B258-907614AFCBD1}" srcOrd="0" destOrd="0" presId="urn:microsoft.com/office/officeart/2005/8/layout/pyramid1"/>
    <dgm:cxn modelId="{CA0D14DC-50C0-5841-BE60-5626E1A92DC6}" type="presOf" srcId="{ADBA4C73-D2FE-6746-A7FF-6D898BD35CC6}" destId="{DD010DD0-68C6-D448-BD4C-40C8570A2FFC}" srcOrd="0" destOrd="0" presId="urn:microsoft.com/office/officeart/2005/8/layout/pyramid1"/>
    <dgm:cxn modelId="{10E52D72-2A17-D04B-8EA7-B96D449908B3}" type="presOf" srcId="{C6C45CD4-26B8-5642-8258-8EA5436127EE}" destId="{CFDEC5EB-D25A-9D41-BB47-A65B10AC9763}" srcOrd="1" destOrd="0" presId="urn:microsoft.com/office/officeart/2005/8/layout/pyramid1"/>
    <dgm:cxn modelId="{B9159812-CC96-114F-8C7A-F4EB026B4FD4}" type="presParOf" srcId="{021F1C6E-F9BE-DF4F-8631-084A0C79B1DC}" destId="{FB1BD4BC-253E-1D45-A7C5-2FDA1C2F58E6}" srcOrd="0" destOrd="0" presId="urn:microsoft.com/office/officeart/2005/8/layout/pyramid1"/>
    <dgm:cxn modelId="{56769582-85F6-DB43-8A1C-BF6A34DD7C68}" type="presParOf" srcId="{FB1BD4BC-253E-1D45-A7C5-2FDA1C2F58E6}" destId="{33FCA9D2-30C8-2E46-8818-1595C66D9263}" srcOrd="0" destOrd="0" presId="urn:microsoft.com/office/officeart/2005/8/layout/pyramid1"/>
    <dgm:cxn modelId="{D7C5BAD8-CC6C-AB4E-AD62-B6992BEDAF23}" type="presParOf" srcId="{FB1BD4BC-253E-1D45-A7C5-2FDA1C2F58E6}" destId="{701EC138-D387-2944-8831-E640BDA42EB5}" srcOrd="1" destOrd="0" presId="urn:microsoft.com/office/officeart/2005/8/layout/pyramid1"/>
    <dgm:cxn modelId="{CD332FBC-3C76-8F46-8470-F8C990D90276}" type="presParOf" srcId="{021F1C6E-F9BE-DF4F-8631-084A0C79B1DC}" destId="{876DCAE4-0BB9-FE4B-B4A2-CDCA2E61726E}" srcOrd="1" destOrd="0" presId="urn:microsoft.com/office/officeart/2005/8/layout/pyramid1"/>
    <dgm:cxn modelId="{3D1AF009-AD30-D940-B318-E98CB2C474F7}" type="presParOf" srcId="{876DCAE4-0BB9-FE4B-B4A2-CDCA2E61726E}" destId="{F7A0A4D7-56D9-154C-B258-907614AFCBD1}" srcOrd="0" destOrd="0" presId="urn:microsoft.com/office/officeart/2005/8/layout/pyramid1"/>
    <dgm:cxn modelId="{D56D0BDB-BF36-1747-9C75-131109C8425F}" type="presParOf" srcId="{876DCAE4-0BB9-FE4B-B4A2-CDCA2E61726E}" destId="{CFDEC5EB-D25A-9D41-BB47-A65B10AC9763}" srcOrd="1" destOrd="0" presId="urn:microsoft.com/office/officeart/2005/8/layout/pyramid1"/>
    <dgm:cxn modelId="{B47E4895-513F-6541-8BDC-F64C93A8F837}" type="presParOf" srcId="{021F1C6E-F9BE-DF4F-8631-084A0C79B1DC}" destId="{E3DF8250-49D6-4F4D-AE7F-59F907BC89AD}" srcOrd="2" destOrd="0" presId="urn:microsoft.com/office/officeart/2005/8/layout/pyramid1"/>
    <dgm:cxn modelId="{46EF9F15-CE35-6F4D-B537-DBD8703AB19C}" type="presParOf" srcId="{E3DF8250-49D6-4F4D-AE7F-59F907BC89AD}" destId="{DD010DD0-68C6-D448-BD4C-40C8570A2FFC}" srcOrd="0" destOrd="0" presId="urn:microsoft.com/office/officeart/2005/8/layout/pyramid1"/>
    <dgm:cxn modelId="{89F5EC2B-1FB1-B240-B4E6-202CCC1280B7}" type="presParOf" srcId="{E3DF8250-49D6-4F4D-AE7F-59F907BC89AD}" destId="{60710508-2B56-4144-8116-F1B4059AD68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81407-4FF4-8840-8129-50F1BD4A97FD}" type="doc">
      <dgm:prSet loTypeId="urn:microsoft.com/office/officeart/2005/8/layout/pyramid3" loCatId="pyramid" qsTypeId="urn:microsoft.com/office/officeart/2005/8/quickstyle/simple4" qsCatId="simple" csTypeId="urn:microsoft.com/office/officeart/2005/8/colors/accent1_2" csCatId="accent1" phldr="1"/>
      <dgm:spPr/>
    </dgm:pt>
    <dgm:pt modelId="{623824AF-83F7-8B45-A41B-3D29CB53F327}">
      <dgm:prSet phldrT="[Text]"/>
      <dgm:spPr/>
      <dgm:t>
        <a:bodyPr/>
        <a:lstStyle/>
        <a:p>
          <a:r>
            <a:rPr lang="en-US" b="1" dirty="0" smtClean="0">
              <a:solidFill>
                <a:srgbClr val="FF0000"/>
              </a:solidFill>
            </a:rPr>
            <a:t>Teaching &amp; Support Staff</a:t>
          </a:r>
          <a:endParaRPr lang="en-US" b="1" dirty="0">
            <a:solidFill>
              <a:srgbClr val="FF0000"/>
            </a:solidFill>
          </a:endParaRPr>
        </a:p>
      </dgm:t>
    </dgm:pt>
    <dgm:pt modelId="{4EE1EA35-1223-B94A-895B-479721E31E75}" type="parTrans" cxnId="{754FF2EC-AC32-D24D-B873-DEB045E85A8E}">
      <dgm:prSet/>
      <dgm:spPr/>
      <dgm:t>
        <a:bodyPr/>
        <a:lstStyle/>
        <a:p>
          <a:endParaRPr lang="en-US"/>
        </a:p>
      </dgm:t>
    </dgm:pt>
    <dgm:pt modelId="{06B5DD4F-C41E-F248-A9A0-149F9241EC34}" type="sibTrans" cxnId="{754FF2EC-AC32-D24D-B873-DEB045E85A8E}">
      <dgm:prSet/>
      <dgm:spPr/>
      <dgm:t>
        <a:bodyPr/>
        <a:lstStyle/>
        <a:p>
          <a:endParaRPr lang="en-US"/>
        </a:p>
      </dgm:t>
    </dgm:pt>
    <dgm:pt modelId="{6916EB91-25B5-9F46-9361-1700680F03DA}">
      <dgm:prSet phldrT="[Text]"/>
      <dgm:spPr/>
      <dgm:t>
        <a:bodyPr/>
        <a:lstStyle/>
        <a:p>
          <a:r>
            <a:rPr lang="en-US" b="1" dirty="0" smtClean="0">
              <a:solidFill>
                <a:srgbClr val="FF0000"/>
              </a:solidFill>
            </a:rPr>
            <a:t>Administrative Team</a:t>
          </a:r>
          <a:endParaRPr lang="en-US" b="1" dirty="0">
            <a:solidFill>
              <a:srgbClr val="FF0000"/>
            </a:solidFill>
          </a:endParaRPr>
        </a:p>
      </dgm:t>
    </dgm:pt>
    <dgm:pt modelId="{DB5DE951-C5D1-7A4C-9E7E-C7A84F0FBD0E}" type="parTrans" cxnId="{1D47C078-891C-5E40-9F27-F5EEF53902EB}">
      <dgm:prSet/>
      <dgm:spPr/>
      <dgm:t>
        <a:bodyPr/>
        <a:lstStyle/>
        <a:p>
          <a:endParaRPr lang="en-US"/>
        </a:p>
      </dgm:t>
    </dgm:pt>
    <dgm:pt modelId="{C0476798-A05F-1C46-BC18-0EC0B1A6EE3A}" type="sibTrans" cxnId="{1D47C078-891C-5E40-9F27-F5EEF53902EB}">
      <dgm:prSet/>
      <dgm:spPr/>
      <dgm:t>
        <a:bodyPr/>
        <a:lstStyle/>
        <a:p>
          <a:endParaRPr lang="en-US"/>
        </a:p>
      </dgm:t>
    </dgm:pt>
    <dgm:pt modelId="{01F14E3A-4283-6A48-8525-7B560617F1A4}">
      <dgm:prSet phldrT="[Text]" custT="1"/>
      <dgm:spPr/>
      <dgm:t>
        <a:bodyPr/>
        <a:lstStyle/>
        <a:p>
          <a:r>
            <a:rPr lang="en-US" sz="2800" b="1" dirty="0" smtClean="0">
              <a:solidFill>
                <a:srgbClr val="FF0000"/>
              </a:solidFill>
            </a:rPr>
            <a:t>Principal</a:t>
          </a:r>
          <a:endParaRPr lang="en-US" sz="3700" b="1" dirty="0">
            <a:solidFill>
              <a:srgbClr val="FF0000"/>
            </a:solidFill>
          </a:endParaRPr>
        </a:p>
      </dgm:t>
    </dgm:pt>
    <dgm:pt modelId="{3581DCFC-9743-EC4D-8834-6D851F8A243D}" type="parTrans" cxnId="{6201BC13-C355-AE44-962B-BA03492BB9FF}">
      <dgm:prSet/>
      <dgm:spPr/>
      <dgm:t>
        <a:bodyPr/>
        <a:lstStyle/>
        <a:p>
          <a:endParaRPr lang="en-US"/>
        </a:p>
      </dgm:t>
    </dgm:pt>
    <dgm:pt modelId="{8F5F57B6-2270-F645-BE33-CC21ABBE0BC9}" type="sibTrans" cxnId="{6201BC13-C355-AE44-962B-BA03492BB9FF}">
      <dgm:prSet/>
      <dgm:spPr/>
      <dgm:t>
        <a:bodyPr/>
        <a:lstStyle/>
        <a:p>
          <a:endParaRPr lang="en-US"/>
        </a:p>
      </dgm:t>
    </dgm:pt>
    <dgm:pt modelId="{488BED88-25F8-5F49-82AD-35EFE927E26E}" type="pres">
      <dgm:prSet presAssocID="{96D81407-4FF4-8840-8129-50F1BD4A97FD}" presName="Name0" presStyleCnt="0">
        <dgm:presLayoutVars>
          <dgm:dir/>
          <dgm:animLvl val="lvl"/>
          <dgm:resizeHandles val="exact"/>
        </dgm:presLayoutVars>
      </dgm:prSet>
      <dgm:spPr/>
    </dgm:pt>
    <dgm:pt modelId="{4D68FF7D-04A6-DB44-BEDC-45E1B51AC4A9}" type="pres">
      <dgm:prSet presAssocID="{623824AF-83F7-8B45-A41B-3D29CB53F327}" presName="Name8" presStyleCnt="0"/>
      <dgm:spPr/>
    </dgm:pt>
    <dgm:pt modelId="{6045C16F-F2E1-DC43-85A7-8EFCBD72DC20}" type="pres">
      <dgm:prSet presAssocID="{623824AF-83F7-8B45-A41B-3D29CB53F327}" presName="level" presStyleLbl="node1" presStyleIdx="0" presStyleCnt="3" custScaleY="74374">
        <dgm:presLayoutVars>
          <dgm:chMax val="1"/>
          <dgm:bulletEnabled val="1"/>
        </dgm:presLayoutVars>
      </dgm:prSet>
      <dgm:spPr/>
      <dgm:t>
        <a:bodyPr/>
        <a:lstStyle/>
        <a:p>
          <a:endParaRPr lang="en-US"/>
        </a:p>
      </dgm:t>
    </dgm:pt>
    <dgm:pt modelId="{940F6B72-BCDF-6B4C-8BF1-B68BC19CB182}" type="pres">
      <dgm:prSet presAssocID="{623824AF-83F7-8B45-A41B-3D29CB53F327}" presName="levelTx" presStyleLbl="revTx" presStyleIdx="0" presStyleCnt="0">
        <dgm:presLayoutVars>
          <dgm:chMax val="1"/>
          <dgm:bulletEnabled val="1"/>
        </dgm:presLayoutVars>
      </dgm:prSet>
      <dgm:spPr/>
      <dgm:t>
        <a:bodyPr/>
        <a:lstStyle/>
        <a:p>
          <a:endParaRPr lang="en-US"/>
        </a:p>
      </dgm:t>
    </dgm:pt>
    <dgm:pt modelId="{1554F1D6-8399-5B4C-9E31-8EA4B8ECC4B3}" type="pres">
      <dgm:prSet presAssocID="{6916EB91-25B5-9F46-9361-1700680F03DA}" presName="Name8" presStyleCnt="0"/>
      <dgm:spPr/>
    </dgm:pt>
    <dgm:pt modelId="{AEDB530C-201B-5F41-8A27-15DE0BA92851}" type="pres">
      <dgm:prSet presAssocID="{6916EB91-25B5-9F46-9361-1700680F03DA}" presName="level" presStyleLbl="node1" presStyleIdx="1" presStyleCnt="3">
        <dgm:presLayoutVars>
          <dgm:chMax val="1"/>
          <dgm:bulletEnabled val="1"/>
        </dgm:presLayoutVars>
      </dgm:prSet>
      <dgm:spPr/>
      <dgm:t>
        <a:bodyPr/>
        <a:lstStyle/>
        <a:p>
          <a:endParaRPr lang="en-US"/>
        </a:p>
      </dgm:t>
    </dgm:pt>
    <dgm:pt modelId="{624EB3ED-CD2D-6649-86F9-59DF7AA797BA}" type="pres">
      <dgm:prSet presAssocID="{6916EB91-25B5-9F46-9361-1700680F03DA}" presName="levelTx" presStyleLbl="revTx" presStyleIdx="0" presStyleCnt="0">
        <dgm:presLayoutVars>
          <dgm:chMax val="1"/>
          <dgm:bulletEnabled val="1"/>
        </dgm:presLayoutVars>
      </dgm:prSet>
      <dgm:spPr/>
      <dgm:t>
        <a:bodyPr/>
        <a:lstStyle/>
        <a:p>
          <a:endParaRPr lang="en-US"/>
        </a:p>
      </dgm:t>
    </dgm:pt>
    <dgm:pt modelId="{1E9B62C3-698E-5D49-9F1B-E4E3DE60AAE9}" type="pres">
      <dgm:prSet presAssocID="{01F14E3A-4283-6A48-8525-7B560617F1A4}" presName="Name8" presStyleCnt="0"/>
      <dgm:spPr/>
    </dgm:pt>
    <dgm:pt modelId="{7463985C-FCDB-9146-A6F8-3A8F665D801A}" type="pres">
      <dgm:prSet presAssocID="{01F14E3A-4283-6A48-8525-7B560617F1A4}" presName="level" presStyleLbl="node1" presStyleIdx="2" presStyleCnt="3">
        <dgm:presLayoutVars>
          <dgm:chMax val="1"/>
          <dgm:bulletEnabled val="1"/>
        </dgm:presLayoutVars>
      </dgm:prSet>
      <dgm:spPr/>
      <dgm:t>
        <a:bodyPr/>
        <a:lstStyle/>
        <a:p>
          <a:endParaRPr lang="en-US"/>
        </a:p>
      </dgm:t>
    </dgm:pt>
    <dgm:pt modelId="{EF8912B6-9856-334C-95F4-1C36E18F136B}" type="pres">
      <dgm:prSet presAssocID="{01F14E3A-4283-6A48-8525-7B560617F1A4}" presName="levelTx" presStyleLbl="revTx" presStyleIdx="0" presStyleCnt="0">
        <dgm:presLayoutVars>
          <dgm:chMax val="1"/>
          <dgm:bulletEnabled val="1"/>
        </dgm:presLayoutVars>
      </dgm:prSet>
      <dgm:spPr/>
      <dgm:t>
        <a:bodyPr/>
        <a:lstStyle/>
        <a:p>
          <a:endParaRPr lang="en-US"/>
        </a:p>
      </dgm:t>
    </dgm:pt>
  </dgm:ptLst>
  <dgm:cxnLst>
    <dgm:cxn modelId="{60709D9A-5A53-9B42-A1CE-E149158A0A89}" type="presOf" srcId="{96D81407-4FF4-8840-8129-50F1BD4A97FD}" destId="{488BED88-25F8-5F49-82AD-35EFE927E26E}" srcOrd="0" destOrd="0" presId="urn:microsoft.com/office/officeart/2005/8/layout/pyramid3"/>
    <dgm:cxn modelId="{138486D2-5A44-3149-BF05-78EEE598D2DF}" type="presOf" srcId="{01F14E3A-4283-6A48-8525-7B560617F1A4}" destId="{7463985C-FCDB-9146-A6F8-3A8F665D801A}" srcOrd="0" destOrd="0" presId="urn:microsoft.com/office/officeart/2005/8/layout/pyramid3"/>
    <dgm:cxn modelId="{327F7E6E-058E-A141-8587-73A2D0F3D157}" type="presOf" srcId="{623824AF-83F7-8B45-A41B-3D29CB53F327}" destId="{940F6B72-BCDF-6B4C-8BF1-B68BC19CB182}" srcOrd="1" destOrd="0" presId="urn:microsoft.com/office/officeart/2005/8/layout/pyramid3"/>
    <dgm:cxn modelId="{754FF2EC-AC32-D24D-B873-DEB045E85A8E}" srcId="{96D81407-4FF4-8840-8129-50F1BD4A97FD}" destId="{623824AF-83F7-8B45-A41B-3D29CB53F327}" srcOrd="0" destOrd="0" parTransId="{4EE1EA35-1223-B94A-895B-479721E31E75}" sibTransId="{06B5DD4F-C41E-F248-A9A0-149F9241EC34}"/>
    <dgm:cxn modelId="{1D47C078-891C-5E40-9F27-F5EEF53902EB}" srcId="{96D81407-4FF4-8840-8129-50F1BD4A97FD}" destId="{6916EB91-25B5-9F46-9361-1700680F03DA}" srcOrd="1" destOrd="0" parTransId="{DB5DE951-C5D1-7A4C-9E7E-C7A84F0FBD0E}" sibTransId="{C0476798-A05F-1C46-BC18-0EC0B1A6EE3A}"/>
    <dgm:cxn modelId="{73BC70F0-BF4D-054A-AB06-3751C4DEAB5E}" type="presOf" srcId="{01F14E3A-4283-6A48-8525-7B560617F1A4}" destId="{EF8912B6-9856-334C-95F4-1C36E18F136B}" srcOrd="1" destOrd="0" presId="urn:microsoft.com/office/officeart/2005/8/layout/pyramid3"/>
    <dgm:cxn modelId="{6201BC13-C355-AE44-962B-BA03492BB9FF}" srcId="{96D81407-4FF4-8840-8129-50F1BD4A97FD}" destId="{01F14E3A-4283-6A48-8525-7B560617F1A4}" srcOrd="2" destOrd="0" parTransId="{3581DCFC-9743-EC4D-8834-6D851F8A243D}" sibTransId="{8F5F57B6-2270-F645-BE33-CC21ABBE0BC9}"/>
    <dgm:cxn modelId="{9B5BDC7D-00AA-D44D-8C80-200F02A84E2B}" type="presOf" srcId="{6916EB91-25B5-9F46-9361-1700680F03DA}" destId="{624EB3ED-CD2D-6649-86F9-59DF7AA797BA}" srcOrd="1" destOrd="0" presId="urn:microsoft.com/office/officeart/2005/8/layout/pyramid3"/>
    <dgm:cxn modelId="{58CDADF0-159D-CC4D-AC27-A894A322D979}" type="presOf" srcId="{6916EB91-25B5-9F46-9361-1700680F03DA}" destId="{AEDB530C-201B-5F41-8A27-15DE0BA92851}" srcOrd="0" destOrd="0" presId="urn:microsoft.com/office/officeart/2005/8/layout/pyramid3"/>
    <dgm:cxn modelId="{476434FD-2A49-2E46-95E3-F8CA4ED0BD0C}" type="presOf" srcId="{623824AF-83F7-8B45-A41B-3D29CB53F327}" destId="{6045C16F-F2E1-DC43-85A7-8EFCBD72DC20}" srcOrd="0" destOrd="0" presId="urn:microsoft.com/office/officeart/2005/8/layout/pyramid3"/>
    <dgm:cxn modelId="{3A2CD61A-60BD-104E-84BC-F8E31C93ACDC}" type="presParOf" srcId="{488BED88-25F8-5F49-82AD-35EFE927E26E}" destId="{4D68FF7D-04A6-DB44-BEDC-45E1B51AC4A9}" srcOrd="0" destOrd="0" presId="urn:microsoft.com/office/officeart/2005/8/layout/pyramid3"/>
    <dgm:cxn modelId="{A06E835B-8CB9-5743-966A-C89F001C3AA7}" type="presParOf" srcId="{4D68FF7D-04A6-DB44-BEDC-45E1B51AC4A9}" destId="{6045C16F-F2E1-DC43-85A7-8EFCBD72DC20}" srcOrd="0" destOrd="0" presId="urn:microsoft.com/office/officeart/2005/8/layout/pyramid3"/>
    <dgm:cxn modelId="{80F68F94-747A-EC45-8B74-016E193304CD}" type="presParOf" srcId="{4D68FF7D-04A6-DB44-BEDC-45E1B51AC4A9}" destId="{940F6B72-BCDF-6B4C-8BF1-B68BC19CB182}" srcOrd="1" destOrd="0" presId="urn:microsoft.com/office/officeart/2005/8/layout/pyramid3"/>
    <dgm:cxn modelId="{A716139A-C122-8545-AA5E-0D2FAC1BEB08}" type="presParOf" srcId="{488BED88-25F8-5F49-82AD-35EFE927E26E}" destId="{1554F1D6-8399-5B4C-9E31-8EA4B8ECC4B3}" srcOrd="1" destOrd="0" presId="urn:microsoft.com/office/officeart/2005/8/layout/pyramid3"/>
    <dgm:cxn modelId="{662131C0-F50D-F442-844E-A4A2D64FA18E}" type="presParOf" srcId="{1554F1D6-8399-5B4C-9E31-8EA4B8ECC4B3}" destId="{AEDB530C-201B-5F41-8A27-15DE0BA92851}" srcOrd="0" destOrd="0" presId="urn:microsoft.com/office/officeart/2005/8/layout/pyramid3"/>
    <dgm:cxn modelId="{7E31539D-B586-C54F-8B06-E41203178C3B}" type="presParOf" srcId="{1554F1D6-8399-5B4C-9E31-8EA4B8ECC4B3}" destId="{624EB3ED-CD2D-6649-86F9-59DF7AA797BA}" srcOrd="1" destOrd="0" presId="urn:microsoft.com/office/officeart/2005/8/layout/pyramid3"/>
    <dgm:cxn modelId="{33E72BD3-DE53-8043-81F3-70C5A96EA5B0}" type="presParOf" srcId="{488BED88-25F8-5F49-82AD-35EFE927E26E}" destId="{1E9B62C3-698E-5D49-9F1B-E4E3DE60AAE9}" srcOrd="2" destOrd="0" presId="urn:microsoft.com/office/officeart/2005/8/layout/pyramid3"/>
    <dgm:cxn modelId="{FDBADECF-611B-6641-A7BD-CFAB3EF16003}" type="presParOf" srcId="{1E9B62C3-698E-5D49-9F1B-E4E3DE60AAE9}" destId="{7463985C-FCDB-9146-A6F8-3A8F665D801A}" srcOrd="0" destOrd="0" presId="urn:microsoft.com/office/officeart/2005/8/layout/pyramid3"/>
    <dgm:cxn modelId="{128E968E-4C48-E946-B26E-7832311EA56B}" type="presParOf" srcId="{1E9B62C3-698E-5D49-9F1B-E4E3DE60AAE9}" destId="{EF8912B6-9856-334C-95F4-1C36E18F136B}"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62042"/>
          </a:xfrm>
          <a:prstGeom prst="rect">
            <a:avLst/>
          </a:prstGeom>
        </p:spPr>
        <p:txBody>
          <a:bodyPr vert="horz" lIns="92135" tIns="46067" rIns="92135" bIns="46067" rtlCol="0"/>
          <a:lstStyle>
            <a:lvl1pPr algn="l">
              <a:defRPr sz="1200"/>
            </a:lvl1pPr>
          </a:lstStyle>
          <a:p>
            <a:endParaRPr lang="en-US"/>
          </a:p>
        </p:txBody>
      </p:sp>
      <p:sp>
        <p:nvSpPr>
          <p:cNvPr id="3" name="Date Placeholder 2"/>
          <p:cNvSpPr>
            <a:spLocks noGrp="1"/>
          </p:cNvSpPr>
          <p:nvPr>
            <p:ph type="dt" sz="quarter" idx="1"/>
          </p:nvPr>
        </p:nvSpPr>
        <p:spPr>
          <a:xfrm>
            <a:off x="3899000" y="0"/>
            <a:ext cx="2982807" cy="462042"/>
          </a:xfrm>
          <a:prstGeom prst="rect">
            <a:avLst/>
          </a:prstGeom>
        </p:spPr>
        <p:txBody>
          <a:bodyPr vert="horz" lIns="92135" tIns="46067" rIns="92135" bIns="46067" rtlCol="0"/>
          <a:lstStyle>
            <a:lvl1pPr algn="r">
              <a:defRPr sz="1200"/>
            </a:lvl1pPr>
          </a:lstStyle>
          <a:p>
            <a:fld id="{23350FAF-132E-4001-9E92-7C85767D2921}" type="datetimeFigureOut">
              <a:rPr lang="en-US" smtClean="0"/>
              <a:pPr/>
              <a:t>11/12/2013</a:t>
            </a:fld>
            <a:endParaRPr lang="en-US"/>
          </a:p>
        </p:txBody>
      </p:sp>
      <p:sp>
        <p:nvSpPr>
          <p:cNvPr id="4" name="Footer Placeholder 3"/>
          <p:cNvSpPr>
            <a:spLocks noGrp="1"/>
          </p:cNvSpPr>
          <p:nvPr>
            <p:ph type="ftr" sz="quarter" idx="2"/>
          </p:nvPr>
        </p:nvSpPr>
        <p:spPr>
          <a:xfrm>
            <a:off x="0" y="8777192"/>
            <a:ext cx="2982807" cy="462042"/>
          </a:xfrm>
          <a:prstGeom prst="rect">
            <a:avLst/>
          </a:prstGeom>
        </p:spPr>
        <p:txBody>
          <a:bodyPr vert="horz" lIns="92135" tIns="46067" rIns="92135" bIns="46067" rtlCol="0" anchor="b"/>
          <a:lstStyle>
            <a:lvl1pPr algn="l">
              <a:defRPr sz="1200"/>
            </a:lvl1pPr>
          </a:lstStyle>
          <a:p>
            <a:endParaRPr lang="en-US"/>
          </a:p>
        </p:txBody>
      </p:sp>
      <p:sp>
        <p:nvSpPr>
          <p:cNvPr id="5" name="Slide Number Placeholder 4"/>
          <p:cNvSpPr>
            <a:spLocks noGrp="1"/>
          </p:cNvSpPr>
          <p:nvPr>
            <p:ph type="sldNum" sz="quarter" idx="3"/>
          </p:nvPr>
        </p:nvSpPr>
        <p:spPr>
          <a:xfrm>
            <a:off x="3899000" y="8777192"/>
            <a:ext cx="2982807" cy="462042"/>
          </a:xfrm>
          <a:prstGeom prst="rect">
            <a:avLst/>
          </a:prstGeom>
        </p:spPr>
        <p:txBody>
          <a:bodyPr vert="horz" lIns="92135" tIns="46067" rIns="92135" bIns="46067" rtlCol="0" anchor="b"/>
          <a:lstStyle>
            <a:lvl1pPr algn="r">
              <a:defRPr sz="1200"/>
            </a:lvl1pPr>
          </a:lstStyle>
          <a:p>
            <a:fld id="{9ED56F06-A276-403E-91F7-56EB34FC28DC}" type="slidenum">
              <a:rPr lang="en-US" smtClean="0"/>
              <a:pPr/>
              <a:t>‹#›</a:t>
            </a:fld>
            <a:endParaRPr lang="en-US"/>
          </a:p>
        </p:txBody>
      </p:sp>
    </p:spTree>
    <p:extLst>
      <p:ext uri="{BB962C8B-B14F-4D97-AF65-F5344CB8AC3E}">
        <p14:creationId xmlns:p14="http://schemas.microsoft.com/office/powerpoint/2010/main" val="3141476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62042"/>
          </a:xfrm>
          <a:prstGeom prst="rect">
            <a:avLst/>
          </a:prstGeom>
        </p:spPr>
        <p:txBody>
          <a:bodyPr vert="horz" lIns="92135" tIns="46067" rIns="92135" bIns="46067" rtlCol="0"/>
          <a:lstStyle>
            <a:lvl1pPr algn="l">
              <a:defRPr sz="1200"/>
            </a:lvl1pPr>
          </a:lstStyle>
          <a:p>
            <a:endParaRPr lang="en-US"/>
          </a:p>
        </p:txBody>
      </p:sp>
      <p:sp>
        <p:nvSpPr>
          <p:cNvPr id="3" name="Date Placeholder 2"/>
          <p:cNvSpPr>
            <a:spLocks noGrp="1"/>
          </p:cNvSpPr>
          <p:nvPr>
            <p:ph type="dt" idx="1"/>
          </p:nvPr>
        </p:nvSpPr>
        <p:spPr>
          <a:xfrm>
            <a:off x="3899000" y="0"/>
            <a:ext cx="2982807" cy="462042"/>
          </a:xfrm>
          <a:prstGeom prst="rect">
            <a:avLst/>
          </a:prstGeom>
        </p:spPr>
        <p:txBody>
          <a:bodyPr vert="horz" lIns="92135" tIns="46067" rIns="92135" bIns="46067" rtlCol="0"/>
          <a:lstStyle>
            <a:lvl1pPr algn="r">
              <a:defRPr sz="1200"/>
            </a:lvl1pPr>
          </a:lstStyle>
          <a:p>
            <a:fld id="{D6B03DFE-46AC-7749-B6FB-6CF8E56D7E5C}" type="datetimeFigureOut">
              <a:rPr lang="en-US" smtClean="0"/>
              <a:pPr/>
              <a:t>11/12/2013</a:t>
            </a:fld>
            <a:endParaRPr lang="en-US"/>
          </a:p>
        </p:txBody>
      </p:sp>
      <p:sp>
        <p:nvSpPr>
          <p:cNvPr id="4" name="Slide Image Placeholder 3"/>
          <p:cNvSpPr>
            <a:spLocks noGrp="1" noRot="1" noChangeAspect="1"/>
          </p:cNvSpPr>
          <p:nvPr>
            <p:ph type="sldImg" idx="2"/>
          </p:nvPr>
        </p:nvSpPr>
        <p:spPr>
          <a:xfrm>
            <a:off x="1133475" y="693738"/>
            <a:ext cx="4616450" cy="3463925"/>
          </a:xfrm>
          <a:prstGeom prst="rect">
            <a:avLst/>
          </a:prstGeom>
          <a:noFill/>
          <a:ln w="12700">
            <a:solidFill>
              <a:prstClr val="black"/>
            </a:solidFill>
          </a:ln>
        </p:spPr>
        <p:txBody>
          <a:bodyPr vert="horz" lIns="92135" tIns="46067" rIns="92135" bIns="46067" rtlCol="0" anchor="ctr"/>
          <a:lstStyle/>
          <a:p>
            <a:endParaRPr lang="en-US"/>
          </a:p>
        </p:txBody>
      </p:sp>
      <p:sp>
        <p:nvSpPr>
          <p:cNvPr id="5" name="Notes Placeholder 4"/>
          <p:cNvSpPr>
            <a:spLocks noGrp="1"/>
          </p:cNvSpPr>
          <p:nvPr>
            <p:ph type="body" sz="quarter" idx="3"/>
          </p:nvPr>
        </p:nvSpPr>
        <p:spPr>
          <a:xfrm>
            <a:off x="688340" y="4389398"/>
            <a:ext cx="5506720" cy="4158377"/>
          </a:xfrm>
          <a:prstGeom prst="rect">
            <a:avLst/>
          </a:prstGeom>
        </p:spPr>
        <p:txBody>
          <a:bodyPr vert="horz" lIns="92135" tIns="46067" rIns="92135" bIns="46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2982807" cy="462042"/>
          </a:xfrm>
          <a:prstGeom prst="rect">
            <a:avLst/>
          </a:prstGeom>
        </p:spPr>
        <p:txBody>
          <a:bodyPr vert="horz" lIns="92135" tIns="46067" rIns="92135" bIns="46067" rtlCol="0" anchor="b"/>
          <a:lstStyle>
            <a:lvl1pPr algn="l">
              <a:defRPr sz="1200"/>
            </a:lvl1pPr>
          </a:lstStyle>
          <a:p>
            <a:endParaRPr lang="en-US"/>
          </a:p>
        </p:txBody>
      </p:sp>
      <p:sp>
        <p:nvSpPr>
          <p:cNvPr id="7" name="Slide Number Placeholder 6"/>
          <p:cNvSpPr>
            <a:spLocks noGrp="1"/>
          </p:cNvSpPr>
          <p:nvPr>
            <p:ph type="sldNum" sz="quarter" idx="5"/>
          </p:nvPr>
        </p:nvSpPr>
        <p:spPr>
          <a:xfrm>
            <a:off x="3899000" y="8777192"/>
            <a:ext cx="2982807" cy="462042"/>
          </a:xfrm>
          <a:prstGeom prst="rect">
            <a:avLst/>
          </a:prstGeom>
        </p:spPr>
        <p:txBody>
          <a:bodyPr vert="horz" lIns="92135" tIns="46067" rIns="92135" bIns="46067" rtlCol="0" anchor="b"/>
          <a:lstStyle>
            <a:lvl1pPr algn="r">
              <a:defRPr sz="1200"/>
            </a:lvl1pPr>
          </a:lstStyle>
          <a:p>
            <a:fld id="{BB3D5B4F-C4AE-054F-B73B-AD19E0AF8DE8}" type="slidenum">
              <a:rPr lang="en-US" smtClean="0"/>
              <a:pPr/>
              <a:t>‹#›</a:t>
            </a:fld>
            <a:endParaRPr lang="en-US"/>
          </a:p>
        </p:txBody>
      </p:sp>
    </p:spTree>
    <p:extLst>
      <p:ext uri="{BB962C8B-B14F-4D97-AF65-F5344CB8AC3E}">
        <p14:creationId xmlns:p14="http://schemas.microsoft.com/office/powerpoint/2010/main" val="118426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3D5B4F-C4AE-054F-B73B-AD19E0AF8DE8}" type="slidenum">
              <a:rPr lang="en-US" smtClean="0"/>
              <a:pPr/>
              <a:t>1</a:t>
            </a:fld>
            <a:endParaRPr lang="en-US"/>
          </a:p>
        </p:txBody>
      </p:sp>
    </p:spTree>
    <p:extLst>
      <p:ext uri="{BB962C8B-B14F-4D97-AF65-F5344CB8AC3E}">
        <p14:creationId xmlns:p14="http://schemas.microsoft.com/office/powerpoint/2010/main" val="385661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8220006" indent="-37759331"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60675" eaLnBrk="0" fontAlgn="base" hangingPunct="0">
              <a:spcBef>
                <a:spcPct val="0"/>
              </a:spcBef>
              <a:spcAft>
                <a:spcPct val="0"/>
              </a:spcAft>
              <a:defRPr sz="2400">
                <a:solidFill>
                  <a:schemeClr val="tx1"/>
                </a:solidFill>
                <a:latin typeface="Times New Roman" charset="0"/>
                <a:ea typeface="ＭＳ Ｐゴシック" charset="0"/>
              </a:defRPr>
            </a:lvl6pPr>
            <a:lvl7pPr marL="921349" eaLnBrk="0" fontAlgn="base" hangingPunct="0">
              <a:spcBef>
                <a:spcPct val="0"/>
              </a:spcBef>
              <a:spcAft>
                <a:spcPct val="0"/>
              </a:spcAft>
              <a:defRPr sz="2400">
                <a:solidFill>
                  <a:schemeClr val="tx1"/>
                </a:solidFill>
                <a:latin typeface="Times New Roman" charset="0"/>
                <a:ea typeface="ＭＳ Ｐゴシック" charset="0"/>
              </a:defRPr>
            </a:lvl7pPr>
            <a:lvl8pPr marL="1382024" eaLnBrk="0" fontAlgn="base" hangingPunct="0">
              <a:spcBef>
                <a:spcPct val="0"/>
              </a:spcBef>
              <a:spcAft>
                <a:spcPct val="0"/>
              </a:spcAft>
              <a:defRPr sz="2400">
                <a:solidFill>
                  <a:schemeClr val="tx1"/>
                </a:solidFill>
                <a:latin typeface="Times New Roman" charset="0"/>
                <a:ea typeface="ＭＳ Ｐゴシック" charset="0"/>
              </a:defRPr>
            </a:lvl8pPr>
            <a:lvl9pPr marL="184269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3606522-BDF1-0248-860F-9B8B5ED1FC56}" type="slidenum">
              <a:rPr lang="en-US" sz="1200"/>
              <a:pPr eaLnBrk="1" hangingPunct="1"/>
              <a:t>10</a:t>
            </a:fld>
            <a:endParaRPr 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Spend time with your staff whether or not you think they like you. </a:t>
            </a:r>
          </a:p>
          <a:p>
            <a:r>
              <a:rPr lang="en-US" dirty="0" smtClean="0"/>
              <a:t>Success boils down to one thing: the relationships among the people that make up the organization</a:t>
            </a:r>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11</a:t>
            </a:fld>
            <a:endParaRPr lang="en-US"/>
          </a:p>
        </p:txBody>
      </p:sp>
    </p:spTree>
    <p:extLst>
      <p:ext uri="{BB962C8B-B14F-4D97-AF65-F5344CB8AC3E}">
        <p14:creationId xmlns:p14="http://schemas.microsoft.com/office/powerpoint/2010/main" val="372413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Listen to others, stop talking so much, begin taking notes, and really listen</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12</a:t>
            </a:fld>
            <a:endParaRPr lang="en-US"/>
          </a:p>
        </p:txBody>
      </p:sp>
    </p:spTree>
    <p:extLst>
      <p:ext uri="{BB962C8B-B14F-4D97-AF65-F5344CB8AC3E}">
        <p14:creationId xmlns:p14="http://schemas.microsoft.com/office/powerpoint/2010/main" val="387548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 servant leader realizes that change has to begin with the leader.  When the servant leader lets go, real change in the organization begins.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Leadership is not about pulling and controlling the sled.  It is more about equipping it so you can let it go. </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13</a:t>
            </a:fld>
            <a:endParaRPr lang="en-US"/>
          </a:p>
        </p:txBody>
      </p:sp>
    </p:spTree>
    <p:extLst>
      <p:ext uri="{BB962C8B-B14F-4D97-AF65-F5344CB8AC3E}">
        <p14:creationId xmlns:p14="http://schemas.microsoft.com/office/powerpoint/2010/main" val="290458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Love your staff and pat them on the back for the faithful work they do. </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14</a:t>
            </a:fld>
            <a:endParaRPr lang="en-US"/>
          </a:p>
        </p:txBody>
      </p:sp>
    </p:spTree>
    <p:extLst>
      <p:ext uri="{BB962C8B-B14F-4D97-AF65-F5344CB8AC3E}">
        <p14:creationId xmlns:p14="http://schemas.microsoft.com/office/powerpoint/2010/main" val="266662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8220006" indent="-37759331"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60675" eaLnBrk="0" fontAlgn="base" hangingPunct="0">
              <a:spcBef>
                <a:spcPct val="0"/>
              </a:spcBef>
              <a:spcAft>
                <a:spcPct val="0"/>
              </a:spcAft>
              <a:defRPr sz="2400">
                <a:solidFill>
                  <a:schemeClr val="tx1"/>
                </a:solidFill>
                <a:latin typeface="Times New Roman" charset="0"/>
                <a:ea typeface="ＭＳ Ｐゴシック" charset="0"/>
              </a:defRPr>
            </a:lvl6pPr>
            <a:lvl7pPr marL="921349" eaLnBrk="0" fontAlgn="base" hangingPunct="0">
              <a:spcBef>
                <a:spcPct val="0"/>
              </a:spcBef>
              <a:spcAft>
                <a:spcPct val="0"/>
              </a:spcAft>
              <a:defRPr sz="2400">
                <a:solidFill>
                  <a:schemeClr val="tx1"/>
                </a:solidFill>
                <a:latin typeface="Times New Roman" charset="0"/>
                <a:ea typeface="ＭＳ Ｐゴシック" charset="0"/>
              </a:defRPr>
            </a:lvl7pPr>
            <a:lvl8pPr marL="1382024" eaLnBrk="0" fontAlgn="base" hangingPunct="0">
              <a:spcBef>
                <a:spcPct val="0"/>
              </a:spcBef>
              <a:spcAft>
                <a:spcPct val="0"/>
              </a:spcAft>
              <a:defRPr sz="2400">
                <a:solidFill>
                  <a:schemeClr val="tx1"/>
                </a:solidFill>
                <a:latin typeface="Times New Roman" charset="0"/>
                <a:ea typeface="ＭＳ Ｐゴシック" charset="0"/>
              </a:defRPr>
            </a:lvl8pPr>
            <a:lvl9pPr marL="184269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A6AF1AF-0931-CA46-9818-33D68188078A}" type="slidenum">
              <a:rPr lang="en-US" sz="1200"/>
              <a:pPr eaLnBrk="1" hangingPunct="1"/>
              <a:t>15</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8220006" indent="-37759331"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60675" eaLnBrk="0" fontAlgn="base" hangingPunct="0">
              <a:spcBef>
                <a:spcPct val="0"/>
              </a:spcBef>
              <a:spcAft>
                <a:spcPct val="0"/>
              </a:spcAft>
              <a:defRPr sz="2400">
                <a:solidFill>
                  <a:schemeClr val="tx1"/>
                </a:solidFill>
                <a:latin typeface="Times New Roman" charset="0"/>
                <a:ea typeface="ＭＳ Ｐゴシック" charset="0"/>
              </a:defRPr>
            </a:lvl6pPr>
            <a:lvl7pPr marL="921349" eaLnBrk="0" fontAlgn="base" hangingPunct="0">
              <a:spcBef>
                <a:spcPct val="0"/>
              </a:spcBef>
              <a:spcAft>
                <a:spcPct val="0"/>
              </a:spcAft>
              <a:defRPr sz="2400">
                <a:solidFill>
                  <a:schemeClr val="tx1"/>
                </a:solidFill>
                <a:latin typeface="Times New Roman" charset="0"/>
                <a:ea typeface="ＭＳ Ｐゴシック" charset="0"/>
              </a:defRPr>
            </a:lvl7pPr>
            <a:lvl8pPr marL="1382024" eaLnBrk="0" fontAlgn="base" hangingPunct="0">
              <a:spcBef>
                <a:spcPct val="0"/>
              </a:spcBef>
              <a:spcAft>
                <a:spcPct val="0"/>
              </a:spcAft>
              <a:defRPr sz="2400">
                <a:solidFill>
                  <a:schemeClr val="tx1"/>
                </a:solidFill>
                <a:latin typeface="Times New Roman" charset="0"/>
                <a:ea typeface="ＭＳ Ｐゴシック" charset="0"/>
              </a:defRPr>
            </a:lvl8pPr>
            <a:lvl9pPr marL="184269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AE5733-B08D-5D4E-8A04-D934B7B00F80}" type="slidenum">
              <a:rPr lang="en-US" sz="1200"/>
              <a:pPr eaLnBrk="1" hangingPunct="1"/>
              <a:t>16</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Make sure your school has an inspiring vision and go after it – every day! </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21</a:t>
            </a:fld>
            <a:endParaRPr lang="en-US"/>
          </a:p>
        </p:txBody>
      </p:sp>
    </p:spTree>
    <p:extLst>
      <p:ext uri="{BB962C8B-B14F-4D97-AF65-F5344CB8AC3E}">
        <p14:creationId xmlns:p14="http://schemas.microsoft.com/office/powerpoint/2010/main" val="816124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Make sure your school has an inspiring vision and goes after it – every day!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Stay away from sharing your opinion too much unless you know you really need to say it. </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22</a:t>
            </a:fld>
            <a:endParaRPr lang="en-US"/>
          </a:p>
        </p:txBody>
      </p:sp>
    </p:spTree>
    <p:extLst>
      <p:ext uri="{BB962C8B-B14F-4D97-AF65-F5344CB8AC3E}">
        <p14:creationId xmlns:p14="http://schemas.microsoft.com/office/powerpoint/2010/main" val="1138683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It’s about the people, not just the test scores and the data reports.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Go home early more often, your spouse and kids are PRIORITY not your job!!!</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23</a:t>
            </a:fld>
            <a:endParaRPr lang="en-US"/>
          </a:p>
        </p:txBody>
      </p:sp>
    </p:spTree>
    <p:extLst>
      <p:ext uri="{BB962C8B-B14F-4D97-AF65-F5344CB8AC3E}">
        <p14:creationId xmlns:p14="http://schemas.microsoft.com/office/powerpoint/2010/main" val="53691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Put people first and let them know you value them and their ideas.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Have lunch with your teachers and let them know you appreciate their faithfulness</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25</a:t>
            </a:fld>
            <a:endParaRPr lang="en-US"/>
          </a:p>
        </p:txBody>
      </p:sp>
    </p:spTree>
    <p:extLst>
      <p:ext uri="{BB962C8B-B14F-4D97-AF65-F5344CB8AC3E}">
        <p14:creationId xmlns:p14="http://schemas.microsoft.com/office/powerpoint/2010/main" val="129139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Get comfortable with the concept of mentoring and coaching</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27</a:t>
            </a:fld>
            <a:endParaRPr lang="en-US"/>
          </a:p>
        </p:txBody>
      </p:sp>
    </p:spTree>
    <p:extLst>
      <p:ext uri="{BB962C8B-B14F-4D97-AF65-F5344CB8AC3E}">
        <p14:creationId xmlns:p14="http://schemas.microsoft.com/office/powerpoint/2010/main" val="4082853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Walk through the halls first thing in the mornings, and just stop and visit in classrooms and spend time with kids.</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charset="2"/>
              <a:buChar char="²"/>
            </a:pPr>
            <a:r>
              <a:rPr lang="en-US" sz="1200" dirty="0" smtClean="0"/>
              <a:t>Be totally focused on students</a:t>
            </a:r>
          </a:p>
          <a:p>
            <a:pPr lvl="0">
              <a:buFont typeface="Wingdings" charset="2"/>
              <a:buChar char="²"/>
            </a:pPr>
            <a:r>
              <a:rPr lang="en-US" sz="1200" dirty="0" smtClean="0"/>
              <a:t>Your teachers should be role models and mentors to your students, hold your teachers accountable</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31</a:t>
            </a:fld>
            <a:endParaRPr lang="en-US"/>
          </a:p>
        </p:txBody>
      </p:sp>
    </p:spTree>
    <p:extLst>
      <p:ext uri="{BB962C8B-B14F-4D97-AF65-F5344CB8AC3E}">
        <p14:creationId xmlns:p14="http://schemas.microsoft.com/office/powerpoint/2010/main" val="314354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Respect those giving you advice, and listen, but do not agree to anything that you know your staff and school is not ready for.</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Do less busy work in the office, instead be "out there" with your people several times during the day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Spend more time listening, supporting, coaching and shepherding.</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34</a:t>
            </a:fld>
            <a:endParaRPr lang="en-US"/>
          </a:p>
        </p:txBody>
      </p:sp>
    </p:spTree>
    <p:extLst>
      <p:ext uri="{BB962C8B-B14F-4D97-AF65-F5344CB8AC3E}">
        <p14:creationId xmlns:p14="http://schemas.microsoft.com/office/powerpoint/2010/main" val="2797189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Be there both physically and emotionally for your people</a:t>
            </a:r>
          </a:p>
          <a:p>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B3D5B4F-C4AE-054F-B73B-AD19E0AF8DE8}" type="slidenum">
              <a:rPr lang="en-US" smtClean="0"/>
              <a:pPr/>
              <a:t>36</a:t>
            </a:fld>
            <a:endParaRPr lang="en-US"/>
          </a:p>
        </p:txBody>
      </p:sp>
    </p:spTree>
    <p:extLst>
      <p:ext uri="{BB962C8B-B14F-4D97-AF65-F5344CB8AC3E}">
        <p14:creationId xmlns:p14="http://schemas.microsoft.com/office/powerpoint/2010/main" val="3998866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Sitting down, Jesus called the Twelve and said, “Anyone who wants to be first must be the very last, and the servant of all.” -</a:t>
            </a:r>
            <a:r>
              <a:rPr lang="en-US" b="1" dirty="0" smtClean="0"/>
              <a:t>Mark 9:35</a:t>
            </a:r>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Jeff say a few words about the fire and his epiphany (after Robin &amp; Mark</a:t>
            </a:r>
            <a:r>
              <a:rPr lang="en-US" baseline="0" dirty="0" smtClean="0"/>
              <a:t> discussion regarding office remodel)</a:t>
            </a:r>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Talk Briefly about Leadership Styles especially Paternalistic Leadership</a:t>
            </a:r>
          </a:p>
          <a:p>
            <a:endParaRPr lang="en-US" b="1" dirty="0" smtClean="0"/>
          </a:p>
          <a:p>
            <a:r>
              <a:rPr lang="en-US" b="1" dirty="0" smtClean="0"/>
              <a:t>Does this reflect any leadership style that you know or know of? </a:t>
            </a:r>
          </a:p>
          <a:p>
            <a:endParaRPr lang="en-US" b="1" dirty="0" smtClean="0"/>
          </a:p>
          <a:p>
            <a:r>
              <a:rPr lang="en-US" b="1" dirty="0" smtClean="0"/>
              <a:t>You must hold them up, NOT the other way around </a:t>
            </a:r>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Jeff shares experience</a:t>
            </a:r>
            <a:r>
              <a:rPr lang="en-US" baseline="0" dirty="0" smtClean="0"/>
              <a:t> SVA </a:t>
            </a:r>
            <a:r>
              <a:rPr lang="en-US" dirty="0" smtClean="0"/>
              <a:t>Fire</a:t>
            </a:r>
            <a:r>
              <a:rPr lang="en-US" baseline="0" dirty="0" smtClean="0"/>
              <a:t> 5+ minutes</a:t>
            </a:r>
            <a:endParaRPr lang="en-US" dirty="0"/>
          </a:p>
        </p:txBody>
      </p:sp>
      <p:sp>
        <p:nvSpPr>
          <p:cNvPr id="4" name="Slide Number Placeholder 3"/>
          <p:cNvSpPr>
            <a:spLocks noGrp="1"/>
          </p:cNvSpPr>
          <p:nvPr>
            <p:ph type="sldNum" sz="quarter" idx="10"/>
          </p:nvPr>
        </p:nvSpPr>
        <p:spPr/>
        <p:txBody>
          <a:bodyPr/>
          <a:lstStyle/>
          <a:p>
            <a:fld id="{BB3D5B4F-C4AE-054F-B73B-AD19E0AF8DE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8220006" indent="-37759331"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60675" eaLnBrk="0" fontAlgn="base" hangingPunct="0">
              <a:spcBef>
                <a:spcPct val="0"/>
              </a:spcBef>
              <a:spcAft>
                <a:spcPct val="0"/>
              </a:spcAft>
              <a:defRPr sz="2400">
                <a:solidFill>
                  <a:schemeClr val="tx1"/>
                </a:solidFill>
                <a:latin typeface="Times New Roman" charset="0"/>
                <a:ea typeface="ＭＳ Ｐゴシック" charset="0"/>
              </a:defRPr>
            </a:lvl6pPr>
            <a:lvl7pPr marL="921349" eaLnBrk="0" fontAlgn="base" hangingPunct="0">
              <a:spcBef>
                <a:spcPct val="0"/>
              </a:spcBef>
              <a:spcAft>
                <a:spcPct val="0"/>
              </a:spcAft>
              <a:defRPr sz="2400">
                <a:solidFill>
                  <a:schemeClr val="tx1"/>
                </a:solidFill>
                <a:latin typeface="Times New Roman" charset="0"/>
                <a:ea typeface="ＭＳ Ｐゴシック" charset="0"/>
              </a:defRPr>
            </a:lvl7pPr>
            <a:lvl8pPr marL="1382024" eaLnBrk="0" fontAlgn="base" hangingPunct="0">
              <a:spcBef>
                <a:spcPct val="0"/>
              </a:spcBef>
              <a:spcAft>
                <a:spcPct val="0"/>
              </a:spcAft>
              <a:defRPr sz="2400">
                <a:solidFill>
                  <a:schemeClr val="tx1"/>
                </a:solidFill>
                <a:latin typeface="Times New Roman" charset="0"/>
                <a:ea typeface="ＭＳ Ｐゴシック" charset="0"/>
              </a:defRPr>
            </a:lvl8pPr>
            <a:lvl9pPr marL="184269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131310-CA68-E24E-9FEB-E05687FC93C7}" type="slidenum">
              <a:rPr lang="en-US" sz="1200"/>
              <a:pPr eaLnBrk="1" hangingPunct="1"/>
              <a:t>5</a:t>
            </a:fld>
            <a:endParaRPr 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Servant leadership is a paradoxical leadership philosophy which suggests that the leader is first a servant….and then a leader.  It emphasizes increased service to others, a holistic approach to work, a sense of community and shared decision making power and spirituality in the workplace.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8220006" indent="-37759331"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60675" eaLnBrk="0" fontAlgn="base" hangingPunct="0">
              <a:spcBef>
                <a:spcPct val="0"/>
              </a:spcBef>
              <a:spcAft>
                <a:spcPct val="0"/>
              </a:spcAft>
              <a:defRPr sz="2400">
                <a:solidFill>
                  <a:schemeClr val="tx1"/>
                </a:solidFill>
                <a:latin typeface="Times New Roman" charset="0"/>
                <a:ea typeface="ＭＳ Ｐゴシック" charset="0"/>
              </a:defRPr>
            </a:lvl6pPr>
            <a:lvl7pPr marL="921349" eaLnBrk="0" fontAlgn="base" hangingPunct="0">
              <a:spcBef>
                <a:spcPct val="0"/>
              </a:spcBef>
              <a:spcAft>
                <a:spcPct val="0"/>
              </a:spcAft>
              <a:defRPr sz="2400">
                <a:solidFill>
                  <a:schemeClr val="tx1"/>
                </a:solidFill>
                <a:latin typeface="Times New Roman" charset="0"/>
                <a:ea typeface="ＭＳ Ｐゴシック" charset="0"/>
              </a:defRPr>
            </a:lvl7pPr>
            <a:lvl8pPr marL="1382024" eaLnBrk="0" fontAlgn="base" hangingPunct="0">
              <a:spcBef>
                <a:spcPct val="0"/>
              </a:spcBef>
              <a:spcAft>
                <a:spcPct val="0"/>
              </a:spcAft>
              <a:defRPr sz="2400">
                <a:solidFill>
                  <a:schemeClr val="tx1"/>
                </a:solidFill>
                <a:latin typeface="Times New Roman" charset="0"/>
                <a:ea typeface="ＭＳ Ｐゴシック" charset="0"/>
              </a:defRPr>
            </a:lvl8pPr>
            <a:lvl9pPr marL="184269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4132B6B-49F0-CF4F-888B-ECC696E0A80F}" type="slidenum">
              <a:rPr lang="en-US" sz="1200"/>
              <a:pPr eaLnBrk="1" hangingPunct="1"/>
              <a:t>6</a:t>
            </a:fld>
            <a:endParaRPr lang="en-US" sz="12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mn-lt"/>
                <a:ea typeface="ＭＳ Ｐゴシック" charset="0"/>
                <a:cs typeface="Calibri"/>
              </a:rPr>
              <a:t>They seek not to be served, but to serve.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mn-lt"/>
              <a:ea typeface="ＭＳ Ｐゴシック" charset="0"/>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mn-lt"/>
                <a:ea typeface="ＭＳ Ｐゴシック" charset="0"/>
                <a:cs typeface="Calibri"/>
              </a:rPr>
              <a:t>View leadership positions as opportunities to help, support, and aid other people.</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3D5B4F-C4AE-054F-B73B-AD19E0AF8DE8}" type="slidenum">
              <a:rPr lang="en-US" smtClean="0"/>
              <a:pPr/>
              <a:t>7</a:t>
            </a:fld>
            <a:endParaRPr lang="en-US"/>
          </a:p>
        </p:txBody>
      </p:sp>
    </p:spTree>
    <p:extLst>
      <p:ext uri="{BB962C8B-B14F-4D97-AF65-F5344CB8AC3E}">
        <p14:creationId xmlns:p14="http://schemas.microsoft.com/office/powerpoint/2010/main" val="321686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8220006" indent="-37759331"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60675" eaLnBrk="0" fontAlgn="base" hangingPunct="0">
              <a:spcBef>
                <a:spcPct val="0"/>
              </a:spcBef>
              <a:spcAft>
                <a:spcPct val="0"/>
              </a:spcAft>
              <a:defRPr sz="2400">
                <a:solidFill>
                  <a:schemeClr val="tx1"/>
                </a:solidFill>
                <a:latin typeface="Times New Roman" charset="0"/>
                <a:ea typeface="ＭＳ Ｐゴシック" charset="0"/>
              </a:defRPr>
            </a:lvl6pPr>
            <a:lvl7pPr marL="921349" eaLnBrk="0" fontAlgn="base" hangingPunct="0">
              <a:spcBef>
                <a:spcPct val="0"/>
              </a:spcBef>
              <a:spcAft>
                <a:spcPct val="0"/>
              </a:spcAft>
              <a:defRPr sz="2400">
                <a:solidFill>
                  <a:schemeClr val="tx1"/>
                </a:solidFill>
                <a:latin typeface="Times New Roman" charset="0"/>
                <a:ea typeface="ＭＳ Ｐゴシック" charset="0"/>
              </a:defRPr>
            </a:lvl7pPr>
            <a:lvl8pPr marL="1382024" eaLnBrk="0" fontAlgn="base" hangingPunct="0">
              <a:spcBef>
                <a:spcPct val="0"/>
              </a:spcBef>
              <a:spcAft>
                <a:spcPct val="0"/>
              </a:spcAft>
              <a:defRPr sz="2400">
                <a:solidFill>
                  <a:schemeClr val="tx1"/>
                </a:solidFill>
                <a:latin typeface="Times New Roman" charset="0"/>
                <a:ea typeface="ＭＳ Ｐゴシック" charset="0"/>
              </a:defRPr>
            </a:lvl8pPr>
            <a:lvl9pPr marL="184269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B47975-8561-F14F-9A2B-1A70D9D80747}" type="slidenum">
              <a:rPr lang="en-US" sz="1200"/>
              <a:pPr eaLnBrk="1" hangingPunct="1"/>
              <a:t>8</a:t>
            </a:fld>
            <a:endParaRPr 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3D5B4F-C4AE-054F-B73B-AD19E0AF8DE8}" type="slidenum">
              <a:rPr lang="en-US" smtClean="0"/>
              <a:pPr/>
              <a:t>9</a:t>
            </a:fld>
            <a:endParaRPr lang="en-US"/>
          </a:p>
        </p:txBody>
      </p:sp>
    </p:spTree>
    <p:extLst>
      <p:ext uri="{BB962C8B-B14F-4D97-AF65-F5344CB8AC3E}">
        <p14:creationId xmlns:p14="http://schemas.microsoft.com/office/powerpoint/2010/main" val="110750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5BCE5-8831-5644-9686-6B7E41326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5BCE5-8831-5644-9686-6B7E41326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5BCE5-8831-5644-9686-6B7E41326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5BCE5-8831-5644-9686-6B7E41326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5BCE5-8831-5644-9686-6B7E41326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5BCE5-8831-5644-9686-6B7E4132635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5BCE5-8831-5644-9686-6B7E41326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5BCE5-8831-5644-9686-6B7E41326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5BCE5-8831-5644-9686-6B7E41326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115BCE5-8831-5644-9686-6B7E41326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3D7E6-68E3-5845-8657-1CCCE46A8B17}"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5BCE5-8831-5644-9686-6B7E41326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003D7E6-68E3-5845-8657-1CCCE46A8B17}" type="datetimeFigureOut">
              <a:rPr lang="en-US" smtClean="0"/>
              <a:pPr/>
              <a:t>11/12/2013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115BCE5-8831-5644-9686-6B7E41326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70688"/>
            <a:ext cx="7520940" cy="1280160"/>
          </a:xfrm>
        </p:spPr>
        <p:txBody>
          <a:bodyPr/>
          <a:lstStyle/>
          <a:p>
            <a:pPr algn="ctr"/>
            <a:r>
              <a:rPr lang="en-US" b="1" dirty="0" smtClean="0"/>
              <a:t>Servant Leadership for  Principals</a:t>
            </a:r>
            <a:br>
              <a:rPr lang="en-US" b="1" dirty="0" smtClean="0"/>
            </a:br>
            <a:endParaRPr lang="en-US" dirty="0"/>
          </a:p>
        </p:txBody>
      </p:sp>
      <p:sp>
        <p:nvSpPr>
          <p:cNvPr id="3" name="Content Placeholder 2"/>
          <p:cNvSpPr>
            <a:spLocks noGrp="1"/>
          </p:cNvSpPr>
          <p:nvPr>
            <p:ph idx="1"/>
          </p:nvPr>
        </p:nvSpPr>
        <p:spPr>
          <a:xfrm>
            <a:off x="304800" y="1292352"/>
            <a:ext cx="8039100" cy="3721925"/>
          </a:xfrm>
        </p:spPr>
        <p:txBody>
          <a:bodyPr>
            <a:normAutofit fontScale="85000" lnSpcReduction="20000"/>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sz="1800" dirty="0"/>
              <a:t>Principal’s Webinar</a:t>
            </a:r>
          </a:p>
          <a:p>
            <a:pPr algn="ctr"/>
            <a:r>
              <a:rPr lang="en-US" sz="1800" dirty="0"/>
              <a:t>November 11, 2013</a:t>
            </a:r>
          </a:p>
          <a:p>
            <a:pPr algn="ctr"/>
            <a:endParaRPr lang="en-US" dirty="0" smtClean="0"/>
          </a:p>
          <a:p>
            <a:pPr algn="ctr"/>
            <a:r>
              <a:rPr lang="en-US" i="1" dirty="0" smtClean="0"/>
              <a:t>Presenters</a:t>
            </a:r>
            <a:r>
              <a:rPr lang="en-US" dirty="0" smtClean="0"/>
              <a:t>:</a:t>
            </a:r>
          </a:p>
          <a:p>
            <a:pPr algn="ctr"/>
            <a:r>
              <a:rPr lang="en-US" sz="1800" dirty="0" smtClean="0"/>
              <a:t>Jeff A. </a:t>
            </a:r>
            <a:r>
              <a:rPr lang="en-US" sz="1800" dirty="0" err="1" smtClean="0"/>
              <a:t>Bovee</a:t>
            </a:r>
            <a:r>
              <a:rPr lang="en-US" sz="1800" dirty="0" smtClean="0"/>
              <a:t>, PhD – Vice President for Education, Pennsylvania Conference</a:t>
            </a:r>
          </a:p>
          <a:p>
            <a:pPr algn="ctr"/>
            <a:r>
              <a:rPr lang="en-US" sz="1800" dirty="0" smtClean="0"/>
              <a:t>Donovan B. Ross, PhD - Associate Director for  Secondary Education, Columbia Union Conferenc</a:t>
            </a:r>
            <a:r>
              <a:rPr lang="en-US" sz="1800" dirty="0"/>
              <a:t>e</a:t>
            </a:r>
            <a:r>
              <a:rPr lang="en-US" sz="1800" dirty="0" smtClean="0"/>
              <a:t>        </a:t>
            </a:r>
            <a:r>
              <a:rPr lang="en-US" dirty="0" smtClean="0"/>
              <a:t>                </a:t>
            </a:r>
          </a:p>
          <a:p>
            <a:pPr algn="ctr"/>
            <a:endParaRPr lang="en-US" dirty="0" smtClean="0"/>
          </a:p>
        </p:txBody>
      </p:sp>
      <p:pic>
        <p:nvPicPr>
          <p:cNvPr id="1026" name="Picture 2" descr="C:\Users\dross\Desktop\nad_logo.png"/>
          <p:cNvPicPr>
            <a:picLocks noChangeAspect="1" noChangeArrowheads="1"/>
          </p:cNvPicPr>
          <p:nvPr/>
        </p:nvPicPr>
        <p:blipFill>
          <a:blip r:embed="rId3"/>
          <a:srcRect/>
          <a:stretch>
            <a:fillRect/>
          </a:stretch>
        </p:blipFill>
        <p:spPr bwMode="auto">
          <a:xfrm>
            <a:off x="2874607" y="1894716"/>
            <a:ext cx="2888982" cy="9054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pPr algn="ctr" eaLnBrk="1" hangingPunct="1"/>
            <a:r>
              <a:rPr lang="en-US">
                <a:latin typeface="Times New Roman" charset="0"/>
                <a:ea typeface="ＭＳ Ｐゴシック" charset="0"/>
                <a:cs typeface="ＭＳ Ｐゴシック" charset="0"/>
              </a:rPr>
              <a:t>Description of Servant Leaders</a:t>
            </a:r>
          </a:p>
        </p:txBody>
      </p:sp>
      <p:sp>
        <p:nvSpPr>
          <p:cNvPr id="59395" name="Rectangle 1027"/>
          <p:cNvSpPr>
            <a:spLocks noGrp="1" noChangeArrowheads="1"/>
          </p:cNvSpPr>
          <p:nvPr>
            <p:ph type="body" idx="1"/>
          </p:nvPr>
        </p:nvSpPr>
        <p:spPr/>
        <p:txBody>
          <a:bodyPr/>
          <a:lstStyle/>
          <a:p>
            <a:pPr marL="457200" indent="-457200" eaLnBrk="1" hangingPunct="1">
              <a:buFont typeface="Wingdings" charset="2"/>
              <a:buChar char="v"/>
            </a:pPr>
            <a:r>
              <a:rPr lang="en-US" sz="3200" b="0" dirty="0">
                <a:latin typeface="Calibri"/>
                <a:ea typeface="ＭＳ Ｐゴシック" charset="0"/>
                <a:cs typeface="Calibri"/>
              </a:rPr>
              <a:t>Empower people by enabling them to perform at their best and by delegating decision-making responsibilities.</a:t>
            </a:r>
          </a:p>
          <a:p>
            <a:pPr marL="457200" indent="-457200" eaLnBrk="1" hangingPunct="1">
              <a:buFont typeface="Wingdings" charset="2"/>
              <a:buChar char="v"/>
            </a:pPr>
            <a:r>
              <a:rPr lang="en-US" sz="3200" b="0" dirty="0">
                <a:latin typeface="Calibri"/>
                <a:ea typeface="ＭＳ Ｐゴシック" charset="0"/>
                <a:cs typeface="Calibri"/>
              </a:rPr>
              <a:t>Overall, servant leaders provide direction and guidance by assuming the role of attendant to humanity </a:t>
            </a:r>
            <a:r>
              <a:rPr lang="en-US" sz="2800" b="0" dirty="0">
                <a:latin typeface="Calibri"/>
                <a:ea typeface="ＭＳ Ｐゴシック" charset="0"/>
                <a:cs typeface="Calibri"/>
              </a:rPr>
              <a:t>(Russell, 2001)</a:t>
            </a:r>
          </a:p>
          <a:p>
            <a:pPr eaLnBrk="1" hangingPunct="1"/>
            <a:endParaRPr lang="en-US" sz="2400" dirty="0">
              <a:latin typeface="Times New Roman" charset="0"/>
              <a:ea typeface="ＭＳ Ｐゴシック" charset="0"/>
              <a:cs typeface="Times New Roman" charset="0"/>
            </a:endParaRP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8870712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9394"/>
                                        </p:tgtEl>
                                        <p:attrNameLst>
                                          <p:attrName>style.visibility</p:attrName>
                                        </p:attrNameLst>
                                      </p:cBhvr>
                                      <p:to>
                                        <p:strVal val="visible"/>
                                      </p:to>
                                    </p:set>
                                    <p:animEffect transition="in" filter="fade">
                                      <p:cBhvr>
                                        <p:cTn id="7" dur="1000">
                                          <p:stCondLst>
                                            <p:cond delay="0"/>
                                          </p:stCondLst>
                                        </p:cTn>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fade">
                                      <p:cBhvr>
                                        <p:cTn id="12" dur="500">
                                          <p:stCondLst>
                                            <p:cond delay="0"/>
                                          </p:stCondLst>
                                        </p:cTn>
                                        <p:tgtEl>
                                          <p:spTgt spid="59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fade">
                                      <p:cBhvr>
                                        <p:cTn id="17" dur="500">
                                          <p:stCondLst>
                                            <p:cond delay="0"/>
                                          </p:stCondLst>
                                        </p:cTn>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Building </a:t>
            </a:r>
            <a:r>
              <a:rPr lang="en-US" dirty="0" smtClean="0"/>
              <a:t>Community</a:t>
            </a:r>
            <a:endParaRPr lang="en-US" dirty="0"/>
          </a:p>
        </p:txBody>
      </p:sp>
      <p:sp>
        <p:nvSpPr>
          <p:cNvPr id="3" name="Content Placeholder 2"/>
          <p:cNvSpPr>
            <a:spLocks noGrp="1"/>
          </p:cNvSpPr>
          <p:nvPr>
            <p:ph idx="1"/>
          </p:nvPr>
        </p:nvSpPr>
        <p:spPr/>
        <p:txBody>
          <a:bodyPr>
            <a:normAutofit lnSpcReduction="10000"/>
          </a:bodyPr>
          <a:lstStyle/>
          <a:p>
            <a:pPr marL="457200" lvl="0" indent="-457200">
              <a:buFont typeface="Wingdings" charset="2"/>
              <a:buChar char="v"/>
            </a:pPr>
            <a:r>
              <a:rPr lang="en-US" sz="2800" b="0" dirty="0"/>
              <a:t>If you love kids </a:t>
            </a:r>
            <a:r>
              <a:rPr lang="en-US" sz="2800" b="0" dirty="0" smtClean="0"/>
              <a:t>and are </a:t>
            </a:r>
            <a:r>
              <a:rPr lang="en-US" sz="2800" b="0" dirty="0"/>
              <a:t>good with </a:t>
            </a:r>
            <a:r>
              <a:rPr lang="en-US" sz="2800" b="0" dirty="0" smtClean="0"/>
              <a:t>people, </a:t>
            </a:r>
            <a:r>
              <a:rPr lang="en-US" sz="2800" b="0" dirty="0"/>
              <a:t>the rest will fall into place. </a:t>
            </a:r>
          </a:p>
          <a:p>
            <a:pPr marL="457200" indent="-457200">
              <a:buFont typeface="Wingdings" charset="2"/>
              <a:buChar char="v"/>
            </a:pPr>
            <a:r>
              <a:rPr lang="en-US" sz="2800" b="0" dirty="0"/>
              <a:t>You build organizations that succeed by putting people first. </a:t>
            </a:r>
          </a:p>
          <a:p>
            <a:pPr marL="457200" lvl="0" indent="-457200">
              <a:buFont typeface="Wingdings" charset="2"/>
              <a:buChar char="v"/>
            </a:pPr>
            <a:r>
              <a:rPr lang="en-US" sz="2800" b="0" dirty="0"/>
              <a:t>A mature leader will automatically be engaged in empowering and equipping all of the human resources so all that energy can be integrated into a powerful force for positive change. </a:t>
            </a:r>
          </a:p>
          <a:p>
            <a:pPr>
              <a:buFont typeface="Wingdings" charset="2"/>
              <a:buChar char="²"/>
            </a:pPr>
            <a:endParaRPr lang="en-US" dirty="0"/>
          </a:p>
        </p:txBody>
      </p:sp>
    </p:spTree>
    <p:extLst>
      <p:ext uri="{BB962C8B-B14F-4D97-AF65-F5344CB8AC3E}">
        <p14:creationId xmlns:p14="http://schemas.microsoft.com/office/powerpoint/2010/main" val="235514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Characteristics of Servant Leadership</a:t>
            </a:r>
            <a:endParaRPr lang="en-US" b="1" dirty="0"/>
          </a:p>
        </p:txBody>
      </p:sp>
      <p:sp>
        <p:nvSpPr>
          <p:cNvPr id="3" name="Text Placeholder 2"/>
          <p:cNvSpPr>
            <a:spLocks noGrp="1"/>
          </p:cNvSpPr>
          <p:nvPr>
            <p:ph type="body" idx="1"/>
          </p:nvPr>
        </p:nvSpPr>
        <p:spPr/>
        <p:txBody>
          <a:bodyPr>
            <a:normAutofit/>
          </a:bodyPr>
          <a:lstStyle/>
          <a:p>
            <a:r>
              <a:rPr lang="en-US" sz="2800" b="1" dirty="0" smtClean="0"/>
              <a:t>Listening</a:t>
            </a:r>
            <a:endParaRPr lang="en-US" sz="2800" b="1" dirty="0"/>
          </a:p>
        </p:txBody>
      </p:sp>
      <p:sp>
        <p:nvSpPr>
          <p:cNvPr id="4" name="Content Placeholder 3"/>
          <p:cNvSpPr>
            <a:spLocks noGrp="1"/>
          </p:cNvSpPr>
          <p:nvPr>
            <p:ph sz="half" idx="2"/>
          </p:nvPr>
        </p:nvSpPr>
        <p:spPr/>
        <p:txBody>
          <a:bodyPr/>
          <a:lstStyle/>
          <a:p>
            <a:pPr>
              <a:buFont typeface="Wingdings" charset="2"/>
              <a:buChar char="v"/>
            </a:pPr>
            <a:r>
              <a:rPr lang="en-US" b="0" dirty="0" smtClean="0"/>
              <a:t>Listen to others, stop talking so much, begin taking notes, and really listen.</a:t>
            </a:r>
            <a:endParaRPr lang="en-US" b="0" dirty="0"/>
          </a:p>
        </p:txBody>
      </p:sp>
      <p:sp>
        <p:nvSpPr>
          <p:cNvPr id="5" name="Text Placeholder 4"/>
          <p:cNvSpPr>
            <a:spLocks noGrp="1"/>
          </p:cNvSpPr>
          <p:nvPr>
            <p:ph type="body" sz="quarter" idx="3"/>
          </p:nvPr>
        </p:nvSpPr>
        <p:spPr/>
        <p:txBody>
          <a:bodyPr>
            <a:normAutofit/>
          </a:bodyPr>
          <a:lstStyle/>
          <a:p>
            <a:r>
              <a:rPr lang="en-US" sz="2800" b="1" dirty="0" smtClean="0"/>
              <a:t>Foresight</a:t>
            </a:r>
            <a:endParaRPr lang="en-US" sz="2800" b="1" dirty="0"/>
          </a:p>
        </p:txBody>
      </p:sp>
      <p:sp>
        <p:nvSpPr>
          <p:cNvPr id="6" name="Content Placeholder 5"/>
          <p:cNvSpPr>
            <a:spLocks noGrp="1"/>
          </p:cNvSpPr>
          <p:nvPr>
            <p:ph sz="quarter" idx="4"/>
          </p:nvPr>
        </p:nvSpPr>
        <p:spPr/>
        <p:txBody>
          <a:bodyPr/>
          <a:lstStyle/>
          <a:p>
            <a:pPr>
              <a:buFont typeface="Wingdings" charset="2"/>
              <a:buChar char="v"/>
            </a:pPr>
            <a:r>
              <a:rPr lang="en-US" b="0" dirty="0" smtClean="0"/>
              <a:t>Servant leadership calls on each team member in an organization to think about the ethics and values that need to be in place.</a:t>
            </a:r>
            <a:endParaRPr lang="en-US" b="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Awareness</a:t>
            </a:r>
          </a:p>
        </p:txBody>
      </p:sp>
      <p:sp>
        <p:nvSpPr>
          <p:cNvPr id="3" name="Content Placeholder 2"/>
          <p:cNvSpPr>
            <a:spLocks noGrp="1"/>
          </p:cNvSpPr>
          <p:nvPr>
            <p:ph idx="1"/>
          </p:nvPr>
        </p:nvSpPr>
        <p:spPr/>
        <p:txBody>
          <a:bodyPr>
            <a:normAutofit lnSpcReduction="10000"/>
          </a:bodyPr>
          <a:lstStyle/>
          <a:p>
            <a:pPr marL="457200" lvl="0" indent="-457200">
              <a:buFont typeface="Wingdings" charset="2"/>
              <a:buChar char="v"/>
            </a:pPr>
            <a:r>
              <a:rPr lang="en-US" sz="3200" b="0" dirty="0" smtClean="0"/>
              <a:t>If </a:t>
            </a:r>
            <a:r>
              <a:rPr lang="en-US" sz="3200" b="0" dirty="0"/>
              <a:t>you live by your core values and principles, your staff will always respect you, and sooner or later, will do the right thing in what is best for the school.  </a:t>
            </a:r>
          </a:p>
          <a:p>
            <a:pPr marL="457200" lvl="0" indent="-457200">
              <a:buFont typeface="Wingdings" charset="2"/>
              <a:buChar char="v"/>
            </a:pPr>
            <a:r>
              <a:rPr lang="en-US" sz="3200" b="0" dirty="0" smtClean="0"/>
              <a:t>Culture </a:t>
            </a:r>
            <a:r>
              <a:rPr lang="en-US" sz="3200" b="0" dirty="0"/>
              <a:t>– when I walk into a place, I know at once if I am among friends or strangers</a:t>
            </a:r>
            <a:r>
              <a:rPr lang="en-US" sz="3200" b="0" dirty="0" smtClean="0"/>
              <a:t>.</a:t>
            </a:r>
            <a:endParaRPr lang="en-US" sz="3200" b="0" dirty="0"/>
          </a:p>
          <a:p>
            <a:pPr>
              <a:buFont typeface="Wingdings" charset="2"/>
              <a:buChar char="²"/>
            </a:pPr>
            <a:endParaRPr lang="en-US" dirty="0"/>
          </a:p>
        </p:txBody>
      </p:sp>
    </p:spTree>
    <p:extLst>
      <p:ext uri="{BB962C8B-B14F-4D97-AF65-F5344CB8AC3E}">
        <p14:creationId xmlns:p14="http://schemas.microsoft.com/office/powerpoint/2010/main" val="286950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2800" b="1" dirty="0" smtClean="0"/>
              <a:t>Stewardship</a:t>
            </a:r>
            <a:endParaRPr lang="en-US" sz="2800" b="1" dirty="0"/>
          </a:p>
        </p:txBody>
      </p:sp>
      <p:sp>
        <p:nvSpPr>
          <p:cNvPr id="4" name="Content Placeholder 3"/>
          <p:cNvSpPr>
            <a:spLocks noGrp="1"/>
          </p:cNvSpPr>
          <p:nvPr>
            <p:ph sz="half" idx="2"/>
          </p:nvPr>
        </p:nvSpPr>
        <p:spPr/>
        <p:txBody>
          <a:bodyPr/>
          <a:lstStyle/>
          <a:p>
            <a:pPr>
              <a:buFont typeface="Wingdings" charset="2"/>
              <a:buChar char="v"/>
            </a:pPr>
            <a:r>
              <a:rPr lang="en-US" b="0" dirty="0" smtClean="0"/>
              <a:t>Servant leadership is about being a shepherd not a gatekeeper.</a:t>
            </a:r>
            <a:endParaRPr lang="en-US" b="0" dirty="0"/>
          </a:p>
        </p:txBody>
      </p:sp>
      <p:sp>
        <p:nvSpPr>
          <p:cNvPr id="5" name="Text Placeholder 4"/>
          <p:cNvSpPr>
            <a:spLocks noGrp="1"/>
          </p:cNvSpPr>
          <p:nvPr>
            <p:ph type="body" sz="quarter" idx="3"/>
          </p:nvPr>
        </p:nvSpPr>
        <p:spPr/>
        <p:txBody>
          <a:bodyPr>
            <a:normAutofit/>
          </a:bodyPr>
          <a:lstStyle/>
          <a:p>
            <a:r>
              <a:rPr lang="en-US" sz="2800" b="1" dirty="0" smtClean="0"/>
              <a:t>EMPATHY</a:t>
            </a:r>
            <a:endParaRPr lang="en-US" sz="2800" b="1" dirty="0"/>
          </a:p>
        </p:txBody>
      </p:sp>
      <p:sp>
        <p:nvSpPr>
          <p:cNvPr id="6" name="Content Placeholder 5"/>
          <p:cNvSpPr>
            <a:spLocks noGrp="1"/>
          </p:cNvSpPr>
          <p:nvPr>
            <p:ph sz="quarter" idx="4"/>
          </p:nvPr>
        </p:nvSpPr>
        <p:spPr/>
        <p:txBody>
          <a:bodyPr>
            <a:normAutofit lnSpcReduction="10000"/>
          </a:bodyPr>
          <a:lstStyle/>
          <a:p>
            <a:pPr lvl="0">
              <a:buFont typeface="Wingdings" charset="2"/>
              <a:buChar char="v"/>
            </a:pPr>
            <a:r>
              <a:rPr lang="en-US" b="0" dirty="0" smtClean="0"/>
              <a:t>Your team needs you to get to know them, to laugh with them, cry with them, and care when they have experienced a loss.  This will make you a principal with purpose</a:t>
            </a:r>
            <a:endParaRPr lang="en-US"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0364" y="762000"/>
            <a:ext cx="7743536" cy="277091"/>
          </a:xfrm>
        </p:spPr>
        <p:txBody>
          <a:bodyPr/>
          <a:lstStyle/>
          <a:p>
            <a:pPr algn="ctr" eaLnBrk="1" hangingPunct="1"/>
            <a:r>
              <a:rPr lang="en-US" sz="3200" dirty="0">
                <a:latin typeface="Calibri"/>
                <a:ea typeface="ＭＳ Ｐゴシック" charset="0"/>
                <a:cs typeface="Calibri"/>
              </a:rPr>
              <a:t>Servant Leadership is characterized by a consistent pattern of:</a:t>
            </a:r>
          </a:p>
        </p:txBody>
      </p:sp>
      <p:sp>
        <p:nvSpPr>
          <p:cNvPr id="125955" name="Rectangle 3"/>
          <p:cNvSpPr>
            <a:spLocks noGrp="1" noChangeArrowheads="1"/>
          </p:cNvSpPr>
          <p:nvPr>
            <p:ph type="body" idx="1"/>
          </p:nvPr>
        </p:nvSpPr>
        <p:spPr>
          <a:xfrm>
            <a:off x="822960" y="1916545"/>
            <a:ext cx="7520940" cy="2763932"/>
          </a:xfrm>
        </p:spPr>
        <p:txBody>
          <a:bodyPr>
            <a:normAutofit lnSpcReduction="10000"/>
          </a:bodyPr>
          <a:lstStyle/>
          <a:p>
            <a:pPr eaLnBrk="1" hangingPunct="1">
              <a:buFont typeface="Wingdings" charset="2"/>
              <a:buChar char="v"/>
            </a:pPr>
            <a:r>
              <a:rPr lang="en-US" sz="3200" b="0" dirty="0">
                <a:ea typeface="ＭＳ Ｐゴシック" charset="0"/>
                <a:cs typeface="ＭＳ Ｐゴシック" charset="0"/>
              </a:rPr>
              <a:t>Persuasion over </a:t>
            </a:r>
            <a:r>
              <a:rPr lang="en-US" sz="3200" b="0" dirty="0" smtClean="0">
                <a:ea typeface="ＭＳ Ｐゴシック" charset="0"/>
                <a:cs typeface="ＭＳ Ｐゴシック" charset="0"/>
              </a:rPr>
              <a:t>coercion</a:t>
            </a:r>
            <a:endParaRPr lang="en-US" sz="3200" b="0" dirty="0">
              <a:ea typeface="ＭＳ Ｐゴシック" charset="0"/>
              <a:cs typeface="ＭＳ Ｐゴシック" charset="0"/>
            </a:endParaRPr>
          </a:p>
          <a:p>
            <a:pPr eaLnBrk="1" hangingPunct="1">
              <a:buFont typeface="Wingdings" charset="2"/>
              <a:buChar char="v"/>
            </a:pPr>
            <a:r>
              <a:rPr lang="en-US" sz="3200" b="0" dirty="0">
                <a:ea typeface="ＭＳ Ｐゴシック" charset="0"/>
                <a:cs typeface="ＭＳ Ｐゴシック" charset="0"/>
              </a:rPr>
              <a:t>Sustaining spirit over </a:t>
            </a:r>
            <a:r>
              <a:rPr lang="en-US" sz="3200" b="0" dirty="0" smtClean="0">
                <a:ea typeface="ＭＳ Ｐゴシック" charset="0"/>
                <a:cs typeface="ＭＳ Ｐゴシック" charset="0"/>
              </a:rPr>
              <a:t>ego</a:t>
            </a:r>
            <a:endParaRPr lang="en-US" sz="3200" b="0" dirty="0">
              <a:ea typeface="ＭＳ Ｐゴシック" charset="0"/>
              <a:cs typeface="ＭＳ Ｐゴシック" charset="0"/>
            </a:endParaRPr>
          </a:p>
          <a:p>
            <a:pPr eaLnBrk="1" hangingPunct="1">
              <a:buFont typeface="Wingdings" charset="2"/>
              <a:buChar char="v"/>
            </a:pPr>
            <a:r>
              <a:rPr lang="en-US" sz="3200" b="0" dirty="0">
                <a:ea typeface="ＭＳ Ｐゴシック" charset="0"/>
                <a:cs typeface="ＭＳ Ｐゴシック" charset="0"/>
              </a:rPr>
              <a:t>Foresight over control</a:t>
            </a:r>
          </a:p>
          <a:p>
            <a:pPr eaLnBrk="1" hangingPunct="1">
              <a:buFont typeface="Wingdings" charset="2"/>
              <a:buChar char="v"/>
            </a:pPr>
            <a:r>
              <a:rPr lang="en-US" sz="3200" b="0" dirty="0">
                <a:ea typeface="ＭＳ Ｐゴシック" charset="0"/>
                <a:cs typeface="ＭＳ Ｐゴシック" charset="0"/>
              </a:rPr>
              <a:t>Listening over directing</a:t>
            </a:r>
          </a:p>
          <a:p>
            <a:pPr eaLnBrk="1" hangingPunct="1">
              <a:buFont typeface="Wingdings" charset="2"/>
              <a:buChar char="v"/>
            </a:pPr>
            <a:r>
              <a:rPr lang="en-US" sz="3200" b="0" dirty="0">
                <a:ea typeface="ＭＳ Ｐゴシック" charset="0"/>
                <a:cs typeface="ＭＳ Ｐゴシック" charset="0"/>
              </a:rPr>
              <a:t>Healing over judgment</a:t>
            </a:r>
          </a:p>
          <a:p>
            <a:pPr eaLnBrk="1" hangingPunct="1">
              <a:lnSpc>
                <a:spcPct val="80000"/>
              </a:lnSpc>
            </a:pPr>
            <a:endParaRPr lang="en-US" dirty="0">
              <a:latin typeface="Times New Roman" charset="0"/>
              <a:ea typeface="ＭＳ Ｐゴシック" charset="0"/>
              <a:cs typeface="Times New Roman" charset="0"/>
            </a:endParaRPr>
          </a:p>
          <a:p>
            <a:pPr eaLnBrk="1" hangingPunct="1">
              <a:lnSpc>
                <a:spcPct val="80000"/>
              </a:lnSpc>
              <a:buFont typeface="Symbol" charset="0"/>
              <a:buNone/>
            </a:pPr>
            <a:endParaRPr lang="en-US" sz="18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9681377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diamond(in)">
                                      <p:cBhvr>
                                        <p:cTn id="7" dur="20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diamond(in)">
                                      <p:cBhvr>
                                        <p:cTn id="12" dur="2000"/>
                                        <p:tgtEl>
                                          <p:spTgt spid="125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diamond(in)">
                                      <p:cBhvr>
                                        <p:cTn id="17" dur="2000"/>
                                        <p:tgtEl>
                                          <p:spTgt spid="1259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diamond(in)">
                                      <p:cBhvr>
                                        <p:cTn id="22" dur="2000"/>
                                        <p:tgtEl>
                                          <p:spTgt spid="1259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diamond(in)">
                                      <p:cBhvr>
                                        <p:cTn id="27" dur="2000"/>
                                        <p:tgtEl>
                                          <p:spTgt spid="12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n-US" dirty="0">
                <a:latin typeface="Times New Roman" charset="0"/>
                <a:ea typeface="ＭＳ Ｐゴシック" charset="0"/>
                <a:cs typeface="ＭＳ Ｐゴシック" charset="0"/>
              </a:rPr>
              <a:t>A Servant Institution:</a:t>
            </a:r>
          </a:p>
        </p:txBody>
      </p:sp>
      <p:sp>
        <p:nvSpPr>
          <p:cNvPr id="128003" name="Rectangle 3"/>
          <p:cNvSpPr>
            <a:spLocks noGrp="1" noChangeArrowheads="1"/>
          </p:cNvSpPr>
          <p:nvPr>
            <p:ph type="body" idx="1"/>
          </p:nvPr>
        </p:nvSpPr>
        <p:spPr/>
        <p:txBody>
          <a:bodyPr>
            <a:normAutofit/>
          </a:bodyPr>
          <a:lstStyle/>
          <a:p>
            <a:pPr marL="457200" indent="-457200" eaLnBrk="1" hangingPunct="1">
              <a:lnSpc>
                <a:spcPct val="90000"/>
              </a:lnSpc>
              <a:buFont typeface="Wingdings" charset="2"/>
              <a:buChar char="v"/>
            </a:pPr>
            <a:r>
              <a:rPr lang="en-US" sz="3200" b="0" dirty="0">
                <a:latin typeface="Calibri"/>
                <a:ea typeface="ＭＳ Ｐゴシック" charset="0"/>
                <a:cs typeface="Calibri"/>
              </a:rPr>
              <a:t>Honors the acts of question and </a:t>
            </a:r>
            <a:r>
              <a:rPr lang="en-US" sz="3200" b="0" dirty="0" smtClean="0">
                <a:latin typeface="Calibri"/>
                <a:ea typeface="ＭＳ Ｐゴシック" charset="0"/>
                <a:cs typeface="Calibri"/>
              </a:rPr>
              <a:t>criticism. </a:t>
            </a:r>
            <a:endParaRPr lang="en-US" sz="3200" b="0" dirty="0">
              <a:latin typeface="Calibri"/>
              <a:ea typeface="ＭＳ Ｐゴシック" charset="0"/>
              <a:cs typeface="Calibri"/>
            </a:endParaRPr>
          </a:p>
          <a:p>
            <a:pPr marL="457200" indent="-457200" eaLnBrk="1" hangingPunct="1">
              <a:lnSpc>
                <a:spcPct val="90000"/>
              </a:lnSpc>
              <a:buFont typeface="Wingdings" charset="2"/>
              <a:buChar char="v"/>
            </a:pPr>
            <a:r>
              <a:rPr lang="en-US" sz="3200" b="0" dirty="0">
                <a:latin typeface="Calibri"/>
                <a:ea typeface="ＭＳ Ｐゴシック" charset="0"/>
                <a:cs typeface="Calibri"/>
              </a:rPr>
              <a:t>Acknowledges and tends to the corrupting influence of </a:t>
            </a:r>
            <a:r>
              <a:rPr lang="en-US" sz="3200" b="0" dirty="0" smtClean="0">
                <a:latin typeface="Calibri"/>
                <a:ea typeface="ＭＳ Ｐゴシック" charset="0"/>
                <a:cs typeface="Calibri"/>
              </a:rPr>
              <a:t>power.</a:t>
            </a:r>
            <a:endParaRPr lang="en-US" sz="3200" b="0" dirty="0">
              <a:latin typeface="Calibri"/>
              <a:ea typeface="ＭＳ Ｐゴシック" charset="0"/>
              <a:cs typeface="Calibri"/>
            </a:endParaRPr>
          </a:p>
          <a:p>
            <a:pPr marL="457200" indent="-457200" eaLnBrk="1" hangingPunct="1">
              <a:lnSpc>
                <a:spcPct val="90000"/>
              </a:lnSpc>
              <a:buFont typeface="Wingdings" charset="2"/>
              <a:buChar char="v"/>
            </a:pPr>
            <a:r>
              <a:rPr lang="en-US" sz="3200" b="0" dirty="0">
                <a:latin typeface="Calibri"/>
                <a:ea typeface="ＭＳ Ｐゴシック" charset="0"/>
                <a:cs typeface="Calibri"/>
              </a:rPr>
              <a:t>Makes explicit its aspirations to serve, and monitors both the accomplishments and attitudes of the </a:t>
            </a:r>
            <a:r>
              <a:rPr lang="en-US" sz="3200" b="0" dirty="0" smtClean="0">
                <a:latin typeface="Calibri"/>
                <a:ea typeface="ＭＳ Ｐゴシック" charset="0"/>
                <a:cs typeface="Calibri"/>
              </a:rPr>
              <a:t>served.</a:t>
            </a:r>
            <a:endParaRPr lang="en-US" sz="3200" b="0" dirty="0">
              <a:latin typeface="Calibri"/>
              <a:ea typeface="ＭＳ Ｐゴシック" charset="0"/>
              <a:cs typeface="Calibri"/>
            </a:endParaRPr>
          </a:p>
          <a:p>
            <a:pPr eaLnBrk="1" hangingPunct="1">
              <a:lnSpc>
                <a:spcPct val="80000"/>
              </a:lnSpc>
            </a:pPr>
            <a:endParaRPr lang="en-US" sz="2000" dirty="0">
              <a:latin typeface="Times New Roman" charset="0"/>
              <a:ea typeface="ＭＳ Ｐゴシック" charset="0"/>
              <a:cs typeface="ＭＳ Ｐゴシック" charset="0"/>
            </a:endParaRPr>
          </a:p>
          <a:p>
            <a:pPr eaLnBrk="1" hangingPunct="1">
              <a:lnSpc>
                <a:spcPct val="80000"/>
              </a:lnSpc>
            </a:pPr>
            <a:endParaRPr lang="en-US" sz="2800" dirty="0">
              <a:latin typeface="Times New Roman" charset="0"/>
              <a:ea typeface="ＭＳ Ｐゴシック" charset="0"/>
              <a:cs typeface="ＭＳ Ｐゴシック" charset="0"/>
            </a:endParaRPr>
          </a:p>
          <a:p>
            <a:pPr eaLnBrk="1" hangingPunct="1">
              <a:lnSpc>
                <a:spcPct val="80000"/>
              </a:lnSpc>
            </a:pPr>
            <a:endParaRPr lang="en-US" sz="2800" dirty="0">
              <a:latin typeface="Times New Roman" charset="0"/>
              <a:ea typeface="ＭＳ Ｐゴシック" charset="0"/>
              <a:cs typeface="ＭＳ Ｐゴシック" charset="0"/>
            </a:endParaRPr>
          </a:p>
          <a:p>
            <a:pPr eaLnBrk="1" hangingPunct="1">
              <a:lnSpc>
                <a:spcPct val="80000"/>
              </a:lnSpc>
            </a:pPr>
            <a:endParaRPr lang="en-US" sz="2800" dirty="0">
              <a:latin typeface="Times New Roman" charset="0"/>
              <a:ea typeface="ＭＳ Ｐゴシック" charset="0"/>
              <a:cs typeface="ＭＳ Ｐゴシック" charset="0"/>
            </a:endParaRPr>
          </a:p>
          <a:p>
            <a:pPr lvl="2" eaLnBrk="1" hangingPunct="1">
              <a:lnSpc>
                <a:spcPct val="80000"/>
              </a:lnSpc>
            </a:pPr>
            <a:endParaRPr lang="en-US" sz="2000" dirty="0">
              <a:latin typeface="Times New Roman" charset="0"/>
              <a:ea typeface="ＭＳ Ｐゴシック" charset="0"/>
            </a:endParaRPr>
          </a:p>
          <a:p>
            <a:pPr lvl="2" eaLnBrk="1" hangingPunct="1">
              <a:lnSpc>
                <a:spcPct val="80000"/>
              </a:lnSpc>
              <a:buFontTx/>
              <a:buNone/>
            </a:pPr>
            <a:endParaRPr lang="en-US" sz="2000" dirty="0">
              <a:latin typeface="Times New Roman" charset="0"/>
              <a:ea typeface="ＭＳ Ｐゴシック" charset="0"/>
            </a:endParaRPr>
          </a:p>
        </p:txBody>
      </p:sp>
    </p:spTree>
    <p:extLst>
      <p:ext uri="{BB962C8B-B14F-4D97-AF65-F5344CB8AC3E}">
        <p14:creationId xmlns:p14="http://schemas.microsoft.com/office/powerpoint/2010/main" val="20880299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blinds(horizontal)">
                                      <p:cBhvr>
                                        <p:cTn id="7" dur="500"/>
                                        <p:tgtEl>
                                          <p:spTgt spid="128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blinds(horizontal)">
                                      <p:cBhvr>
                                        <p:cTn id="12" dur="500"/>
                                        <p:tgtEl>
                                          <p:spTgt spid="128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blinds(horizontal)">
                                      <p:cBhvr>
                                        <p:cTn id="17" dur="5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charset="0"/>
                <a:ea typeface="ＭＳ Ｐゴシック" charset="0"/>
                <a:cs typeface="ＭＳ Ｐゴシック" charset="0"/>
              </a:rPr>
              <a:t>A Servant Institution:</a:t>
            </a:r>
            <a:endParaRPr lang="en-US" dirty="0"/>
          </a:p>
        </p:txBody>
      </p:sp>
      <p:sp>
        <p:nvSpPr>
          <p:cNvPr id="3" name="Content Placeholder 2"/>
          <p:cNvSpPr>
            <a:spLocks noGrp="1"/>
          </p:cNvSpPr>
          <p:nvPr>
            <p:ph idx="1"/>
          </p:nvPr>
        </p:nvSpPr>
        <p:spPr/>
        <p:txBody>
          <a:bodyPr/>
          <a:lstStyle/>
          <a:p>
            <a:pPr marL="457200" indent="-457200">
              <a:lnSpc>
                <a:spcPct val="80000"/>
              </a:lnSpc>
              <a:buFont typeface="Wingdings" charset="2"/>
              <a:buChar char="v"/>
            </a:pPr>
            <a:r>
              <a:rPr lang="en-US" sz="3600" b="0" dirty="0">
                <a:latin typeface="Calibri"/>
                <a:ea typeface="ＭＳ Ｐゴシック" charset="0"/>
                <a:cs typeface="Calibri"/>
              </a:rPr>
              <a:t>Balances the stability of good administration with the creativity of </a:t>
            </a:r>
            <a:r>
              <a:rPr lang="en-US" sz="3600" b="0" dirty="0" smtClean="0">
                <a:latin typeface="Calibri"/>
                <a:ea typeface="ＭＳ Ｐゴシック" charset="0"/>
                <a:cs typeface="Calibri"/>
              </a:rPr>
              <a:t>leadership.</a:t>
            </a:r>
            <a:endParaRPr lang="en-US" sz="3600" b="0" dirty="0">
              <a:latin typeface="Calibri"/>
              <a:ea typeface="ＭＳ Ｐゴシック" charset="0"/>
              <a:cs typeface="Calibri"/>
            </a:endParaRPr>
          </a:p>
          <a:p>
            <a:pPr marL="457200" indent="-457200">
              <a:lnSpc>
                <a:spcPct val="80000"/>
              </a:lnSpc>
              <a:buFont typeface="Wingdings" charset="2"/>
              <a:buChar char="v"/>
            </a:pPr>
            <a:r>
              <a:rPr lang="en-US" sz="3600" b="0" dirty="0">
                <a:latin typeface="Calibri"/>
                <a:ea typeface="ＭＳ Ｐゴシック" charset="0"/>
                <a:cs typeface="Calibri"/>
              </a:rPr>
              <a:t>Builds trust by performance and in the process rejects both blind trust and trust based on </a:t>
            </a:r>
            <a:r>
              <a:rPr lang="en-US" sz="3600" b="0" dirty="0" smtClean="0">
                <a:latin typeface="Calibri"/>
                <a:ea typeface="ＭＳ Ｐゴシック" charset="0"/>
                <a:cs typeface="Calibri"/>
              </a:rPr>
              <a:t>charisma. </a:t>
            </a:r>
            <a:r>
              <a:rPr lang="en-US" sz="1800" b="0" dirty="0" smtClean="0">
                <a:latin typeface="Times New Roman" charset="0"/>
                <a:ea typeface="ＭＳ Ｐゴシック" charset="0"/>
                <a:cs typeface="ＭＳ Ｐゴシック" charset="0"/>
              </a:rPr>
              <a:t> </a:t>
            </a:r>
            <a:r>
              <a:rPr lang="en-US" sz="2800" b="0" dirty="0">
                <a:latin typeface="Calibri"/>
                <a:ea typeface="ＭＳ Ｐゴシック" charset="0"/>
                <a:cs typeface="Calibri"/>
              </a:rPr>
              <a:t>(Greenleaf, 1996)</a:t>
            </a:r>
          </a:p>
          <a:p>
            <a:endParaRPr lang="en-US" dirty="0"/>
          </a:p>
        </p:txBody>
      </p:sp>
    </p:spTree>
    <p:extLst>
      <p:ext uri="{BB962C8B-B14F-4D97-AF65-F5344CB8AC3E}">
        <p14:creationId xmlns:p14="http://schemas.microsoft.com/office/powerpoint/2010/main" val="3044239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n-US" b="1" dirty="0" smtClean="0"/>
              <a:t>Traditional School Leadership Pyramid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6327202"/>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7868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756" y="365760"/>
            <a:ext cx="7520940" cy="548640"/>
          </a:xfrm>
        </p:spPr>
        <p:txBody>
          <a:bodyPr/>
          <a:lstStyle/>
          <a:p>
            <a:pPr algn="ctr"/>
            <a:r>
              <a:rPr lang="en-US" sz="2400" b="1" dirty="0" smtClean="0">
                <a:latin typeface="+mn-lt"/>
                <a:ea typeface="ＭＳ Ｐゴシック" charset="0"/>
                <a:cs typeface="ＭＳ Ｐゴシック" charset="0"/>
              </a:rPr>
              <a:t>The  Inverted </a:t>
            </a:r>
            <a:r>
              <a:rPr lang="en-US" sz="2400" b="1" dirty="0">
                <a:latin typeface="+mn-lt"/>
                <a:ea typeface="ＭＳ Ｐゴシック" charset="0"/>
                <a:cs typeface="ＭＳ Ｐゴシック" charset="0"/>
              </a:rPr>
              <a:t>Pyramid of Servant  </a:t>
            </a:r>
            <a:r>
              <a:rPr lang="en-US" sz="2400" b="1" dirty="0" smtClean="0">
                <a:latin typeface="+mn-lt"/>
                <a:ea typeface="ＭＳ Ｐゴシック" charset="0"/>
                <a:cs typeface="ＭＳ Ｐゴシック" charset="0"/>
              </a:rPr>
              <a:t>Leadership</a:t>
            </a:r>
            <a:endParaRPr lang="en-US"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567315"/>
              </p:ext>
            </p:extLst>
          </p:nvPr>
        </p:nvGraphicFramePr>
        <p:xfrm>
          <a:off x="822325" y="1100137"/>
          <a:ext cx="7521575" cy="3825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1193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Servant Leadership </a:t>
            </a:r>
            <a:endParaRPr lang="en-US" sz="4400" b="1" dirty="0"/>
          </a:p>
        </p:txBody>
      </p:sp>
      <p:sp>
        <p:nvSpPr>
          <p:cNvPr id="3" name="Subtitle 2"/>
          <p:cNvSpPr>
            <a:spLocks noGrp="1"/>
          </p:cNvSpPr>
          <p:nvPr>
            <p:ph type="subTitle" idx="1"/>
          </p:nvPr>
        </p:nvSpPr>
        <p:spPr/>
        <p:txBody>
          <a:bodyPr>
            <a:noAutofit/>
          </a:bodyPr>
          <a:lstStyle/>
          <a:p>
            <a:r>
              <a:rPr lang="en-US" sz="2400" dirty="0" smtClean="0"/>
              <a:t>For  principals</a:t>
            </a:r>
            <a:endParaRPr lang="en-US" sz="2400" dirty="0"/>
          </a:p>
        </p:txBody>
      </p:sp>
    </p:spTree>
    <p:extLst>
      <p:ext uri="{BB962C8B-B14F-4D97-AF65-F5344CB8AC3E}">
        <p14:creationId xmlns:p14="http://schemas.microsoft.com/office/powerpoint/2010/main" val="171176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2881"/>
            <a:ext cx="7520940" cy="548640"/>
          </a:xfrm>
        </p:spPr>
        <p:txBody>
          <a:bodyPr/>
          <a:lstStyle/>
          <a:p>
            <a:pPr algn="ctr"/>
            <a:r>
              <a:rPr lang="en-US" sz="3200" b="1" dirty="0" smtClean="0"/>
              <a:t>Applications</a:t>
            </a:r>
            <a:endParaRPr lang="en-US" sz="3200" b="1" dirty="0"/>
          </a:p>
        </p:txBody>
      </p:sp>
      <p:sp>
        <p:nvSpPr>
          <p:cNvPr id="3" name="Content Placeholder 2"/>
          <p:cNvSpPr>
            <a:spLocks noGrp="1"/>
          </p:cNvSpPr>
          <p:nvPr>
            <p:ph idx="1"/>
          </p:nvPr>
        </p:nvSpPr>
        <p:spPr>
          <a:xfrm>
            <a:off x="822960" y="1536192"/>
            <a:ext cx="7520940" cy="3730752"/>
          </a:xfrm>
        </p:spPr>
        <p:txBody>
          <a:bodyPr>
            <a:normAutofit fontScale="92500" lnSpcReduction="20000"/>
          </a:bodyPr>
          <a:lstStyle/>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buFont typeface="Wingdings" charset="2"/>
              <a:buChar char="v"/>
            </a:pPr>
            <a:r>
              <a:rPr lang="en-US" sz="2400" b="0" dirty="0" smtClean="0"/>
              <a:t>The </a:t>
            </a:r>
            <a:r>
              <a:rPr lang="en-US" sz="2400" b="0" dirty="0"/>
              <a:t>best leaders are so little about themselves, and so much about their people, </a:t>
            </a:r>
            <a:r>
              <a:rPr lang="en-US" sz="2400" b="0" dirty="0" smtClean="0"/>
              <a:t>one does </a:t>
            </a:r>
            <a:r>
              <a:rPr lang="en-US" sz="2400" b="0" dirty="0"/>
              <a:t>not even know they are in the building, but their influence is in every room</a:t>
            </a:r>
            <a:r>
              <a:rPr lang="en-US" sz="2400" dirty="0"/>
              <a:t>. </a:t>
            </a:r>
          </a:p>
          <a:p>
            <a:endParaRPr lang="en-US" dirty="0"/>
          </a:p>
        </p:txBody>
      </p:sp>
      <p:pic>
        <p:nvPicPr>
          <p:cNvPr id="2050" name="Picture 2" descr="C:\Users\dross\Desktop\leader3.jpg"/>
          <p:cNvPicPr>
            <a:picLocks noChangeAspect="1" noChangeArrowheads="1"/>
          </p:cNvPicPr>
          <p:nvPr/>
        </p:nvPicPr>
        <p:blipFill>
          <a:blip r:embed="rId2"/>
          <a:srcRect/>
          <a:stretch>
            <a:fillRect/>
          </a:stretch>
        </p:blipFill>
        <p:spPr bwMode="auto">
          <a:xfrm>
            <a:off x="1237488" y="731521"/>
            <a:ext cx="6604781" cy="3255264"/>
          </a:xfrm>
          <a:prstGeom prst="rect">
            <a:avLst/>
          </a:prstGeom>
          <a:noFill/>
        </p:spPr>
      </p:pic>
    </p:spTree>
    <p:extLst>
      <p:ext uri="{BB962C8B-B14F-4D97-AF65-F5344CB8AC3E}">
        <p14:creationId xmlns:p14="http://schemas.microsoft.com/office/powerpoint/2010/main" val="1071650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Applications</a:t>
            </a:r>
            <a:endParaRPr lang="en-US" b="1" dirty="0"/>
          </a:p>
        </p:txBody>
      </p:sp>
      <p:sp>
        <p:nvSpPr>
          <p:cNvPr id="3" name="Content Placeholder 2"/>
          <p:cNvSpPr>
            <a:spLocks noGrp="1"/>
          </p:cNvSpPr>
          <p:nvPr>
            <p:ph idx="1"/>
          </p:nvPr>
        </p:nvSpPr>
        <p:spPr/>
        <p:txBody>
          <a:bodyPr>
            <a:normAutofit lnSpcReduction="10000"/>
          </a:bodyPr>
          <a:lstStyle/>
          <a:p>
            <a:pPr marL="457200" indent="-457200">
              <a:buFont typeface="Wingdings" charset="2"/>
              <a:buChar char="v"/>
            </a:pPr>
            <a:r>
              <a:rPr lang="en-US" sz="2800" b="0" dirty="0" smtClean="0"/>
              <a:t>Come to an agreement on vision and mission and make sure core values are aligned.</a:t>
            </a:r>
          </a:p>
          <a:p>
            <a:pPr marL="457200" lvl="0" indent="-457200">
              <a:buFont typeface="Wingdings" charset="2"/>
              <a:buChar char="v"/>
            </a:pPr>
            <a:r>
              <a:rPr lang="en-US" sz="2800" b="0" dirty="0"/>
              <a:t>Every three months review and refine your plan to reach annual goals. </a:t>
            </a:r>
            <a:endParaRPr lang="en-US" sz="2800" b="0" dirty="0" smtClean="0"/>
          </a:p>
          <a:p>
            <a:pPr marL="457200" indent="-457200">
              <a:buFont typeface="Wingdings" charset="2"/>
              <a:buChar char="v"/>
            </a:pPr>
            <a:r>
              <a:rPr lang="en-US" sz="2800" b="0" dirty="0"/>
              <a:t>Live the vision, mission and core values.  Schools without a well-planned </a:t>
            </a:r>
            <a:r>
              <a:rPr lang="en-US" sz="2800" b="0" dirty="0" smtClean="0"/>
              <a:t>and articulated </a:t>
            </a:r>
            <a:r>
              <a:rPr lang="en-US" sz="2800" b="0" dirty="0"/>
              <a:t>vision and without a process in place to follow through and implement it - are in real trouble.</a:t>
            </a:r>
          </a:p>
          <a:p>
            <a:pPr lvl="0"/>
            <a:endParaRPr lang="en-US" dirty="0"/>
          </a:p>
          <a:p>
            <a:endParaRPr lang="en-US" dirty="0"/>
          </a:p>
        </p:txBody>
      </p:sp>
    </p:spTree>
    <p:extLst>
      <p:ext uri="{BB962C8B-B14F-4D97-AF65-F5344CB8AC3E}">
        <p14:creationId xmlns:p14="http://schemas.microsoft.com/office/powerpoint/2010/main" val="2760272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Applications</a:t>
            </a:r>
            <a:endParaRPr lang="en-US" b="1" dirty="0"/>
          </a:p>
        </p:txBody>
      </p:sp>
      <p:sp>
        <p:nvSpPr>
          <p:cNvPr id="3" name="Content Placeholder 2"/>
          <p:cNvSpPr>
            <a:spLocks noGrp="1"/>
          </p:cNvSpPr>
          <p:nvPr>
            <p:ph idx="1"/>
          </p:nvPr>
        </p:nvSpPr>
        <p:spPr>
          <a:xfrm>
            <a:off x="475488" y="1072896"/>
            <a:ext cx="8132064" cy="4511040"/>
          </a:xfrm>
        </p:spPr>
        <p:txBody>
          <a:bodyPr>
            <a:normAutofit/>
          </a:bodyPr>
          <a:lstStyle/>
          <a:p>
            <a:pPr marL="457200" lvl="0" indent="-457200">
              <a:buFont typeface="Wingdings" charset="2"/>
              <a:buChar char="v"/>
            </a:pPr>
            <a:r>
              <a:rPr lang="en-US" sz="3300" b="0" dirty="0"/>
              <a:t>Meet and talk out issues and follow three </a:t>
            </a:r>
            <a:r>
              <a:rPr lang="en-US" sz="3300" b="0" dirty="0" smtClean="0"/>
              <a:t>rules</a:t>
            </a:r>
            <a:r>
              <a:rPr lang="en-US" sz="3300" b="0" dirty="0"/>
              <a:t>:</a:t>
            </a:r>
            <a:endParaRPr lang="en-US" sz="3300" b="0" dirty="0" smtClean="0"/>
          </a:p>
          <a:p>
            <a:pPr marL="0" lvl="1" indent="0">
              <a:buNone/>
            </a:pPr>
            <a:r>
              <a:rPr lang="en-US" sz="3800" dirty="0" smtClean="0"/>
              <a:t>   	</a:t>
            </a:r>
            <a:r>
              <a:rPr lang="en-US" sz="3100" dirty="0" smtClean="0"/>
              <a:t>1</a:t>
            </a:r>
            <a:r>
              <a:rPr lang="en-US" sz="3100" dirty="0"/>
              <a:t>. Be </a:t>
            </a:r>
            <a:r>
              <a:rPr lang="en-US" sz="3100" dirty="0" smtClean="0"/>
              <a:t>honest.</a:t>
            </a:r>
          </a:p>
          <a:p>
            <a:pPr marL="0" lvl="1" indent="0">
              <a:buNone/>
            </a:pPr>
            <a:r>
              <a:rPr lang="en-US" sz="3100" dirty="0" smtClean="0"/>
              <a:t>     	2. Be gentle, with lots of grace.</a:t>
            </a:r>
          </a:p>
          <a:p>
            <a:pPr marL="0" lvl="1" indent="0">
              <a:buNone/>
            </a:pPr>
            <a:r>
              <a:rPr lang="en-US" sz="3100" dirty="0" smtClean="0"/>
              <a:t>     	3</a:t>
            </a:r>
            <a:r>
              <a:rPr lang="en-US" sz="3100" dirty="0"/>
              <a:t>. Listen so that you can understand </a:t>
            </a:r>
            <a:r>
              <a:rPr lang="en-US" sz="3100" dirty="0" smtClean="0"/>
              <a:t>other’s 	</a:t>
            </a:r>
          </a:p>
          <a:p>
            <a:pPr marL="0" lvl="1" indent="0">
              <a:buNone/>
            </a:pPr>
            <a:r>
              <a:rPr lang="en-US" sz="3100" dirty="0"/>
              <a:t>	</a:t>
            </a:r>
            <a:r>
              <a:rPr lang="en-US" sz="3100" dirty="0" smtClean="0"/>
              <a:t>    perspectives</a:t>
            </a:r>
            <a:r>
              <a:rPr lang="en-US" sz="3100" dirty="0"/>
              <a:t>. </a:t>
            </a:r>
          </a:p>
          <a:p>
            <a:endParaRPr lang="en-US" dirty="0"/>
          </a:p>
        </p:txBody>
      </p:sp>
    </p:spTree>
    <p:extLst>
      <p:ext uri="{BB962C8B-B14F-4D97-AF65-F5344CB8AC3E}">
        <p14:creationId xmlns:p14="http://schemas.microsoft.com/office/powerpoint/2010/main" val="3405916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Applications</a:t>
            </a:r>
            <a:endParaRPr lang="en-US" b="1" dirty="0"/>
          </a:p>
        </p:txBody>
      </p:sp>
      <p:sp>
        <p:nvSpPr>
          <p:cNvPr id="3" name="Content Placeholder 2"/>
          <p:cNvSpPr>
            <a:spLocks noGrp="1"/>
          </p:cNvSpPr>
          <p:nvPr>
            <p:ph idx="1"/>
          </p:nvPr>
        </p:nvSpPr>
        <p:spPr/>
        <p:txBody>
          <a:bodyPr>
            <a:normAutofit lnSpcReduction="10000"/>
          </a:bodyPr>
          <a:lstStyle/>
          <a:p>
            <a:pPr marL="571500" lvl="0" indent="-571500">
              <a:buFont typeface="Wingdings" charset="2"/>
              <a:buChar char="v"/>
            </a:pPr>
            <a:r>
              <a:rPr lang="en-US" sz="3600" b="0" dirty="0" smtClean="0"/>
              <a:t>Don’t </a:t>
            </a:r>
            <a:r>
              <a:rPr lang="en-US" sz="3600" b="0" dirty="0"/>
              <a:t>take your work home with you. </a:t>
            </a:r>
          </a:p>
          <a:p>
            <a:pPr marL="571500" lvl="0" indent="-571500">
              <a:buFont typeface="Wingdings" charset="2"/>
              <a:buChar char="v"/>
            </a:pPr>
            <a:r>
              <a:rPr lang="en-US" sz="3600" b="0" dirty="0"/>
              <a:t>Put your health above the school or organization. </a:t>
            </a:r>
            <a:endParaRPr lang="en-US" sz="3600" b="0" dirty="0" smtClean="0"/>
          </a:p>
          <a:p>
            <a:pPr marL="571500" indent="-571500">
              <a:buFont typeface="Wingdings" charset="2"/>
              <a:buChar char="v"/>
            </a:pPr>
            <a:r>
              <a:rPr lang="en-US" sz="3600" b="0" dirty="0"/>
              <a:t>Take care of your mental, emotional, and spiritual well-being. </a:t>
            </a:r>
          </a:p>
          <a:p>
            <a:pPr lvl="0">
              <a:buFont typeface="Wingdings" charset="2"/>
              <a:buChar char="²"/>
            </a:pPr>
            <a:endParaRPr lang="en-US" sz="2800" dirty="0"/>
          </a:p>
          <a:p>
            <a:pPr>
              <a:buFont typeface="Wingdings" charset="2"/>
              <a:buChar char="²"/>
            </a:pPr>
            <a:endParaRPr lang="en-US" sz="3200" dirty="0"/>
          </a:p>
        </p:txBody>
      </p:sp>
    </p:spTree>
    <p:extLst>
      <p:ext uri="{BB962C8B-B14F-4D97-AF65-F5344CB8AC3E}">
        <p14:creationId xmlns:p14="http://schemas.microsoft.com/office/powerpoint/2010/main" val="3233063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Applications</a:t>
            </a:r>
            <a:endParaRPr lang="en-US" b="1" dirty="0"/>
          </a:p>
        </p:txBody>
      </p:sp>
      <p:sp>
        <p:nvSpPr>
          <p:cNvPr id="3" name="Content Placeholder 2"/>
          <p:cNvSpPr>
            <a:spLocks noGrp="1"/>
          </p:cNvSpPr>
          <p:nvPr>
            <p:ph idx="1"/>
          </p:nvPr>
        </p:nvSpPr>
        <p:spPr>
          <a:xfrm>
            <a:off x="822960" y="1100628"/>
            <a:ext cx="7520940" cy="3898092"/>
          </a:xfrm>
        </p:spPr>
        <p:txBody>
          <a:bodyPr>
            <a:normAutofit/>
          </a:bodyPr>
          <a:lstStyle/>
          <a:p>
            <a:pPr marL="457200" lvl="0" indent="-457200">
              <a:buFont typeface="Wingdings" charset="2"/>
              <a:buChar char="v"/>
            </a:pPr>
            <a:r>
              <a:rPr lang="en-US" sz="2800" b="0" dirty="0"/>
              <a:t>Rest, renew &amp; spend time with your family. Take time away from the office during breaks especially summer, Christmas &amp; spring break.</a:t>
            </a:r>
          </a:p>
          <a:p>
            <a:pPr marL="457200" lvl="0" indent="-457200">
              <a:buFont typeface="Wingdings" charset="2"/>
              <a:buChar char="v"/>
            </a:pPr>
            <a:r>
              <a:rPr lang="en-US" sz="2800" b="0" dirty="0"/>
              <a:t>Exercise more, eat healthy, sleep more, but more importantly take care of your relationship with GOD, then practice what you preach.</a:t>
            </a:r>
          </a:p>
          <a:p>
            <a:pPr marL="457200" lvl="0" indent="-457200">
              <a:buFont typeface="Wingdings" charset="2"/>
              <a:buChar char="v"/>
            </a:pPr>
            <a:r>
              <a:rPr lang="en-US" sz="2800" b="0" dirty="0"/>
              <a:t>As far as possible do not obsess about work while at </a:t>
            </a:r>
            <a:r>
              <a:rPr lang="en-US" sz="2800" b="0" dirty="0" smtClean="0"/>
              <a:t>home.</a:t>
            </a:r>
            <a:endParaRPr lang="en-US" sz="2800" b="0" dirty="0"/>
          </a:p>
          <a:p>
            <a:endParaRPr lang="en-US" dirty="0"/>
          </a:p>
        </p:txBody>
      </p:sp>
    </p:spTree>
    <p:extLst>
      <p:ext uri="{BB962C8B-B14F-4D97-AF65-F5344CB8AC3E}">
        <p14:creationId xmlns:p14="http://schemas.microsoft.com/office/powerpoint/2010/main" val="1032253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Applications</a:t>
            </a:r>
            <a:endParaRPr lang="en-US" b="1" dirty="0"/>
          </a:p>
        </p:txBody>
      </p:sp>
      <p:sp>
        <p:nvSpPr>
          <p:cNvPr id="3" name="Content Placeholder 2"/>
          <p:cNvSpPr>
            <a:spLocks noGrp="1"/>
          </p:cNvSpPr>
          <p:nvPr>
            <p:ph idx="1"/>
          </p:nvPr>
        </p:nvSpPr>
        <p:spPr/>
        <p:txBody>
          <a:bodyPr>
            <a:noAutofit/>
          </a:bodyPr>
          <a:lstStyle/>
          <a:p>
            <a:pPr marL="457200" lvl="0" indent="-457200">
              <a:buFont typeface="Wingdings" charset="2"/>
              <a:buChar char="v"/>
            </a:pPr>
            <a:r>
              <a:rPr lang="en-US" sz="3200" b="0" dirty="0" smtClean="0"/>
              <a:t>Get </a:t>
            </a:r>
            <a:r>
              <a:rPr lang="en-US" sz="3200" b="0" dirty="0"/>
              <a:t>to know your staff one to one.  Schedule time to talk to each </a:t>
            </a:r>
            <a:r>
              <a:rPr lang="en-US" sz="3200" b="0" dirty="0" smtClean="0"/>
              <a:t>one </a:t>
            </a:r>
            <a:r>
              <a:rPr lang="en-US" sz="3200" b="0" dirty="0"/>
              <a:t>on one and listen. </a:t>
            </a:r>
            <a:endParaRPr lang="en-US" sz="3200" b="0" dirty="0" smtClean="0"/>
          </a:p>
          <a:p>
            <a:pPr marL="457200" indent="-457200">
              <a:buFont typeface="Wingdings" charset="2"/>
              <a:buChar char="v"/>
            </a:pPr>
            <a:r>
              <a:rPr lang="en-US" sz="3200" b="0" dirty="0" smtClean="0"/>
              <a:t>Engage each staff person in honest self-assessment about where they are and where they want to be in the coming months. </a:t>
            </a:r>
          </a:p>
          <a:p>
            <a:pPr lvl="0">
              <a:buFont typeface="Wingdings" charset="2"/>
              <a:buChar char="²"/>
            </a:pPr>
            <a:endParaRPr lang="en-US" sz="3200" dirty="0"/>
          </a:p>
        </p:txBody>
      </p:sp>
    </p:spTree>
    <p:extLst>
      <p:ext uri="{BB962C8B-B14F-4D97-AF65-F5344CB8AC3E}">
        <p14:creationId xmlns:p14="http://schemas.microsoft.com/office/powerpoint/2010/main" val="3397905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Applications</a:t>
            </a:r>
          </a:p>
        </p:txBody>
      </p:sp>
      <p:sp>
        <p:nvSpPr>
          <p:cNvPr id="3" name="Content Placeholder 2"/>
          <p:cNvSpPr>
            <a:spLocks noGrp="1"/>
          </p:cNvSpPr>
          <p:nvPr>
            <p:ph idx="1"/>
          </p:nvPr>
        </p:nvSpPr>
        <p:spPr/>
        <p:txBody>
          <a:bodyPr/>
          <a:lstStyle/>
          <a:p>
            <a:pPr marL="457200" lvl="0" indent="-457200">
              <a:buFont typeface="Wingdings" charset="2"/>
              <a:buChar char="v"/>
            </a:pPr>
            <a:r>
              <a:rPr lang="en-US" sz="2800" b="0" dirty="0"/>
              <a:t>Every staff </a:t>
            </a:r>
            <a:r>
              <a:rPr lang="en-US" sz="2800" b="0" dirty="0" smtClean="0"/>
              <a:t>member </a:t>
            </a:r>
            <a:r>
              <a:rPr lang="en-US" sz="2800" b="0" dirty="0"/>
              <a:t>needs to be plugged into where he or she most benefits the school.  Assign them where you need them most and then equip them with the training and resources so they will be successful with their new work</a:t>
            </a:r>
            <a:r>
              <a:rPr lang="en-US" sz="2800" b="0" dirty="0" smtClean="0"/>
              <a:t>.</a:t>
            </a:r>
            <a:endParaRPr lang="en-US" sz="2800" b="0" dirty="0"/>
          </a:p>
          <a:p>
            <a:endParaRPr lang="en-US" dirty="0"/>
          </a:p>
        </p:txBody>
      </p:sp>
    </p:spTree>
    <p:extLst>
      <p:ext uri="{BB962C8B-B14F-4D97-AF65-F5344CB8AC3E}">
        <p14:creationId xmlns:p14="http://schemas.microsoft.com/office/powerpoint/2010/main" val="287883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Applications</a:t>
            </a:r>
            <a:endParaRPr lang="en-US" b="1" dirty="0"/>
          </a:p>
        </p:txBody>
      </p:sp>
      <p:sp>
        <p:nvSpPr>
          <p:cNvPr id="3" name="Content Placeholder 2"/>
          <p:cNvSpPr>
            <a:spLocks noGrp="1"/>
          </p:cNvSpPr>
          <p:nvPr>
            <p:ph idx="1"/>
          </p:nvPr>
        </p:nvSpPr>
        <p:spPr/>
        <p:txBody>
          <a:bodyPr/>
          <a:lstStyle/>
          <a:p>
            <a:pPr marL="457200" lvl="0" indent="-457200">
              <a:buFont typeface="Wingdings" charset="2"/>
              <a:buChar char="v"/>
            </a:pPr>
            <a:r>
              <a:rPr lang="en-US" sz="3200" b="0" dirty="0"/>
              <a:t>Meet with your office staff once per month for a few hours.</a:t>
            </a:r>
          </a:p>
          <a:p>
            <a:pPr marL="457200" lvl="0" indent="-457200">
              <a:buFont typeface="Wingdings" charset="2"/>
              <a:buChar char="v"/>
            </a:pPr>
            <a:r>
              <a:rPr lang="en-US" sz="3200" b="0" dirty="0" smtClean="0"/>
              <a:t>Never </a:t>
            </a:r>
            <a:r>
              <a:rPr lang="en-US" sz="3200" b="0" dirty="0"/>
              <a:t>rush anyone out of your </a:t>
            </a:r>
            <a:r>
              <a:rPr lang="en-US" sz="3200" b="0" dirty="0" smtClean="0"/>
              <a:t>office. </a:t>
            </a:r>
          </a:p>
          <a:p>
            <a:pPr marL="457200" indent="-457200">
              <a:buFont typeface="Wingdings" charset="2"/>
              <a:buChar char="v"/>
            </a:pPr>
            <a:r>
              <a:rPr lang="en-US" sz="3200" b="0" dirty="0"/>
              <a:t>Keep the front office organized and presentable and be nice to people.</a:t>
            </a:r>
          </a:p>
          <a:p>
            <a:pPr lvl="0">
              <a:buFont typeface="Wingdings" charset="2"/>
              <a:buChar char="²"/>
            </a:pPr>
            <a:endParaRPr lang="en-US" sz="2800" dirty="0"/>
          </a:p>
          <a:p>
            <a:endParaRPr lang="en-US" dirty="0"/>
          </a:p>
        </p:txBody>
      </p:sp>
    </p:spTree>
    <p:extLst>
      <p:ext uri="{BB962C8B-B14F-4D97-AF65-F5344CB8AC3E}">
        <p14:creationId xmlns:p14="http://schemas.microsoft.com/office/powerpoint/2010/main" val="3622506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Applications</a:t>
            </a:r>
            <a:endParaRPr lang="en-US" b="1" dirty="0"/>
          </a:p>
        </p:txBody>
      </p:sp>
      <p:sp>
        <p:nvSpPr>
          <p:cNvPr id="3" name="Content Placeholder 2"/>
          <p:cNvSpPr>
            <a:spLocks noGrp="1"/>
          </p:cNvSpPr>
          <p:nvPr>
            <p:ph idx="1"/>
          </p:nvPr>
        </p:nvSpPr>
        <p:spPr/>
        <p:txBody>
          <a:bodyPr>
            <a:normAutofit fontScale="92500"/>
          </a:bodyPr>
          <a:lstStyle/>
          <a:p>
            <a:pPr marL="457200" lvl="0" indent="-457200">
              <a:buFont typeface="Wingdings" charset="2"/>
              <a:buChar char="v"/>
            </a:pPr>
            <a:r>
              <a:rPr lang="en-US" sz="3200" b="0" dirty="0"/>
              <a:t>School business is a people business.  You, the leader, are in the business of bridge building, not bridge burning.</a:t>
            </a:r>
          </a:p>
          <a:p>
            <a:pPr marL="457200" lvl="0" indent="-457200">
              <a:buFont typeface="Wingdings" charset="2"/>
              <a:buChar char="v"/>
            </a:pPr>
            <a:r>
              <a:rPr lang="en-US" sz="3200" b="0" dirty="0"/>
              <a:t>The joy of the work is not in getting away from the people but being with the people and helping them whenever you </a:t>
            </a:r>
            <a:r>
              <a:rPr lang="en-US" sz="3200" b="0" dirty="0" smtClean="0"/>
              <a:t>can.</a:t>
            </a:r>
            <a:endParaRPr lang="en-US" sz="3200" b="0" dirty="0"/>
          </a:p>
          <a:p>
            <a:pPr marL="457200" lvl="0" indent="-457200">
              <a:buFont typeface="Wingdings" charset="2"/>
              <a:buChar char="v"/>
            </a:pPr>
            <a:r>
              <a:rPr lang="en-US" sz="3200" b="0" dirty="0" smtClean="0"/>
              <a:t>Delegate, delegate, delegate.</a:t>
            </a:r>
            <a:endParaRPr lang="en-US" sz="3200" b="0" dirty="0"/>
          </a:p>
          <a:p>
            <a:endParaRPr lang="en-US" dirty="0"/>
          </a:p>
        </p:txBody>
      </p:sp>
    </p:spTree>
    <p:extLst>
      <p:ext uri="{BB962C8B-B14F-4D97-AF65-F5344CB8AC3E}">
        <p14:creationId xmlns:p14="http://schemas.microsoft.com/office/powerpoint/2010/main" val="1211956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Applications</a:t>
            </a:r>
            <a:endParaRPr lang="en-US" b="1" dirty="0"/>
          </a:p>
        </p:txBody>
      </p:sp>
      <p:sp>
        <p:nvSpPr>
          <p:cNvPr id="3" name="Content Placeholder 2"/>
          <p:cNvSpPr>
            <a:spLocks noGrp="1"/>
          </p:cNvSpPr>
          <p:nvPr>
            <p:ph idx="1"/>
          </p:nvPr>
        </p:nvSpPr>
        <p:spPr/>
        <p:txBody>
          <a:bodyPr>
            <a:normAutofit/>
          </a:bodyPr>
          <a:lstStyle/>
          <a:p>
            <a:pPr marL="457200" lvl="0" indent="-457200">
              <a:buFont typeface="Wingdings" charset="2"/>
              <a:buChar char="v"/>
            </a:pPr>
            <a:r>
              <a:rPr lang="en-US" sz="3200" b="0" dirty="0"/>
              <a:t>During school hours remain focused on </a:t>
            </a:r>
            <a:r>
              <a:rPr lang="en-US" sz="3200" b="0" dirty="0" smtClean="0"/>
              <a:t>school.</a:t>
            </a:r>
            <a:endParaRPr lang="en-US" sz="3200" b="0" dirty="0"/>
          </a:p>
          <a:p>
            <a:pPr marL="457200" indent="-457200">
              <a:buFont typeface="Wingdings" charset="2"/>
              <a:buChar char="v"/>
            </a:pPr>
            <a:r>
              <a:rPr lang="en-US" sz="3200" b="0" dirty="0" smtClean="0"/>
              <a:t>Know </a:t>
            </a:r>
            <a:r>
              <a:rPr lang="en-US" sz="3200" b="0" dirty="0"/>
              <a:t>what is happening (be a presence in the hallway and classrooms) and provide instructional support to your </a:t>
            </a:r>
            <a:r>
              <a:rPr lang="en-US" sz="3200" b="0" dirty="0" smtClean="0"/>
              <a:t>teachers. </a:t>
            </a:r>
            <a:endParaRPr lang="en-US" sz="3200" b="0" dirty="0"/>
          </a:p>
        </p:txBody>
      </p:sp>
    </p:spTree>
    <p:extLst>
      <p:ext uri="{BB962C8B-B14F-4D97-AF65-F5344CB8AC3E}">
        <p14:creationId xmlns:p14="http://schemas.microsoft.com/office/powerpoint/2010/main" val="263742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97634"/>
            <a:ext cx="7520940" cy="616765"/>
          </a:xfrm>
        </p:spPr>
        <p:txBody>
          <a:bodyPr/>
          <a:lstStyle/>
          <a:p>
            <a:pPr lvl="0" algn="ctr"/>
            <a:r>
              <a:rPr lang="en-US" sz="3600" b="1" dirty="0" smtClean="0"/>
              <a:t>Leadership</a:t>
            </a:r>
            <a:endParaRPr lang="en-US" sz="3600" b="1" dirty="0"/>
          </a:p>
        </p:txBody>
      </p:sp>
      <p:sp>
        <p:nvSpPr>
          <p:cNvPr id="3" name="Content Placeholder 2"/>
          <p:cNvSpPr>
            <a:spLocks noGrp="1"/>
          </p:cNvSpPr>
          <p:nvPr>
            <p:ph idx="1"/>
          </p:nvPr>
        </p:nvSpPr>
        <p:spPr>
          <a:xfrm>
            <a:off x="822960" y="1100628"/>
            <a:ext cx="7520940" cy="3820266"/>
          </a:xfrm>
        </p:spPr>
        <p:txBody>
          <a:bodyPr/>
          <a:lstStyle/>
          <a:p>
            <a:endParaRPr lang="en-US" dirty="0"/>
          </a:p>
        </p:txBody>
      </p:sp>
      <p:pic>
        <p:nvPicPr>
          <p:cNvPr id="5122" name="Picture 2" descr="C:\Users\dross\Desktop\images.jpg"/>
          <p:cNvPicPr>
            <a:picLocks noChangeAspect="1" noChangeArrowheads="1"/>
          </p:cNvPicPr>
          <p:nvPr/>
        </p:nvPicPr>
        <p:blipFill>
          <a:blip r:embed="rId3"/>
          <a:srcRect/>
          <a:stretch>
            <a:fillRect/>
          </a:stretch>
        </p:blipFill>
        <p:spPr bwMode="auto">
          <a:xfrm>
            <a:off x="3253154" y="1274885"/>
            <a:ext cx="2743200" cy="281263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Applications</a:t>
            </a:r>
            <a:endParaRPr lang="en-US" b="1" dirty="0"/>
          </a:p>
        </p:txBody>
      </p:sp>
      <p:sp>
        <p:nvSpPr>
          <p:cNvPr id="3" name="Content Placeholder 2"/>
          <p:cNvSpPr>
            <a:spLocks noGrp="1"/>
          </p:cNvSpPr>
          <p:nvPr>
            <p:ph idx="1"/>
          </p:nvPr>
        </p:nvSpPr>
        <p:spPr>
          <a:xfrm>
            <a:off x="822960" y="1100628"/>
            <a:ext cx="7520940" cy="3959052"/>
          </a:xfrm>
        </p:spPr>
        <p:txBody>
          <a:bodyPr>
            <a:noAutofit/>
          </a:bodyPr>
          <a:lstStyle/>
          <a:p>
            <a:pPr lvl="0">
              <a:buFont typeface="Wingdings" charset="2"/>
              <a:buChar char="v"/>
            </a:pPr>
            <a:r>
              <a:rPr lang="en-US" sz="3200" b="0" dirty="0" smtClean="0"/>
              <a:t>Conduct a mid-year </a:t>
            </a:r>
            <a:r>
              <a:rPr lang="en-US" sz="3200" b="0" dirty="0"/>
              <a:t>survey to get feedback </a:t>
            </a:r>
            <a:r>
              <a:rPr lang="en-US" sz="3200" b="0" dirty="0" smtClean="0"/>
              <a:t>from students, teachers</a:t>
            </a:r>
            <a:r>
              <a:rPr lang="en-US" sz="3200" b="0" dirty="0"/>
              <a:t>, staff, parents, </a:t>
            </a:r>
            <a:r>
              <a:rPr lang="en-US" sz="3200" b="0" dirty="0" smtClean="0"/>
              <a:t> &amp; board.  </a:t>
            </a:r>
            <a:r>
              <a:rPr lang="en-US" sz="3200" b="0" dirty="0"/>
              <a:t>Ask them what is going well, what needs more attention, and vision for the future. </a:t>
            </a:r>
          </a:p>
        </p:txBody>
      </p:sp>
    </p:spTree>
    <p:extLst>
      <p:ext uri="{BB962C8B-B14F-4D97-AF65-F5344CB8AC3E}">
        <p14:creationId xmlns:p14="http://schemas.microsoft.com/office/powerpoint/2010/main" val="1492764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Applications</a:t>
            </a:r>
            <a:endParaRPr lang="en-US" b="1" dirty="0"/>
          </a:p>
        </p:txBody>
      </p:sp>
      <p:sp>
        <p:nvSpPr>
          <p:cNvPr id="3" name="Content Placeholder 2"/>
          <p:cNvSpPr>
            <a:spLocks noGrp="1"/>
          </p:cNvSpPr>
          <p:nvPr>
            <p:ph idx="1"/>
          </p:nvPr>
        </p:nvSpPr>
        <p:spPr/>
        <p:txBody>
          <a:bodyPr>
            <a:normAutofit/>
          </a:bodyPr>
          <a:lstStyle/>
          <a:p>
            <a:pPr marL="457200" lvl="0" indent="-457200">
              <a:buFont typeface="Wingdings" charset="2"/>
              <a:buChar char="v"/>
            </a:pPr>
            <a:r>
              <a:rPr lang="en-US" sz="3200" b="0" dirty="0" smtClean="0"/>
              <a:t>Hold </a:t>
            </a:r>
            <a:r>
              <a:rPr lang="en-US" sz="3200" b="0" dirty="0"/>
              <a:t>all your teachers to a high standard.  Support your strong teachers, work tirelessly with your weak teachers towards their improvement.  If  there is evidence that a teacher is unfit  for the classroom then part ways with that teacher.</a:t>
            </a:r>
          </a:p>
          <a:p>
            <a:endParaRPr lang="en-US" dirty="0"/>
          </a:p>
        </p:txBody>
      </p:sp>
    </p:spTree>
    <p:extLst>
      <p:ext uri="{BB962C8B-B14F-4D97-AF65-F5344CB8AC3E}">
        <p14:creationId xmlns:p14="http://schemas.microsoft.com/office/powerpoint/2010/main" val="3087384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Applications</a:t>
            </a:r>
          </a:p>
        </p:txBody>
      </p:sp>
      <p:sp>
        <p:nvSpPr>
          <p:cNvPr id="3" name="Content Placeholder 2"/>
          <p:cNvSpPr>
            <a:spLocks noGrp="1"/>
          </p:cNvSpPr>
          <p:nvPr>
            <p:ph idx="1"/>
          </p:nvPr>
        </p:nvSpPr>
        <p:spPr/>
        <p:txBody>
          <a:bodyPr>
            <a:noAutofit/>
          </a:bodyPr>
          <a:lstStyle/>
          <a:p>
            <a:pPr marL="457200" lvl="0" indent="-457200">
              <a:buFont typeface="Wingdings" charset="2"/>
              <a:buChar char="v"/>
            </a:pPr>
            <a:r>
              <a:rPr lang="en-US" sz="3200" b="0" dirty="0" smtClean="0"/>
              <a:t>Find </a:t>
            </a:r>
            <a:r>
              <a:rPr lang="en-US" sz="3200" b="0" dirty="0"/>
              <a:t>ways to show </a:t>
            </a:r>
            <a:r>
              <a:rPr lang="en-US" sz="3200" b="0" dirty="0" smtClean="0"/>
              <a:t>appreciation to volunteers </a:t>
            </a:r>
            <a:r>
              <a:rPr lang="en-US" sz="3200" b="0" dirty="0"/>
              <a:t>who have given so much of themselves to the school over the years.</a:t>
            </a:r>
          </a:p>
          <a:p>
            <a:pPr marL="457200" lvl="0" indent="-457200">
              <a:buFont typeface="Wingdings" charset="2"/>
              <a:buChar char="v"/>
            </a:pPr>
            <a:r>
              <a:rPr lang="en-US" sz="3200" b="0" dirty="0"/>
              <a:t>Go out with the kids at recess, play with </a:t>
            </a:r>
            <a:r>
              <a:rPr lang="en-US" sz="3200" b="0" dirty="0" smtClean="0"/>
              <a:t>them.</a:t>
            </a:r>
            <a:endParaRPr lang="en-US" sz="3200" b="0" dirty="0"/>
          </a:p>
          <a:p>
            <a:endParaRPr lang="en-US" sz="3200" dirty="0"/>
          </a:p>
        </p:txBody>
      </p:sp>
    </p:spTree>
    <p:extLst>
      <p:ext uri="{BB962C8B-B14F-4D97-AF65-F5344CB8AC3E}">
        <p14:creationId xmlns:p14="http://schemas.microsoft.com/office/powerpoint/2010/main" val="1600507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Applications</a:t>
            </a:r>
            <a:endParaRPr lang="en-US" b="1" dirty="0"/>
          </a:p>
        </p:txBody>
      </p:sp>
      <p:sp>
        <p:nvSpPr>
          <p:cNvPr id="3" name="Content Placeholder 2"/>
          <p:cNvSpPr>
            <a:spLocks noGrp="1"/>
          </p:cNvSpPr>
          <p:nvPr>
            <p:ph idx="1"/>
          </p:nvPr>
        </p:nvSpPr>
        <p:spPr>
          <a:xfrm>
            <a:off x="822960" y="1100628"/>
            <a:ext cx="7520940" cy="3837132"/>
          </a:xfrm>
        </p:spPr>
        <p:txBody>
          <a:bodyPr>
            <a:normAutofit/>
          </a:bodyPr>
          <a:lstStyle/>
          <a:p>
            <a:pPr marL="457200" lvl="0" indent="-457200">
              <a:buFont typeface="Wingdings" charset="2"/>
              <a:buChar char="v"/>
            </a:pPr>
            <a:r>
              <a:rPr lang="en-US" sz="2800" b="0" dirty="0"/>
              <a:t>When hiring, go after the best teachers and provide all teachers with a mentor/instructional accountability partner, and get one for yourself</a:t>
            </a:r>
            <a:r>
              <a:rPr lang="en-US" sz="2800" b="0" dirty="0" smtClean="0"/>
              <a:t>!</a:t>
            </a:r>
          </a:p>
          <a:p>
            <a:pPr marL="457200" lvl="0" indent="-457200">
              <a:buFont typeface="Wingdings" charset="2"/>
              <a:buChar char="v"/>
            </a:pPr>
            <a:r>
              <a:rPr lang="en-US" sz="2800" b="0" dirty="0" smtClean="0"/>
              <a:t>Make staff meetings meaningful.</a:t>
            </a:r>
          </a:p>
          <a:p>
            <a:pPr marL="457200" lvl="0" indent="-457200">
              <a:buFont typeface="Wingdings" charset="2"/>
              <a:buChar char="v"/>
            </a:pPr>
            <a:r>
              <a:rPr lang="en-US" sz="2800" b="0" dirty="0" smtClean="0"/>
              <a:t>Create a learning culture among your staff.</a:t>
            </a:r>
          </a:p>
          <a:p>
            <a:pPr lvl="0"/>
            <a:endParaRPr lang="en-US" sz="2800" dirty="0"/>
          </a:p>
          <a:p>
            <a:endParaRPr lang="en-US" dirty="0"/>
          </a:p>
        </p:txBody>
      </p:sp>
    </p:spTree>
    <p:extLst>
      <p:ext uri="{BB962C8B-B14F-4D97-AF65-F5344CB8AC3E}">
        <p14:creationId xmlns:p14="http://schemas.microsoft.com/office/powerpoint/2010/main" val="2489619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Applications</a:t>
            </a:r>
            <a:endParaRPr lang="en-US" b="1" dirty="0"/>
          </a:p>
        </p:txBody>
      </p:sp>
      <p:sp>
        <p:nvSpPr>
          <p:cNvPr id="3" name="Content Placeholder 2"/>
          <p:cNvSpPr>
            <a:spLocks noGrp="1"/>
          </p:cNvSpPr>
          <p:nvPr>
            <p:ph idx="1"/>
          </p:nvPr>
        </p:nvSpPr>
        <p:spPr>
          <a:xfrm>
            <a:off x="822960" y="1100628"/>
            <a:ext cx="7520940" cy="3922476"/>
          </a:xfrm>
        </p:spPr>
        <p:txBody>
          <a:bodyPr>
            <a:noAutofit/>
          </a:bodyPr>
          <a:lstStyle/>
          <a:p>
            <a:pPr lvl="0">
              <a:buFont typeface="Wingdings" charset="2"/>
              <a:buChar char="v"/>
            </a:pPr>
            <a:r>
              <a:rPr lang="en-US" sz="2800" b="0" dirty="0" smtClean="0"/>
              <a:t>Model </a:t>
            </a:r>
            <a:r>
              <a:rPr lang="en-US" sz="2800" b="0" dirty="0"/>
              <a:t>instructional leadership by empowering and equipping every instructional staff </a:t>
            </a:r>
            <a:r>
              <a:rPr lang="en-US" sz="2800" b="0" dirty="0" smtClean="0"/>
              <a:t>member </a:t>
            </a:r>
            <a:r>
              <a:rPr lang="en-US" sz="2800" b="0" dirty="0"/>
              <a:t>to do what they are trained to do.  Hold all staff (including yourself) accountable with ongoing growth plans and professional </a:t>
            </a:r>
            <a:r>
              <a:rPr lang="en-US" sz="2800" b="0" dirty="0" smtClean="0"/>
              <a:t>development.</a:t>
            </a:r>
            <a:endParaRPr lang="en-US" sz="2800" b="0" dirty="0"/>
          </a:p>
          <a:p>
            <a:pPr>
              <a:buFont typeface="Wingdings" charset="2"/>
              <a:buChar char="²"/>
            </a:pPr>
            <a:endParaRPr lang="en-US" sz="2400" dirty="0"/>
          </a:p>
        </p:txBody>
      </p:sp>
    </p:spTree>
    <p:extLst>
      <p:ext uri="{BB962C8B-B14F-4D97-AF65-F5344CB8AC3E}">
        <p14:creationId xmlns:p14="http://schemas.microsoft.com/office/powerpoint/2010/main" val="934103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Applications</a:t>
            </a:r>
            <a:endParaRPr lang="en-US" b="1" dirty="0"/>
          </a:p>
        </p:txBody>
      </p:sp>
      <p:sp>
        <p:nvSpPr>
          <p:cNvPr id="3" name="Content Placeholder 2"/>
          <p:cNvSpPr>
            <a:spLocks noGrp="1"/>
          </p:cNvSpPr>
          <p:nvPr>
            <p:ph idx="1"/>
          </p:nvPr>
        </p:nvSpPr>
        <p:spPr/>
        <p:txBody>
          <a:bodyPr/>
          <a:lstStyle/>
          <a:p>
            <a:pPr marL="457200" lvl="0" indent="-457200">
              <a:buFont typeface="Wingdings" charset="2"/>
              <a:buChar char="v"/>
            </a:pPr>
            <a:r>
              <a:rPr lang="en-US" sz="3200" b="0" dirty="0" smtClean="0"/>
              <a:t>It </a:t>
            </a:r>
            <a:r>
              <a:rPr lang="en-US" sz="3200" b="0" dirty="0"/>
              <a:t>should be so little about you and so much about  your people.  You must be your people’s support network</a:t>
            </a:r>
          </a:p>
          <a:p>
            <a:pPr>
              <a:buFont typeface="Wingdings" charset="2"/>
              <a:buChar char="²"/>
            </a:pPr>
            <a:endParaRPr lang="en-US" dirty="0"/>
          </a:p>
        </p:txBody>
      </p:sp>
    </p:spTree>
    <p:extLst>
      <p:ext uri="{BB962C8B-B14F-4D97-AF65-F5344CB8AC3E}">
        <p14:creationId xmlns:p14="http://schemas.microsoft.com/office/powerpoint/2010/main" val="128590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of Research</a:t>
            </a:r>
            <a:endParaRPr lang="en-US" b="1" dirty="0"/>
          </a:p>
        </p:txBody>
      </p:sp>
      <p:sp>
        <p:nvSpPr>
          <p:cNvPr id="3" name="Content Placeholder 2"/>
          <p:cNvSpPr>
            <a:spLocks noGrp="1"/>
          </p:cNvSpPr>
          <p:nvPr>
            <p:ph idx="1"/>
          </p:nvPr>
        </p:nvSpPr>
        <p:spPr>
          <a:xfrm>
            <a:off x="822960" y="914400"/>
            <a:ext cx="7520940" cy="4148717"/>
          </a:xfrm>
        </p:spPr>
        <p:txBody>
          <a:bodyPr>
            <a:noAutofit/>
          </a:bodyPr>
          <a:lstStyle/>
          <a:p>
            <a:r>
              <a:rPr lang="en-US" sz="2000" dirty="0" smtClean="0"/>
              <a:t>Ross (2006) surveyed principals, superintendents, and teachers in elementary and secondary schools in the North American Division school system and found that principals, superintendents, and teachers perceive a paternal style of leadership in the organization.</a:t>
            </a:r>
          </a:p>
          <a:p>
            <a:r>
              <a:rPr lang="en-US" sz="2000" dirty="0" smtClean="0"/>
              <a:t>Bovee (2012) surveyed principals, superintendents, and teachers in K-12 and 9-12 schools with at least five teachers in the North American Division school system and found that principals, superintendents, and teachers as a whole perceive a paternal leadership style rather than a servant leadership style of leadership.  However, principals and superintendents as a group perceive a servant leadership style of leadership in the organization.</a:t>
            </a:r>
            <a:endParaRPr lang="en-US" sz="2000" dirty="0"/>
          </a:p>
        </p:txBody>
      </p:sp>
    </p:spTree>
    <p:extLst>
      <p:ext uri="{BB962C8B-B14F-4D97-AF65-F5344CB8AC3E}">
        <p14:creationId xmlns:p14="http://schemas.microsoft.com/office/powerpoint/2010/main" val="1327575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406" b="2406"/>
          <a:stretch>
            <a:fillRect/>
          </a:stretch>
        </p:blipFill>
        <p:spPr>
          <a:xfrm>
            <a:off x="822960" y="365760"/>
            <a:ext cx="7520940" cy="4314718"/>
          </a:xfrm>
        </p:spPr>
      </p:pic>
      <p:pic>
        <p:nvPicPr>
          <p:cNvPr id="5" name="Picture 4"/>
          <p:cNvPicPr>
            <a:picLocks noChangeAspect="1"/>
          </p:cNvPicPr>
          <p:nvPr/>
        </p:nvPicPr>
        <p:blipFill>
          <a:blip r:embed="rId3"/>
          <a:stretch>
            <a:fillRect/>
          </a:stretch>
        </p:blipFill>
        <p:spPr>
          <a:xfrm>
            <a:off x="1085088" y="768096"/>
            <a:ext cx="6986016" cy="3766078"/>
          </a:xfrm>
          <a:prstGeom prst="rect">
            <a:avLst/>
          </a:prstGeom>
        </p:spPr>
      </p:pic>
    </p:spTree>
    <p:extLst>
      <p:ext uri="{BB962C8B-B14F-4D97-AF65-F5344CB8AC3E}">
        <p14:creationId xmlns:p14="http://schemas.microsoft.com/office/powerpoint/2010/main" val="1752761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algn="ctr"/>
            <a:r>
              <a:rPr lang="en-US" dirty="0" smtClean="0"/>
              <a:t>    “Not so with you. Instead, whoever wants to become great among you must be your servant, and whoever wants to be first must be your slave – just as the Son of Man did not come to be served, but to serve, and to give His life as a ransom for many.”</a:t>
            </a:r>
          </a:p>
          <a:p>
            <a:endParaRPr lang="en-US" dirty="0"/>
          </a:p>
        </p:txBody>
      </p:sp>
      <p:sp>
        <p:nvSpPr>
          <p:cNvPr id="3" name="Content Placeholder 2"/>
          <p:cNvSpPr>
            <a:spLocks noGrp="1"/>
          </p:cNvSpPr>
          <p:nvPr>
            <p:ph sz="half" idx="2"/>
          </p:nvPr>
        </p:nvSpPr>
        <p:spPr/>
        <p:txBody>
          <a:bodyPr>
            <a:normAutofit fontScale="77500" lnSpcReduction="20000"/>
          </a:bodyPr>
          <a:lstStyle/>
          <a:p>
            <a:endParaRPr lang="en-US" dirty="0"/>
          </a:p>
        </p:txBody>
      </p:sp>
      <p:sp>
        <p:nvSpPr>
          <p:cNvPr id="4" name="Title 3"/>
          <p:cNvSpPr>
            <a:spLocks noGrp="1"/>
          </p:cNvSpPr>
          <p:nvPr>
            <p:ph type="title"/>
          </p:nvPr>
        </p:nvSpPr>
        <p:spPr/>
        <p:txBody>
          <a:bodyPr/>
          <a:lstStyle/>
          <a:p>
            <a:r>
              <a:rPr lang="en-US" sz="3200" b="1" dirty="0" smtClean="0"/>
              <a:t>Mathew 20:26-28 NIV</a:t>
            </a:r>
            <a:endParaRPr lang="en-US" sz="3200" b="1" dirty="0"/>
          </a:p>
        </p:txBody>
      </p:sp>
      <p:pic>
        <p:nvPicPr>
          <p:cNvPr id="1026" name="Picture 2" descr="C:\Users\dross\Desktop\serve 1.jpg"/>
          <p:cNvPicPr>
            <a:picLocks noChangeAspect="1" noChangeArrowheads="1"/>
          </p:cNvPicPr>
          <p:nvPr/>
        </p:nvPicPr>
        <p:blipFill>
          <a:blip r:embed="rId2"/>
          <a:srcRect/>
          <a:stretch>
            <a:fillRect/>
          </a:stretch>
        </p:blipFill>
        <p:spPr bwMode="auto">
          <a:xfrm>
            <a:off x="4642294" y="914400"/>
            <a:ext cx="3258122" cy="404774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endParaRPr lang="en-US"/>
          </a:p>
        </p:txBody>
      </p:sp>
      <p:sp>
        <p:nvSpPr>
          <p:cNvPr id="3" name="Content Placeholder 2"/>
          <p:cNvSpPr>
            <a:spLocks noGrp="1"/>
          </p:cNvSpPr>
          <p:nvPr>
            <p:ph sz="half" idx="2"/>
          </p:nvPr>
        </p:nvSpPr>
        <p:spPr/>
        <p:txBody>
          <a:bodyPr>
            <a:normAutofit fontScale="92500"/>
          </a:bodyPr>
          <a:lstStyle/>
          <a:p>
            <a:pPr algn="ctr"/>
            <a:r>
              <a:rPr lang="en-US" dirty="0" smtClean="0"/>
              <a:t>“The greatest among you will be your servant.  For those who exalt themselves will be humbled, and those who humble themselves will be exalted.”</a:t>
            </a:r>
          </a:p>
          <a:p>
            <a:endParaRPr lang="en-US" dirty="0"/>
          </a:p>
        </p:txBody>
      </p:sp>
      <p:sp>
        <p:nvSpPr>
          <p:cNvPr id="4" name="Title 3"/>
          <p:cNvSpPr>
            <a:spLocks noGrp="1"/>
          </p:cNvSpPr>
          <p:nvPr>
            <p:ph type="title"/>
          </p:nvPr>
        </p:nvSpPr>
        <p:spPr/>
        <p:txBody>
          <a:bodyPr/>
          <a:lstStyle/>
          <a:p>
            <a:r>
              <a:rPr lang="en-US" sz="3200" b="1" dirty="0" smtClean="0"/>
              <a:t>Matthew 23:11, 12</a:t>
            </a:r>
            <a:endParaRPr lang="en-US" sz="3200" b="1" dirty="0"/>
          </a:p>
        </p:txBody>
      </p:sp>
      <p:pic>
        <p:nvPicPr>
          <p:cNvPr id="2050" name="Picture 2" descr="C:\Users\dross\Desktop\humility2.jpg"/>
          <p:cNvPicPr>
            <a:picLocks noChangeAspect="1" noChangeArrowheads="1"/>
          </p:cNvPicPr>
          <p:nvPr/>
        </p:nvPicPr>
        <p:blipFill>
          <a:blip r:embed="rId2"/>
          <a:srcRect/>
          <a:stretch>
            <a:fillRect/>
          </a:stretch>
        </p:blipFill>
        <p:spPr bwMode="auto">
          <a:xfrm>
            <a:off x="646176" y="1097280"/>
            <a:ext cx="3547872" cy="3712464"/>
          </a:xfrm>
          <a:prstGeom prst="rect">
            <a:avLst/>
          </a:prstGeom>
          <a:noFill/>
        </p:spPr>
      </p:pic>
      <p:pic>
        <p:nvPicPr>
          <p:cNvPr id="2051" name="Picture 3" descr="C:\Users\dross\Desktop\HUMBLE.jpg"/>
          <p:cNvPicPr>
            <a:picLocks noChangeAspect="1" noChangeArrowheads="1"/>
          </p:cNvPicPr>
          <p:nvPr/>
        </p:nvPicPr>
        <p:blipFill>
          <a:blip r:embed="rId3"/>
          <a:srcRect/>
          <a:stretch>
            <a:fillRect/>
          </a:stretch>
        </p:blipFill>
        <p:spPr bwMode="auto">
          <a:xfrm>
            <a:off x="384048" y="1097280"/>
            <a:ext cx="3810000" cy="37124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Courage Under Fire….</a:t>
            </a:r>
            <a:endParaRPr lang="en-US" b="1" dirty="0"/>
          </a:p>
        </p:txBody>
      </p:sp>
      <p:sp>
        <p:nvSpPr>
          <p:cNvPr id="3" name="Content Placeholder 2"/>
          <p:cNvSpPr>
            <a:spLocks noGrp="1"/>
          </p:cNvSpPr>
          <p:nvPr>
            <p:ph idx="1"/>
          </p:nvPr>
        </p:nvSpPr>
        <p:spPr>
          <a:xfrm>
            <a:off x="654425" y="1100628"/>
            <a:ext cx="7324164" cy="3579849"/>
          </a:xfrm>
        </p:spPr>
        <p:txBody>
          <a:bodyPr>
            <a:normAutofit/>
          </a:bodyPr>
          <a:lstStyle/>
          <a:p>
            <a:pPr lvl="0"/>
            <a:endParaRPr lang="en-US" dirty="0" smtClean="0"/>
          </a:p>
          <a:p>
            <a:pPr lvl="0"/>
            <a:endParaRPr lang="en-US" dirty="0" smtClean="0"/>
          </a:p>
          <a:p>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lgn="ctr"/>
            <a:r>
              <a:rPr lang="en-US" dirty="0" smtClean="0"/>
              <a:t> </a:t>
            </a:r>
            <a:r>
              <a:rPr lang="en-US" dirty="0"/>
              <a:t>I wanted to run, but knew I was needed to stay to do </a:t>
            </a:r>
            <a:endParaRPr lang="en-US" dirty="0" smtClean="0"/>
          </a:p>
          <a:p>
            <a:pPr lvl="0" algn="ctr"/>
            <a:r>
              <a:rPr lang="en-US" dirty="0" smtClean="0"/>
              <a:t>the </a:t>
            </a:r>
            <a:r>
              <a:rPr lang="en-US" dirty="0"/>
              <a:t>right </a:t>
            </a:r>
            <a:r>
              <a:rPr lang="en-US" dirty="0" smtClean="0"/>
              <a:t>thing - Wallace</a:t>
            </a:r>
            <a:endParaRPr lang="en-US" dirty="0"/>
          </a:p>
          <a:p>
            <a:endParaRPr lang="en-US" dirty="0"/>
          </a:p>
        </p:txBody>
      </p:sp>
      <p:pic>
        <p:nvPicPr>
          <p:cNvPr id="1026" name="Picture 2" descr="C:\Users\dross\Desktop\images1.jpg"/>
          <p:cNvPicPr>
            <a:picLocks noChangeAspect="1" noChangeArrowheads="1"/>
          </p:cNvPicPr>
          <p:nvPr/>
        </p:nvPicPr>
        <p:blipFill>
          <a:blip r:embed="rId3"/>
          <a:srcRect/>
          <a:stretch>
            <a:fillRect/>
          </a:stretch>
        </p:blipFill>
        <p:spPr bwMode="auto">
          <a:xfrm>
            <a:off x="2043953" y="1100628"/>
            <a:ext cx="4401671" cy="2539043"/>
          </a:xfrm>
          <a:prstGeom prst="rect">
            <a:avLst/>
          </a:prstGeom>
          <a:noFill/>
        </p:spPr>
      </p:pic>
    </p:spTree>
    <p:extLst>
      <p:ext uri="{BB962C8B-B14F-4D97-AF65-F5344CB8AC3E}">
        <p14:creationId xmlns:p14="http://schemas.microsoft.com/office/powerpoint/2010/main" val="2801304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b="0" dirty="0" smtClean="0"/>
          </a:p>
          <a:p>
            <a:endParaRPr lang="en-US" dirty="0"/>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endParaRPr lang="en-US" sz="3600" b="1" dirty="0"/>
          </a:p>
        </p:txBody>
      </p:sp>
      <p:pic>
        <p:nvPicPr>
          <p:cNvPr id="3076" name="Picture 4" descr="C:\Users\dross\Desktop\5155437839_4bcea4f724_o.jpg"/>
          <p:cNvPicPr>
            <a:picLocks noChangeAspect="1" noChangeArrowheads="1"/>
          </p:cNvPicPr>
          <p:nvPr/>
        </p:nvPicPr>
        <p:blipFill>
          <a:blip r:embed="rId3"/>
          <a:srcRect/>
          <a:stretch>
            <a:fillRect/>
          </a:stretch>
        </p:blipFill>
        <p:spPr bwMode="auto">
          <a:xfrm>
            <a:off x="627888" y="158496"/>
            <a:ext cx="8144256" cy="483412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Philippians 2:1-5</a:t>
            </a:r>
            <a:endParaRPr lang="en-US" sz="3200" b="1" dirty="0"/>
          </a:p>
        </p:txBody>
      </p:sp>
      <p:sp>
        <p:nvSpPr>
          <p:cNvPr id="3" name="Content Placeholder 2"/>
          <p:cNvSpPr>
            <a:spLocks noGrp="1"/>
          </p:cNvSpPr>
          <p:nvPr>
            <p:ph idx="1"/>
          </p:nvPr>
        </p:nvSpPr>
        <p:spPr/>
        <p:txBody>
          <a:bodyPr>
            <a:normAutofit fontScale="85000" lnSpcReduction="20000"/>
          </a:bodyPr>
          <a:lstStyle/>
          <a:p>
            <a:pPr algn="ctr"/>
            <a:r>
              <a:rPr lang="en-US" sz="2800" dirty="0" smtClean="0"/>
              <a:t>“</a:t>
            </a:r>
            <a:r>
              <a:rPr lang="en-US" sz="2800" b="0" dirty="0" smtClean="0"/>
              <a:t>Therefore if you have any encouragement from being united with Christ, if any comfort from his love, if any common sharing in the Spirit, if any tenderness and compassion, then make my joy complete by being like-minded, having the same love, being one in spirit and of one mind. </a:t>
            </a:r>
            <a:r>
              <a:rPr lang="en-US" sz="2800" i="1" dirty="0" smtClean="0"/>
              <a:t>Do nothing out of selfish ambition or vain conceit.</a:t>
            </a:r>
            <a:r>
              <a:rPr lang="en-US" sz="2800" b="0" dirty="0" smtClean="0"/>
              <a:t> Rather, </a:t>
            </a:r>
            <a:r>
              <a:rPr lang="en-US" sz="2800" i="1" dirty="0" smtClean="0"/>
              <a:t>in humility value others above yourselves, not looking to your own interests but each of you to the interest of the others</a:t>
            </a:r>
            <a:r>
              <a:rPr lang="en-US" sz="2800" dirty="0" smtClean="0"/>
              <a:t>. </a:t>
            </a:r>
            <a:r>
              <a:rPr lang="en-US" sz="2800" b="0" dirty="0" smtClean="0"/>
              <a:t> In your relationships with one another, have the same mindset as Christ Jesus . </a:t>
            </a:r>
            <a:r>
              <a:rPr lang="en-US" sz="2800" dirty="0" smtClean="0"/>
              <a:t>. .”</a:t>
            </a:r>
            <a:endParaRPr lang="en-US" sz="2800" dirty="0"/>
          </a:p>
        </p:txBody>
      </p:sp>
    </p:spTree>
    <p:extLst>
      <p:ext uri="{BB962C8B-B14F-4D97-AF65-F5344CB8AC3E}">
        <p14:creationId xmlns:p14="http://schemas.microsoft.com/office/powerpoint/2010/main" val="295360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oss\Desktop\Its-Not-About-Me.png"/>
          <p:cNvPicPr>
            <a:picLocks noChangeAspect="1" noChangeArrowheads="1"/>
          </p:cNvPicPr>
          <p:nvPr/>
        </p:nvPicPr>
        <p:blipFill>
          <a:blip r:embed="rId3"/>
          <a:srcRect/>
          <a:stretch>
            <a:fillRect/>
          </a:stretch>
        </p:blipFill>
        <p:spPr bwMode="auto">
          <a:xfrm>
            <a:off x="841248" y="512064"/>
            <a:ext cx="7510272" cy="379171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In Closing</a:t>
            </a:r>
            <a:endParaRPr lang="en-US" b="1" dirty="0"/>
          </a:p>
        </p:txBody>
      </p:sp>
      <p:sp>
        <p:nvSpPr>
          <p:cNvPr id="3" name="Content Placeholder 2"/>
          <p:cNvSpPr>
            <a:spLocks noGrp="1"/>
          </p:cNvSpPr>
          <p:nvPr>
            <p:ph idx="1"/>
          </p:nvPr>
        </p:nvSpPr>
        <p:spPr/>
        <p:txBody>
          <a:bodyPr/>
          <a:lstStyle/>
          <a:p>
            <a:pPr marL="457200" lvl="0" indent="-457200">
              <a:buFont typeface="Wingdings" charset="2"/>
              <a:buChar char="v"/>
            </a:pPr>
            <a:r>
              <a:rPr lang="en-US" sz="2800" dirty="0">
                <a:latin typeface="Papyrus" pitchFamily="66" charset="0"/>
              </a:rPr>
              <a:t>Stand up for what is right and have the courage to advocate for those who can’t advocate for themselves.  This in a nutshell, is the essence of leading as a servant leader and not as a politician. </a:t>
            </a:r>
          </a:p>
          <a:p>
            <a:endParaRPr lang="en-US" dirty="0"/>
          </a:p>
        </p:txBody>
      </p:sp>
    </p:spTree>
    <p:extLst>
      <p:ext uri="{BB962C8B-B14F-4D97-AF65-F5344CB8AC3E}">
        <p14:creationId xmlns:p14="http://schemas.microsoft.com/office/powerpoint/2010/main" val="34235276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Primary References</a:t>
            </a:r>
            <a:endParaRPr lang="en-US" dirty="0"/>
          </a:p>
        </p:txBody>
      </p:sp>
      <p:sp>
        <p:nvSpPr>
          <p:cNvPr id="3" name="Content Placeholder 2"/>
          <p:cNvSpPr>
            <a:spLocks noGrp="1"/>
          </p:cNvSpPr>
          <p:nvPr>
            <p:ph idx="1"/>
          </p:nvPr>
        </p:nvSpPr>
        <p:spPr/>
        <p:txBody>
          <a:bodyPr/>
          <a:lstStyle/>
          <a:p>
            <a:endParaRPr lang="en-US" dirty="0"/>
          </a:p>
        </p:txBody>
      </p:sp>
      <p:pic>
        <p:nvPicPr>
          <p:cNvPr id="77827" name="Picture 3" descr="C:\Users\dross\Desktop\41ZPm-xafpL._SL500_AA300_.jpg"/>
          <p:cNvPicPr>
            <a:picLocks noChangeAspect="1" noChangeArrowheads="1"/>
          </p:cNvPicPr>
          <p:nvPr/>
        </p:nvPicPr>
        <p:blipFill>
          <a:blip r:embed="rId2"/>
          <a:srcRect/>
          <a:stretch>
            <a:fillRect/>
          </a:stretch>
        </p:blipFill>
        <p:spPr bwMode="auto">
          <a:xfrm>
            <a:off x="822959" y="1100628"/>
            <a:ext cx="2932177" cy="3044335"/>
          </a:xfrm>
          <a:prstGeom prst="rect">
            <a:avLst/>
          </a:prstGeom>
          <a:noFill/>
        </p:spPr>
      </p:pic>
      <p:pic>
        <p:nvPicPr>
          <p:cNvPr id="77828" name="Picture 4" descr="C:\Users\dross\Desktop\sl 7.jpg"/>
          <p:cNvPicPr>
            <a:picLocks noChangeAspect="1" noChangeArrowheads="1"/>
          </p:cNvPicPr>
          <p:nvPr/>
        </p:nvPicPr>
        <p:blipFill>
          <a:blip r:embed="rId3"/>
          <a:srcRect/>
          <a:stretch>
            <a:fillRect/>
          </a:stretch>
        </p:blipFill>
        <p:spPr bwMode="auto">
          <a:xfrm>
            <a:off x="4888992" y="1100628"/>
            <a:ext cx="3318383" cy="304433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a:buFont typeface="Wingdings" pitchFamily="2" charset="2"/>
              <a:buChar char="Ø"/>
            </a:pPr>
            <a:r>
              <a:rPr lang="en-US" sz="3100" b="0" dirty="0" smtClean="0"/>
              <a:t>Bovee, J. A., (2012) School Leadership Retention: A Study of Servant Leadership and School Leader Satisfaction, (Doctoral Dissertation Abstracts International</a:t>
            </a:r>
            <a:r>
              <a:rPr lang="en-US" b="0" dirty="0" smtClean="0"/>
              <a:t>)</a:t>
            </a:r>
            <a:endParaRPr lang="en-US" b="0" dirty="0"/>
          </a:p>
        </p:txBody>
      </p:sp>
      <p:sp>
        <p:nvSpPr>
          <p:cNvPr id="3" name="Content Placeholder 2"/>
          <p:cNvSpPr>
            <a:spLocks noGrp="1"/>
          </p:cNvSpPr>
          <p:nvPr>
            <p:ph sz="half" idx="2"/>
          </p:nvPr>
        </p:nvSpPr>
        <p:spPr/>
        <p:txBody>
          <a:bodyPr>
            <a:normAutofit fontScale="77500" lnSpcReduction="20000"/>
          </a:bodyPr>
          <a:lstStyle/>
          <a:p>
            <a:pPr>
              <a:buFont typeface="Wingdings" pitchFamily="2" charset="2"/>
              <a:buChar char="Ø"/>
            </a:pPr>
            <a:r>
              <a:rPr lang="en-US" b="0" dirty="0" smtClean="0"/>
              <a:t>Ross, D.B., (2006) Perceptions  the Evidence of a Servant Leadership Culture Among Educators in the  P-12 School System of the North American Division of Seventh-day Adventists, (Doctoral Dissertation Abstracts International</a:t>
            </a:r>
            <a:r>
              <a:rPr lang="en-US" sz="1800" b="0" dirty="0" smtClean="0"/>
              <a:t>)</a:t>
            </a:r>
            <a:endParaRPr lang="en-US" sz="1800" b="0" dirty="0"/>
          </a:p>
        </p:txBody>
      </p:sp>
      <p:sp>
        <p:nvSpPr>
          <p:cNvPr id="4" name="Title 3"/>
          <p:cNvSpPr>
            <a:spLocks noGrp="1"/>
          </p:cNvSpPr>
          <p:nvPr>
            <p:ph type="title"/>
          </p:nvPr>
        </p:nvSpPr>
        <p:spPr/>
        <p:txBody>
          <a:bodyPr/>
          <a:lstStyle/>
          <a:p>
            <a:r>
              <a:rPr lang="en-US" dirty="0" smtClean="0"/>
              <a:t>Primary References</a:t>
            </a:r>
            <a:endParaRPr lang="en-US" dirty="0"/>
          </a:p>
        </p:txBody>
      </p:sp>
      <p:pic>
        <p:nvPicPr>
          <p:cNvPr id="5" name="Picture 2" descr="C:\Users\dross\Desktop\nad_logo.png"/>
          <p:cNvPicPr>
            <a:picLocks noChangeAspect="1" noChangeArrowheads="1"/>
          </p:cNvPicPr>
          <p:nvPr/>
        </p:nvPicPr>
        <p:blipFill>
          <a:blip r:embed="rId2"/>
          <a:srcRect/>
          <a:stretch>
            <a:fillRect/>
          </a:stretch>
        </p:blipFill>
        <p:spPr bwMode="auto">
          <a:xfrm>
            <a:off x="3255263" y="4474464"/>
            <a:ext cx="1806321" cy="5181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dirty="0">
                <a:latin typeface="Times New Roman" charset="0"/>
                <a:ea typeface="ＭＳ Ｐゴシック" charset="0"/>
                <a:cs typeface="ＭＳ Ｐゴシック" charset="0"/>
              </a:rPr>
              <a:t>Servant Leadership..….</a:t>
            </a:r>
          </a:p>
        </p:txBody>
      </p:sp>
      <p:sp>
        <p:nvSpPr>
          <p:cNvPr id="53251" name="Rectangle 3"/>
          <p:cNvSpPr>
            <a:spLocks noGrp="1" noChangeArrowheads="1"/>
          </p:cNvSpPr>
          <p:nvPr>
            <p:ph type="body" idx="1"/>
          </p:nvPr>
        </p:nvSpPr>
        <p:spPr/>
        <p:style>
          <a:lnRef idx="2">
            <a:schemeClr val="accent6"/>
          </a:lnRef>
          <a:fillRef idx="1">
            <a:schemeClr val="lt1"/>
          </a:fillRef>
          <a:effectRef idx="0">
            <a:schemeClr val="accent6"/>
          </a:effectRef>
          <a:fontRef idx="minor">
            <a:schemeClr val="dk1"/>
          </a:fontRef>
        </p:style>
        <p:txBody>
          <a:bodyPr>
            <a:normAutofit/>
          </a:bodyPr>
          <a:lstStyle/>
          <a:p>
            <a:pPr marL="457200" indent="-457200" eaLnBrk="1" hangingPunct="1">
              <a:buFont typeface="Wingdings" charset="2"/>
              <a:buChar char="v"/>
            </a:pPr>
            <a:r>
              <a:rPr lang="en-US" sz="2800" b="0" dirty="0" smtClean="0">
                <a:ea typeface="ＭＳ Ｐゴシック" charset="0"/>
                <a:cs typeface="ＭＳ Ｐゴシック" charset="0"/>
              </a:rPr>
              <a:t>Is </a:t>
            </a:r>
            <a:r>
              <a:rPr lang="en-US" sz="2800" b="0" dirty="0">
                <a:ea typeface="ＭＳ Ｐゴシック" charset="0"/>
                <a:cs typeface="Calibri"/>
              </a:rPr>
              <a:t>a</a:t>
            </a:r>
            <a:r>
              <a:rPr lang="en-US" sz="2800" b="0" dirty="0" smtClean="0">
                <a:ea typeface="ＭＳ Ｐゴシック" charset="0"/>
                <a:cs typeface="Calibri"/>
              </a:rPr>
              <a:t>n </a:t>
            </a:r>
            <a:r>
              <a:rPr lang="en-US" sz="2800" b="0" dirty="0">
                <a:ea typeface="ＭＳ Ｐゴシック" charset="0"/>
                <a:cs typeface="Calibri"/>
              </a:rPr>
              <a:t>understanding and practice of leadership that places the good of those led over the self-interest of the leader</a:t>
            </a:r>
            <a:r>
              <a:rPr lang="en-US" sz="2800" b="0" dirty="0" smtClean="0">
                <a:latin typeface="Calibri"/>
                <a:ea typeface="ＭＳ Ｐゴシック" charset="0"/>
                <a:cs typeface="Calibri"/>
              </a:rPr>
              <a:t>. </a:t>
            </a:r>
          </a:p>
          <a:p>
            <a:pPr marL="457200" indent="-457200" eaLnBrk="1" hangingPunct="1">
              <a:buFont typeface="Wingdings" charset="2"/>
              <a:buChar char="v"/>
            </a:pPr>
            <a:r>
              <a:rPr lang="en-US" sz="2800" b="0" dirty="0" smtClean="0">
                <a:latin typeface="Calibri"/>
                <a:ea typeface="ＭＳ Ｐゴシック" charset="0"/>
                <a:cs typeface="Calibri"/>
              </a:rPr>
              <a:t>Emphasizes – increased service to others, a holistic approach to work, a sense of community, shared decision making &amp; spirituality in the workplace. </a:t>
            </a:r>
            <a:endParaRPr lang="en-US" sz="2800" b="0" dirty="0">
              <a:latin typeface="Calibri"/>
              <a:ea typeface="ＭＳ Ｐゴシック" charset="0"/>
              <a:cs typeface="Calibri"/>
            </a:endParaRPr>
          </a:p>
        </p:txBody>
      </p:sp>
    </p:spTree>
    <p:extLst>
      <p:ext uri="{BB962C8B-B14F-4D97-AF65-F5344CB8AC3E}">
        <p14:creationId xmlns:p14="http://schemas.microsoft.com/office/powerpoint/2010/main" val="22648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n-US">
                <a:latin typeface="Times New Roman" charset="0"/>
                <a:ea typeface="ＭＳ Ｐゴシック" charset="0"/>
                <a:cs typeface="ＭＳ Ｐゴシック" charset="0"/>
              </a:rPr>
              <a:t>Description of Servant Leaders</a:t>
            </a:r>
          </a:p>
        </p:txBody>
      </p:sp>
      <p:sp>
        <p:nvSpPr>
          <p:cNvPr id="56323" name="Rectangle 3"/>
          <p:cNvSpPr>
            <a:spLocks noGrp="1" noChangeArrowheads="1"/>
          </p:cNvSpPr>
          <p:nvPr>
            <p:ph type="body" idx="1"/>
          </p:nvPr>
        </p:nvSpPr>
        <p:spPr/>
        <p:txBody>
          <a:bodyPr/>
          <a:lstStyle/>
          <a:p>
            <a:pPr eaLnBrk="1" hangingPunct="1">
              <a:lnSpc>
                <a:spcPct val="90000"/>
              </a:lnSpc>
              <a:buFont typeface="Wingdings" charset="2"/>
              <a:buChar char="v"/>
            </a:pPr>
            <a:r>
              <a:rPr lang="en-US" sz="3600" b="0" dirty="0" smtClean="0">
                <a:latin typeface="Calibri"/>
                <a:ea typeface="ＭＳ Ｐゴシック" charset="0"/>
                <a:cs typeface="Calibri"/>
              </a:rPr>
              <a:t>Create </a:t>
            </a:r>
            <a:r>
              <a:rPr lang="en-US" sz="3600" b="0" dirty="0">
                <a:latin typeface="Calibri"/>
                <a:ea typeface="ＭＳ Ｐゴシック" charset="0"/>
                <a:cs typeface="Calibri"/>
              </a:rPr>
              <a:t>a trusting work environment in which people are highly appreciated.</a:t>
            </a:r>
          </a:p>
          <a:p>
            <a:pPr eaLnBrk="1" hangingPunct="1">
              <a:lnSpc>
                <a:spcPct val="90000"/>
              </a:lnSpc>
              <a:buFont typeface="Wingdings" charset="2"/>
              <a:buChar char="v"/>
            </a:pPr>
            <a:r>
              <a:rPr lang="en-US" sz="3600" b="0" dirty="0">
                <a:latin typeface="Calibri"/>
                <a:ea typeface="ＭＳ Ｐゴシック" charset="0"/>
                <a:cs typeface="Calibri"/>
              </a:rPr>
              <a:t>Listens to and encourages followers.</a:t>
            </a:r>
          </a:p>
          <a:p>
            <a:pPr eaLnBrk="1" hangingPunct="1">
              <a:lnSpc>
                <a:spcPct val="90000"/>
              </a:lnSpc>
              <a:buFont typeface="Wingdings" charset="2"/>
              <a:buChar char="v"/>
            </a:pPr>
            <a:r>
              <a:rPr lang="en-US" sz="3600" b="0" dirty="0">
                <a:latin typeface="Calibri"/>
                <a:ea typeface="ＭＳ Ｐゴシック" charset="0"/>
                <a:cs typeface="Calibri"/>
              </a:rPr>
              <a:t>Visibly models appropriate behavior and functions as effective </a:t>
            </a:r>
            <a:r>
              <a:rPr lang="en-US" sz="3600" b="0" dirty="0" smtClean="0">
                <a:latin typeface="Calibri"/>
                <a:ea typeface="ＭＳ Ｐゴシック" charset="0"/>
                <a:cs typeface="Calibri"/>
              </a:rPr>
              <a:t>teachers.</a:t>
            </a:r>
            <a:endParaRPr lang="en-US" sz="3600" b="0" dirty="0">
              <a:latin typeface="Calibri"/>
              <a:ea typeface="ＭＳ Ｐゴシック" charset="0"/>
              <a:cs typeface="Calibri"/>
            </a:endParaRPr>
          </a:p>
          <a:p>
            <a:pPr eaLnBrk="1" hangingPunct="1">
              <a:lnSpc>
                <a:spcPct val="90000"/>
              </a:lnSpc>
              <a:buFont typeface="Symbol" charset="0"/>
              <a:buNone/>
            </a:pPr>
            <a:endParaRPr lang="en-US" dirty="0">
              <a:solidFill>
                <a:srgbClr val="FF0000"/>
              </a:solidFill>
              <a:latin typeface="Times New Roman" charset="0"/>
              <a:ea typeface="ＭＳ Ｐゴシック" charset="0"/>
              <a:cs typeface="Times New Roman" charset="0"/>
            </a:endParaRPr>
          </a:p>
          <a:p>
            <a:pPr eaLnBrk="1" hangingPunct="1">
              <a:lnSpc>
                <a:spcPct val="90000"/>
              </a:lnSpc>
              <a:buFont typeface="Symbol" charset="0"/>
              <a:buNone/>
            </a:pP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09968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fade">
                                      <p:cBhvr>
                                        <p:cTn id="12" dur="2000"/>
                                        <p:tgtEl>
                                          <p:spTgt spid="56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fade">
                                      <p:cBhvr>
                                        <p:cTn id="17" dur="2000"/>
                                        <p:tgtEl>
                                          <p:spTgt spid="563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2" end="2"/>
                                            </p:txEl>
                                          </p:spTgt>
                                        </p:tgtEl>
                                        <p:attrNameLst>
                                          <p:attrName>style.visibility</p:attrName>
                                        </p:attrNameLst>
                                      </p:cBhvr>
                                      <p:to>
                                        <p:strVal val="visible"/>
                                      </p:to>
                                    </p:set>
                                    <p:animEffect transition="in" filter="fade">
                                      <p:cBhvr>
                                        <p:cTn id="22" dur="20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dross\Desktop\New folder\exemplify-servant-leadership.jpg"/>
          <p:cNvPicPr>
            <a:picLocks noChangeAspect="1" noChangeArrowheads="1"/>
          </p:cNvPicPr>
          <p:nvPr/>
        </p:nvPicPr>
        <p:blipFill>
          <a:blip r:embed="rId3"/>
          <a:srcRect/>
          <a:stretch>
            <a:fillRect/>
          </a:stretch>
        </p:blipFill>
        <p:spPr bwMode="auto">
          <a:xfrm>
            <a:off x="1999488" y="-146304"/>
            <a:ext cx="5644896" cy="516940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en-US" dirty="0">
                <a:latin typeface="Times New Roman" charset="0"/>
                <a:ea typeface="ＭＳ Ｐゴシック" charset="0"/>
                <a:cs typeface="ＭＳ Ｐゴシック" charset="0"/>
              </a:rPr>
              <a:t>Description of Servant Leaders</a:t>
            </a:r>
          </a:p>
        </p:txBody>
      </p:sp>
      <p:sp>
        <p:nvSpPr>
          <p:cNvPr id="57347" name="Rectangle 3"/>
          <p:cNvSpPr>
            <a:spLocks noGrp="1" noChangeArrowheads="1"/>
          </p:cNvSpPr>
          <p:nvPr>
            <p:ph type="body" idx="1"/>
          </p:nvPr>
        </p:nvSpPr>
        <p:spPr>
          <a:xfrm>
            <a:off x="930012" y="1018562"/>
            <a:ext cx="7772400" cy="4539724"/>
          </a:xfrm>
        </p:spPr>
        <p:txBody>
          <a:bodyPr/>
          <a:lstStyle/>
          <a:p>
            <a:pPr marL="457200" indent="-457200" eaLnBrk="1" hangingPunct="1">
              <a:buFont typeface="Wingdings" charset="2"/>
              <a:buChar char="v"/>
            </a:pPr>
            <a:r>
              <a:rPr lang="en-US" sz="3200" b="0" dirty="0" smtClean="0">
                <a:latin typeface="Calibri"/>
                <a:ea typeface="ＭＳ Ｐゴシック" charset="0"/>
                <a:cs typeface="Calibri"/>
              </a:rPr>
              <a:t>Have </a:t>
            </a:r>
            <a:r>
              <a:rPr lang="en-US" sz="3200" b="0" dirty="0">
                <a:latin typeface="Calibri"/>
                <a:ea typeface="ＭＳ Ｐゴシック" charset="0"/>
                <a:cs typeface="Calibri"/>
              </a:rPr>
              <a:t>a high degree of credibility because of their honesty, integrity, and competence.</a:t>
            </a:r>
          </a:p>
          <a:p>
            <a:pPr marL="457200" indent="-457200" eaLnBrk="1" hangingPunct="1">
              <a:buFont typeface="Wingdings" charset="2"/>
              <a:buChar char="v"/>
            </a:pPr>
            <a:r>
              <a:rPr lang="en-US" sz="3200" b="0" dirty="0">
                <a:latin typeface="Calibri"/>
                <a:ea typeface="ＭＳ Ｐゴシック" charset="0"/>
                <a:cs typeface="Calibri"/>
              </a:rPr>
              <a:t>Have a clear leadership vision and implement pioneering approaches to work.</a:t>
            </a:r>
          </a:p>
          <a:p>
            <a:pPr marL="457200" indent="-457200" eaLnBrk="1" hangingPunct="1">
              <a:buFont typeface="Wingdings" charset="2"/>
              <a:buChar char="v"/>
            </a:pPr>
            <a:r>
              <a:rPr lang="en-US" sz="3200" b="0" dirty="0">
                <a:latin typeface="Calibri"/>
                <a:ea typeface="ＭＳ Ｐゴシック" charset="0"/>
                <a:cs typeface="Calibri"/>
              </a:rPr>
              <a:t>Conscientious stewards of resources.</a:t>
            </a:r>
          </a:p>
          <a:p>
            <a:pPr eaLnBrk="1" hangingPunct="1"/>
            <a:endParaRPr lang="en-US" sz="2800" dirty="0">
              <a:latin typeface="Times New Roman" charset="0"/>
              <a:ea typeface="ＭＳ Ｐゴシック" charset="0"/>
              <a:cs typeface="Times New Roman" charset="0"/>
            </a:endParaRPr>
          </a:p>
        </p:txBody>
      </p:sp>
    </p:spTree>
    <p:extLst>
      <p:ext uri="{BB962C8B-B14F-4D97-AF65-F5344CB8AC3E}">
        <p14:creationId xmlns:p14="http://schemas.microsoft.com/office/powerpoint/2010/main" val="4458678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fade">
                                      <p:cBhvr>
                                        <p:cTn id="12" dur="2000"/>
                                        <p:tgtEl>
                                          <p:spTgt spid="573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fade">
                                      <p:cBhvr>
                                        <p:cTn id="17" dur="2000"/>
                                        <p:tgtEl>
                                          <p:spTgt spid="573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347">
                                            <p:txEl>
                                              <p:pRg st="2" end="2"/>
                                            </p:txEl>
                                          </p:spTgt>
                                        </p:tgtEl>
                                        <p:attrNameLst>
                                          <p:attrName>style.visibility</p:attrName>
                                        </p:attrNameLst>
                                      </p:cBhvr>
                                      <p:to>
                                        <p:strVal val="visible"/>
                                      </p:to>
                                    </p:set>
                                    <p:animEffect transition="in" filter="fade">
                                      <p:cBhvr>
                                        <p:cTn id="22" dur="20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charset="0"/>
                <a:ea typeface="ＭＳ Ｐゴシック" charset="0"/>
                <a:cs typeface="ＭＳ Ｐゴシック" charset="0"/>
              </a:rPr>
              <a:t>Description of Servant Leaders</a:t>
            </a:r>
            <a:endParaRPr lang="en-US" dirty="0"/>
          </a:p>
        </p:txBody>
      </p:sp>
      <p:sp>
        <p:nvSpPr>
          <p:cNvPr id="3" name="Content Placeholder 2"/>
          <p:cNvSpPr>
            <a:spLocks noGrp="1"/>
          </p:cNvSpPr>
          <p:nvPr>
            <p:ph idx="1"/>
          </p:nvPr>
        </p:nvSpPr>
        <p:spPr/>
        <p:txBody>
          <a:bodyPr/>
          <a:lstStyle/>
          <a:p>
            <a:pPr marL="457200" indent="-457200">
              <a:buFont typeface="Wingdings" charset="2"/>
              <a:buChar char="v"/>
            </a:pPr>
            <a:r>
              <a:rPr lang="en-US" sz="3200" b="0" dirty="0">
                <a:ea typeface="ＭＳ Ｐゴシック" charset="0"/>
                <a:cs typeface="Times New Roman" charset="0"/>
              </a:rPr>
              <a:t>Have good communication with followers and exercise ethical persuasion as a means of influence.</a:t>
            </a:r>
          </a:p>
          <a:p>
            <a:pPr marL="457200" indent="-457200">
              <a:buFont typeface="Wingdings" charset="2"/>
              <a:buChar char="v"/>
            </a:pPr>
            <a:r>
              <a:rPr lang="en-US" sz="3200" b="0" dirty="0">
                <a:ea typeface="ＭＳ Ｐゴシック" charset="0"/>
                <a:cs typeface="Times New Roman" charset="0"/>
              </a:rPr>
              <a:t>Invite others to participate in carrying out their leadership vision.</a:t>
            </a:r>
          </a:p>
          <a:p>
            <a:endParaRPr lang="en-US" dirty="0"/>
          </a:p>
        </p:txBody>
      </p:sp>
    </p:spTree>
    <p:extLst>
      <p:ext uri="{BB962C8B-B14F-4D97-AF65-F5344CB8AC3E}">
        <p14:creationId xmlns:p14="http://schemas.microsoft.com/office/powerpoint/2010/main" val="1299249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1215</TotalTime>
  <Words>2214</Words>
  <Application>Microsoft Office PowerPoint</Application>
  <PresentationFormat>On-screen Show (4:3)</PresentationFormat>
  <Paragraphs>229</Paragraphs>
  <Slides>45</Slides>
  <Notes>29</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Angles</vt:lpstr>
      <vt:lpstr>Servant Leadership for  Principals </vt:lpstr>
      <vt:lpstr>Servant Leadership </vt:lpstr>
      <vt:lpstr>Leadership</vt:lpstr>
      <vt:lpstr>Courage Under Fire….</vt:lpstr>
      <vt:lpstr>Servant Leadership..….</vt:lpstr>
      <vt:lpstr>Description of Servant Leaders</vt:lpstr>
      <vt:lpstr>PowerPoint Presentation</vt:lpstr>
      <vt:lpstr>Description of Servant Leaders</vt:lpstr>
      <vt:lpstr>Description of Servant Leaders</vt:lpstr>
      <vt:lpstr>Description of Servant Leaders</vt:lpstr>
      <vt:lpstr>Building Community</vt:lpstr>
      <vt:lpstr>Characteristics of Servant Leadership</vt:lpstr>
      <vt:lpstr>Awareness</vt:lpstr>
      <vt:lpstr>PowerPoint Presentation</vt:lpstr>
      <vt:lpstr>Servant Leadership is characterized by a consistent pattern of:</vt:lpstr>
      <vt:lpstr>A Servant Institution:</vt:lpstr>
      <vt:lpstr>A Servant Institution:</vt:lpstr>
      <vt:lpstr>Traditional School Leadership Pyramid</vt:lpstr>
      <vt:lpstr>The  Inverted Pyramid of Servant  Leadership</vt:lpstr>
      <vt:lpstr>Applications</vt:lpstr>
      <vt:lpstr>Applications</vt:lpstr>
      <vt:lpstr>Applications</vt:lpstr>
      <vt:lpstr>Applications</vt:lpstr>
      <vt:lpstr>Applications</vt:lpstr>
      <vt:lpstr>Applications</vt:lpstr>
      <vt:lpstr>Applications</vt:lpstr>
      <vt:lpstr>Applications</vt:lpstr>
      <vt:lpstr>Applications</vt:lpstr>
      <vt:lpstr>Applications</vt:lpstr>
      <vt:lpstr>Applications</vt:lpstr>
      <vt:lpstr>Applications</vt:lpstr>
      <vt:lpstr>Applications</vt:lpstr>
      <vt:lpstr>Applications</vt:lpstr>
      <vt:lpstr>Applications</vt:lpstr>
      <vt:lpstr>Applications</vt:lpstr>
      <vt:lpstr>Results of Research</vt:lpstr>
      <vt:lpstr>PowerPoint Presentation</vt:lpstr>
      <vt:lpstr>Mathew 20:26-28 NIV</vt:lpstr>
      <vt:lpstr>Matthew 23:11, 12</vt:lpstr>
      <vt:lpstr>PowerPoint Presentation</vt:lpstr>
      <vt:lpstr>Philippians 2:1-5</vt:lpstr>
      <vt:lpstr>PowerPoint Presentation</vt:lpstr>
      <vt:lpstr>In Closing</vt:lpstr>
      <vt:lpstr> Primary References</vt:lpstr>
      <vt:lpstr>Primary References</vt:lpstr>
    </vt:vector>
  </TitlesOfParts>
  <Company>DG 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Servant Leadership</dc:title>
  <dc:creator>Donovan Ross</dc:creator>
  <cp:lastModifiedBy>I.T.S.</cp:lastModifiedBy>
  <cp:revision>98</cp:revision>
  <cp:lastPrinted>2013-11-11T01:30:46Z</cp:lastPrinted>
  <dcterms:created xsi:type="dcterms:W3CDTF">2012-07-06T17:39:57Z</dcterms:created>
  <dcterms:modified xsi:type="dcterms:W3CDTF">2013-11-12T21:09:31Z</dcterms:modified>
</cp:coreProperties>
</file>