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5"/>
  </p:notesMasterIdLst>
  <p:handoutMasterIdLst>
    <p:handoutMasterId r:id="rId36"/>
  </p:handoutMasterIdLst>
  <p:sldIdLst>
    <p:sldId id="286" r:id="rId2"/>
    <p:sldId id="301" r:id="rId3"/>
    <p:sldId id="258" r:id="rId4"/>
    <p:sldId id="259" r:id="rId5"/>
    <p:sldId id="260" r:id="rId6"/>
    <p:sldId id="261" r:id="rId7"/>
    <p:sldId id="262" r:id="rId8"/>
    <p:sldId id="263" r:id="rId9"/>
    <p:sldId id="266" r:id="rId10"/>
    <p:sldId id="268" r:id="rId11"/>
    <p:sldId id="269" r:id="rId12"/>
    <p:sldId id="272" r:id="rId13"/>
    <p:sldId id="295" r:id="rId14"/>
    <p:sldId id="273" r:id="rId15"/>
    <p:sldId id="275" r:id="rId16"/>
    <p:sldId id="302" r:id="rId17"/>
    <p:sldId id="278" r:id="rId18"/>
    <p:sldId id="280" r:id="rId19"/>
    <p:sldId id="282" r:id="rId20"/>
    <p:sldId id="285" r:id="rId21"/>
    <p:sldId id="297" r:id="rId22"/>
    <p:sldId id="303" r:id="rId23"/>
    <p:sldId id="296" r:id="rId24"/>
    <p:sldId id="299" r:id="rId25"/>
    <p:sldId id="298" r:id="rId26"/>
    <p:sldId id="288" r:id="rId27"/>
    <p:sldId id="289" r:id="rId28"/>
    <p:sldId id="292" r:id="rId29"/>
    <p:sldId id="290" r:id="rId30"/>
    <p:sldId id="291" r:id="rId31"/>
    <p:sldId id="304" r:id="rId32"/>
    <p:sldId id="305"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59" autoAdjust="0"/>
  </p:normalViewPr>
  <p:slideViewPr>
    <p:cSldViewPr>
      <p:cViewPr varScale="1">
        <p:scale>
          <a:sx n="112" d="100"/>
          <a:sy n="112" d="100"/>
        </p:scale>
        <p:origin x="-990" y="-84"/>
      </p:cViewPr>
      <p:guideLst>
        <p:guide orient="horz" pos="2160"/>
        <p:guide pos="2880"/>
      </p:guideLst>
    </p:cSldViewPr>
  </p:slideViewPr>
  <p:outlineViewPr>
    <p:cViewPr>
      <p:scale>
        <a:sx n="33" d="100"/>
        <a:sy n="33" d="100"/>
      </p:scale>
      <p:origin x="0" y="71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32C8E5-556E-1148-BA36-8DA672EDF3E7}" type="datetimeFigureOut">
              <a:rPr lang="en-US" smtClean="0"/>
              <a:t>9/25/2012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EB8EFF-C90A-8F40-94E8-D79CB1F24A2D}" type="slidenum">
              <a:rPr lang="en-US" smtClean="0"/>
              <a:t>‹#›</a:t>
            </a:fld>
            <a:endParaRPr lang="en-US"/>
          </a:p>
        </p:txBody>
      </p:sp>
    </p:spTree>
    <p:extLst>
      <p:ext uri="{BB962C8B-B14F-4D97-AF65-F5344CB8AC3E}">
        <p14:creationId xmlns:p14="http://schemas.microsoft.com/office/powerpoint/2010/main" val="291512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72CBA-E22D-5140-8274-E49A5B5A3B52}" type="datetimeFigureOut">
              <a:rPr lang="en-US" smtClean="0"/>
              <a:t>9/25/2012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74CF6-8316-7C43-819F-12A90A1D78C4}" type="slidenum">
              <a:rPr lang="en-US" smtClean="0"/>
              <a:t>‹#›</a:t>
            </a:fld>
            <a:endParaRPr lang="en-US"/>
          </a:p>
        </p:txBody>
      </p:sp>
    </p:spTree>
    <p:extLst>
      <p:ext uri="{BB962C8B-B14F-4D97-AF65-F5344CB8AC3E}">
        <p14:creationId xmlns:p14="http://schemas.microsoft.com/office/powerpoint/2010/main" val="29801085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74CF6-8316-7C43-819F-12A90A1D78C4}" type="slidenum">
              <a:rPr lang="en-US" smtClean="0"/>
              <a:t>11</a:t>
            </a:fld>
            <a:endParaRPr lang="en-US"/>
          </a:p>
        </p:txBody>
      </p:sp>
    </p:spTree>
    <p:extLst>
      <p:ext uri="{BB962C8B-B14F-4D97-AF65-F5344CB8AC3E}">
        <p14:creationId xmlns:p14="http://schemas.microsoft.com/office/powerpoint/2010/main" val="248678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74CF6-8316-7C43-819F-12A90A1D78C4}" type="slidenum">
              <a:rPr lang="en-US" smtClean="0"/>
              <a:t>12</a:t>
            </a:fld>
            <a:endParaRPr lang="en-US"/>
          </a:p>
        </p:txBody>
      </p:sp>
    </p:spTree>
    <p:extLst>
      <p:ext uri="{BB962C8B-B14F-4D97-AF65-F5344CB8AC3E}">
        <p14:creationId xmlns:p14="http://schemas.microsoft.com/office/powerpoint/2010/main" val="329400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ED1FE92-EF90-EE46-AB9E-C7626D18D1C9}" type="datetime1">
              <a:rPr lang="en-US" smtClean="0"/>
              <a:t>9/25/2012</a:t>
            </a:fld>
            <a:endParaRPr lang="en-US"/>
          </a:p>
        </p:txBody>
      </p:sp>
      <p:sp>
        <p:nvSpPr>
          <p:cNvPr id="23" name="Slide Number Placeholder 22"/>
          <p:cNvSpPr>
            <a:spLocks noGrp="1"/>
          </p:cNvSpPr>
          <p:nvPr>
            <p:ph type="sldNum" sz="quarter" idx="11"/>
          </p:nvPr>
        </p:nvSpPr>
        <p:spPr/>
        <p:txBody>
          <a:bodyPr/>
          <a:lstStyle/>
          <a:p>
            <a:fld id="{7DE0C997-00F0-4EB7-95BB-506A8C967879}"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C3866-3745-8B49-8FFF-1B15F9FC5C34}" type="datetime1">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0C997-00F0-4EB7-95BB-506A8C9678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68E62-EA20-6049-B53E-19B56739D06A}" type="datetime1">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0C997-00F0-4EB7-95BB-506A8C9678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7F9CC32C-23A5-9246-A172-76381987052A}" type="datetime1">
              <a:rPr lang="en-US" smtClean="0"/>
              <a:t>9/25/2012</a:t>
            </a:fld>
            <a:endParaRPr lang="en-US"/>
          </a:p>
        </p:txBody>
      </p:sp>
      <p:sp>
        <p:nvSpPr>
          <p:cNvPr id="19" name="Slide Number Placeholder 18"/>
          <p:cNvSpPr>
            <a:spLocks noGrp="1"/>
          </p:cNvSpPr>
          <p:nvPr>
            <p:ph type="sldNum" sz="quarter" idx="15"/>
          </p:nvPr>
        </p:nvSpPr>
        <p:spPr/>
        <p:txBody>
          <a:bodyPr/>
          <a:lstStyle/>
          <a:p>
            <a:fld id="{7DE0C997-00F0-4EB7-95BB-506A8C96787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816305E-AC12-7C43-BB9C-12226D7C6BFB}" type="datetime1">
              <a:rPr lang="en-US" smtClean="0"/>
              <a:t>9/25/2012</a:t>
            </a:fld>
            <a:endParaRPr lang="en-US"/>
          </a:p>
        </p:txBody>
      </p:sp>
      <p:sp>
        <p:nvSpPr>
          <p:cNvPr id="20" name="Slide Number Placeholder 19"/>
          <p:cNvSpPr>
            <a:spLocks noGrp="1"/>
          </p:cNvSpPr>
          <p:nvPr>
            <p:ph type="sldNum" sz="quarter" idx="11"/>
          </p:nvPr>
        </p:nvSpPr>
        <p:spPr/>
        <p:txBody>
          <a:bodyPr/>
          <a:lstStyle/>
          <a:p>
            <a:fld id="{7DE0C997-00F0-4EB7-95BB-506A8C96787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117BAC0-5D7C-8A4C-9952-421F394E6929}" type="datetime1">
              <a:rPr lang="en-US" smtClean="0"/>
              <a:t>9/25/2012</a:t>
            </a:fld>
            <a:endParaRPr lang="en-US"/>
          </a:p>
        </p:txBody>
      </p:sp>
      <p:sp>
        <p:nvSpPr>
          <p:cNvPr id="25" name="Slide Number Placeholder 24"/>
          <p:cNvSpPr>
            <a:spLocks noGrp="1"/>
          </p:cNvSpPr>
          <p:nvPr>
            <p:ph type="sldNum" sz="quarter" idx="16"/>
          </p:nvPr>
        </p:nvSpPr>
        <p:spPr/>
        <p:txBody>
          <a:bodyPr/>
          <a:lstStyle/>
          <a:p>
            <a:fld id="{7DE0C997-00F0-4EB7-95BB-506A8C967879}"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8D2D05B8-2B1F-1742-8E7E-46941C08211C}" type="datetime1">
              <a:rPr lang="en-US" smtClean="0"/>
              <a:t>9/25/2012</a:t>
            </a:fld>
            <a:endParaRPr lang="en-US"/>
          </a:p>
        </p:txBody>
      </p:sp>
      <p:sp>
        <p:nvSpPr>
          <p:cNvPr id="24" name="Slide Number Placeholder 23"/>
          <p:cNvSpPr>
            <a:spLocks noGrp="1"/>
          </p:cNvSpPr>
          <p:nvPr>
            <p:ph type="sldNum" sz="quarter" idx="17"/>
          </p:nvPr>
        </p:nvSpPr>
        <p:spPr/>
        <p:txBody>
          <a:bodyPr/>
          <a:lstStyle/>
          <a:p>
            <a:fld id="{7DE0C997-00F0-4EB7-95BB-506A8C967879}"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BDE633F-5268-8F43-90A2-1815BDAC2DCB}" type="datetime1">
              <a:rPr lang="en-US" smtClean="0"/>
              <a:t>9/25/2012</a:t>
            </a:fld>
            <a:endParaRPr lang="en-US"/>
          </a:p>
        </p:txBody>
      </p:sp>
      <p:sp>
        <p:nvSpPr>
          <p:cNvPr id="14" name="Slide Number Placeholder 13"/>
          <p:cNvSpPr>
            <a:spLocks noGrp="1"/>
          </p:cNvSpPr>
          <p:nvPr>
            <p:ph type="sldNum" sz="quarter" idx="11"/>
          </p:nvPr>
        </p:nvSpPr>
        <p:spPr/>
        <p:txBody>
          <a:bodyPr/>
          <a:lstStyle/>
          <a:p>
            <a:fld id="{7DE0C997-00F0-4EB7-95BB-506A8C967879}"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7940D86-C448-4040-8890-FFC67CE53D6D}" type="datetime1">
              <a:rPr lang="en-US" smtClean="0"/>
              <a:t>9/25/2012</a:t>
            </a:fld>
            <a:endParaRPr lang="en-US"/>
          </a:p>
        </p:txBody>
      </p:sp>
      <p:sp>
        <p:nvSpPr>
          <p:cNvPr id="12" name="Slide Number Placeholder 11"/>
          <p:cNvSpPr>
            <a:spLocks noGrp="1"/>
          </p:cNvSpPr>
          <p:nvPr>
            <p:ph type="sldNum" sz="quarter" idx="11"/>
          </p:nvPr>
        </p:nvSpPr>
        <p:spPr/>
        <p:txBody>
          <a:bodyPr/>
          <a:lstStyle/>
          <a:p>
            <a:fld id="{7DE0C997-00F0-4EB7-95BB-506A8C967879}"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77797D1B-44F5-E24E-B0A3-6B715DA6E97C}" type="datetime1">
              <a:rPr lang="en-US" smtClean="0"/>
              <a:t>9/25/2012</a:t>
            </a:fld>
            <a:endParaRPr lang="en-US"/>
          </a:p>
        </p:txBody>
      </p:sp>
      <p:sp>
        <p:nvSpPr>
          <p:cNvPr id="18" name="Slide Number Placeholder 17"/>
          <p:cNvSpPr>
            <a:spLocks noGrp="1"/>
          </p:cNvSpPr>
          <p:nvPr>
            <p:ph type="sldNum" sz="quarter" idx="16"/>
          </p:nvPr>
        </p:nvSpPr>
        <p:spPr/>
        <p:txBody>
          <a:bodyPr/>
          <a:lstStyle/>
          <a:p>
            <a:fld id="{7DE0C997-00F0-4EB7-95BB-506A8C967879}"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A8F70C3-5B81-734E-89BA-4D833A0AFA7B}" type="datetime1">
              <a:rPr lang="en-US" smtClean="0"/>
              <a:t>9/25/2012</a:t>
            </a:fld>
            <a:endParaRPr lang="en-US"/>
          </a:p>
        </p:txBody>
      </p:sp>
      <p:sp>
        <p:nvSpPr>
          <p:cNvPr id="20" name="Slide Number Placeholder 19"/>
          <p:cNvSpPr>
            <a:spLocks noGrp="1"/>
          </p:cNvSpPr>
          <p:nvPr>
            <p:ph type="sldNum" sz="quarter" idx="15"/>
          </p:nvPr>
        </p:nvSpPr>
        <p:spPr/>
        <p:txBody>
          <a:bodyPr/>
          <a:lstStyle/>
          <a:p>
            <a:fld id="{7DE0C997-00F0-4EB7-95BB-506A8C96787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B0934B7-5669-634B-A09D-51FA0C222F27}" type="datetime1">
              <a:rPr lang="en-US" smtClean="0"/>
              <a:t>9/25/2012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DE0C997-00F0-4EB7-95BB-506A8C9678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2800" dirty="0"/>
          </a:p>
        </p:txBody>
      </p:sp>
      <p:sp>
        <p:nvSpPr>
          <p:cNvPr id="4" name="Slide Number Placeholder 3"/>
          <p:cNvSpPr>
            <a:spLocks noGrp="1"/>
          </p:cNvSpPr>
          <p:nvPr>
            <p:ph type="sldNum" sz="quarter" idx="11"/>
          </p:nvPr>
        </p:nvSpPr>
        <p:spPr/>
        <p:txBody>
          <a:bodyPr/>
          <a:lstStyle/>
          <a:p>
            <a:fld id="{7DE0C997-00F0-4EB7-95BB-506A8C967879}" type="slidenum">
              <a:rPr lang="en-US" smtClean="0"/>
              <a:t>1</a:t>
            </a:fld>
            <a:endParaRPr lang="en-US"/>
          </a:p>
        </p:txBody>
      </p:sp>
      <p:sp>
        <p:nvSpPr>
          <p:cNvPr id="2" name="Title 1"/>
          <p:cNvSpPr>
            <a:spLocks noGrp="1"/>
          </p:cNvSpPr>
          <p:nvPr>
            <p:ph type="title"/>
          </p:nvPr>
        </p:nvSpPr>
        <p:spPr>
          <a:xfrm>
            <a:off x="1828800" y="2133600"/>
            <a:ext cx="6477000" cy="1828800"/>
          </a:xfrm>
        </p:spPr>
        <p:txBody>
          <a:bodyPr>
            <a:normAutofit fontScale="90000"/>
          </a:bodyPr>
          <a:lstStyle/>
          <a:p>
            <a:r>
              <a:rPr lang="en-US" b="1" dirty="0" smtClean="0"/>
              <a:t>Doctor of Ministry Assessment Report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Wingdings" pitchFamily="2" charset="2"/>
              <a:buChar char="Ø"/>
            </a:pPr>
            <a:r>
              <a:rPr lang="en-US" sz="3200" b="1" dirty="0" smtClean="0">
                <a:latin typeface="Times New Roman"/>
                <a:ea typeface="Cambria"/>
                <a:cs typeface="Times New Roman"/>
              </a:rPr>
              <a:t>Since the discipline of writing is significant in the SAQ responses, the program will have an annual writing workshop called Re-charge to help students manage the stress of the required writing in the project. </a:t>
            </a:r>
          </a:p>
          <a:p>
            <a:endParaRPr lang="en-US" sz="3200" b="1" dirty="0" smtClean="0">
              <a:solidFill>
                <a:srgbClr val="FF0000"/>
              </a:solidFill>
              <a:latin typeface="Times New Roman"/>
              <a:ea typeface="Cambria"/>
              <a:cs typeface="Times New Roman"/>
            </a:endParaRPr>
          </a:p>
          <a:p>
            <a:pPr marL="285750" indent="-285750">
              <a:buFont typeface="Wingdings" pitchFamily="2" charset="2"/>
              <a:buChar char="ü"/>
            </a:pPr>
            <a:r>
              <a:rPr lang="en-US" sz="3200" b="1" dirty="0" smtClean="0">
                <a:solidFill>
                  <a:srgbClr val="FF0000"/>
                </a:solidFill>
                <a:latin typeface="Times New Roman"/>
                <a:ea typeface="Cambria"/>
                <a:cs typeface="Times New Roman"/>
              </a:rPr>
              <a:t> Re-charge will now be an annual event</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10</a:t>
            </a:fld>
            <a:endParaRPr lang="en-US"/>
          </a:p>
        </p:txBody>
      </p:sp>
      <p:sp>
        <p:nvSpPr>
          <p:cNvPr id="2" name="Title 1"/>
          <p:cNvSpPr>
            <a:spLocks noGrp="1"/>
          </p:cNvSpPr>
          <p:nvPr>
            <p:ph type="title"/>
          </p:nvPr>
        </p:nvSpPr>
        <p:spPr/>
        <p:txBody>
          <a:bodyPr/>
          <a:lstStyle/>
          <a:p>
            <a:r>
              <a:rPr lang="en-US" dirty="0" smtClean="0"/>
              <a:t>5. Writing Workshop </a:t>
            </a:r>
            <a:endParaRPr lang="en-US"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pPr marL="285750" indent="-285750">
              <a:buFont typeface="Wingdings" pitchFamily="2" charset="2"/>
              <a:buChar char="Ø"/>
            </a:pPr>
            <a:r>
              <a:rPr lang="en-US" sz="3200" b="1" dirty="0" smtClean="0">
                <a:latin typeface="Times New Roman"/>
                <a:ea typeface="Cambria"/>
                <a:cs typeface="Times New Roman"/>
              </a:rPr>
              <a:t> Participants are dissatisfied with contact with faculty and advisors (SAQ results).</a:t>
            </a:r>
            <a:r>
              <a:rPr lang="en-US" sz="3200" b="1" dirty="0" smtClean="0">
                <a:latin typeface="Cambria"/>
                <a:ea typeface="Cambria"/>
                <a:cs typeface="Times New Roman"/>
              </a:rPr>
              <a:t/>
            </a:r>
            <a:br>
              <a:rPr lang="en-US" sz="3200" b="1" dirty="0" smtClean="0">
                <a:latin typeface="Cambria"/>
                <a:ea typeface="Cambria"/>
                <a:cs typeface="Times New Roman"/>
              </a:rPr>
            </a:br>
            <a:endParaRPr lang="en-US" sz="3200" b="1" dirty="0" smtClean="0">
              <a:latin typeface="Cambria"/>
              <a:ea typeface="Cambria"/>
              <a:cs typeface="Times New Roman"/>
            </a:endParaRPr>
          </a:p>
          <a:p>
            <a:pPr marL="285750" indent="-285750">
              <a:buFont typeface="Wingdings" pitchFamily="2" charset="2"/>
              <a:buChar char="ü"/>
            </a:pPr>
            <a:r>
              <a:rPr lang="en-US" sz="3200" b="1" dirty="0" smtClean="0">
                <a:solidFill>
                  <a:srgbClr val="FF0000"/>
                </a:solidFill>
                <a:latin typeface="Times New Roman"/>
                <a:ea typeface="Cambria"/>
                <a:cs typeface="Times New Roman"/>
              </a:rPr>
              <a:t>Turnaround time for responses will be stressed in the annual advisors orientation </a:t>
            </a:r>
          </a:p>
          <a:p>
            <a:pPr marL="285750" indent="-285750">
              <a:buFont typeface="Wingdings" pitchFamily="2" charset="2"/>
              <a:buChar char="ü"/>
            </a:pPr>
            <a:r>
              <a:rPr lang="en-US" sz="3200" b="1" dirty="0" smtClean="0">
                <a:solidFill>
                  <a:srgbClr val="FF0000"/>
                </a:solidFill>
                <a:latin typeface="Times New Roman"/>
                <a:ea typeface="Cambria"/>
                <a:cs typeface="Times New Roman"/>
              </a:rPr>
              <a:t>A bi-monthly advisor newsletter focuses on timely responses and is sent to advisors</a:t>
            </a:r>
          </a:p>
          <a:p>
            <a:pPr marL="285750" indent="-285750">
              <a:buFont typeface="Wingdings" pitchFamily="2" charset="2"/>
              <a:buChar char="ü"/>
            </a:pPr>
            <a:r>
              <a:rPr lang="en-US" sz="3200" b="1" dirty="0" smtClean="0">
                <a:solidFill>
                  <a:srgbClr val="FF0000"/>
                </a:solidFill>
                <a:latin typeface="Times New Roman"/>
                <a:ea typeface="Cambria"/>
                <a:cs typeface="Times New Roman"/>
              </a:rPr>
              <a:t>Advisors receive communication about slow response and their service maybe discontinued </a:t>
            </a:r>
          </a:p>
          <a:p>
            <a:endParaRPr lang="en-US" sz="3200" b="1" dirty="0" smtClean="0">
              <a:solidFill>
                <a:srgbClr val="FF0000"/>
              </a:solidFill>
              <a:latin typeface="Times New Roman"/>
              <a:ea typeface="Cambria"/>
              <a:cs typeface="Times New Roman"/>
            </a:endParaRPr>
          </a:p>
        </p:txBody>
      </p:sp>
      <p:sp>
        <p:nvSpPr>
          <p:cNvPr id="4" name="Slide Number Placeholder 3"/>
          <p:cNvSpPr>
            <a:spLocks noGrp="1"/>
          </p:cNvSpPr>
          <p:nvPr>
            <p:ph type="sldNum" sz="quarter" idx="15"/>
          </p:nvPr>
        </p:nvSpPr>
        <p:spPr/>
        <p:txBody>
          <a:bodyPr/>
          <a:lstStyle/>
          <a:p>
            <a:fld id="{7DE0C997-00F0-4EB7-95BB-506A8C967879}" type="slidenum">
              <a:rPr lang="en-US" smtClean="0"/>
              <a:t>11</a:t>
            </a:fld>
            <a:endParaRPr lang="en-US"/>
          </a:p>
        </p:txBody>
      </p:sp>
      <p:sp>
        <p:nvSpPr>
          <p:cNvPr id="2" name="Title 1"/>
          <p:cNvSpPr>
            <a:spLocks noGrp="1"/>
          </p:cNvSpPr>
          <p:nvPr>
            <p:ph type="title"/>
          </p:nvPr>
        </p:nvSpPr>
        <p:spPr/>
        <p:txBody>
          <a:bodyPr/>
          <a:lstStyle/>
          <a:p>
            <a:r>
              <a:rPr lang="en-US" dirty="0" smtClean="0"/>
              <a:t>6. Faculty/Advisor Performance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Wingdings" pitchFamily="2" charset="2"/>
              <a:buChar char="ü"/>
            </a:pPr>
            <a:r>
              <a:rPr lang="en-US" sz="3200" b="1" dirty="0">
                <a:solidFill>
                  <a:srgbClr val="FF0000"/>
                </a:solidFill>
                <a:latin typeface="Times New Roman"/>
                <a:ea typeface="Cambria"/>
                <a:cs typeface="Times New Roman"/>
              </a:rPr>
              <a:t>Advisor orientation will focus on improving response times to students </a:t>
            </a:r>
          </a:p>
          <a:p>
            <a:pPr marL="285750" indent="-285750">
              <a:buFont typeface="Wingdings" pitchFamily="2" charset="2"/>
              <a:buChar char="ü"/>
            </a:pPr>
            <a:r>
              <a:rPr lang="en-US" sz="3200" b="1" dirty="0" smtClean="0">
                <a:solidFill>
                  <a:srgbClr val="FF0000"/>
                </a:solidFill>
                <a:latin typeface="Times New Roman"/>
                <a:ea typeface="Cambria"/>
                <a:cs typeface="Times New Roman"/>
              </a:rPr>
              <a:t> Coordinators are awarded $1,000 for their efforts a year, and must attend the annual conference, the virtual meeting in the spring, and communicate with their cohorts 9 or more times a year to receive the honorarium </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12</a:t>
            </a:fld>
            <a:endParaRPr lang="en-US"/>
          </a:p>
        </p:txBody>
      </p:sp>
      <p:sp>
        <p:nvSpPr>
          <p:cNvPr id="2" name="Title 1"/>
          <p:cNvSpPr>
            <a:spLocks noGrp="1"/>
          </p:cNvSpPr>
          <p:nvPr>
            <p:ph type="title"/>
          </p:nvPr>
        </p:nvSpPr>
        <p:spPr/>
        <p:txBody>
          <a:bodyPr/>
          <a:lstStyle/>
          <a:p>
            <a:r>
              <a:rPr lang="en-US" dirty="0" smtClean="0"/>
              <a:t>Faculty/Advisor Performance Cont.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6" name="Slide Number Placeholder 5"/>
          <p:cNvSpPr>
            <a:spLocks noGrp="1"/>
          </p:cNvSpPr>
          <p:nvPr>
            <p:ph type="sldNum" sz="quarter" idx="11"/>
          </p:nvPr>
        </p:nvSpPr>
        <p:spPr/>
        <p:txBody>
          <a:bodyPr/>
          <a:lstStyle/>
          <a:p>
            <a:fld id="{7DE0C997-00F0-4EB7-95BB-506A8C967879}" type="slidenum">
              <a:rPr lang="en-US" smtClean="0"/>
              <a:t>13</a:t>
            </a:fld>
            <a:endParaRPr lang="en-US"/>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19200" y="4572000"/>
            <a:ext cx="7431258" cy="1754326"/>
          </a:xfrm>
          <a:prstGeom prst="rect">
            <a:avLst/>
          </a:prstGeom>
          <a:noFill/>
        </p:spPr>
        <p:txBody>
          <a:bodyPr wrap="square" rtlCol="0">
            <a:spAutoFit/>
          </a:bodyPr>
          <a:lstStyle/>
          <a:p>
            <a:pPr algn="r"/>
            <a:r>
              <a:rPr lang="en-US" sz="2400" dirty="0" smtClean="0">
                <a:solidFill>
                  <a:schemeClr val="bg2">
                    <a:lumMod val="25000"/>
                  </a:schemeClr>
                </a:solidFill>
                <a:latin typeface="Georgia" pitchFamily="18" charset="0"/>
              </a:rPr>
              <a:t>Doctor of Ministry Conference</a:t>
            </a:r>
          </a:p>
          <a:p>
            <a:pPr algn="r"/>
            <a:r>
              <a:rPr lang="en-US" sz="2400" b="1" dirty="0" smtClean="0">
                <a:solidFill>
                  <a:schemeClr val="bg2">
                    <a:lumMod val="25000"/>
                  </a:schemeClr>
                </a:solidFill>
                <a:latin typeface="Georgia" pitchFamily="18" charset="0"/>
              </a:rPr>
              <a:t>Church, Conference, Seminary:</a:t>
            </a:r>
            <a:br>
              <a:rPr lang="en-US" sz="2400" b="1" dirty="0" smtClean="0">
                <a:solidFill>
                  <a:schemeClr val="bg2">
                    <a:lumMod val="25000"/>
                  </a:schemeClr>
                </a:solidFill>
                <a:latin typeface="Georgia" pitchFamily="18" charset="0"/>
              </a:rPr>
            </a:br>
            <a:r>
              <a:rPr lang="en-US" sz="2400" b="1" dirty="0" smtClean="0">
                <a:solidFill>
                  <a:schemeClr val="bg2">
                    <a:lumMod val="25000"/>
                  </a:schemeClr>
                </a:solidFill>
                <a:latin typeface="Georgia" pitchFamily="18" charset="0"/>
              </a:rPr>
              <a:t>Partnering to Change the World</a:t>
            </a:r>
          </a:p>
          <a:p>
            <a:pPr algn="r"/>
            <a:r>
              <a:rPr lang="en-US" dirty="0" smtClean="0">
                <a:solidFill>
                  <a:schemeClr val="bg2">
                    <a:lumMod val="25000"/>
                  </a:schemeClr>
                </a:solidFill>
                <a:latin typeface="Georgia" pitchFamily="18" charset="0"/>
              </a:rPr>
              <a:t>September 26-27, 2011</a:t>
            </a:r>
          </a:p>
          <a:p>
            <a:pPr algn="r"/>
            <a:r>
              <a:rPr lang="en-US" dirty="0" smtClean="0">
                <a:solidFill>
                  <a:schemeClr val="bg2">
                    <a:lumMod val="25000"/>
                  </a:schemeClr>
                </a:solidFill>
                <a:latin typeface="Georgia" pitchFamily="18" charset="0"/>
              </a:rPr>
              <a:t>Attendance: 40</a:t>
            </a:r>
            <a:endParaRPr lang="en-US" dirty="0">
              <a:solidFill>
                <a:schemeClr val="bg2">
                  <a:lumMod val="25000"/>
                </a:schemeClr>
              </a:solidFill>
              <a:latin typeface="Georgia" pitchFamily="18" charset="0"/>
            </a:endParaRPr>
          </a:p>
        </p:txBody>
      </p:sp>
    </p:spTree>
    <p:extLst>
      <p:ext uri="{BB962C8B-B14F-4D97-AF65-F5344CB8AC3E}">
        <p14:creationId xmlns:p14="http://schemas.microsoft.com/office/powerpoint/2010/main" val="411629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285750" indent="-285750">
              <a:buFont typeface="Wingdings" pitchFamily="2" charset="2"/>
              <a:buChar char="Ø"/>
            </a:pPr>
            <a:r>
              <a:rPr lang="en-US" sz="3200" b="1" dirty="0" smtClean="0">
                <a:latin typeface="Times New Roman"/>
                <a:ea typeface="Cambria"/>
                <a:cs typeface="Times New Roman"/>
              </a:rPr>
              <a:t>Participants, though satisfied, rate satisfaction with office staff support lower than other categories (SAQ results). </a:t>
            </a:r>
            <a:endParaRPr lang="en-US" sz="3200" b="1" dirty="0">
              <a:latin typeface="Times New Roman"/>
              <a:ea typeface="Cambria"/>
              <a:cs typeface="Times New Roman"/>
            </a:endParaRPr>
          </a:p>
          <a:p>
            <a:endParaRPr lang="en-US" sz="3200" b="1" dirty="0" smtClean="0">
              <a:latin typeface="Times New Roman"/>
              <a:ea typeface="Cambria"/>
              <a:cs typeface="Times New Roman"/>
            </a:endParaRPr>
          </a:p>
          <a:p>
            <a:pPr marL="457200" indent="-457200">
              <a:buFont typeface="Wingdings" pitchFamily="2" charset="2"/>
              <a:buChar char="ü"/>
            </a:pPr>
            <a:r>
              <a:rPr lang="en-US" sz="3200" b="1" dirty="0" smtClean="0">
                <a:solidFill>
                  <a:srgbClr val="FF0000"/>
                </a:solidFill>
                <a:latin typeface="Times New Roman"/>
                <a:ea typeface="Cambria"/>
                <a:cs typeface="Times New Roman"/>
              </a:rPr>
              <a:t>Staff </a:t>
            </a:r>
            <a:r>
              <a:rPr lang="en-US" sz="3200" b="1" dirty="0">
                <a:solidFill>
                  <a:srgbClr val="FF0000"/>
                </a:solidFill>
                <a:latin typeface="Times New Roman"/>
                <a:ea typeface="Cambria"/>
                <a:cs typeface="Times New Roman"/>
              </a:rPr>
              <a:t>efficiency in certain tasks (two tasks have been identified) will be addressed through professional development and accountability</a:t>
            </a:r>
            <a:r>
              <a:rPr lang="en-US" sz="3200" b="1" dirty="0">
                <a:latin typeface="Times New Roman"/>
                <a:ea typeface="Cambria"/>
                <a:cs typeface="Times New Roman"/>
              </a:rPr>
              <a:t>. </a:t>
            </a:r>
          </a:p>
          <a:p>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14</a:t>
            </a:fld>
            <a:endParaRPr lang="en-US"/>
          </a:p>
        </p:txBody>
      </p:sp>
      <p:sp>
        <p:nvSpPr>
          <p:cNvPr id="2" name="Title 1"/>
          <p:cNvSpPr>
            <a:spLocks noGrp="1"/>
          </p:cNvSpPr>
          <p:nvPr>
            <p:ph type="title"/>
          </p:nvPr>
        </p:nvSpPr>
        <p:spPr/>
        <p:txBody>
          <a:bodyPr/>
          <a:lstStyle/>
          <a:p>
            <a:r>
              <a:rPr lang="en-US" dirty="0" smtClean="0"/>
              <a:t>7. Staff Support</a:t>
            </a:r>
            <a:endParaRPr lang="en-US" dirty="0"/>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55000" lnSpcReduction="20000"/>
          </a:bodyPr>
          <a:lstStyle/>
          <a:p>
            <a:pPr marL="285750" indent="-285750">
              <a:buFont typeface="Wingdings" pitchFamily="2" charset="2"/>
              <a:buChar char="Ø"/>
            </a:pPr>
            <a:r>
              <a:rPr lang="en-US" sz="6700" b="1" dirty="0" smtClean="0">
                <a:latin typeface="Times New Roman"/>
                <a:ea typeface="Cambria"/>
                <a:cs typeface="Times New Roman"/>
              </a:rPr>
              <a:t>The office placement of the person doing assessment in the program within the program suite will be sought (Office of Assessment) . </a:t>
            </a:r>
          </a:p>
          <a:p>
            <a:pPr marL="285750" indent="-285750">
              <a:buFont typeface="Wingdings" pitchFamily="2" charset="2"/>
              <a:buChar char="Ø"/>
            </a:pPr>
            <a:endParaRPr lang="en-US" sz="6700" b="1" dirty="0" smtClean="0">
              <a:latin typeface="Times New Roman"/>
              <a:ea typeface="Cambria"/>
              <a:cs typeface="Times New Roman"/>
            </a:endParaRPr>
          </a:p>
          <a:p>
            <a:pPr marL="285750" indent="-285750">
              <a:buFont typeface="Wingdings" pitchFamily="2" charset="2"/>
              <a:buChar char="ü"/>
            </a:pPr>
            <a:r>
              <a:rPr lang="en-US" sz="6700" b="1" dirty="0" smtClean="0">
                <a:solidFill>
                  <a:srgbClr val="FF0000"/>
                </a:solidFill>
                <a:latin typeface="Times New Roman"/>
                <a:ea typeface="Cambria"/>
                <a:cs typeface="Times New Roman"/>
              </a:rPr>
              <a:t>Full-time seminary assessment personnel hired by the seminary to over assessment responsibilities. </a:t>
            </a:r>
          </a:p>
          <a:p>
            <a:pPr marL="285750" indent="-285750">
              <a:buFont typeface="Wingdings" pitchFamily="2" charset="2"/>
              <a:buChar char="ü"/>
            </a:pPr>
            <a:endParaRPr lang="en-US" sz="6700" b="1" dirty="0">
              <a:solidFill>
                <a:srgbClr val="FF0000"/>
              </a:solidFill>
              <a:latin typeface="Times New Roman"/>
              <a:cs typeface="Times New Roman"/>
            </a:endParaRPr>
          </a:p>
          <a:p>
            <a:endParaRPr lang="en-US" b="1" dirty="0" smtClean="0"/>
          </a:p>
          <a:p>
            <a:endParaRPr lang="en-US" b="1" dirty="0"/>
          </a:p>
        </p:txBody>
      </p:sp>
      <p:sp>
        <p:nvSpPr>
          <p:cNvPr id="4" name="Slide Number Placeholder 3"/>
          <p:cNvSpPr>
            <a:spLocks noGrp="1"/>
          </p:cNvSpPr>
          <p:nvPr>
            <p:ph type="sldNum" sz="quarter" idx="15"/>
          </p:nvPr>
        </p:nvSpPr>
        <p:spPr/>
        <p:txBody>
          <a:bodyPr/>
          <a:lstStyle/>
          <a:p>
            <a:fld id="{7DE0C997-00F0-4EB7-95BB-506A8C967879}" type="slidenum">
              <a:rPr lang="en-US" smtClean="0"/>
              <a:t>15</a:t>
            </a:fld>
            <a:endParaRPr lang="en-US"/>
          </a:p>
        </p:txBody>
      </p:sp>
      <p:sp>
        <p:nvSpPr>
          <p:cNvPr id="2" name="Title 1"/>
          <p:cNvSpPr>
            <a:spLocks noGrp="1"/>
          </p:cNvSpPr>
          <p:nvPr>
            <p:ph type="title"/>
          </p:nvPr>
        </p:nvSpPr>
        <p:spPr/>
        <p:txBody>
          <a:bodyPr/>
          <a:lstStyle/>
          <a:p>
            <a:r>
              <a:rPr lang="en-US" dirty="0" smtClean="0"/>
              <a:t>Staff Support Cont. </a:t>
            </a:r>
            <a:endParaRPr lang="en-US" dirty="0"/>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285750" indent="-285750">
              <a:buFont typeface="Wingdings" pitchFamily="2" charset="2"/>
              <a:buChar char="Ø"/>
            </a:pPr>
            <a:r>
              <a:rPr lang="en-US" sz="3200" b="1" dirty="0">
                <a:latin typeface="Times New Roman"/>
                <a:ea typeface="Cambria"/>
                <a:cs typeface="Times New Roman"/>
              </a:rPr>
              <a:t>An editor employed by AU for the program projects will be sought, rather than independent </a:t>
            </a:r>
            <a:r>
              <a:rPr lang="en-US" sz="3200" b="1" dirty="0" smtClean="0">
                <a:latin typeface="Times New Roman"/>
                <a:ea typeface="Cambria"/>
                <a:cs typeface="Times New Roman"/>
              </a:rPr>
              <a:t>contractors (Program Director). </a:t>
            </a:r>
            <a:endParaRPr lang="en-US" sz="3200" b="1" dirty="0">
              <a:latin typeface="Times New Roman"/>
              <a:ea typeface="Cambria"/>
              <a:cs typeface="Times New Roman"/>
            </a:endParaRPr>
          </a:p>
          <a:p>
            <a:endParaRPr lang="en-US" sz="3200" b="1" dirty="0">
              <a:latin typeface="Times New Roman"/>
              <a:ea typeface="Cambria"/>
              <a:cs typeface="Times New Roman"/>
            </a:endParaRPr>
          </a:p>
          <a:p>
            <a:pPr marL="285750" indent="-285750">
              <a:buFont typeface="Wingdings" pitchFamily="2" charset="2"/>
              <a:buChar char="ü"/>
            </a:pPr>
            <a:r>
              <a:rPr lang="en-US" sz="3200" b="1" dirty="0">
                <a:solidFill>
                  <a:srgbClr val="FF0000"/>
                </a:solidFill>
                <a:latin typeface="Times New Roman"/>
                <a:ea typeface="Cambria"/>
                <a:cs typeface="Times New Roman"/>
              </a:rPr>
              <a:t>A part-time position was voted and included in the seminary budget for FY13 and awaits implementation – we feel this will help address several problems – quality of editing, distribution of work load, and turn around time</a:t>
            </a:r>
            <a:endParaRPr lang="en-US" sz="3200" b="1" dirty="0"/>
          </a:p>
          <a:p>
            <a:endParaRPr lang="en-US" sz="3200" dirty="0"/>
          </a:p>
        </p:txBody>
      </p:sp>
      <p:sp>
        <p:nvSpPr>
          <p:cNvPr id="3" name="Slide Number Placeholder 2"/>
          <p:cNvSpPr>
            <a:spLocks noGrp="1"/>
          </p:cNvSpPr>
          <p:nvPr>
            <p:ph type="sldNum" sz="quarter" idx="15"/>
          </p:nvPr>
        </p:nvSpPr>
        <p:spPr/>
        <p:txBody>
          <a:bodyPr/>
          <a:lstStyle/>
          <a:p>
            <a:fld id="{7DE0C997-00F0-4EB7-95BB-506A8C967879}" type="slidenum">
              <a:rPr lang="en-US" smtClean="0"/>
              <a:t>16</a:t>
            </a:fld>
            <a:endParaRPr lang="en-US"/>
          </a:p>
        </p:txBody>
      </p:sp>
      <p:sp>
        <p:nvSpPr>
          <p:cNvPr id="4" name="Title 3"/>
          <p:cNvSpPr>
            <a:spLocks noGrp="1"/>
          </p:cNvSpPr>
          <p:nvPr>
            <p:ph type="title"/>
          </p:nvPr>
        </p:nvSpPr>
        <p:spPr/>
        <p:txBody>
          <a:bodyPr/>
          <a:lstStyle/>
          <a:p>
            <a:r>
              <a:rPr lang="en-US" dirty="0"/>
              <a:t>Staff Support Cont. </a:t>
            </a:r>
          </a:p>
        </p:txBody>
      </p:sp>
    </p:spTree>
    <p:extLst>
      <p:ext uri="{BB962C8B-B14F-4D97-AF65-F5344CB8AC3E}">
        <p14:creationId xmlns:p14="http://schemas.microsoft.com/office/powerpoint/2010/main" val="419227454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20000"/>
          </a:bodyPr>
          <a:lstStyle/>
          <a:p>
            <a:pPr marL="285750" indent="-285750">
              <a:buFont typeface="Wingdings" pitchFamily="2" charset="2"/>
              <a:buChar char="Ø"/>
            </a:pPr>
            <a:r>
              <a:rPr lang="en-US" sz="3500" b="1" dirty="0" smtClean="0">
                <a:latin typeface="Times New Roman"/>
                <a:ea typeface="Cambria"/>
                <a:cs typeface="Times New Roman"/>
              </a:rPr>
              <a:t>Some dissatisfaction is evident in the experience of international students within the in-residence program concentration </a:t>
            </a:r>
            <a:r>
              <a:rPr lang="en-US" sz="3600" b="1" dirty="0" smtClean="0">
                <a:latin typeface="Times New Roman"/>
                <a:ea typeface="Cambria"/>
                <a:cs typeface="Times New Roman"/>
              </a:rPr>
              <a:t>(SAQ results)</a:t>
            </a:r>
            <a:r>
              <a:rPr lang="en-US" sz="3500" b="1" dirty="0" smtClean="0">
                <a:latin typeface="Times New Roman"/>
                <a:ea typeface="Cambria"/>
                <a:cs typeface="Times New Roman"/>
              </a:rPr>
              <a:t>. </a:t>
            </a:r>
            <a:r>
              <a:rPr lang="en-US" sz="3500" b="1" dirty="0" smtClean="0">
                <a:latin typeface="Cambria"/>
                <a:ea typeface="Cambria"/>
                <a:cs typeface="Times New Roman"/>
              </a:rPr>
              <a:t/>
            </a:r>
            <a:br>
              <a:rPr lang="en-US" sz="3500" b="1" dirty="0" smtClean="0">
                <a:latin typeface="Cambria"/>
                <a:ea typeface="Cambria"/>
                <a:cs typeface="Times New Roman"/>
              </a:rPr>
            </a:br>
            <a:endParaRPr lang="en-US" sz="3500" b="1" dirty="0" smtClean="0">
              <a:latin typeface="Cambria"/>
              <a:ea typeface="Cambria"/>
              <a:cs typeface="Times New Roman"/>
            </a:endParaRPr>
          </a:p>
          <a:p>
            <a:pPr marL="285750" indent="-285750">
              <a:buFont typeface="Wingdings" pitchFamily="2" charset="2"/>
              <a:buChar char="ü"/>
            </a:pPr>
            <a:r>
              <a:rPr lang="en-US" sz="3500" b="1" dirty="0" smtClean="0">
                <a:solidFill>
                  <a:srgbClr val="FF0000"/>
                </a:solidFill>
                <a:latin typeface="Times New Roman"/>
                <a:ea typeface="Cambria"/>
                <a:cs typeface="Times New Roman"/>
              </a:rPr>
              <a:t>The director improved personal contact regarding their financial needs</a:t>
            </a:r>
          </a:p>
          <a:p>
            <a:pPr marL="285750" indent="-285750">
              <a:buFont typeface="Wingdings" pitchFamily="2" charset="2"/>
              <a:buChar char="ü"/>
            </a:pPr>
            <a:r>
              <a:rPr lang="en-US" sz="3500" b="1" dirty="0" smtClean="0">
                <a:solidFill>
                  <a:srgbClr val="FF0000"/>
                </a:solidFill>
                <a:latin typeface="Times New Roman"/>
                <a:ea typeface="Cambria"/>
                <a:cs typeface="Times New Roman"/>
              </a:rPr>
              <a:t>Cohort </a:t>
            </a:r>
            <a:r>
              <a:rPr lang="en-US" sz="3500" b="1" dirty="0">
                <a:solidFill>
                  <a:srgbClr val="FF0000"/>
                </a:solidFill>
                <a:latin typeface="Times New Roman"/>
                <a:ea typeface="Cambria"/>
                <a:cs typeface="Times New Roman"/>
              </a:rPr>
              <a:t>size </a:t>
            </a:r>
            <a:r>
              <a:rPr lang="en-US" sz="3500" b="1" dirty="0" smtClean="0">
                <a:solidFill>
                  <a:srgbClr val="FF0000"/>
                </a:solidFill>
                <a:latin typeface="Times New Roman"/>
                <a:ea typeface="Cambria"/>
                <a:cs typeface="Times New Roman"/>
              </a:rPr>
              <a:t>limited </a:t>
            </a:r>
            <a:r>
              <a:rPr lang="en-US" sz="3500" b="1" dirty="0">
                <a:solidFill>
                  <a:srgbClr val="FF0000"/>
                </a:solidFill>
                <a:latin typeface="Times New Roman"/>
                <a:ea typeface="Cambria"/>
                <a:cs typeface="Times New Roman"/>
              </a:rPr>
              <a:t>to </a:t>
            </a:r>
            <a:r>
              <a:rPr lang="en-US" sz="3500" b="1" dirty="0" smtClean="0">
                <a:solidFill>
                  <a:srgbClr val="FF0000"/>
                </a:solidFill>
                <a:latin typeface="Times New Roman"/>
                <a:ea typeface="Cambria"/>
                <a:cs typeface="Times New Roman"/>
              </a:rPr>
              <a:t>15</a:t>
            </a:r>
          </a:p>
          <a:p>
            <a:pPr marL="285750" indent="-285750">
              <a:buFont typeface="Wingdings" pitchFamily="2" charset="2"/>
              <a:buChar char="ü"/>
            </a:pPr>
            <a:r>
              <a:rPr lang="en-US" sz="3500" b="1" dirty="0" smtClean="0">
                <a:solidFill>
                  <a:srgbClr val="FF0000"/>
                </a:solidFill>
                <a:latin typeface="Times New Roman"/>
                <a:ea typeface="Cambria"/>
                <a:cs typeface="Times New Roman"/>
              </a:rPr>
              <a:t>Tightened language proficiency entrance requirements</a:t>
            </a:r>
          </a:p>
          <a:p>
            <a:pPr marL="285750" indent="-285750">
              <a:buFont typeface="Wingdings" pitchFamily="2" charset="2"/>
              <a:buChar char="ü"/>
            </a:pPr>
            <a:endParaRPr lang="en-US" sz="2800" b="1" dirty="0" smtClean="0">
              <a:solidFill>
                <a:srgbClr val="FF0000"/>
              </a:solidFill>
              <a:latin typeface="Times New Roman"/>
              <a:ea typeface="Cambria"/>
              <a:cs typeface="Times New Roman"/>
            </a:endParaRPr>
          </a:p>
          <a:p>
            <a:pPr marL="285750" indent="-285750">
              <a:buFont typeface="Wingdings" pitchFamily="2" charset="2"/>
              <a:buChar char="ü"/>
            </a:pPr>
            <a:endParaRPr lang="en-US" sz="2800" b="1" dirty="0">
              <a:solidFill>
                <a:srgbClr val="FF0000"/>
              </a:solidFill>
              <a:latin typeface="Times New Roman"/>
              <a:ea typeface="Cambria"/>
              <a:cs typeface="Times New Roman"/>
            </a:endParaRPr>
          </a:p>
          <a:p>
            <a:pPr marL="285750" indent="-285750">
              <a:buFont typeface="Wingdings" pitchFamily="2" charset="2"/>
              <a:buChar char="ü"/>
            </a:pPr>
            <a:endParaRPr lang="en-US" sz="3200" b="1" dirty="0">
              <a:solidFill>
                <a:srgbClr val="FF0000"/>
              </a:solidFill>
              <a:latin typeface="Times New Roman"/>
              <a:ea typeface="Cambria"/>
              <a:cs typeface="Times New Roman"/>
            </a:endParaRPr>
          </a:p>
          <a:p>
            <a:endParaRPr lang="en-US" b="1" dirty="0"/>
          </a:p>
        </p:txBody>
      </p:sp>
      <p:sp>
        <p:nvSpPr>
          <p:cNvPr id="4" name="Slide Number Placeholder 3"/>
          <p:cNvSpPr>
            <a:spLocks noGrp="1"/>
          </p:cNvSpPr>
          <p:nvPr>
            <p:ph type="sldNum" sz="quarter" idx="15"/>
          </p:nvPr>
        </p:nvSpPr>
        <p:spPr/>
        <p:txBody>
          <a:bodyPr/>
          <a:lstStyle/>
          <a:p>
            <a:fld id="{7DE0C997-00F0-4EB7-95BB-506A8C967879}" type="slidenum">
              <a:rPr lang="en-US" smtClean="0"/>
              <a:t>17</a:t>
            </a:fld>
            <a:endParaRPr lang="en-US"/>
          </a:p>
        </p:txBody>
      </p:sp>
      <p:sp>
        <p:nvSpPr>
          <p:cNvPr id="2" name="Title 1"/>
          <p:cNvSpPr>
            <a:spLocks noGrp="1"/>
          </p:cNvSpPr>
          <p:nvPr>
            <p:ph type="title"/>
          </p:nvPr>
        </p:nvSpPr>
        <p:spPr/>
        <p:txBody>
          <a:bodyPr/>
          <a:lstStyle/>
          <a:p>
            <a:r>
              <a:rPr lang="en-US" dirty="0" smtClean="0"/>
              <a:t>8. In-residence International  Issues</a:t>
            </a:r>
            <a:endParaRPr lang="en-US" dirty="0"/>
          </a:p>
        </p:txBody>
      </p:sp>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Wingdings" pitchFamily="2" charset="2"/>
              <a:buChar char="ü"/>
            </a:pPr>
            <a:r>
              <a:rPr lang="en-US" sz="3200" b="1" dirty="0" smtClean="0">
                <a:solidFill>
                  <a:srgbClr val="FF0000"/>
                </a:solidFill>
                <a:latin typeface="Times New Roman"/>
                <a:ea typeface="Cambria"/>
                <a:cs typeface="Times New Roman"/>
              </a:rPr>
              <a:t>These participants are required to contract an editor at their expense</a:t>
            </a:r>
          </a:p>
          <a:p>
            <a:pPr marL="457200" indent="-457200">
              <a:buFont typeface="Wingdings" pitchFamily="2" charset="2"/>
              <a:buChar char="q"/>
            </a:pPr>
            <a:r>
              <a:rPr lang="en-US" sz="2600" b="1" dirty="0" smtClean="0">
                <a:solidFill>
                  <a:srgbClr val="FF0000"/>
                </a:solidFill>
                <a:latin typeface="Times New Roman"/>
                <a:ea typeface="Cambria"/>
                <a:cs typeface="Times New Roman"/>
              </a:rPr>
              <a:t>Discussions that </a:t>
            </a:r>
            <a:r>
              <a:rPr lang="en-US" sz="2600" b="1" dirty="0">
                <a:solidFill>
                  <a:srgbClr val="FF0000"/>
                </a:solidFill>
                <a:latin typeface="Times New Roman"/>
                <a:ea typeface="Cambria"/>
                <a:cs typeface="Times New Roman"/>
              </a:rPr>
              <a:t>students will be required to have a letter assuring placement in their home field on completion of their program prior to starting the program </a:t>
            </a:r>
            <a:endParaRPr lang="en-US" sz="2600" b="1" dirty="0" smtClean="0">
              <a:solidFill>
                <a:srgbClr val="FF0000"/>
              </a:solidFill>
              <a:latin typeface="Times New Roman"/>
              <a:ea typeface="Cambria"/>
              <a:cs typeface="Times New Roman"/>
            </a:endParaRPr>
          </a:p>
          <a:p>
            <a:pPr marL="457200" indent="-457200">
              <a:buFont typeface="Wingdings" pitchFamily="2" charset="2"/>
              <a:buChar char="q"/>
            </a:pPr>
            <a:r>
              <a:rPr lang="en-US" sz="2600" b="1" dirty="0" smtClean="0">
                <a:solidFill>
                  <a:srgbClr val="FF0000"/>
                </a:solidFill>
                <a:latin typeface="Times New Roman"/>
                <a:ea typeface="Cambria"/>
                <a:cs typeface="Times New Roman"/>
              </a:rPr>
              <a:t>Students </a:t>
            </a:r>
            <a:r>
              <a:rPr lang="en-US" sz="2600" b="1" dirty="0">
                <a:solidFill>
                  <a:srgbClr val="FF0000"/>
                </a:solidFill>
                <a:latin typeface="Times New Roman"/>
                <a:ea typeface="Cambria"/>
                <a:cs typeface="Times New Roman"/>
              </a:rPr>
              <a:t>will be required to attend the AU process to help international students with language and writing </a:t>
            </a:r>
            <a:r>
              <a:rPr lang="en-US" sz="2600" b="1" dirty="0" smtClean="0">
                <a:solidFill>
                  <a:srgbClr val="FF0000"/>
                </a:solidFill>
                <a:latin typeface="Times New Roman"/>
                <a:ea typeface="Cambria"/>
                <a:cs typeface="Times New Roman"/>
              </a:rPr>
              <a:t>needs</a:t>
            </a:r>
          </a:p>
          <a:p>
            <a:pPr marL="457200" indent="-457200">
              <a:buFont typeface="Wingdings" pitchFamily="2" charset="2"/>
              <a:buChar char="q"/>
            </a:pPr>
            <a:r>
              <a:rPr lang="en-US" sz="2600" b="1" dirty="0" smtClean="0">
                <a:solidFill>
                  <a:srgbClr val="FF0000"/>
                </a:solidFill>
                <a:latin typeface="Times New Roman"/>
                <a:ea typeface="Cambria"/>
                <a:cs typeface="Times New Roman"/>
              </a:rPr>
              <a:t>The program committee voted against actions</a:t>
            </a:r>
          </a:p>
          <a:p>
            <a:pPr marL="457200" indent="-457200">
              <a:buFont typeface="Wingdings" pitchFamily="2" charset="2"/>
              <a:buChar char="q"/>
            </a:pPr>
            <a:endParaRPr lang="en-US" sz="2800" b="1" dirty="0" smtClean="0">
              <a:solidFill>
                <a:srgbClr val="FF0000"/>
              </a:solidFill>
              <a:latin typeface="Times New Roman"/>
              <a:ea typeface="Cambria"/>
              <a:cs typeface="Times New Roman"/>
            </a:endParaRPr>
          </a:p>
          <a:p>
            <a:endParaRPr lang="en-US" sz="3200" b="1" dirty="0" smtClean="0">
              <a:solidFill>
                <a:srgbClr val="FF0000"/>
              </a:solidFill>
              <a:latin typeface="Times New Roman"/>
              <a:ea typeface="Cambria"/>
              <a:cs typeface="Times New Roman"/>
            </a:endParaRPr>
          </a:p>
          <a:p>
            <a:endParaRPr lang="en-US" sz="3200" b="1" dirty="0">
              <a:solidFill>
                <a:srgbClr val="FF0000"/>
              </a:solidFill>
              <a:latin typeface="Times New Roman"/>
              <a:ea typeface="Cambria"/>
              <a:cs typeface="Times New Roman"/>
            </a:endParaRPr>
          </a:p>
          <a:p>
            <a:endParaRPr lang="en-US" sz="3200" b="1" dirty="0"/>
          </a:p>
        </p:txBody>
      </p:sp>
      <p:sp>
        <p:nvSpPr>
          <p:cNvPr id="5" name="Slide Number Placeholder 4"/>
          <p:cNvSpPr>
            <a:spLocks noGrp="1"/>
          </p:cNvSpPr>
          <p:nvPr>
            <p:ph type="sldNum" sz="quarter" idx="15"/>
          </p:nvPr>
        </p:nvSpPr>
        <p:spPr/>
        <p:txBody>
          <a:bodyPr/>
          <a:lstStyle/>
          <a:p>
            <a:fld id="{7DE0C997-00F0-4EB7-95BB-506A8C967879}" type="slidenum">
              <a:rPr lang="en-US" smtClean="0"/>
              <a:t>18</a:t>
            </a:fld>
            <a:endParaRPr lang="en-US"/>
          </a:p>
        </p:txBody>
      </p:sp>
      <p:sp>
        <p:nvSpPr>
          <p:cNvPr id="2" name="Title 1"/>
          <p:cNvSpPr>
            <a:spLocks noGrp="1"/>
          </p:cNvSpPr>
          <p:nvPr>
            <p:ph type="title"/>
          </p:nvPr>
        </p:nvSpPr>
        <p:spPr/>
        <p:txBody>
          <a:bodyPr>
            <a:normAutofit fontScale="90000"/>
          </a:bodyPr>
          <a:lstStyle/>
          <a:p>
            <a:r>
              <a:rPr lang="en-US" dirty="0" smtClean="0"/>
              <a:t>In-Residence International Issues Cont.</a:t>
            </a:r>
            <a:endParaRPr lang="en-US" dirty="0"/>
          </a:p>
        </p:txBody>
      </p:sp>
      <p:sp>
        <p:nvSpPr>
          <p:cNvPr id="4" name="Rectangle 3"/>
          <p:cNvSpPr/>
          <p:nvPr/>
        </p:nvSpPr>
        <p:spPr>
          <a:xfrm>
            <a:off x="2286000" y="2274838"/>
            <a:ext cx="4572000" cy="646331"/>
          </a:xfrm>
          <a:prstGeom prst="rect">
            <a:avLst/>
          </a:prstGeom>
        </p:spPr>
        <p:txBody>
          <a:bodyPr>
            <a:spAutoFit/>
          </a:bodyPr>
          <a:lstStyle/>
          <a:p>
            <a:r>
              <a:rPr lang="en-US" dirty="0" smtClean="0">
                <a:latin typeface="Cambria"/>
                <a:ea typeface="Cambria"/>
                <a:cs typeface="Times New Roman"/>
              </a:rPr>
              <a:t/>
            </a:r>
            <a:br>
              <a:rPr lang="en-US" dirty="0" smtClean="0">
                <a:latin typeface="Cambria"/>
                <a:ea typeface="Cambria"/>
                <a:cs typeface="Times New Roman"/>
              </a:rPr>
            </a:br>
            <a:endParaRPr lang="en-US" dirty="0"/>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71600" y="4953000"/>
            <a:ext cx="7498080" cy="4800600"/>
          </a:xfrm>
        </p:spPr>
        <p:txBody>
          <a:bodyPr>
            <a:normAutofit/>
          </a:bodyPr>
          <a:lstStyle/>
          <a:p>
            <a:r>
              <a:rPr lang="en-US" sz="2800" b="1" i="1" dirty="0" smtClean="0"/>
              <a:t>Full results for all the data are available for review upon request</a:t>
            </a:r>
            <a:endParaRPr lang="en-US" sz="2800" b="1" i="1" dirty="0"/>
          </a:p>
        </p:txBody>
      </p:sp>
      <p:sp>
        <p:nvSpPr>
          <p:cNvPr id="4" name="Slide Number Placeholder 3"/>
          <p:cNvSpPr>
            <a:spLocks noGrp="1"/>
          </p:cNvSpPr>
          <p:nvPr>
            <p:ph type="sldNum" sz="quarter" idx="15"/>
          </p:nvPr>
        </p:nvSpPr>
        <p:spPr/>
        <p:txBody>
          <a:bodyPr/>
          <a:lstStyle/>
          <a:p>
            <a:fld id="{7DE0C997-00F0-4EB7-95BB-506A8C967879}" type="slidenum">
              <a:rPr lang="en-US" smtClean="0"/>
              <a:t>19</a:t>
            </a:fld>
            <a:endParaRPr lang="en-US"/>
          </a:p>
        </p:txBody>
      </p:sp>
      <p:sp>
        <p:nvSpPr>
          <p:cNvPr id="2" name="Title 1"/>
          <p:cNvSpPr>
            <a:spLocks noGrp="1"/>
          </p:cNvSpPr>
          <p:nvPr>
            <p:ph type="title"/>
          </p:nvPr>
        </p:nvSpPr>
        <p:spPr>
          <a:xfrm>
            <a:off x="1295400" y="2286000"/>
            <a:ext cx="7498080" cy="1143000"/>
          </a:xfrm>
        </p:spPr>
        <p:txBody>
          <a:bodyPr>
            <a:normAutofit fontScale="90000"/>
          </a:bodyPr>
          <a:lstStyle/>
          <a:p>
            <a:r>
              <a:rPr lang="en-US" b="1" dirty="0" smtClean="0"/>
              <a:t>Observations, and Results, from the Project Assessment (67 students sitting for the oral assessment, 222 faculty and adjuncts doing the direct assessment), Exit Survey (30), and SAQ (67)</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285750" indent="-285750">
              <a:buFont typeface="Wingdings" pitchFamily="2" charset="2"/>
              <a:buChar char="Ø"/>
            </a:pPr>
            <a:r>
              <a:rPr lang="en-US" sz="3200" dirty="0" smtClean="0"/>
              <a:t>The following items were identified as areas for growth during the 2010-2011 school year from the Seminary Assessment Questionnaire (SAQ), DMin Exit Survey, DMin Project Survey data as well as observations from the Program Director and the Director of  Institutional Assessment</a:t>
            </a:r>
          </a:p>
          <a:p>
            <a:pPr marL="285750" indent="-285750">
              <a:buFont typeface="Wingdings" pitchFamily="2" charset="2"/>
              <a:buChar char="Ø"/>
            </a:pPr>
            <a:r>
              <a:rPr lang="en-US" sz="3200" dirty="0" smtClean="0"/>
              <a:t>Recommendations were made and acted upon with the following results:  </a:t>
            </a:r>
            <a:endParaRPr lang="en-US" sz="3200" dirty="0"/>
          </a:p>
        </p:txBody>
      </p:sp>
      <p:sp>
        <p:nvSpPr>
          <p:cNvPr id="3" name="Slide Number Placeholder 2"/>
          <p:cNvSpPr>
            <a:spLocks noGrp="1"/>
          </p:cNvSpPr>
          <p:nvPr>
            <p:ph type="sldNum" sz="quarter" idx="15"/>
          </p:nvPr>
        </p:nvSpPr>
        <p:spPr/>
        <p:txBody>
          <a:bodyPr/>
          <a:lstStyle/>
          <a:p>
            <a:fld id="{7DE0C997-00F0-4EB7-95BB-506A8C967879}" type="slidenum">
              <a:rPr lang="en-US" smtClean="0"/>
              <a:t>2</a:t>
            </a:fld>
            <a:endParaRPr lang="en-US"/>
          </a:p>
        </p:txBody>
      </p:sp>
      <p:sp>
        <p:nvSpPr>
          <p:cNvPr id="4" name="Title 3"/>
          <p:cNvSpPr>
            <a:spLocks noGrp="1"/>
          </p:cNvSpPr>
          <p:nvPr>
            <p:ph type="title"/>
          </p:nvPr>
        </p:nvSpPr>
        <p:spPr/>
        <p:txBody>
          <a:bodyPr/>
          <a:lstStyle/>
          <a:p>
            <a:r>
              <a:rPr lang="en-US" b="1" u="sng" dirty="0" smtClean="0"/>
              <a:t>2010-2011</a:t>
            </a:r>
            <a:r>
              <a:rPr lang="en-US" dirty="0" smtClean="0"/>
              <a:t> Assessment Responses</a:t>
            </a:r>
            <a:endParaRPr lang="en-US" dirty="0"/>
          </a:p>
        </p:txBody>
      </p:sp>
    </p:spTree>
    <p:extLst>
      <p:ext uri="{BB962C8B-B14F-4D97-AF65-F5344CB8AC3E}">
        <p14:creationId xmlns:p14="http://schemas.microsoft.com/office/powerpoint/2010/main" val="321159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219200" y="1544596"/>
            <a:ext cx="7315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Wingdings" pitchFamily="2" charset="2"/>
              <a:buChar char="v"/>
            </a:pPr>
            <a:r>
              <a:rPr lang="en-US" sz="2400" b="1" dirty="0">
                <a:latin typeface="Times New Roman" pitchFamily="18" charset="0"/>
                <a:ea typeface="Cambria" pitchFamily="18" charset="0"/>
                <a:cs typeface="Times New Roman" pitchFamily="18" charset="0"/>
              </a:rPr>
              <a:t>Participants affirm that the program helps them become more effective in preparing others for a life of service – 96%</a:t>
            </a:r>
            <a:endParaRPr lang="en-US" sz="2400" b="1" dirty="0">
              <a:latin typeface="Times New Roman" pitchFamily="18" charset="0"/>
              <a:cs typeface="Times New Roman" pitchFamily="18" charset="0"/>
            </a:endParaRPr>
          </a:p>
          <a:p>
            <a:pPr marL="342900" lvl="0" indent="-342900" eaLnBrk="0" fontAlgn="base" hangingPunct="0">
              <a:spcBef>
                <a:spcPct val="0"/>
              </a:spcBef>
              <a:spcAft>
                <a:spcPct val="0"/>
              </a:spcAft>
              <a:buFont typeface="Wingdings" pitchFamily="2" charset="2"/>
              <a:buChar char="v"/>
            </a:pPr>
            <a:r>
              <a:rPr lang="en-US" sz="2400" b="1" dirty="0">
                <a:latin typeface="Times New Roman" pitchFamily="18" charset="0"/>
                <a:ea typeface="Cambria" pitchFamily="18" charset="0"/>
                <a:cs typeface="Times New Roman" pitchFamily="18" charset="0"/>
              </a:rPr>
              <a:t>The quality of relationship with God is improved in the program – 86%</a:t>
            </a:r>
            <a:endParaRPr lang="en-US" sz="2400" b="1" dirty="0">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The depth and rigor of the program continues to be rated very high</a:t>
            </a:r>
            <a:r>
              <a:rPr kumimoji="0" lang="en-US" sz="2400" b="1"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 96%</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Satisfaction with the practical application of the program is rated very high</a:t>
            </a:r>
            <a:r>
              <a:rPr kumimoji="0" lang="en-US" sz="2400" b="1"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 96%</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lang="en-US" sz="2400" b="1" baseline="0" dirty="0" smtClean="0">
                <a:latin typeface="Times New Roman" pitchFamily="18" charset="0"/>
                <a:ea typeface="Cambria" pitchFamily="18" charset="0"/>
                <a:cs typeface="Times New Roman" pitchFamily="18" charset="0"/>
              </a:rPr>
              <a:t>Deepened knowledge and understanding of scripture – 92%</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Slide Number Placeholder 1"/>
          <p:cNvSpPr>
            <a:spLocks noGrp="1"/>
          </p:cNvSpPr>
          <p:nvPr>
            <p:ph type="sldNum" sz="quarter" idx="15"/>
          </p:nvPr>
        </p:nvSpPr>
        <p:spPr/>
        <p:txBody>
          <a:bodyPr/>
          <a:lstStyle/>
          <a:p>
            <a:fld id="{7DE0C997-00F0-4EB7-95BB-506A8C967879}" type="slidenum">
              <a:rPr lang="en-US" smtClean="0"/>
              <a:t>20</a:t>
            </a:fld>
            <a:endParaRPr lang="en-US"/>
          </a:p>
        </p:txBody>
      </p:sp>
      <p:sp>
        <p:nvSpPr>
          <p:cNvPr id="5" name="Title 4"/>
          <p:cNvSpPr>
            <a:spLocks noGrp="1"/>
          </p:cNvSpPr>
          <p:nvPr>
            <p:ph type="title"/>
          </p:nvPr>
        </p:nvSpPr>
        <p:spPr>
          <a:xfrm>
            <a:off x="1295400" y="228600"/>
            <a:ext cx="7498080" cy="1143000"/>
          </a:xfrm>
        </p:spPr>
        <p:txBody>
          <a:bodyPr>
            <a:normAutofit fontScale="90000"/>
          </a:bodyPr>
          <a:lstStyle/>
          <a:p>
            <a:pPr algn="ctr"/>
            <a:r>
              <a:rPr lang="en-US" b="1" u="sng" dirty="0"/>
              <a:t>2011-2012 SAQ Affirmations </a:t>
            </a:r>
            <a:r>
              <a:rPr lang="en-US" b="1" u="sng" dirty="0" smtClean="0"/>
              <a:t/>
            </a:r>
            <a:br>
              <a:rPr lang="en-US" b="1" u="sng" dirty="0" smtClean="0"/>
            </a:br>
            <a:r>
              <a:rPr lang="en-US" dirty="0" smtClean="0"/>
              <a:t> </a:t>
            </a:r>
            <a:r>
              <a:rPr lang="en-US" sz="1800" dirty="0" smtClean="0"/>
              <a:t>(very effective or effective)</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219200" y="1390710"/>
            <a:ext cx="73152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Wingdings" pitchFamily="2" charset="2"/>
              <a:buChar char="v"/>
            </a:pPr>
            <a:r>
              <a:rPr lang="en-US" sz="2400" b="1" dirty="0" smtClean="0">
                <a:latin typeface="Times New Roman" pitchFamily="18" charset="0"/>
                <a:ea typeface="Cambria" pitchFamily="18" charset="0"/>
                <a:cs typeface="Times New Roman" pitchFamily="18" charset="0"/>
              </a:rPr>
              <a:t>Overall faculty teaching </a:t>
            </a:r>
            <a:r>
              <a:rPr lang="en-US" sz="2400" b="1" dirty="0">
                <a:latin typeface="Times New Roman" pitchFamily="18" charset="0"/>
                <a:ea typeface="Cambria" pitchFamily="18" charset="0"/>
                <a:cs typeface="Times New Roman" pitchFamily="18" charset="0"/>
              </a:rPr>
              <a:t>effectiveness </a:t>
            </a:r>
            <a:r>
              <a:rPr lang="en-US" sz="2400" b="1" dirty="0" smtClean="0">
                <a:latin typeface="Times New Roman" pitchFamily="18" charset="0"/>
                <a:ea typeface="Cambria" pitchFamily="18" charset="0"/>
                <a:cs typeface="Times New Roman" pitchFamily="18" charset="0"/>
              </a:rPr>
              <a:t>scored </a:t>
            </a:r>
            <a:r>
              <a:rPr lang="en-US" sz="2400" b="1" dirty="0">
                <a:latin typeface="Times New Roman" pitchFamily="18" charset="0"/>
                <a:ea typeface="Cambria" pitchFamily="18" charset="0"/>
                <a:cs typeface="Times New Roman" pitchFamily="18" charset="0"/>
              </a:rPr>
              <a:t>very high – 98%</a:t>
            </a:r>
            <a:endParaRPr lang="en-US" sz="2400" b="1" dirty="0">
              <a:latin typeface="Times New Roman" pitchFamily="18" charset="0"/>
              <a:cs typeface="Times New Roman" pitchFamily="18" charset="0"/>
            </a:endParaRPr>
          </a:p>
          <a:p>
            <a:pPr marL="342900" lvl="0" indent="-342900" eaLnBrk="0" fontAlgn="base" hangingPunct="0">
              <a:spcBef>
                <a:spcPct val="0"/>
              </a:spcBef>
              <a:spcAft>
                <a:spcPct val="0"/>
              </a:spcAft>
              <a:buFont typeface="Wingdings" pitchFamily="2" charset="2"/>
              <a:buChar char="v"/>
            </a:pPr>
            <a:r>
              <a:rPr lang="en-US" sz="2400" b="1" dirty="0" smtClean="0">
                <a:latin typeface="Times New Roman" pitchFamily="18" charset="0"/>
                <a:ea typeface="Cambria" pitchFamily="18" charset="0"/>
                <a:cs typeface="Times New Roman" pitchFamily="18" charset="0"/>
              </a:rPr>
              <a:t>Satisfaction </a:t>
            </a:r>
            <a:r>
              <a:rPr lang="en-US" sz="2400" b="1" dirty="0">
                <a:latin typeface="Times New Roman" pitchFamily="18" charset="0"/>
                <a:ea typeface="Cambria" pitchFamily="18" charset="0"/>
                <a:cs typeface="Times New Roman" pitchFamily="18" charset="0"/>
              </a:rPr>
              <a:t>with knowledge gained </a:t>
            </a:r>
            <a:r>
              <a:rPr lang="en-US" sz="2400" b="1" dirty="0" smtClean="0">
                <a:latin typeface="Times New Roman" pitchFamily="18" charset="0"/>
                <a:ea typeface="Cambria" pitchFamily="18" charset="0"/>
                <a:cs typeface="Times New Roman" pitchFamily="18" charset="0"/>
              </a:rPr>
              <a:t>scored </a:t>
            </a:r>
            <a:r>
              <a:rPr lang="en-US" sz="2400" b="1" dirty="0">
                <a:latin typeface="Times New Roman" pitchFamily="18" charset="0"/>
                <a:ea typeface="Cambria" pitchFamily="18" charset="0"/>
                <a:cs typeface="Times New Roman" pitchFamily="18" charset="0"/>
              </a:rPr>
              <a:t>very high – 96%</a:t>
            </a:r>
          </a:p>
          <a:p>
            <a:pPr marL="342900" lvl="0" indent="-342900" eaLnBrk="0" fontAlgn="base" hangingPunct="0">
              <a:spcBef>
                <a:spcPct val="0"/>
              </a:spcBef>
              <a:spcAft>
                <a:spcPct val="0"/>
              </a:spcAft>
              <a:buFont typeface="Wingdings" pitchFamily="2" charset="2"/>
              <a:buChar char="v"/>
            </a:pPr>
            <a:r>
              <a:rPr lang="en-US" sz="2400" b="1" dirty="0">
                <a:latin typeface="Times New Roman" pitchFamily="18" charset="0"/>
                <a:ea typeface="Cambria" pitchFamily="18" charset="0"/>
                <a:cs typeface="Times New Roman" pitchFamily="18" charset="0"/>
              </a:rPr>
              <a:t>Participants affirm the program as helping them become more proficient in service and leadership – 96%</a:t>
            </a:r>
            <a:endParaRPr lang="en-US" sz="2400" b="1" dirty="0">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Increased commitment to a lifetime of ministry</a:t>
            </a:r>
            <a:r>
              <a:rPr kumimoji="0" lang="en-US" sz="2400" b="1"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 94%</a:t>
            </a:r>
          </a:p>
          <a:p>
            <a:pPr marL="342900" indent="-342900" eaLnBrk="0" fontAlgn="base" hangingPunct="0">
              <a:spcBef>
                <a:spcPct val="0"/>
              </a:spcBef>
              <a:spcAft>
                <a:spcPct val="0"/>
              </a:spcAft>
              <a:buFont typeface="Wingdings" pitchFamily="2" charset="2"/>
              <a:buChar char="v"/>
            </a:pPr>
            <a:r>
              <a:rPr lang="en-US" sz="2400" b="1" dirty="0">
                <a:latin typeface="Times New Roman" pitchFamily="18" charset="0"/>
                <a:ea typeface="Cambria" pitchFamily="18" charset="0"/>
                <a:cs typeface="Times New Roman" pitchFamily="18" charset="0"/>
              </a:rPr>
              <a:t>Faith and commitment to the Adventist church and mission are stronger – 86%</a:t>
            </a:r>
            <a:endParaRPr lang="en-US" sz="2400" b="1" dirty="0">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Slide Number Placeholder 1"/>
          <p:cNvSpPr>
            <a:spLocks noGrp="1"/>
          </p:cNvSpPr>
          <p:nvPr>
            <p:ph type="sldNum" sz="quarter" idx="15"/>
          </p:nvPr>
        </p:nvSpPr>
        <p:spPr/>
        <p:txBody>
          <a:bodyPr/>
          <a:lstStyle/>
          <a:p>
            <a:fld id="{7DE0C997-00F0-4EB7-95BB-506A8C967879}" type="slidenum">
              <a:rPr lang="en-US" smtClean="0"/>
              <a:t>21</a:t>
            </a:fld>
            <a:endParaRPr lang="en-US"/>
          </a:p>
        </p:txBody>
      </p:sp>
      <p:sp>
        <p:nvSpPr>
          <p:cNvPr id="5" name="Title 4"/>
          <p:cNvSpPr>
            <a:spLocks noGrp="1"/>
          </p:cNvSpPr>
          <p:nvPr>
            <p:ph type="title"/>
          </p:nvPr>
        </p:nvSpPr>
        <p:spPr>
          <a:xfrm>
            <a:off x="1295400" y="0"/>
            <a:ext cx="7498080" cy="1143000"/>
          </a:xfrm>
        </p:spPr>
        <p:txBody>
          <a:bodyPr>
            <a:normAutofit fontScale="90000"/>
          </a:bodyPr>
          <a:lstStyle/>
          <a:p>
            <a:pPr algn="ctr"/>
            <a:r>
              <a:rPr lang="en-US" b="1" u="sng" dirty="0"/>
              <a:t>2011-2012 SAQ Affirmations </a:t>
            </a:r>
            <a:br>
              <a:rPr lang="en-US" b="1" u="sng" dirty="0"/>
            </a:br>
            <a:r>
              <a:rPr lang="en-US" dirty="0"/>
              <a:t> </a:t>
            </a:r>
            <a:r>
              <a:rPr lang="en-US" sz="1800" dirty="0"/>
              <a:t>(very effective or effective)</a:t>
            </a:r>
            <a:endParaRPr lang="en-US" sz="1600" dirty="0"/>
          </a:p>
        </p:txBody>
      </p:sp>
    </p:spTree>
    <p:extLst>
      <p:ext uri="{BB962C8B-B14F-4D97-AF65-F5344CB8AC3E}">
        <p14:creationId xmlns:p14="http://schemas.microsoft.com/office/powerpoint/2010/main" val="85703183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lvl="0" indent="-342900" eaLnBrk="0" fontAlgn="base" hangingPunct="0">
              <a:spcBef>
                <a:spcPct val="0"/>
              </a:spcBef>
              <a:spcAft>
                <a:spcPct val="0"/>
              </a:spcAft>
              <a:buClrTx/>
              <a:buFont typeface="Wingdings" pitchFamily="2" charset="2"/>
              <a:buChar char="v"/>
            </a:pPr>
            <a:r>
              <a:rPr lang="en-US" sz="2400" b="1" dirty="0">
                <a:latin typeface="Times New Roman" pitchFamily="18" charset="0"/>
                <a:ea typeface="Cambria" pitchFamily="18" charset="0"/>
                <a:cs typeface="Times New Roman" pitchFamily="18" charset="0"/>
              </a:rPr>
              <a:t>Project learning experience is scored at proficient or satisfactory in most categories in direct assessment.</a:t>
            </a:r>
            <a:endParaRPr lang="en-US" sz="2400" b="1" dirty="0">
              <a:latin typeface="Times New Roman" pitchFamily="18" charset="0"/>
              <a:cs typeface="Times New Roman" pitchFamily="18" charset="0"/>
            </a:endParaRPr>
          </a:p>
          <a:p>
            <a:pPr marL="342900" lvl="0" indent="-342900" eaLnBrk="0" fontAlgn="base" hangingPunct="0">
              <a:spcBef>
                <a:spcPct val="0"/>
              </a:spcBef>
              <a:spcAft>
                <a:spcPct val="0"/>
              </a:spcAft>
              <a:buClrTx/>
              <a:buFont typeface="Wingdings" pitchFamily="2" charset="2"/>
              <a:buChar char="v"/>
            </a:pPr>
            <a:r>
              <a:rPr lang="en-US" sz="2400" b="1" dirty="0">
                <a:latin typeface="Times New Roman" pitchFamily="18" charset="0"/>
                <a:ea typeface="Cambria" pitchFamily="18" charset="0"/>
                <a:cs typeface="Times New Roman" pitchFamily="18" charset="0"/>
              </a:rPr>
              <a:t>Research applied in the project is rated high.</a:t>
            </a:r>
          </a:p>
          <a:p>
            <a:pPr marL="285750" lvl="0" indent="-285750" eaLnBrk="0" fontAlgn="base" hangingPunct="0">
              <a:spcBef>
                <a:spcPct val="0"/>
              </a:spcBef>
              <a:spcAft>
                <a:spcPct val="0"/>
              </a:spcAft>
              <a:buClrTx/>
              <a:buFont typeface="Wingdings" pitchFamily="2" charset="2"/>
              <a:buChar char="v"/>
            </a:pPr>
            <a:r>
              <a:rPr lang="en-US" sz="2400" b="1" dirty="0" smtClean="0">
                <a:latin typeface="Times New Roman" pitchFamily="18" charset="0"/>
                <a:ea typeface="Cambria" pitchFamily="18" charset="0"/>
                <a:cs typeface="Times New Roman" pitchFamily="18" charset="0"/>
              </a:rPr>
              <a:t>Most </a:t>
            </a:r>
            <a:r>
              <a:rPr lang="en-US" sz="2400" b="1" dirty="0">
                <a:latin typeface="Times New Roman" pitchFamily="18" charset="0"/>
                <a:ea typeface="Cambria" pitchFamily="18" charset="0"/>
                <a:cs typeface="Times New Roman" pitchFamily="18" charset="0"/>
              </a:rPr>
              <a:t>participants are familiar with program and concentration learning outcomes – 77% from 30 exit surveys</a:t>
            </a:r>
            <a:endParaRPr lang="en-US" sz="2400" b="1" dirty="0">
              <a:latin typeface="Times New Roman" pitchFamily="18" charset="0"/>
              <a:cs typeface="Times New Roman" pitchFamily="18" charset="0"/>
            </a:endParaRPr>
          </a:p>
          <a:p>
            <a:pPr marL="285750" lvl="0" indent="-285750" eaLnBrk="0" fontAlgn="base" hangingPunct="0">
              <a:spcBef>
                <a:spcPct val="0"/>
              </a:spcBef>
              <a:spcAft>
                <a:spcPct val="0"/>
              </a:spcAft>
              <a:buClrTx/>
              <a:buFont typeface="Wingdings" pitchFamily="2" charset="2"/>
              <a:buChar char="v"/>
            </a:pPr>
            <a:r>
              <a:rPr lang="en-US" sz="2400" b="1" dirty="0">
                <a:latin typeface="Times New Roman" pitchFamily="18" charset="0"/>
                <a:ea typeface="Cambria" pitchFamily="18" charset="0"/>
                <a:cs typeface="Times New Roman" pitchFamily="18" charset="0"/>
              </a:rPr>
              <a:t>Participants state they have developed new habits of learning that they expect to stay with them throughout their life – 87% in exit survey</a:t>
            </a:r>
            <a:endParaRPr lang="en-US" sz="2400" b="1" dirty="0">
              <a:latin typeface="Times New Roman" pitchFamily="18" charset="0"/>
              <a:cs typeface="Times New Roman" pitchFamily="18" charset="0"/>
            </a:endParaRPr>
          </a:p>
          <a:p>
            <a:endParaRPr lang="en-US" sz="2400" dirty="0"/>
          </a:p>
        </p:txBody>
      </p:sp>
      <p:sp>
        <p:nvSpPr>
          <p:cNvPr id="3" name="Slide Number Placeholder 2"/>
          <p:cNvSpPr>
            <a:spLocks noGrp="1"/>
          </p:cNvSpPr>
          <p:nvPr>
            <p:ph type="sldNum" sz="quarter" idx="15"/>
          </p:nvPr>
        </p:nvSpPr>
        <p:spPr/>
        <p:txBody>
          <a:bodyPr/>
          <a:lstStyle/>
          <a:p>
            <a:fld id="{7DE0C997-00F0-4EB7-95BB-506A8C967879}" type="slidenum">
              <a:rPr lang="en-US" smtClean="0"/>
              <a:t>22</a:t>
            </a:fld>
            <a:endParaRPr lang="en-US"/>
          </a:p>
        </p:txBody>
      </p:sp>
      <p:sp>
        <p:nvSpPr>
          <p:cNvPr id="4" name="Title 3"/>
          <p:cNvSpPr>
            <a:spLocks noGrp="1"/>
          </p:cNvSpPr>
          <p:nvPr>
            <p:ph type="title"/>
          </p:nvPr>
        </p:nvSpPr>
        <p:spPr/>
        <p:txBody>
          <a:bodyPr>
            <a:normAutofit fontScale="90000"/>
          </a:bodyPr>
          <a:lstStyle/>
          <a:p>
            <a:pPr algn="ctr"/>
            <a:r>
              <a:rPr lang="en-US" b="1" u="sng" dirty="0" smtClean="0"/>
              <a:t>2011</a:t>
            </a:r>
            <a:r>
              <a:rPr lang="en-US" b="1" u="sng" dirty="0"/>
              <a:t>-2012</a:t>
            </a:r>
            <a:r>
              <a:rPr lang="en-US" dirty="0"/>
              <a:t> </a:t>
            </a:r>
            <a:r>
              <a:rPr lang="en-US" dirty="0" smtClean="0"/>
              <a:t>Project/Exit Survey</a:t>
            </a:r>
            <a:br>
              <a:rPr lang="en-US" dirty="0" smtClean="0"/>
            </a:br>
            <a:r>
              <a:rPr lang="en-US" dirty="0" smtClean="0"/>
              <a:t>Affirmations </a:t>
            </a:r>
            <a:endParaRPr lang="en-US" dirty="0"/>
          </a:p>
        </p:txBody>
      </p:sp>
    </p:spTree>
    <p:extLst>
      <p:ext uri="{BB962C8B-B14F-4D97-AF65-F5344CB8AC3E}">
        <p14:creationId xmlns:p14="http://schemas.microsoft.com/office/powerpoint/2010/main" val="357101870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20000"/>
          </a:bodyPr>
          <a:lstStyle/>
          <a:p>
            <a:r>
              <a:rPr lang="en-US" b="1" dirty="0"/>
              <a:t>One area of response from the </a:t>
            </a:r>
            <a:r>
              <a:rPr lang="en-US" b="1" u="sng" dirty="0"/>
              <a:t>project assessment </a:t>
            </a:r>
            <a:r>
              <a:rPr lang="en-US" b="1" dirty="0" smtClean="0"/>
              <a:t>that </a:t>
            </a:r>
            <a:r>
              <a:rPr lang="en-US" b="1" dirty="0"/>
              <a:t>is lower (though not weak) is </a:t>
            </a:r>
            <a:r>
              <a:rPr lang="en-US" b="1" dirty="0" smtClean="0"/>
              <a:t>learning </a:t>
            </a:r>
            <a:r>
              <a:rPr lang="en-US" b="1" dirty="0"/>
              <a:t>and </a:t>
            </a:r>
            <a:r>
              <a:rPr lang="en-US" b="1" dirty="0" smtClean="0"/>
              <a:t>evaluation </a:t>
            </a:r>
            <a:r>
              <a:rPr lang="en-US" b="1" dirty="0"/>
              <a:t>in the project </a:t>
            </a:r>
            <a:r>
              <a:rPr lang="en-US" b="1" dirty="0" smtClean="0"/>
              <a:t>itself (</a:t>
            </a:r>
            <a:r>
              <a:rPr lang="en-US" b="1" u="sng" dirty="0" smtClean="0"/>
              <a:t>from the project </a:t>
            </a:r>
            <a:r>
              <a:rPr lang="en-US" b="1" u="sng" dirty="0"/>
              <a:t>assessment</a:t>
            </a:r>
            <a:r>
              <a:rPr lang="en-US" b="1" dirty="0"/>
              <a:t>) </a:t>
            </a:r>
            <a:endParaRPr lang="en-US" b="1" dirty="0" smtClean="0"/>
          </a:p>
          <a:p>
            <a:r>
              <a:rPr lang="en-US" b="1" dirty="0"/>
              <a:t>One area of response from the </a:t>
            </a:r>
            <a:r>
              <a:rPr lang="en-US" b="1" u="sng" dirty="0"/>
              <a:t>project assessment </a:t>
            </a:r>
            <a:r>
              <a:rPr lang="en-US" b="1" dirty="0" smtClean="0"/>
              <a:t>that </a:t>
            </a:r>
            <a:r>
              <a:rPr lang="en-US" b="1" dirty="0"/>
              <a:t>is lower (though not weak) is </a:t>
            </a:r>
            <a:r>
              <a:rPr lang="en-US" b="1" dirty="0" smtClean="0"/>
              <a:t>literature review in </a:t>
            </a:r>
            <a:r>
              <a:rPr lang="en-US" b="1" dirty="0"/>
              <a:t>the project </a:t>
            </a:r>
            <a:r>
              <a:rPr lang="en-US" b="1" dirty="0" smtClean="0"/>
              <a:t>itself (</a:t>
            </a:r>
            <a:r>
              <a:rPr lang="en-US" b="1" u="sng" dirty="0" smtClean="0"/>
              <a:t>from the project </a:t>
            </a:r>
            <a:r>
              <a:rPr lang="en-US" b="1" u="sng" dirty="0"/>
              <a:t>assessment</a:t>
            </a:r>
            <a:r>
              <a:rPr lang="en-US" b="1" dirty="0"/>
              <a:t>) </a:t>
            </a:r>
            <a:endParaRPr lang="en-US" b="1" dirty="0" smtClean="0"/>
          </a:p>
          <a:p>
            <a:r>
              <a:rPr lang="en-US" b="1" dirty="0"/>
              <a:t>Expectations of participants in the international in-residence group regarding faculty and advisors (</a:t>
            </a:r>
            <a:r>
              <a:rPr lang="en-US" b="1" u="sng" dirty="0"/>
              <a:t>from the SAQ comments and dialogue</a:t>
            </a:r>
            <a:r>
              <a:rPr lang="en-US" b="1" dirty="0"/>
              <a:t>) </a:t>
            </a:r>
            <a:endParaRPr lang="en-US" b="1" dirty="0" smtClean="0"/>
          </a:p>
          <a:p>
            <a:r>
              <a:rPr lang="en-US" b="1" dirty="0"/>
              <a:t>Concerns regarding response time to emails and phone calls and issues of oral project assessment scheduling and project document </a:t>
            </a:r>
            <a:r>
              <a:rPr lang="en-US" b="1" dirty="0" smtClean="0"/>
              <a:t>binding </a:t>
            </a:r>
            <a:r>
              <a:rPr lang="en-US" b="1" dirty="0"/>
              <a:t>(</a:t>
            </a:r>
            <a:r>
              <a:rPr lang="en-US" b="1" u="sng" dirty="0"/>
              <a:t>from the SAQ and from dialogue</a:t>
            </a:r>
            <a:r>
              <a:rPr lang="en-US" b="1" dirty="0" smtClean="0"/>
              <a:t>)</a:t>
            </a:r>
          </a:p>
          <a:p>
            <a:r>
              <a:rPr lang="en-US" b="1" dirty="0" smtClean="0"/>
              <a:t>The </a:t>
            </a:r>
            <a:r>
              <a:rPr lang="en-US" b="1" dirty="0"/>
              <a:t>average drop out rate for 2006-10 is 45% of those who entered in a specific year</a:t>
            </a:r>
            <a:r>
              <a:rPr lang="en-US" b="1" dirty="0" smtClean="0"/>
              <a:t>. </a:t>
            </a:r>
            <a:r>
              <a:rPr lang="en-US" b="1" dirty="0"/>
              <a:t>(</a:t>
            </a:r>
            <a:r>
              <a:rPr lang="en-US" b="1" u="sng" dirty="0"/>
              <a:t>from the SAQ, exit survey, </a:t>
            </a:r>
            <a:r>
              <a:rPr lang="en-US" b="1" u="sng" dirty="0" smtClean="0"/>
              <a:t>and </a:t>
            </a:r>
            <a:r>
              <a:rPr lang="en-US" b="1" u="sng" dirty="0"/>
              <a:t>dialogue</a:t>
            </a:r>
            <a:r>
              <a:rPr lang="en-US" b="1" dirty="0"/>
              <a:t>)</a:t>
            </a:r>
            <a:endParaRPr lang="en-US" b="1" dirty="0" smtClean="0"/>
          </a:p>
          <a:p>
            <a:r>
              <a:rPr lang="en-US" b="1" dirty="0"/>
              <a:t>Communication from coordinators with their cohorts needs improvement (</a:t>
            </a:r>
            <a:r>
              <a:rPr lang="en-US" b="1" u="sng" dirty="0"/>
              <a:t>from exit surveys, SAQ, and dialogue</a:t>
            </a:r>
            <a:r>
              <a:rPr lang="en-US" b="1" dirty="0"/>
              <a:t>)</a:t>
            </a:r>
            <a:endParaRPr lang="en-US" b="1" dirty="0" smtClean="0"/>
          </a:p>
          <a:p>
            <a:r>
              <a:rPr lang="en-US" b="1" dirty="0"/>
              <a:t>Mentoring as a required component should be </a:t>
            </a:r>
            <a:r>
              <a:rPr lang="en-US" b="1" dirty="0" smtClean="0"/>
              <a:t>strengthened </a:t>
            </a:r>
            <a:r>
              <a:rPr lang="en-US" b="1" dirty="0"/>
              <a:t>(</a:t>
            </a:r>
            <a:r>
              <a:rPr lang="en-US" b="1" u="sng" dirty="0"/>
              <a:t>from the exit surveys and SAQ</a:t>
            </a:r>
            <a:r>
              <a:rPr lang="en-US" b="1" dirty="0"/>
              <a:t>)</a:t>
            </a:r>
            <a:r>
              <a:rPr lang="en-US" b="1" dirty="0" smtClean="0"/>
              <a:t>  </a:t>
            </a:r>
            <a:endParaRPr lang="en-US" b="1" dirty="0"/>
          </a:p>
        </p:txBody>
      </p:sp>
      <p:sp>
        <p:nvSpPr>
          <p:cNvPr id="4" name="Slide Number Placeholder 3"/>
          <p:cNvSpPr>
            <a:spLocks noGrp="1"/>
          </p:cNvSpPr>
          <p:nvPr>
            <p:ph type="sldNum" sz="quarter" idx="15"/>
          </p:nvPr>
        </p:nvSpPr>
        <p:spPr/>
        <p:txBody>
          <a:bodyPr/>
          <a:lstStyle/>
          <a:p>
            <a:fld id="{7DE0C997-00F0-4EB7-95BB-506A8C967879}" type="slidenum">
              <a:rPr lang="en-US" smtClean="0"/>
              <a:t>23</a:t>
            </a:fld>
            <a:endParaRPr lang="en-US"/>
          </a:p>
        </p:txBody>
      </p:sp>
      <p:sp>
        <p:nvSpPr>
          <p:cNvPr id="2" name="Title 1"/>
          <p:cNvSpPr>
            <a:spLocks noGrp="1"/>
          </p:cNvSpPr>
          <p:nvPr>
            <p:ph type="title"/>
          </p:nvPr>
        </p:nvSpPr>
        <p:spPr/>
        <p:txBody>
          <a:bodyPr/>
          <a:lstStyle/>
          <a:p>
            <a:r>
              <a:rPr lang="en-US" dirty="0" smtClean="0">
                <a:solidFill>
                  <a:srgbClr val="FF0000"/>
                </a:solidFill>
              </a:rPr>
              <a:t>Program Concerns</a:t>
            </a:r>
            <a:endParaRPr lang="en-US" dirty="0">
              <a:solidFill>
                <a:srgbClr val="FF0000"/>
              </a:solidFill>
            </a:endParaRPr>
          </a:p>
        </p:txBody>
      </p:sp>
    </p:spTree>
    <p:extLst>
      <p:ext uri="{BB962C8B-B14F-4D97-AF65-F5344CB8AC3E}">
        <p14:creationId xmlns:p14="http://schemas.microsoft.com/office/powerpoint/2010/main" val="3179232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27009" r="27009"/>
          <a:stretch>
            <a:fillRect/>
          </a:stretch>
        </p:blipFill>
        <p:spPr/>
      </p:pic>
      <p:sp>
        <p:nvSpPr>
          <p:cNvPr id="9" name="Text Placeholder 8"/>
          <p:cNvSpPr>
            <a:spLocks noGrp="1"/>
          </p:cNvSpPr>
          <p:nvPr>
            <p:ph type="body" sz="quarter" idx="13"/>
          </p:nvPr>
        </p:nvSpPr>
        <p:spPr/>
        <p:txBody>
          <a:bodyPr>
            <a:normAutofit/>
          </a:bodyPr>
          <a:lstStyle/>
          <a:p>
            <a:r>
              <a:rPr lang="en-US" sz="2000" b="1" dirty="0"/>
              <a:t>These  6 concerns require recommendations for actions to follow-up on this report during the 2012/13 academic year. </a:t>
            </a:r>
            <a:r>
              <a:rPr lang="en-US" sz="2000" b="1" u="sng" dirty="0"/>
              <a:t>These do not replace action steps in the voted strategic plan for the program</a:t>
            </a:r>
            <a:r>
              <a:rPr lang="en-US" sz="2000" b="1" dirty="0"/>
              <a:t>, but should be added to an agenda for </a:t>
            </a:r>
            <a:r>
              <a:rPr lang="en-US" sz="2000" b="1" dirty="0" smtClean="0"/>
              <a:t>change.</a:t>
            </a:r>
            <a:endParaRPr lang="en-US" sz="2000" b="1" dirty="0"/>
          </a:p>
        </p:txBody>
      </p:sp>
      <p:sp>
        <p:nvSpPr>
          <p:cNvPr id="7" name="Title 6"/>
          <p:cNvSpPr>
            <a:spLocks noGrp="1"/>
          </p:cNvSpPr>
          <p:nvPr>
            <p:ph type="title"/>
          </p:nvPr>
        </p:nvSpPr>
        <p:spPr/>
        <p:txBody>
          <a:bodyPr>
            <a:noAutofit/>
          </a:bodyPr>
          <a:lstStyle/>
          <a:p>
            <a:r>
              <a:rPr lang="en-US" sz="2400" dirty="0">
                <a:solidFill>
                  <a:srgbClr val="C00000"/>
                </a:solidFill>
              </a:rPr>
              <a:t>The program wishes to listen to conversation on this matter then collate the actions required</a:t>
            </a:r>
            <a:endParaRPr lang="en-US" sz="2400" dirty="0"/>
          </a:p>
        </p:txBody>
      </p:sp>
      <p:sp>
        <p:nvSpPr>
          <p:cNvPr id="3" name="Slide Number Placeholder 2"/>
          <p:cNvSpPr>
            <a:spLocks noGrp="1"/>
          </p:cNvSpPr>
          <p:nvPr>
            <p:ph type="sldNum" sz="quarter" idx="15"/>
          </p:nvPr>
        </p:nvSpPr>
        <p:spPr/>
        <p:txBody>
          <a:bodyPr/>
          <a:lstStyle/>
          <a:p>
            <a:fld id="{7DE0C997-00F0-4EB7-95BB-506A8C967879}" type="slidenum">
              <a:rPr lang="en-US" smtClean="0"/>
              <a:t>24</a:t>
            </a:fld>
            <a:endParaRPr lang="en-US"/>
          </a:p>
        </p:txBody>
      </p:sp>
    </p:spTree>
    <p:extLst>
      <p:ext uri="{BB962C8B-B14F-4D97-AF65-F5344CB8AC3E}">
        <p14:creationId xmlns:p14="http://schemas.microsoft.com/office/powerpoint/2010/main" val="31663084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3200" dirty="0"/>
              <a:t>One area of response from the </a:t>
            </a:r>
            <a:r>
              <a:rPr lang="en-US" sz="3200" u="sng" dirty="0"/>
              <a:t>project assessment (project assessment)</a:t>
            </a:r>
            <a:r>
              <a:rPr lang="en-US" sz="3200" dirty="0"/>
              <a:t> that is lower (though not weak) is Learning and Evaluation in the project itself.  This is the second year for that reality. The program should consider ways to emphasize learning within the project, identification of learning, and evaluation of learning in the project</a:t>
            </a:r>
            <a:r>
              <a:rPr lang="en-US" dirty="0"/>
              <a:t>.</a:t>
            </a:r>
          </a:p>
          <a:p>
            <a:endParaRPr lang="en-US" dirty="0"/>
          </a:p>
        </p:txBody>
      </p:sp>
      <p:sp>
        <p:nvSpPr>
          <p:cNvPr id="3" name="Slide Number Placeholder 2"/>
          <p:cNvSpPr>
            <a:spLocks noGrp="1"/>
          </p:cNvSpPr>
          <p:nvPr>
            <p:ph type="sldNum" sz="quarter" idx="15"/>
          </p:nvPr>
        </p:nvSpPr>
        <p:spPr/>
        <p:txBody>
          <a:bodyPr/>
          <a:lstStyle/>
          <a:p>
            <a:fld id="{7DE0C997-00F0-4EB7-95BB-506A8C967879}" type="slidenum">
              <a:rPr lang="en-US" smtClean="0"/>
              <a:t>25</a:t>
            </a:fld>
            <a:endParaRPr lang="en-US"/>
          </a:p>
        </p:txBody>
      </p:sp>
      <p:sp>
        <p:nvSpPr>
          <p:cNvPr id="4" name="Title 3"/>
          <p:cNvSpPr>
            <a:spLocks noGrp="1"/>
          </p:cNvSpPr>
          <p:nvPr>
            <p:ph type="title"/>
          </p:nvPr>
        </p:nvSpPr>
        <p:spPr/>
        <p:txBody>
          <a:bodyPr/>
          <a:lstStyle/>
          <a:p>
            <a:r>
              <a:rPr lang="en-US" dirty="0" smtClean="0"/>
              <a:t>1. </a:t>
            </a:r>
            <a:r>
              <a:rPr lang="en-US" dirty="0" smtClean="0">
                <a:solidFill>
                  <a:srgbClr val="FF0000"/>
                </a:solidFill>
              </a:rPr>
              <a:t>Project Learning and Evaluation</a:t>
            </a:r>
            <a:endParaRPr lang="en-US" dirty="0">
              <a:solidFill>
                <a:srgbClr val="FF0000"/>
              </a:solidFill>
            </a:endParaRPr>
          </a:p>
        </p:txBody>
      </p:sp>
    </p:spTree>
    <p:extLst>
      <p:ext uri="{BB962C8B-B14F-4D97-AF65-F5344CB8AC3E}">
        <p14:creationId xmlns:p14="http://schemas.microsoft.com/office/powerpoint/2010/main" val="2989653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r>
              <a:rPr lang="en-US" sz="3200" b="1" dirty="0" smtClean="0"/>
              <a:t>Expectations of participants in the international in-residence group </a:t>
            </a:r>
            <a:r>
              <a:rPr lang="en-US" sz="3200" b="1" dirty="0"/>
              <a:t>regarding faculty and advisors </a:t>
            </a:r>
            <a:r>
              <a:rPr lang="en-US" sz="3200" b="1" dirty="0" smtClean="0"/>
              <a:t>(</a:t>
            </a:r>
            <a:r>
              <a:rPr lang="en-US" sz="3200" b="1" u="sng" dirty="0" smtClean="0"/>
              <a:t>from the SAQ comments and dialogue</a:t>
            </a:r>
            <a:r>
              <a:rPr lang="en-US" sz="3200" b="1" dirty="0" smtClean="0"/>
              <a:t>) need to be clarified and communicated clearly to them. </a:t>
            </a:r>
          </a:p>
        </p:txBody>
      </p:sp>
      <p:sp>
        <p:nvSpPr>
          <p:cNvPr id="4" name="Slide Number Placeholder 3"/>
          <p:cNvSpPr>
            <a:spLocks noGrp="1"/>
          </p:cNvSpPr>
          <p:nvPr>
            <p:ph type="sldNum" sz="quarter" idx="15"/>
          </p:nvPr>
        </p:nvSpPr>
        <p:spPr/>
        <p:txBody>
          <a:bodyPr/>
          <a:lstStyle/>
          <a:p>
            <a:fld id="{7DE0C997-00F0-4EB7-95BB-506A8C967879}" type="slidenum">
              <a:rPr lang="en-US" smtClean="0"/>
              <a:t>26</a:t>
            </a:fld>
            <a:endParaRPr lang="en-US"/>
          </a:p>
        </p:txBody>
      </p:sp>
      <p:sp>
        <p:nvSpPr>
          <p:cNvPr id="2" name="Title 1"/>
          <p:cNvSpPr>
            <a:spLocks noGrp="1"/>
          </p:cNvSpPr>
          <p:nvPr>
            <p:ph type="title"/>
          </p:nvPr>
        </p:nvSpPr>
        <p:spPr>
          <a:xfrm>
            <a:off x="381000" y="228600"/>
            <a:ext cx="7680960" cy="1066800"/>
          </a:xfrm>
        </p:spPr>
        <p:txBody>
          <a:bodyPr>
            <a:normAutofit/>
          </a:bodyPr>
          <a:lstStyle/>
          <a:p>
            <a:r>
              <a:rPr lang="en-US" dirty="0" smtClean="0"/>
              <a:t>2. </a:t>
            </a:r>
            <a:r>
              <a:rPr lang="en-US" dirty="0" smtClean="0">
                <a:solidFill>
                  <a:srgbClr val="FF0000"/>
                </a:solidFill>
              </a:rPr>
              <a:t>In-residence Faculty Expectation</a:t>
            </a:r>
            <a:endParaRPr lang="en-US"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r>
              <a:rPr lang="en-US" sz="3200" b="1" dirty="0" smtClean="0"/>
              <a:t>Concerns regarding response time to emails and phone calls and issues of oral project assessment scheduling and project document binding need to be further addressed in the DMin office (</a:t>
            </a:r>
            <a:r>
              <a:rPr lang="en-US" sz="3200" b="1" u="sng" dirty="0" smtClean="0"/>
              <a:t>from the SAQ and from dialogue</a:t>
            </a:r>
            <a:r>
              <a:rPr lang="en-US" sz="3200" b="1" dirty="0" smtClean="0"/>
              <a:t>). </a:t>
            </a:r>
          </a:p>
        </p:txBody>
      </p:sp>
      <p:sp>
        <p:nvSpPr>
          <p:cNvPr id="4" name="Slide Number Placeholder 3"/>
          <p:cNvSpPr>
            <a:spLocks noGrp="1"/>
          </p:cNvSpPr>
          <p:nvPr>
            <p:ph type="sldNum" sz="quarter" idx="15"/>
          </p:nvPr>
        </p:nvSpPr>
        <p:spPr/>
        <p:txBody>
          <a:bodyPr/>
          <a:lstStyle/>
          <a:p>
            <a:fld id="{7DE0C997-00F0-4EB7-95BB-506A8C967879}" type="slidenum">
              <a:rPr lang="en-US" smtClean="0"/>
              <a:t>27</a:t>
            </a:fld>
            <a:endParaRPr lang="en-US"/>
          </a:p>
        </p:txBody>
      </p:sp>
      <p:sp>
        <p:nvSpPr>
          <p:cNvPr id="2" name="Title 1"/>
          <p:cNvSpPr>
            <a:spLocks noGrp="1"/>
          </p:cNvSpPr>
          <p:nvPr>
            <p:ph type="title"/>
          </p:nvPr>
        </p:nvSpPr>
        <p:spPr/>
        <p:txBody>
          <a:bodyPr/>
          <a:lstStyle/>
          <a:p>
            <a:r>
              <a:rPr lang="en-US" dirty="0" smtClean="0"/>
              <a:t>3. </a:t>
            </a:r>
            <a:r>
              <a:rPr lang="en-US" dirty="0" smtClean="0">
                <a:solidFill>
                  <a:srgbClr val="FF0000"/>
                </a:solidFill>
              </a:rPr>
              <a:t>Response Time </a:t>
            </a:r>
            <a:endParaRPr lang="en-US"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3200" b="1" dirty="0" smtClean="0"/>
              <a:t>The average drop out rate for 2006-10 is 45% of those who entered in a specific year. The primary relevant feedback is that the work load is unreasonable (</a:t>
            </a:r>
            <a:r>
              <a:rPr lang="en-US" sz="3200" b="1" u="sng" dirty="0" smtClean="0"/>
              <a:t>from the SAQ, exit survey, and  dialogue</a:t>
            </a:r>
            <a:r>
              <a:rPr lang="en-US" sz="3200" b="1" dirty="0" smtClean="0"/>
              <a:t>). A reasonable drop out rate and work load need to be explored.</a:t>
            </a:r>
          </a:p>
          <a:p>
            <a:endParaRPr lang="en-US" b="1" dirty="0">
              <a:solidFill>
                <a:srgbClr val="C00000"/>
              </a:solidFill>
            </a:endParaRPr>
          </a:p>
          <a:p>
            <a:endParaRPr lang="en-US" dirty="0"/>
          </a:p>
        </p:txBody>
      </p:sp>
      <p:sp>
        <p:nvSpPr>
          <p:cNvPr id="4" name="Slide Number Placeholder 3"/>
          <p:cNvSpPr>
            <a:spLocks noGrp="1"/>
          </p:cNvSpPr>
          <p:nvPr>
            <p:ph type="sldNum" sz="quarter" idx="15"/>
          </p:nvPr>
        </p:nvSpPr>
        <p:spPr/>
        <p:txBody>
          <a:bodyPr/>
          <a:lstStyle/>
          <a:p>
            <a:fld id="{7DE0C997-00F0-4EB7-95BB-506A8C967879}" type="slidenum">
              <a:rPr lang="en-US" smtClean="0"/>
              <a:t>28</a:t>
            </a:fld>
            <a:endParaRPr lang="en-US"/>
          </a:p>
        </p:txBody>
      </p:sp>
      <p:sp>
        <p:nvSpPr>
          <p:cNvPr id="2" name="Title 1"/>
          <p:cNvSpPr>
            <a:spLocks noGrp="1"/>
          </p:cNvSpPr>
          <p:nvPr>
            <p:ph type="title"/>
          </p:nvPr>
        </p:nvSpPr>
        <p:spPr/>
        <p:txBody>
          <a:bodyPr/>
          <a:lstStyle/>
          <a:p>
            <a:r>
              <a:rPr lang="en-US" dirty="0" smtClean="0"/>
              <a:t>4. </a:t>
            </a:r>
            <a:r>
              <a:rPr lang="en-US" dirty="0" smtClean="0">
                <a:solidFill>
                  <a:srgbClr val="FF0000"/>
                </a:solidFill>
              </a:rPr>
              <a:t>Drop-out Rates </a:t>
            </a:r>
            <a:endParaRPr lang="en-US" dirty="0">
              <a:solidFill>
                <a:srgbClr val="FF0000"/>
              </a:solidFill>
            </a:endParaRPr>
          </a:p>
        </p:txBody>
      </p:sp>
    </p:spTree>
    <p:extLst>
      <p:ext uri="{BB962C8B-B14F-4D97-AF65-F5344CB8AC3E}">
        <p14:creationId xmlns:p14="http://schemas.microsoft.com/office/powerpoint/2010/main" val="37025027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r>
              <a:rPr lang="en-US" sz="3200" b="1" dirty="0" smtClean="0"/>
              <a:t>Communication from coordinators with their cohorts needs improvement (</a:t>
            </a:r>
            <a:r>
              <a:rPr lang="en-US" sz="3200" b="1" u="sng" dirty="0" smtClean="0"/>
              <a:t>from exit surveys, SAQ, and dialogue</a:t>
            </a:r>
            <a:r>
              <a:rPr lang="en-US" sz="3200" b="1" dirty="0" smtClean="0"/>
              <a:t>). </a:t>
            </a:r>
          </a:p>
          <a:p>
            <a:pPr lvl="0"/>
            <a:endParaRPr lang="en-US" sz="3200" b="1" dirty="0" smtClean="0">
              <a:solidFill>
                <a:srgbClr val="C00000"/>
              </a:solidFill>
            </a:endParaRPr>
          </a:p>
          <a:p>
            <a:endParaRPr lang="en-US" dirty="0"/>
          </a:p>
        </p:txBody>
      </p:sp>
      <p:sp>
        <p:nvSpPr>
          <p:cNvPr id="4" name="Slide Number Placeholder 3"/>
          <p:cNvSpPr>
            <a:spLocks noGrp="1"/>
          </p:cNvSpPr>
          <p:nvPr>
            <p:ph type="sldNum" sz="quarter" idx="15"/>
          </p:nvPr>
        </p:nvSpPr>
        <p:spPr/>
        <p:txBody>
          <a:bodyPr/>
          <a:lstStyle/>
          <a:p>
            <a:fld id="{7DE0C997-00F0-4EB7-95BB-506A8C967879}" type="slidenum">
              <a:rPr lang="en-US" smtClean="0"/>
              <a:t>29</a:t>
            </a:fld>
            <a:endParaRPr lang="en-US"/>
          </a:p>
        </p:txBody>
      </p:sp>
      <p:sp>
        <p:nvSpPr>
          <p:cNvPr id="2" name="Title 1"/>
          <p:cNvSpPr>
            <a:spLocks noGrp="1"/>
          </p:cNvSpPr>
          <p:nvPr>
            <p:ph type="title"/>
          </p:nvPr>
        </p:nvSpPr>
        <p:spPr/>
        <p:txBody>
          <a:bodyPr/>
          <a:lstStyle/>
          <a:p>
            <a:r>
              <a:rPr lang="en-US" dirty="0" smtClean="0"/>
              <a:t>5. </a:t>
            </a:r>
            <a:r>
              <a:rPr lang="en-US" dirty="0" smtClean="0">
                <a:solidFill>
                  <a:srgbClr val="FF0000"/>
                </a:solidFill>
              </a:rPr>
              <a:t>Coordinator Communication </a:t>
            </a:r>
            <a:endParaRPr 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285750" indent="-285750">
              <a:buFont typeface="Wingdings" pitchFamily="2" charset="2"/>
              <a:buChar char="Ø"/>
            </a:pPr>
            <a:r>
              <a:rPr lang="en-US" sz="3200" b="1" dirty="0" smtClean="0">
                <a:latin typeface="Times New Roman"/>
                <a:ea typeface="Cambria"/>
                <a:cs typeface="Times New Roman"/>
              </a:rPr>
              <a:t> Research in the project is below the other measures.</a:t>
            </a:r>
            <a:r>
              <a:rPr lang="en-US" sz="3200" b="1" dirty="0" smtClean="0">
                <a:latin typeface="Cambria"/>
                <a:ea typeface="Cambria"/>
                <a:cs typeface="Times New Roman"/>
              </a:rPr>
              <a:t/>
            </a:r>
            <a:br>
              <a:rPr lang="en-US" sz="3200" b="1" dirty="0" smtClean="0">
                <a:latin typeface="Cambria"/>
                <a:ea typeface="Cambria"/>
                <a:cs typeface="Times New Roman"/>
              </a:rPr>
            </a:br>
            <a:r>
              <a:rPr lang="en-US" sz="3200" b="1" dirty="0" smtClean="0">
                <a:latin typeface="Times New Roman"/>
                <a:ea typeface="Cambria"/>
                <a:cs typeface="Times New Roman"/>
              </a:rPr>
              <a:t>A document is being formed defining and clarifying research in the DMin program (Project Assessment Survey). </a:t>
            </a:r>
          </a:p>
          <a:p>
            <a:endParaRPr lang="en-US" sz="3200" b="1" dirty="0" smtClean="0">
              <a:solidFill>
                <a:srgbClr val="FF0000"/>
              </a:solidFill>
              <a:latin typeface="Times New Roman"/>
              <a:ea typeface="Cambria"/>
              <a:cs typeface="Times New Roman"/>
            </a:endParaRPr>
          </a:p>
          <a:p>
            <a:pPr marL="285750" indent="-285750">
              <a:buFont typeface="Wingdings" pitchFamily="2" charset="2"/>
              <a:buChar char="ü"/>
            </a:pPr>
            <a:r>
              <a:rPr lang="en-US" sz="3200" b="1" dirty="0" smtClean="0">
                <a:solidFill>
                  <a:srgbClr val="FF0000"/>
                </a:solidFill>
                <a:latin typeface="Times New Roman"/>
                <a:ea typeface="Cambria"/>
                <a:cs typeface="Times New Roman"/>
              </a:rPr>
              <a:t>A document used for instruction has been voted and is posted on our web site</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3</a:t>
            </a:fld>
            <a:endParaRPr lang="en-US"/>
          </a:p>
        </p:txBody>
      </p:sp>
      <p:sp>
        <p:nvSpPr>
          <p:cNvPr id="2" name="Title 1"/>
          <p:cNvSpPr>
            <a:spLocks noGrp="1"/>
          </p:cNvSpPr>
          <p:nvPr>
            <p:ph type="title"/>
          </p:nvPr>
        </p:nvSpPr>
        <p:spPr/>
        <p:txBody>
          <a:bodyPr/>
          <a:lstStyle/>
          <a:p>
            <a:r>
              <a:rPr lang="en-US" dirty="0" smtClean="0"/>
              <a:t>1a. Research in DMIN Project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r>
              <a:rPr lang="en-US" sz="3200" b="1" dirty="0" smtClean="0"/>
              <a:t>Mentoring as a required component should be strengthened in the DMin program, perhaps within the MDP (</a:t>
            </a:r>
            <a:r>
              <a:rPr lang="en-US" sz="3200" b="1" u="sng" dirty="0" smtClean="0"/>
              <a:t>from the exit surveys and SAQ</a:t>
            </a:r>
            <a:r>
              <a:rPr lang="en-US" sz="3200" b="1" dirty="0" smtClean="0"/>
              <a:t>). </a:t>
            </a:r>
          </a:p>
          <a:p>
            <a:endParaRPr lang="en-US" sz="3200" dirty="0"/>
          </a:p>
        </p:txBody>
      </p:sp>
      <p:sp>
        <p:nvSpPr>
          <p:cNvPr id="4" name="Slide Number Placeholder 3"/>
          <p:cNvSpPr>
            <a:spLocks noGrp="1"/>
          </p:cNvSpPr>
          <p:nvPr>
            <p:ph type="sldNum" sz="quarter" idx="15"/>
          </p:nvPr>
        </p:nvSpPr>
        <p:spPr/>
        <p:txBody>
          <a:bodyPr/>
          <a:lstStyle/>
          <a:p>
            <a:fld id="{7DE0C997-00F0-4EB7-95BB-506A8C967879}" type="slidenum">
              <a:rPr lang="en-US" smtClean="0"/>
              <a:t>30</a:t>
            </a:fld>
            <a:endParaRPr lang="en-US"/>
          </a:p>
        </p:txBody>
      </p:sp>
      <p:sp>
        <p:nvSpPr>
          <p:cNvPr id="2" name="Title 1"/>
          <p:cNvSpPr>
            <a:spLocks noGrp="1"/>
          </p:cNvSpPr>
          <p:nvPr>
            <p:ph type="title"/>
          </p:nvPr>
        </p:nvSpPr>
        <p:spPr/>
        <p:txBody>
          <a:bodyPr/>
          <a:lstStyle/>
          <a:p>
            <a:r>
              <a:rPr lang="en-US" dirty="0" smtClean="0"/>
              <a:t>6. </a:t>
            </a:r>
            <a:r>
              <a:rPr lang="en-US" dirty="0" smtClean="0">
                <a:solidFill>
                  <a:srgbClr val="FF0000"/>
                </a:solidFill>
              </a:rPr>
              <a:t>Mentoring</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342900" indent="-342900">
              <a:buAutoNum type="arabicPeriod"/>
            </a:pPr>
            <a:r>
              <a:rPr lang="en-US" sz="3200" dirty="0" smtClean="0">
                <a:solidFill>
                  <a:srgbClr val="FF0000"/>
                </a:solidFill>
                <a:latin typeface="Times New Roman" pitchFamily="18" charset="0"/>
                <a:cs typeface="Times New Roman" pitchFamily="18" charset="0"/>
              </a:rPr>
              <a:t>Project Learning and Evaluation </a:t>
            </a:r>
          </a:p>
          <a:p>
            <a:r>
              <a:rPr lang="en-US" sz="3200" dirty="0" smtClean="0">
                <a:latin typeface="Times New Roman" pitchFamily="18" charset="0"/>
                <a:cs typeface="Times New Roman" pitchFamily="18" charset="0"/>
              </a:rPr>
              <a:t>	-Add oral assessment component the project requirement</a:t>
            </a:r>
          </a:p>
          <a:p>
            <a:pPr marL="342900" indent="-342900">
              <a:buAutoNum type="arabicPeriod" startAt="2"/>
            </a:pPr>
            <a:r>
              <a:rPr lang="en-US" sz="3200" dirty="0" smtClean="0">
                <a:solidFill>
                  <a:srgbClr val="FF0000"/>
                </a:solidFill>
                <a:latin typeface="Times New Roman" pitchFamily="18" charset="0"/>
                <a:cs typeface="Times New Roman" pitchFamily="18" charset="0"/>
              </a:rPr>
              <a:t>In-Residence Faculty Expectation</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-Include one event for In-residence students (academic or social)</a:t>
            </a:r>
          </a:p>
        </p:txBody>
      </p:sp>
      <p:sp>
        <p:nvSpPr>
          <p:cNvPr id="3" name="Slide Number Placeholder 2"/>
          <p:cNvSpPr>
            <a:spLocks noGrp="1"/>
          </p:cNvSpPr>
          <p:nvPr>
            <p:ph type="sldNum" sz="quarter" idx="15"/>
          </p:nvPr>
        </p:nvSpPr>
        <p:spPr/>
        <p:txBody>
          <a:bodyPr/>
          <a:lstStyle/>
          <a:p>
            <a:fld id="{7DE0C997-00F0-4EB7-95BB-506A8C967879}" type="slidenum">
              <a:rPr lang="en-US" smtClean="0"/>
              <a:t>31</a:t>
            </a:fld>
            <a:endParaRPr lang="en-US"/>
          </a:p>
        </p:txBody>
      </p:sp>
      <p:sp>
        <p:nvSpPr>
          <p:cNvPr id="4" name="Title 3"/>
          <p:cNvSpPr>
            <a:spLocks noGrp="1"/>
          </p:cNvSpPr>
          <p:nvPr>
            <p:ph type="title"/>
          </p:nvPr>
        </p:nvSpPr>
        <p:spPr/>
        <p:txBody>
          <a:bodyPr>
            <a:normAutofit fontScale="90000"/>
          </a:bodyPr>
          <a:lstStyle/>
          <a:p>
            <a:pPr algn="ctr"/>
            <a:r>
              <a:rPr lang="en-US" dirty="0" smtClean="0"/>
              <a:t>DMIN Program Committee Recommendations</a:t>
            </a:r>
            <a:endParaRPr lang="en-US" dirty="0"/>
          </a:p>
        </p:txBody>
      </p:sp>
    </p:spTree>
    <p:extLst>
      <p:ext uri="{BB962C8B-B14F-4D97-AF65-F5344CB8AC3E}">
        <p14:creationId xmlns:p14="http://schemas.microsoft.com/office/powerpoint/2010/main" val="16413754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AutoNum type="arabicPeriod" startAt="3"/>
            </a:pPr>
            <a:r>
              <a:rPr lang="en-US" sz="3200" dirty="0">
                <a:solidFill>
                  <a:srgbClr val="FF0000"/>
                </a:solidFill>
                <a:latin typeface="Times New Roman" pitchFamily="18" charset="0"/>
                <a:cs typeface="Times New Roman" pitchFamily="18" charset="0"/>
              </a:rPr>
              <a:t>Field Mentor</a:t>
            </a:r>
          </a:p>
          <a:p>
            <a:r>
              <a:rPr lang="en-US" sz="3200" dirty="0">
                <a:latin typeface="Times New Roman" pitchFamily="18" charset="0"/>
                <a:cs typeface="Times New Roman" pitchFamily="18" charset="0"/>
              </a:rPr>
              <a:t>	-Integrate outcomes in chapter five of </a:t>
            </a:r>
            <a:r>
              <a:rPr lang="en-US" sz="3200" dirty="0" smtClean="0">
                <a:latin typeface="Times New Roman" pitchFamily="18" charset="0"/>
                <a:cs typeface="Times New Roman" pitchFamily="18" charset="0"/>
              </a:rPr>
              <a:t>	  	 the </a:t>
            </a:r>
            <a:r>
              <a:rPr lang="en-US" sz="3200" dirty="0">
                <a:latin typeface="Times New Roman" pitchFamily="18" charset="0"/>
                <a:cs typeface="Times New Roman" pitchFamily="18" charset="0"/>
              </a:rPr>
              <a:t>project write-up from </a:t>
            </a:r>
            <a:r>
              <a:rPr lang="en-US" sz="3200" dirty="0" smtClean="0">
                <a:latin typeface="Times New Roman" pitchFamily="18" charset="0"/>
                <a:cs typeface="Times New Roman" pitchFamily="18" charset="0"/>
              </a:rPr>
              <a:t>the field</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mentor</a:t>
            </a:r>
          </a:p>
          <a:p>
            <a:r>
              <a:rPr lang="en-US" sz="3200" dirty="0">
                <a:latin typeface="Times New Roman" pitchFamily="18" charset="0"/>
                <a:cs typeface="Times New Roman" pitchFamily="18" charset="0"/>
              </a:rPr>
              <a:t>	-Develop a booklet for the field-mentor </a:t>
            </a:r>
            <a:r>
              <a:rPr lang="en-US" sz="3200" dirty="0" smtClean="0">
                <a:latin typeface="Times New Roman" pitchFamily="18" charset="0"/>
                <a:cs typeface="Times New Roman" pitchFamily="18" charset="0"/>
              </a:rPr>
              <a:t>	 to </a:t>
            </a:r>
            <a:r>
              <a:rPr lang="en-US" sz="3200" dirty="0">
                <a:latin typeface="Times New Roman" pitchFamily="18" charset="0"/>
                <a:cs typeface="Times New Roman" pitchFamily="18" charset="0"/>
              </a:rPr>
              <a:t>clarify </a:t>
            </a:r>
            <a:r>
              <a:rPr lang="en-US" sz="3200" dirty="0" smtClean="0">
                <a:latin typeface="Times New Roman" pitchFamily="18" charset="0"/>
                <a:cs typeface="Times New Roman" pitchFamily="18" charset="0"/>
              </a:rPr>
              <a:t>roles, responsibilities, and</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expectations</a:t>
            </a:r>
            <a:endParaRPr lang="en-US" sz="3200" dirty="0">
              <a:latin typeface="Times New Roman" pitchFamily="18" charset="0"/>
              <a:cs typeface="Times New Roman" pitchFamily="18" charset="0"/>
            </a:endParaRPr>
          </a:p>
          <a:p>
            <a:endParaRPr lang="en-US" dirty="0"/>
          </a:p>
        </p:txBody>
      </p:sp>
      <p:sp>
        <p:nvSpPr>
          <p:cNvPr id="3" name="Slide Number Placeholder 2"/>
          <p:cNvSpPr>
            <a:spLocks noGrp="1"/>
          </p:cNvSpPr>
          <p:nvPr>
            <p:ph type="sldNum" sz="quarter" idx="15"/>
          </p:nvPr>
        </p:nvSpPr>
        <p:spPr/>
        <p:txBody>
          <a:bodyPr/>
          <a:lstStyle/>
          <a:p>
            <a:fld id="{7DE0C997-00F0-4EB7-95BB-506A8C967879}" type="slidenum">
              <a:rPr lang="en-US" smtClean="0"/>
              <a:t>32</a:t>
            </a:fld>
            <a:endParaRPr lang="en-US"/>
          </a:p>
        </p:txBody>
      </p:sp>
      <p:sp>
        <p:nvSpPr>
          <p:cNvPr id="4" name="Title 3"/>
          <p:cNvSpPr>
            <a:spLocks noGrp="1"/>
          </p:cNvSpPr>
          <p:nvPr>
            <p:ph type="title"/>
          </p:nvPr>
        </p:nvSpPr>
        <p:spPr/>
        <p:txBody>
          <a:bodyPr>
            <a:normAutofit fontScale="90000"/>
          </a:bodyPr>
          <a:lstStyle/>
          <a:p>
            <a:r>
              <a:rPr lang="en-US" dirty="0"/>
              <a:t>DMIN Program Committee </a:t>
            </a:r>
            <a:r>
              <a:rPr lang="en-US" dirty="0" smtClean="0"/>
              <a:t>Recommendations Cont. </a:t>
            </a:r>
            <a:endParaRPr lang="en-US" dirty="0"/>
          </a:p>
        </p:txBody>
      </p:sp>
    </p:spTree>
    <p:extLst>
      <p:ext uri="{BB962C8B-B14F-4D97-AF65-F5344CB8AC3E}">
        <p14:creationId xmlns:p14="http://schemas.microsoft.com/office/powerpoint/2010/main" val="6062860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Doctor of Ministry Program Directors Committee Members September 2012</a:t>
            </a:r>
            <a:endParaRPr lang="en-US" dirty="0"/>
          </a:p>
        </p:txBody>
      </p:sp>
      <p:sp>
        <p:nvSpPr>
          <p:cNvPr id="3" name="Slide Number Placeholder 2"/>
          <p:cNvSpPr>
            <a:spLocks noGrp="1"/>
          </p:cNvSpPr>
          <p:nvPr>
            <p:ph type="sldNum" sz="quarter" idx="11"/>
          </p:nvPr>
        </p:nvSpPr>
        <p:spPr/>
        <p:txBody>
          <a:bodyPr/>
          <a:lstStyle/>
          <a:p>
            <a:fld id="{7DE0C997-00F0-4EB7-95BB-506A8C967879}" type="slidenum">
              <a:rPr lang="en-US" smtClean="0"/>
              <a:t>33</a:t>
            </a:fld>
            <a:endParaRPr lang="en-US"/>
          </a:p>
        </p:txBody>
      </p:sp>
      <p:sp>
        <p:nvSpPr>
          <p:cNvPr id="4" name="Title 3"/>
          <p:cNvSpPr>
            <a:spLocks noGrp="1"/>
          </p:cNvSpPr>
          <p:nvPr>
            <p:ph type="title"/>
          </p:nvPr>
        </p:nvSpPr>
        <p:spPr/>
        <p:txBody>
          <a:bodyPr>
            <a:noAutofit/>
          </a:bodyPr>
          <a:lstStyle/>
          <a:p>
            <a:r>
              <a:rPr lang="en-US" sz="8000" dirty="0" smtClean="0"/>
              <a:t>THANK YOU</a:t>
            </a:r>
            <a:endParaRPr lang="en-US" sz="8000" dirty="0"/>
          </a:p>
        </p:txBody>
      </p:sp>
    </p:spTree>
    <p:extLst>
      <p:ext uri="{BB962C8B-B14F-4D97-AF65-F5344CB8AC3E}">
        <p14:creationId xmlns:p14="http://schemas.microsoft.com/office/powerpoint/2010/main" val="3363378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Wingdings" pitchFamily="2" charset="2"/>
              <a:buChar char="Ø"/>
            </a:pPr>
            <a:r>
              <a:rPr lang="en-US" sz="3200" b="1" dirty="0" smtClean="0">
                <a:latin typeface="Times New Roman"/>
                <a:ea typeface="Cambria"/>
                <a:cs typeface="Times New Roman"/>
              </a:rPr>
              <a:t>The research methods course is being redesigned and integrated into the project seminar (SAQ). </a:t>
            </a:r>
          </a:p>
          <a:p>
            <a:pPr marL="285750" indent="-285750">
              <a:buFont typeface="Wingdings" pitchFamily="2" charset="2"/>
              <a:buChar char="Ø"/>
            </a:pPr>
            <a:endParaRPr lang="en-US" sz="3200" b="1" dirty="0" smtClean="0">
              <a:latin typeface="Times New Roman"/>
              <a:ea typeface="Cambria"/>
              <a:cs typeface="Times New Roman"/>
            </a:endParaRPr>
          </a:p>
          <a:p>
            <a:pPr marL="285750" indent="-285750">
              <a:buFont typeface="Wingdings" pitchFamily="2" charset="2"/>
              <a:buChar char="ü"/>
            </a:pPr>
            <a:r>
              <a:rPr lang="en-US" sz="3200" b="1" dirty="0" smtClean="0">
                <a:solidFill>
                  <a:srgbClr val="FF0000"/>
                </a:solidFill>
                <a:latin typeface="Times New Roman"/>
                <a:ea typeface="Cambria"/>
                <a:cs typeface="Times New Roman"/>
              </a:rPr>
              <a:t>The curriculum has been developed with broad consultation and is taught by our project coach</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4</a:t>
            </a:fld>
            <a:endParaRPr lang="en-US"/>
          </a:p>
        </p:txBody>
      </p:sp>
      <p:sp>
        <p:nvSpPr>
          <p:cNvPr id="2" name="Title 1"/>
          <p:cNvSpPr>
            <a:spLocks noGrp="1"/>
          </p:cNvSpPr>
          <p:nvPr>
            <p:ph type="title"/>
          </p:nvPr>
        </p:nvSpPr>
        <p:spPr/>
        <p:txBody>
          <a:bodyPr/>
          <a:lstStyle/>
          <a:p>
            <a:r>
              <a:rPr lang="en-US" dirty="0" smtClean="0"/>
              <a:t>1b. Research Methods Course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447800"/>
            <a:ext cx="7680960" cy="4724400"/>
          </a:xfrm>
        </p:spPr>
        <p:txBody>
          <a:bodyPr>
            <a:normAutofit/>
          </a:bodyPr>
          <a:lstStyle/>
          <a:p>
            <a:pPr marL="285750" indent="-285750">
              <a:buFont typeface="Wingdings" pitchFamily="2" charset="2"/>
              <a:buChar char="Ø"/>
            </a:pPr>
            <a:r>
              <a:rPr lang="en-US" sz="3200" b="1" dirty="0" smtClean="0">
                <a:latin typeface="Times New Roman"/>
                <a:ea typeface="Cambria"/>
                <a:cs typeface="Times New Roman"/>
              </a:rPr>
              <a:t>The annual advisors orientations needs to focus more on research in the DMin program </a:t>
            </a:r>
            <a:r>
              <a:rPr lang="en-US" sz="3200" b="1" dirty="0">
                <a:latin typeface="Times New Roman"/>
                <a:ea typeface="Cambria"/>
                <a:cs typeface="Times New Roman"/>
              </a:rPr>
              <a:t>(Project Assessment Survey).</a:t>
            </a:r>
            <a:endParaRPr lang="en-US" sz="3200" b="1" dirty="0" smtClean="0">
              <a:latin typeface="Times New Roman"/>
              <a:ea typeface="Cambria"/>
              <a:cs typeface="Times New Roman"/>
            </a:endParaRPr>
          </a:p>
          <a:p>
            <a:pPr marL="285750" indent="-285750">
              <a:buFont typeface="Wingdings" pitchFamily="2" charset="2"/>
              <a:buChar char="Ø"/>
            </a:pPr>
            <a:endParaRPr lang="en-US" sz="3200" b="1" dirty="0" smtClean="0">
              <a:latin typeface="Times New Roman"/>
              <a:ea typeface="Cambria"/>
              <a:cs typeface="Times New Roman"/>
            </a:endParaRPr>
          </a:p>
          <a:p>
            <a:pPr marL="285750" indent="-285750">
              <a:buFont typeface="Wingdings" pitchFamily="2" charset="2"/>
              <a:buChar char="ü"/>
            </a:pPr>
            <a:r>
              <a:rPr lang="en-US" sz="3200" b="1" dirty="0" smtClean="0">
                <a:solidFill>
                  <a:srgbClr val="FF0000"/>
                </a:solidFill>
                <a:latin typeface="Times New Roman"/>
                <a:ea typeface="Cambria"/>
                <a:cs typeface="Times New Roman"/>
              </a:rPr>
              <a:t>Annual advisors orientations has focused more on research in the DMin program. </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5</a:t>
            </a:fld>
            <a:endParaRPr lang="en-US"/>
          </a:p>
        </p:txBody>
      </p:sp>
      <p:sp>
        <p:nvSpPr>
          <p:cNvPr id="2" name="Title 1"/>
          <p:cNvSpPr>
            <a:spLocks noGrp="1"/>
          </p:cNvSpPr>
          <p:nvPr>
            <p:ph type="title"/>
          </p:nvPr>
        </p:nvSpPr>
        <p:spPr/>
        <p:txBody>
          <a:bodyPr/>
          <a:lstStyle/>
          <a:p>
            <a:r>
              <a:rPr lang="en-US" dirty="0" smtClean="0"/>
              <a:t>1c. Advisor Orientation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Wingdings" pitchFamily="2" charset="2"/>
              <a:buChar char="Ø"/>
            </a:pPr>
            <a:r>
              <a:rPr lang="en-US" sz="3200" b="1" dirty="0" smtClean="0">
                <a:latin typeface="Times New Roman"/>
                <a:ea typeface="Cambria"/>
                <a:cs typeface="Times New Roman"/>
              </a:rPr>
              <a:t>Attempts to transition the project coach to faculty will be sought to establish greater continuity (Program Director). </a:t>
            </a:r>
          </a:p>
          <a:p>
            <a:endParaRPr lang="en-US" sz="3200" b="1" dirty="0" smtClean="0">
              <a:solidFill>
                <a:srgbClr val="FF0000"/>
              </a:solidFill>
              <a:latin typeface="Times New Roman"/>
              <a:ea typeface="Cambria"/>
              <a:cs typeface="Times New Roman"/>
            </a:endParaRPr>
          </a:p>
          <a:p>
            <a:pPr marL="457200" indent="-457200">
              <a:buFont typeface="Wingdings" pitchFamily="2" charset="2"/>
              <a:buChar char="q"/>
            </a:pPr>
            <a:r>
              <a:rPr lang="en-US" sz="3200" b="1" dirty="0" smtClean="0">
                <a:solidFill>
                  <a:srgbClr val="FF0000"/>
                </a:solidFill>
                <a:latin typeface="Times New Roman"/>
                <a:ea typeface="Cambria"/>
                <a:cs typeface="Times New Roman"/>
              </a:rPr>
              <a:t>The program presented a budget and plan for this step</a:t>
            </a:r>
            <a:r>
              <a:rPr lang="en-US" sz="3200" b="1" dirty="0">
                <a:solidFill>
                  <a:srgbClr val="FF0000"/>
                </a:solidFill>
                <a:latin typeface="Times New Roman"/>
                <a:ea typeface="Cambria"/>
                <a:cs typeface="Times New Roman"/>
              </a:rPr>
              <a:t> </a:t>
            </a:r>
            <a:r>
              <a:rPr lang="en-US" sz="3200" b="1" dirty="0" smtClean="0">
                <a:solidFill>
                  <a:srgbClr val="FF0000"/>
                </a:solidFill>
                <a:latin typeface="Times New Roman"/>
                <a:ea typeface="Cambria"/>
                <a:cs typeface="Times New Roman"/>
              </a:rPr>
              <a:t>it has not been implemented.</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6</a:t>
            </a:fld>
            <a:endParaRPr lang="en-US"/>
          </a:p>
        </p:txBody>
      </p:sp>
      <p:sp>
        <p:nvSpPr>
          <p:cNvPr id="2" name="Title 1"/>
          <p:cNvSpPr>
            <a:spLocks noGrp="1"/>
          </p:cNvSpPr>
          <p:nvPr>
            <p:ph type="title"/>
          </p:nvPr>
        </p:nvSpPr>
        <p:spPr/>
        <p:txBody>
          <a:bodyPr/>
          <a:lstStyle/>
          <a:p>
            <a:r>
              <a:rPr lang="en-US" dirty="0" smtClean="0"/>
              <a:t>1d. Project Coach</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20000"/>
          </a:bodyPr>
          <a:lstStyle/>
          <a:p>
            <a:pPr marL="285750" indent="-285750">
              <a:buFont typeface="Wingdings" pitchFamily="2" charset="2"/>
              <a:buChar char="Ø"/>
            </a:pPr>
            <a:r>
              <a:rPr lang="en-US" sz="3500" b="1" dirty="0" smtClean="0">
                <a:latin typeface="Times New Roman"/>
                <a:ea typeface="Cambria"/>
                <a:cs typeface="Times New Roman"/>
              </a:rPr>
              <a:t> Project learning and evaluation scored satisfactory</a:t>
            </a:r>
            <a:r>
              <a:rPr lang="en-US" sz="3500" b="1" dirty="0">
                <a:latin typeface="Times New Roman"/>
                <a:ea typeface="Cambria"/>
                <a:cs typeface="Times New Roman"/>
              </a:rPr>
              <a:t> </a:t>
            </a:r>
            <a:r>
              <a:rPr lang="en-US" sz="3500" b="1" dirty="0" smtClean="0">
                <a:latin typeface="Times New Roman"/>
                <a:ea typeface="Cambria"/>
                <a:cs typeface="Times New Roman"/>
              </a:rPr>
              <a:t>but below other measures.</a:t>
            </a:r>
            <a:r>
              <a:rPr lang="en-US" sz="3500" b="1" dirty="0" smtClean="0">
                <a:latin typeface="Cambria"/>
                <a:ea typeface="Cambria"/>
                <a:cs typeface="Times New Roman"/>
              </a:rPr>
              <a:t/>
            </a:r>
            <a:br>
              <a:rPr lang="en-US" sz="3500" b="1" dirty="0" smtClean="0">
                <a:latin typeface="Cambria"/>
                <a:ea typeface="Cambria"/>
                <a:cs typeface="Times New Roman"/>
              </a:rPr>
            </a:br>
            <a:r>
              <a:rPr lang="en-US" sz="3500" b="1" dirty="0" smtClean="0">
                <a:latin typeface="Times New Roman"/>
                <a:ea typeface="Cambria"/>
                <a:cs typeface="Times New Roman"/>
              </a:rPr>
              <a:t>The project seminar will revise its curriculum to develop critical thinking further and clarify the experiential learning process of the project (</a:t>
            </a:r>
            <a:r>
              <a:rPr lang="en-US" sz="3600" b="1" dirty="0" smtClean="0">
                <a:latin typeface="Times New Roman"/>
                <a:ea typeface="Cambria"/>
                <a:cs typeface="Times New Roman"/>
              </a:rPr>
              <a:t>Project </a:t>
            </a:r>
            <a:r>
              <a:rPr lang="en-US" sz="3600" b="1" dirty="0">
                <a:latin typeface="Times New Roman"/>
                <a:ea typeface="Cambria"/>
                <a:cs typeface="Times New Roman"/>
              </a:rPr>
              <a:t>Assessment Survey</a:t>
            </a:r>
            <a:r>
              <a:rPr lang="en-US" sz="3500" b="1" dirty="0" smtClean="0">
                <a:latin typeface="Times New Roman"/>
                <a:ea typeface="Cambria"/>
                <a:cs typeface="Times New Roman"/>
              </a:rPr>
              <a:t>). </a:t>
            </a:r>
          </a:p>
          <a:p>
            <a:pPr marL="285750" indent="-285750">
              <a:buFont typeface="Wingdings" pitchFamily="2" charset="2"/>
              <a:buChar char="Ø"/>
            </a:pPr>
            <a:endParaRPr lang="en-US" sz="3500" b="1" dirty="0" smtClean="0">
              <a:latin typeface="Times New Roman"/>
              <a:ea typeface="Cambria"/>
              <a:cs typeface="Times New Roman"/>
            </a:endParaRPr>
          </a:p>
          <a:p>
            <a:pPr marL="285750" indent="-285750">
              <a:buFont typeface="Wingdings" pitchFamily="2" charset="2"/>
              <a:buChar char="ü"/>
            </a:pPr>
            <a:r>
              <a:rPr lang="en-US" sz="3500" b="1" dirty="0" smtClean="0">
                <a:solidFill>
                  <a:srgbClr val="C00000"/>
                </a:solidFill>
                <a:latin typeface="Times New Roman"/>
                <a:ea typeface="Cambria"/>
                <a:cs typeface="Times New Roman"/>
              </a:rPr>
              <a:t>The project coach has taken steps to modify and improve the project seminar curriculum. </a:t>
            </a:r>
            <a:endParaRPr lang="en-US" b="1" dirty="0"/>
          </a:p>
        </p:txBody>
      </p:sp>
      <p:sp>
        <p:nvSpPr>
          <p:cNvPr id="4" name="Slide Number Placeholder 3"/>
          <p:cNvSpPr>
            <a:spLocks noGrp="1"/>
          </p:cNvSpPr>
          <p:nvPr>
            <p:ph type="sldNum" sz="quarter" idx="15"/>
          </p:nvPr>
        </p:nvSpPr>
        <p:spPr/>
        <p:txBody>
          <a:bodyPr/>
          <a:lstStyle/>
          <a:p>
            <a:fld id="{7DE0C997-00F0-4EB7-95BB-506A8C967879}" type="slidenum">
              <a:rPr lang="en-US" smtClean="0"/>
              <a:t>7</a:t>
            </a:fld>
            <a:endParaRPr lang="en-US"/>
          </a:p>
        </p:txBody>
      </p:sp>
      <p:sp>
        <p:nvSpPr>
          <p:cNvPr id="2" name="Title 1"/>
          <p:cNvSpPr>
            <a:spLocks noGrp="1"/>
          </p:cNvSpPr>
          <p:nvPr>
            <p:ph type="title"/>
          </p:nvPr>
        </p:nvSpPr>
        <p:spPr/>
        <p:txBody>
          <a:bodyPr/>
          <a:lstStyle/>
          <a:p>
            <a:r>
              <a:rPr lang="en-US" dirty="0" smtClean="0"/>
              <a:t>2. Curriculum Revision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285750" indent="-285750">
              <a:buFont typeface="Wingdings" pitchFamily="2" charset="2"/>
              <a:buChar char="Ø"/>
            </a:pPr>
            <a:r>
              <a:rPr lang="en-US" sz="3200" b="1" dirty="0" smtClean="0">
                <a:latin typeface="Times New Roman"/>
                <a:ea typeface="Cambria"/>
                <a:cs typeface="Times New Roman"/>
              </a:rPr>
              <a:t>More direct assessment measures are needed.  The program office has reformed the 	job description of the        graduate assistant to focus in the area of assessment (Office of Assessment). </a:t>
            </a:r>
          </a:p>
          <a:p>
            <a:pPr marL="285750" indent="-285750">
              <a:buFont typeface="Wingdings" pitchFamily="2" charset="2"/>
              <a:buChar char="ü"/>
            </a:pPr>
            <a:r>
              <a:rPr lang="en-US" sz="3200" b="1" dirty="0" smtClean="0">
                <a:solidFill>
                  <a:srgbClr val="FF0000"/>
                </a:solidFill>
                <a:latin typeface="Times New Roman"/>
                <a:ea typeface="Cambria"/>
                <a:cs typeface="Times New Roman"/>
              </a:rPr>
              <a:t>Assessment is now facilitated by the seminary assessment director</a:t>
            </a:r>
          </a:p>
          <a:p>
            <a:pPr marL="285750" indent="-285750">
              <a:buFont typeface="Wingdings" pitchFamily="2" charset="2"/>
              <a:buChar char="ü"/>
            </a:pPr>
            <a:r>
              <a:rPr lang="en-US" sz="3200" b="1" dirty="0" smtClean="0">
                <a:solidFill>
                  <a:srgbClr val="FF0000"/>
                </a:solidFill>
                <a:latin typeface="Times New Roman"/>
                <a:cs typeface="Times New Roman"/>
              </a:rPr>
              <a:t>Assessment from projects, chapters, and context support are graded with rubrics</a:t>
            </a:r>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8</a:t>
            </a:fld>
            <a:endParaRPr lang="en-US"/>
          </a:p>
        </p:txBody>
      </p:sp>
      <p:sp>
        <p:nvSpPr>
          <p:cNvPr id="2" name="Title 1"/>
          <p:cNvSpPr>
            <a:spLocks noGrp="1"/>
          </p:cNvSpPr>
          <p:nvPr>
            <p:ph type="title"/>
          </p:nvPr>
        </p:nvSpPr>
        <p:spPr/>
        <p:txBody>
          <a:bodyPr/>
          <a:lstStyle/>
          <a:p>
            <a:r>
              <a:rPr lang="en-US" dirty="0" smtClean="0"/>
              <a:t>3. Direct Measures </a:t>
            </a:r>
            <a:endParaRPr lang="en-US" dirty="0"/>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a:bodyPr>
          <a:lstStyle/>
          <a:p>
            <a:pPr marL="457200" indent="-457200">
              <a:buFont typeface="Wingdings" pitchFamily="2" charset="2"/>
              <a:buChar char="Ø"/>
            </a:pPr>
            <a:r>
              <a:rPr lang="en-US" sz="3200" b="1" dirty="0" smtClean="0">
                <a:latin typeface="Times New Roman"/>
                <a:ea typeface="Cambria"/>
                <a:cs typeface="Times New Roman"/>
              </a:rPr>
              <a:t>Students describe a very high stress level in the program, though they are satisfied with the work load (SAQ).</a:t>
            </a:r>
            <a:r>
              <a:rPr lang="en-US" sz="3200" b="1" dirty="0" smtClean="0">
                <a:latin typeface="Cambria"/>
                <a:ea typeface="Cambria"/>
                <a:cs typeface="Times New Roman"/>
              </a:rPr>
              <a:t/>
            </a:r>
            <a:br>
              <a:rPr lang="en-US" sz="3200" b="1" dirty="0" smtClean="0">
                <a:latin typeface="Cambria"/>
                <a:ea typeface="Cambria"/>
                <a:cs typeface="Times New Roman"/>
              </a:rPr>
            </a:br>
            <a:endParaRPr lang="en-US" sz="3200" b="1" dirty="0" smtClean="0">
              <a:latin typeface="Cambria"/>
              <a:ea typeface="Cambria"/>
              <a:cs typeface="Times New Roman"/>
            </a:endParaRPr>
          </a:p>
          <a:p>
            <a:pPr marL="457200" indent="-457200">
              <a:buFont typeface="Wingdings" pitchFamily="2" charset="2"/>
              <a:buChar char="ü"/>
            </a:pPr>
            <a:r>
              <a:rPr lang="en-US" sz="3200" b="1" dirty="0" smtClean="0">
                <a:solidFill>
                  <a:srgbClr val="FF0000"/>
                </a:solidFill>
                <a:latin typeface="Times New Roman"/>
                <a:ea typeface="Cambria"/>
                <a:cs typeface="Times New Roman"/>
              </a:rPr>
              <a:t>In program orientation the time management </a:t>
            </a:r>
            <a:r>
              <a:rPr lang="en-US" sz="3200" b="1" dirty="0">
                <a:solidFill>
                  <a:srgbClr val="FF0000"/>
                </a:solidFill>
                <a:latin typeface="Times New Roman"/>
                <a:ea typeface="Cambria"/>
                <a:cs typeface="Times New Roman"/>
              </a:rPr>
              <a:t>overview </a:t>
            </a:r>
            <a:r>
              <a:rPr lang="en-US" sz="3200" b="1" dirty="0" smtClean="0">
                <a:solidFill>
                  <a:srgbClr val="FF0000"/>
                </a:solidFill>
                <a:latin typeface="Times New Roman"/>
                <a:ea typeface="Cambria"/>
                <a:cs typeface="Times New Roman"/>
              </a:rPr>
              <a:t>in the professional doctoral program will be expanded. </a:t>
            </a:r>
          </a:p>
          <a:p>
            <a:pPr marL="457200" indent="-457200">
              <a:buFont typeface="Wingdings" pitchFamily="2" charset="2"/>
              <a:buChar char="q"/>
            </a:pPr>
            <a:r>
              <a:rPr lang="en-US" sz="3200" b="1" dirty="0" smtClean="0">
                <a:solidFill>
                  <a:srgbClr val="FF0000"/>
                </a:solidFill>
                <a:latin typeface="Times New Roman"/>
                <a:ea typeface="Cambria"/>
                <a:cs typeface="Times New Roman"/>
              </a:rPr>
              <a:t>Considering adding time management component to on-campus intensives</a:t>
            </a:r>
          </a:p>
          <a:p>
            <a:endParaRPr lang="en-US" sz="3200" b="1" dirty="0"/>
          </a:p>
        </p:txBody>
      </p:sp>
      <p:sp>
        <p:nvSpPr>
          <p:cNvPr id="4" name="Slide Number Placeholder 3"/>
          <p:cNvSpPr>
            <a:spLocks noGrp="1"/>
          </p:cNvSpPr>
          <p:nvPr>
            <p:ph type="sldNum" sz="quarter" idx="15"/>
          </p:nvPr>
        </p:nvSpPr>
        <p:spPr/>
        <p:txBody>
          <a:bodyPr/>
          <a:lstStyle/>
          <a:p>
            <a:fld id="{7DE0C997-00F0-4EB7-95BB-506A8C967879}" type="slidenum">
              <a:rPr lang="en-US" smtClean="0"/>
              <a:t>9</a:t>
            </a:fld>
            <a:endParaRPr lang="en-US"/>
          </a:p>
        </p:txBody>
      </p:sp>
      <p:sp>
        <p:nvSpPr>
          <p:cNvPr id="2" name="Title 1"/>
          <p:cNvSpPr>
            <a:spLocks noGrp="1"/>
          </p:cNvSpPr>
          <p:nvPr>
            <p:ph type="title"/>
          </p:nvPr>
        </p:nvSpPr>
        <p:spPr/>
        <p:txBody>
          <a:bodyPr/>
          <a:lstStyle/>
          <a:p>
            <a:r>
              <a:rPr lang="en-US" dirty="0" smtClean="0"/>
              <a:t>4. Stress</a:t>
            </a:r>
            <a:endParaRPr lang="en-US" dirty="0"/>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870</TotalTime>
  <Words>1425</Words>
  <Application>Microsoft Office PowerPoint</Application>
  <PresentationFormat>On-screen Show (4:3)</PresentationFormat>
  <Paragraphs>165</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Mylar</vt:lpstr>
      <vt:lpstr>Doctor of Ministry Assessment Report</vt:lpstr>
      <vt:lpstr>2010-2011 Assessment Responses</vt:lpstr>
      <vt:lpstr>1a. Research in DMIN Project </vt:lpstr>
      <vt:lpstr>1b. Research Methods Course</vt:lpstr>
      <vt:lpstr>1c. Advisor Orientation </vt:lpstr>
      <vt:lpstr>1d. Project Coach</vt:lpstr>
      <vt:lpstr>2. Curriculum Revision </vt:lpstr>
      <vt:lpstr>3. Direct Measures </vt:lpstr>
      <vt:lpstr>4. Stress</vt:lpstr>
      <vt:lpstr>5. Writing Workshop </vt:lpstr>
      <vt:lpstr>6. Faculty/Advisor Performance</vt:lpstr>
      <vt:lpstr>Faculty/Advisor Performance Cont.</vt:lpstr>
      <vt:lpstr>PowerPoint Presentation</vt:lpstr>
      <vt:lpstr>7. Staff Support</vt:lpstr>
      <vt:lpstr>Staff Support Cont. </vt:lpstr>
      <vt:lpstr>Staff Support Cont. </vt:lpstr>
      <vt:lpstr>8. In-residence International  Issues</vt:lpstr>
      <vt:lpstr>In-Residence International Issues Cont.</vt:lpstr>
      <vt:lpstr>Observations, and Results, from the Project Assessment (67 students sitting for the oral assessment, 222 faculty and adjuncts doing the direct assessment), Exit Survey (30), and SAQ (67)</vt:lpstr>
      <vt:lpstr>2011-2012 SAQ Affirmations   (very effective or effective)</vt:lpstr>
      <vt:lpstr>2011-2012 SAQ Affirmations   (very effective or effective)</vt:lpstr>
      <vt:lpstr>2011-2012 Project/Exit Survey Affirmations </vt:lpstr>
      <vt:lpstr>Program Concerns</vt:lpstr>
      <vt:lpstr>The program wishes to listen to conversation on this matter then collate the actions required</vt:lpstr>
      <vt:lpstr>1. Project Learning and Evaluation</vt:lpstr>
      <vt:lpstr>2. In-residence Faculty Expectation</vt:lpstr>
      <vt:lpstr>3. Response Time </vt:lpstr>
      <vt:lpstr>4. Drop-out Rates </vt:lpstr>
      <vt:lpstr>5. Coordinator Communication </vt:lpstr>
      <vt:lpstr>6. Mentoring </vt:lpstr>
      <vt:lpstr>DMIN Program Committee Recommendations</vt:lpstr>
      <vt:lpstr>DMIN Program Committee Recommendations Cont. </vt:lpstr>
      <vt:lpstr>THANK YOU</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           Each intensive on campus will receive an abbreviated re-orientation that will address time management. We are planning to do that Since the discipline of writing is significant in the responses, an annual writing workshop is being initiated to help students manage the stress of the writing required as a part of the project. Done Participants are dissatisfied with contact with faculty and advisors. Turnaround time for responses will be stressed in the annual advisors orientation Done A monthly advisors news letter will focus on response time. Done, bi-monthly Advisors who do not offer good response times will be discontinued in consultation with the program director, project coach, and department chair. Partially implemented A monthly coordinators communication with students in the cohort will be required within a new contract and honorarium process provided for concentration coordinators. Done Participants, though satisfied, rate satisfaction with office staff support lower than other categories. Cohort coordinators will receive an honorarium, but will be required in turn to attend the annual DMin Conference and coordinators orientation, as well as give evidence of monthly communication with their cohort. Done Staff efficiency in certain tasks (two tasks have been identified) will be addressed through professional development and accountability. Done The office placement of the person doing assessment in the program within the program suite will be sought. This responsibility has been shifted An editor employed by AU for the program projects will be sought, rather than independent contractors. A part-time position was voted and included in the seminary budget for FY13 and awaits implementation Advisors orientations will be enriched to improve response times. Done Since some dissatisfaction is evidenced in the experience of international students within the in-residence program concentration, the following steps will be taken: The director will endeavor to improve personal contacts with international students regarding their financial n</dc:title>
  <dc:creator>Skip Bell</dc:creator>
  <cp:lastModifiedBy>I.T.S.</cp:lastModifiedBy>
  <cp:revision>95</cp:revision>
  <dcterms:created xsi:type="dcterms:W3CDTF">2012-08-20T21:49:14Z</dcterms:created>
  <dcterms:modified xsi:type="dcterms:W3CDTF">2012-09-25T14:23:30Z</dcterms:modified>
</cp:coreProperties>
</file>