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497DD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2" d="100"/>
          <a:sy n="72" d="100"/>
        </p:scale>
        <p:origin x="-1104" y="-7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DDF6-F173-4167-BA0A-9C41D6630A5A}" type="datetimeFigureOut">
              <a:rPr lang="en-US" smtClean="0"/>
              <a:pPr/>
              <a:t>11/17/2011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E4600-0381-4CF3-88F2-7ED7D2E3F9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DDF6-F173-4167-BA0A-9C41D6630A5A}" type="datetimeFigureOut">
              <a:rPr lang="en-US" smtClean="0"/>
              <a:pPr/>
              <a:t>11/17/2011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3DD1-1C06-4E0E-B73B-0365266546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DDF6-F173-4167-BA0A-9C41D6630A5A}" type="datetimeFigureOut">
              <a:rPr lang="en-US" smtClean="0"/>
              <a:pPr/>
              <a:t>11/17/2011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3DD1-1C06-4E0E-B73B-0365266546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DDF6-F173-4167-BA0A-9C41D6630A5A}" type="datetimeFigureOut">
              <a:rPr lang="en-US" smtClean="0"/>
              <a:pPr/>
              <a:t>11/17/2011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3DD1-1C06-4E0E-B73B-0365266546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DDF6-F173-4167-BA0A-9C41D6630A5A}" type="datetimeFigureOut">
              <a:rPr lang="en-US" smtClean="0"/>
              <a:pPr/>
              <a:t>11/17/2011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DDF6-F173-4167-BA0A-9C41D6630A5A}" type="datetimeFigureOut">
              <a:rPr lang="en-US" smtClean="0"/>
              <a:pPr/>
              <a:t>11/17/2011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3DD1-1C06-4E0E-B73B-0365266546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DDF6-F173-4167-BA0A-9C41D6630A5A}" type="datetimeFigureOut">
              <a:rPr lang="en-US" smtClean="0"/>
              <a:pPr/>
              <a:t>11/17/2011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3DD1-1C06-4E0E-B73B-0365266546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DDF6-F173-4167-BA0A-9C41D6630A5A}" type="datetimeFigureOut">
              <a:rPr lang="en-US" smtClean="0"/>
              <a:pPr/>
              <a:t>11/17/2011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3DD1-1C06-4E0E-B73B-0365266546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DDF6-F173-4167-BA0A-9C41D6630A5A}" type="datetimeFigureOut">
              <a:rPr lang="en-US" smtClean="0"/>
              <a:pPr/>
              <a:t>11/17/2011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3DD1-1C06-4E0E-B73B-0365266546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DDF6-F173-4167-BA0A-9C41D6630A5A}" type="datetimeFigureOut">
              <a:rPr lang="en-US" smtClean="0"/>
              <a:pPr/>
              <a:t>11/17/2011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3DD1-1C06-4E0E-B73B-0365266546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DDF6-F173-4167-BA0A-9C41D6630A5A}" type="datetimeFigureOut">
              <a:rPr lang="en-US" smtClean="0"/>
              <a:pPr/>
              <a:t>11/17/2011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5F03DD1-1C06-4E0E-B73B-0365266546F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588DDF6-F173-4167-BA0A-9C41D6630A5A}" type="datetimeFigureOut">
              <a:rPr lang="en-US" smtClean="0"/>
              <a:pPr/>
              <a:t>11/17/2011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5F03DD1-1C06-4E0E-B73B-0365266546F8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ransition spd="med">
    <p:dissolv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reintimacy.org/" TargetMode="External"/><Relationship Id="rId2" Type="http://schemas.openxmlformats.org/officeDocument/2006/relationships/hyperlink" Target="http://www.barbabus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estherministries.org/" TargetMode="External"/><Relationship Id="rId4" Type="http://schemas.openxmlformats.org/officeDocument/2006/relationships/hyperlink" Target="http://www.stonegateresources.com/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Problem of Pastoral Pornography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Seventh-Day Adventist Theological Seminary Thursday Assembly</a:t>
            </a:r>
          </a:p>
          <a:p>
            <a:r>
              <a:rPr lang="en-US" smtClean="0"/>
              <a:t>David Sedlacek, PhD</a:t>
            </a:r>
            <a:endParaRPr lang="en-US" dirty="0" smtClean="0"/>
          </a:p>
          <a:p>
            <a:r>
              <a:rPr lang="en-US" dirty="0" smtClean="0"/>
              <a:t>September 15, 2011</a:t>
            </a:r>
            <a:endParaRPr lang="en-US" dirty="0"/>
          </a:p>
        </p:txBody>
      </p:sp>
    </p:spTree>
  </p:cSld>
  <p:clrMapOvr>
    <a:masterClrMapping/>
  </p:clrMapOvr>
  <p:transition spd="med">
    <p:cover dir="u"/>
    <p:sndAc>
      <p:stSnd>
        <p:snd r:embed="rId2" name="Opening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Special Considerations and Characteristics of Pastors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Relationship Struggles:</a:t>
            </a:r>
            <a:endParaRPr lang="en-US" dirty="0" smtClean="0"/>
          </a:p>
          <a:p>
            <a:pPr lvl="1"/>
            <a:r>
              <a:rPr lang="en-US" dirty="0" smtClean="0"/>
              <a:t>Pastoral ministry places tremendous strain on marriages.</a:t>
            </a:r>
          </a:p>
          <a:p>
            <a:pPr lvl="1"/>
            <a:r>
              <a:rPr lang="en-US" dirty="0" smtClean="0"/>
              <a:t>Performance oriented pastors often blame their wives for the problems they have.</a:t>
            </a:r>
          </a:p>
          <a:p>
            <a:r>
              <a:rPr lang="en-US" b="1" dirty="0" smtClean="0"/>
              <a:t>Presence of </a:t>
            </a:r>
            <a:r>
              <a:rPr lang="en-US" b="1" dirty="0"/>
              <a:t>o</a:t>
            </a:r>
            <a:r>
              <a:rPr lang="en-US" b="1" dirty="0" smtClean="0"/>
              <a:t>ther Addictions:</a:t>
            </a:r>
          </a:p>
          <a:p>
            <a:pPr lvl="1"/>
            <a:r>
              <a:rPr lang="en-US" dirty="0" smtClean="0"/>
              <a:t>19% alcohol</a:t>
            </a:r>
          </a:p>
          <a:p>
            <a:pPr lvl="1"/>
            <a:r>
              <a:rPr lang="en-US" dirty="0" smtClean="0"/>
              <a:t>38% food</a:t>
            </a:r>
          </a:p>
          <a:p>
            <a:pPr lvl="1"/>
            <a:r>
              <a:rPr lang="en-US" dirty="0" smtClean="0"/>
              <a:t>88% work</a:t>
            </a:r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Common Pastoral Rationalizations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Need for reward</a:t>
            </a:r>
          </a:p>
          <a:p>
            <a:r>
              <a:rPr lang="en-US" dirty="0" smtClean="0"/>
              <a:t>Justification for hard work in ministry</a:t>
            </a:r>
          </a:p>
          <a:p>
            <a:r>
              <a:rPr lang="en-US" dirty="0" smtClean="0"/>
              <a:t>Wife who doesn’t care</a:t>
            </a:r>
          </a:p>
          <a:p>
            <a:r>
              <a:rPr lang="en-US" dirty="0" smtClean="0"/>
              <a:t>Long hours in ministry</a:t>
            </a:r>
          </a:p>
          <a:p>
            <a:r>
              <a:rPr lang="en-US" dirty="0" smtClean="0"/>
              <a:t>Pornography doesn’t hurt anyone. No one gets an STD.  No one gets pregnant.</a:t>
            </a:r>
          </a:p>
          <a:p>
            <a:r>
              <a:rPr lang="en-US" dirty="0" smtClean="0"/>
              <a:t>It’s only curiosity, it won’t turn into a problem.</a:t>
            </a:r>
          </a:p>
          <a:p>
            <a:r>
              <a:rPr lang="en-US" dirty="0" smtClean="0"/>
              <a:t>It will enhance my outreach to others.</a:t>
            </a:r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Symptoms of a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Unmanageability and loss of control</a:t>
            </a:r>
          </a:p>
          <a:p>
            <a:pPr lvl="1"/>
            <a:r>
              <a:rPr lang="en-US" dirty="0" smtClean="0"/>
              <a:t>Engaging in behavior you know violates your moral values</a:t>
            </a:r>
          </a:p>
          <a:p>
            <a:pPr lvl="1"/>
            <a:r>
              <a:rPr lang="en-US" dirty="0" smtClean="0"/>
              <a:t>Unsuccessful attempts to stop</a:t>
            </a:r>
          </a:p>
          <a:p>
            <a:pPr lvl="1"/>
            <a:r>
              <a:rPr lang="en-US" dirty="0" smtClean="0"/>
              <a:t>Rationalization</a:t>
            </a:r>
          </a:p>
          <a:p>
            <a:pPr lvl="1"/>
            <a:r>
              <a:rPr lang="en-US" dirty="0" smtClean="0"/>
              <a:t>Fantasy</a:t>
            </a:r>
          </a:p>
          <a:p>
            <a:pPr lvl="1"/>
            <a:r>
              <a:rPr lang="en-US" dirty="0" err="1" smtClean="0"/>
              <a:t>Neuro</a:t>
            </a:r>
            <a:r>
              <a:rPr lang="en-US" dirty="0" smtClean="0"/>
              <a:t>-chemical tolerance</a:t>
            </a:r>
          </a:p>
          <a:p>
            <a:pPr lvl="1"/>
            <a:r>
              <a:rPr lang="en-US" dirty="0" smtClean="0"/>
              <a:t>Using sex to change mood; either to elevate mood or to relax</a:t>
            </a:r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Symptoms of a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Stress triggers sexual behavior</a:t>
            </a:r>
          </a:p>
          <a:p>
            <a:r>
              <a:rPr lang="en-US" dirty="0" smtClean="0"/>
              <a:t>Rituals become established</a:t>
            </a:r>
          </a:p>
          <a:p>
            <a:r>
              <a:rPr lang="en-US" dirty="0" smtClean="0"/>
              <a:t>The acting out behavior occurs</a:t>
            </a:r>
          </a:p>
          <a:p>
            <a:r>
              <a:rPr lang="en-US" dirty="0" smtClean="0"/>
              <a:t>It is important to understand that relapse occurs long before acting out occurs.  Relapse occurs first in the mind, and then in the behavior.</a:t>
            </a:r>
          </a:p>
          <a:p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 for Sex Addiction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 deal with </a:t>
            </a:r>
            <a:r>
              <a:rPr lang="en-US" dirty="0" err="1" smtClean="0"/>
              <a:t>neuro</a:t>
            </a:r>
            <a:r>
              <a:rPr lang="en-US" dirty="0" smtClean="0"/>
              <a:t>-chemical intolerance, a period of total sexual abstinence of from 30 – 90 days is recommended (spouse must be in agreement).  This counteracts the addict’s belief that sex is the most important need.</a:t>
            </a:r>
          </a:p>
          <a:p>
            <a:r>
              <a:rPr lang="en-US" dirty="0" smtClean="0"/>
              <a:t>Test for Sexually Transmitted Diseases </a:t>
            </a:r>
          </a:p>
          <a:p>
            <a:r>
              <a:rPr lang="en-US" dirty="0" smtClean="0"/>
              <a:t>Develop a strong self-care plan</a:t>
            </a:r>
          </a:p>
          <a:p>
            <a:r>
              <a:rPr lang="en-US" dirty="0" smtClean="0"/>
              <a:t>Get tested for ADHD.</a:t>
            </a:r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 for Sex Addiction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Engage in a 12 Step Program of recovery</a:t>
            </a:r>
          </a:p>
          <a:p>
            <a:r>
              <a:rPr lang="en-US" dirty="0" smtClean="0"/>
              <a:t>Get a computer filter where you do not have the password</a:t>
            </a:r>
          </a:p>
          <a:p>
            <a:r>
              <a:rPr lang="en-US" dirty="0" smtClean="0"/>
              <a:t>Get trauma treatment if necessary</a:t>
            </a:r>
          </a:p>
          <a:p>
            <a:r>
              <a:rPr lang="en-US" dirty="0" smtClean="0"/>
              <a:t>Address the relational problems through support groups and marital counseling</a:t>
            </a:r>
          </a:p>
          <a:p>
            <a:r>
              <a:rPr lang="en-US" dirty="0" smtClean="0"/>
              <a:t>Obtain spiritual and accountability support through a pastoral group</a:t>
            </a:r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Returning to Ministry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reality is that even today most clergy found to have sexual addiction/pornography problems are dismissed from the ministry.</a:t>
            </a:r>
          </a:p>
          <a:p>
            <a:r>
              <a:rPr lang="en-US" dirty="0" smtClean="0"/>
              <a:t>If return is to be considered, there should be at least one year of sobriety from addictive behavior.</a:t>
            </a:r>
          </a:p>
          <a:p>
            <a:r>
              <a:rPr lang="en-US" dirty="0" smtClean="0"/>
              <a:t>There must be a working accountability plan.</a:t>
            </a:r>
          </a:p>
          <a:p>
            <a:r>
              <a:rPr lang="en-US" dirty="0" smtClean="0"/>
              <a:t>The faith community must be supportive.</a:t>
            </a:r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Ideas for Addressing the Issue of Sexuality in the Church Community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Preach about sexuality openly but sensitively</a:t>
            </a:r>
          </a:p>
          <a:p>
            <a:r>
              <a:rPr lang="en-US" dirty="0" smtClean="0"/>
              <a:t>Hold workshops in the church on sexuality</a:t>
            </a:r>
          </a:p>
          <a:p>
            <a:r>
              <a:rPr lang="en-US" dirty="0" smtClean="0"/>
              <a:t>Build accountability groups into the church structure</a:t>
            </a:r>
          </a:p>
          <a:p>
            <a:r>
              <a:rPr lang="en-US" dirty="0" smtClean="0"/>
              <a:t>Focus on this issue as a part of a singles ministry, youth ministry and couples ministry</a:t>
            </a:r>
          </a:p>
          <a:p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Helping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Kettering Clergy Care Center</a:t>
            </a:r>
          </a:p>
          <a:p>
            <a:r>
              <a:rPr lang="en-US" dirty="0" err="1" smtClean="0"/>
              <a:t>Barnabus</a:t>
            </a:r>
            <a:r>
              <a:rPr lang="en-US" dirty="0" smtClean="0"/>
              <a:t> Christian Counseling Network (</a:t>
            </a:r>
            <a:r>
              <a:rPr lang="en-US" dirty="0" smtClean="0">
                <a:hlinkClick r:id="rId2"/>
              </a:rPr>
              <a:t>www.barbabus.com</a:t>
            </a:r>
            <a:r>
              <a:rPr lang="en-US" dirty="0" smtClean="0"/>
              <a:t>)</a:t>
            </a:r>
          </a:p>
          <a:p>
            <a:r>
              <a:rPr lang="en-US" dirty="0" smtClean="0">
                <a:hlinkClick r:id="rId3"/>
              </a:rPr>
              <a:t>www.pureintimacy.org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www.stonegateresources.com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www.estherministries.org</a:t>
            </a:r>
            <a:r>
              <a:rPr lang="en-US" dirty="0" smtClean="0"/>
              <a:t> (outreach to wives of sexually addicted ministers)</a:t>
            </a:r>
          </a:p>
          <a:p>
            <a:r>
              <a:rPr lang="en-US" dirty="0" smtClean="0"/>
              <a:t>The Lodge Retreat Center (Buchanan, MI)</a:t>
            </a:r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Helping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Healing the Wounds of Sex Addiction </a:t>
            </a:r>
            <a:r>
              <a:rPr lang="en-US" dirty="0" smtClean="0"/>
              <a:t>by Mark </a:t>
            </a:r>
            <a:r>
              <a:rPr lang="en-US" dirty="0" err="1" smtClean="0"/>
              <a:t>Laaser</a:t>
            </a:r>
            <a:endParaRPr lang="en-US" dirty="0" smtClean="0"/>
          </a:p>
          <a:p>
            <a:r>
              <a:rPr lang="en-US" i="1" dirty="0" smtClean="0"/>
              <a:t>Breaking the Silence: A Pastor Goes Public about his Battle with Pornography </a:t>
            </a:r>
            <a:r>
              <a:rPr lang="en-US" dirty="0" smtClean="0"/>
              <a:t>by Bernie Anderson</a:t>
            </a:r>
          </a:p>
          <a:p>
            <a:r>
              <a:rPr lang="en-US" i="1" dirty="0" smtClean="0"/>
              <a:t>Every Man’s Battle</a:t>
            </a:r>
            <a:r>
              <a:rPr lang="en-US" dirty="0" smtClean="0"/>
              <a:t> by Steve </a:t>
            </a:r>
            <a:r>
              <a:rPr lang="en-US" dirty="0" err="1" smtClean="0"/>
              <a:t>Arterburn</a:t>
            </a:r>
            <a:endParaRPr lang="en-US" dirty="0" smtClean="0"/>
          </a:p>
          <a:p>
            <a:r>
              <a:rPr lang="en-US" i="1" dirty="0" smtClean="0"/>
              <a:t>False Intimacy: Understanding the Struggles of Sexual Addiction</a:t>
            </a:r>
            <a:r>
              <a:rPr lang="en-US" dirty="0" smtClean="0"/>
              <a:t> by Harry Schaumburg</a:t>
            </a:r>
          </a:p>
          <a:p>
            <a:r>
              <a:rPr lang="en-US" i="1" dirty="0" smtClean="0"/>
              <a:t>Clinical Management of Sex Addiction</a:t>
            </a:r>
            <a:r>
              <a:rPr lang="en-US" dirty="0" smtClean="0"/>
              <a:t> by </a:t>
            </a:r>
            <a:r>
              <a:rPr lang="en-US" smtClean="0"/>
              <a:t>Patrick Carnes</a:t>
            </a:r>
            <a:endParaRPr lang="en-US" i="1" dirty="0"/>
          </a:p>
        </p:txBody>
      </p:sp>
    </p:spTree>
  </p:cSld>
  <p:clrMapOvr>
    <a:masterClrMapping/>
  </p:clrMapOvr>
  <p:transition spd="med" advClick="0">
    <p:dissolve/>
    <p:sndAc>
      <p:stSnd>
        <p:snd r:embed="rId2" name="Clapping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Scope of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2001 Leadership Survey revealed that 40% of the clergy struggle with pornography.</a:t>
            </a:r>
          </a:p>
          <a:p>
            <a:r>
              <a:rPr lang="en-US" dirty="0" smtClean="0"/>
              <a:t>20% of the calls on the pastoral helpline of Focus on the Family relate to pornography.</a:t>
            </a:r>
          </a:p>
          <a:p>
            <a:r>
              <a:rPr lang="en-US" dirty="0" smtClean="0"/>
              <a:t>33% of clergy have visited a sexually explicit website.</a:t>
            </a:r>
          </a:p>
          <a:p>
            <a:r>
              <a:rPr lang="en-US" dirty="0" smtClean="0"/>
              <a:t>53% of these visited the website several times, up to weekly in the past year.</a:t>
            </a:r>
          </a:p>
          <a:p>
            <a:r>
              <a:rPr lang="en-US" dirty="0" smtClean="0"/>
              <a:t>30% of pastors look at pornography in the past 30 days.</a:t>
            </a:r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the following Key texts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“I </a:t>
            </a:r>
            <a:r>
              <a:rPr lang="en-US" dirty="0"/>
              <a:t>will set nothing wicked before my </a:t>
            </a:r>
            <a:r>
              <a:rPr lang="en-US" b="1" dirty="0" smtClean="0"/>
              <a:t>eyes</a:t>
            </a:r>
            <a:r>
              <a:rPr lang="en-US" dirty="0" smtClean="0"/>
              <a:t>” Psalm 101:3</a:t>
            </a:r>
          </a:p>
          <a:p>
            <a:endParaRPr lang="en-US" dirty="0" smtClean="0"/>
          </a:p>
          <a:p>
            <a:r>
              <a:rPr lang="en-US" dirty="0" smtClean="0"/>
              <a:t>“Direct </a:t>
            </a:r>
            <a:r>
              <a:rPr lang="en-US" dirty="0"/>
              <a:t>my steps by Your </a:t>
            </a:r>
            <a:r>
              <a:rPr lang="en-US" dirty="0" smtClean="0"/>
              <a:t>word, and </a:t>
            </a:r>
            <a:r>
              <a:rPr lang="en-US" dirty="0"/>
              <a:t>let no iniquity have dominion over </a:t>
            </a:r>
            <a:r>
              <a:rPr lang="en-US" dirty="0" smtClean="0"/>
              <a:t>me.” Psalm 119:133</a:t>
            </a:r>
          </a:p>
          <a:p>
            <a:endParaRPr lang="en-US" dirty="0" smtClean="0"/>
          </a:p>
          <a:p>
            <a:r>
              <a:rPr lang="en-US" dirty="0" smtClean="0"/>
              <a:t>“O </a:t>
            </a:r>
            <a:r>
              <a:rPr lang="en-US" dirty="0"/>
              <a:t>LORD, You have searched me and known me.</a:t>
            </a:r>
          </a:p>
          <a:p>
            <a:r>
              <a:rPr lang="en-US" dirty="0"/>
              <a:t> 2 You know my sitting down and my rising up;</a:t>
            </a:r>
          </a:p>
          <a:p>
            <a:r>
              <a:rPr lang="en-US" dirty="0"/>
              <a:t>         You understand my thought afar off.</a:t>
            </a:r>
          </a:p>
          <a:p>
            <a:r>
              <a:rPr lang="en-US" dirty="0"/>
              <a:t> 3 You comprehend my path and my lying down,</a:t>
            </a:r>
          </a:p>
          <a:p>
            <a:r>
              <a:rPr lang="en-US" dirty="0"/>
              <a:t>         And are acquainted with all my ways.</a:t>
            </a:r>
          </a:p>
          <a:p>
            <a:r>
              <a:rPr lang="en-US" dirty="0"/>
              <a:t> 4 For there is not a word on my tongue,</a:t>
            </a:r>
          </a:p>
          <a:p>
            <a:r>
              <a:rPr lang="en-US" dirty="0"/>
              <a:t>         But behold, O LORD, You know it </a:t>
            </a:r>
            <a:r>
              <a:rPr lang="en-US" dirty="0" err="1" smtClean="0"/>
              <a:t>alltogether</a:t>
            </a:r>
            <a:r>
              <a:rPr lang="en-US" dirty="0" smtClean="0"/>
              <a:t>.” Psalm  139: 1-4</a:t>
            </a:r>
          </a:p>
          <a:p>
            <a:r>
              <a:rPr lang="en-US" dirty="0" smtClean="0"/>
              <a:t>“For </a:t>
            </a:r>
            <a:r>
              <a:rPr lang="en-US" dirty="0"/>
              <a:t>this is the will of God, your sanctification: that you should abstain from </a:t>
            </a:r>
            <a:r>
              <a:rPr lang="en-US"/>
              <a:t>sexual </a:t>
            </a:r>
            <a:r>
              <a:rPr lang="en-US" smtClean="0"/>
              <a:t>immorality” I Thessalonians </a:t>
            </a:r>
            <a:r>
              <a:rPr lang="en-US" dirty="0" smtClean="0"/>
              <a:t>4:3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89756048"/>
      </p:ext>
    </p:extLst>
  </p:cSld>
  <p:clrMapOvr>
    <a:masterClrMapping/>
  </p:clrMapOvr>
  <p:transition spd="med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Scope of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28% of spouses know about the problem.</a:t>
            </a:r>
          </a:p>
          <a:p>
            <a:r>
              <a:rPr lang="en-US" dirty="0" smtClean="0"/>
              <a:t>37% of pastors say pornography is currently </a:t>
            </a:r>
            <a:r>
              <a:rPr lang="en-US" smtClean="0"/>
              <a:t>a problem.</a:t>
            </a:r>
            <a:endParaRPr lang="en-US" dirty="0" smtClean="0"/>
          </a:p>
          <a:p>
            <a:r>
              <a:rPr lang="en-US" dirty="0" smtClean="0"/>
              <a:t>30% of clergy do not talk with anyone about it.</a:t>
            </a:r>
          </a:p>
          <a:p>
            <a:r>
              <a:rPr lang="en-US" dirty="0" smtClean="0"/>
              <a:t>69% have prayed about the problem.</a:t>
            </a:r>
          </a:p>
          <a:p>
            <a:r>
              <a:rPr lang="en-US" dirty="0" smtClean="0"/>
              <a:t>4% have gotten professional help.</a:t>
            </a:r>
          </a:p>
          <a:p>
            <a:r>
              <a:rPr lang="en-US" dirty="0" smtClean="0"/>
              <a:t>10% of the calls on pastoral help lines are from women, many of these women clergy.</a:t>
            </a:r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Clergy Risk Factors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History of sexual abuse including viewing pornography as a child.</a:t>
            </a:r>
          </a:p>
          <a:p>
            <a:r>
              <a:rPr lang="en-US" dirty="0" smtClean="0"/>
              <a:t>Immature understanding of sexuality.</a:t>
            </a:r>
          </a:p>
          <a:p>
            <a:r>
              <a:rPr lang="en-US" dirty="0" smtClean="0"/>
              <a:t>A family history where rules are stressed more than relationships, loneliness, depression.</a:t>
            </a:r>
          </a:p>
          <a:p>
            <a:r>
              <a:rPr lang="en-US" dirty="0" smtClean="0"/>
              <a:t>Acceptance has historically been received through spiritual achievement.</a:t>
            </a:r>
          </a:p>
          <a:p>
            <a:r>
              <a:rPr lang="en-US" dirty="0" smtClean="0"/>
              <a:t>A cyber sex addict who enters ministry to cope with their addiction.</a:t>
            </a:r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Special Considerations and Characteristics of Pastors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Pastoral Role: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Many who are insecure crave the “special status” of being a pastor.  </a:t>
            </a:r>
          </a:p>
          <a:p>
            <a:pPr lvl="1"/>
            <a:r>
              <a:rPr lang="en-US" dirty="0" smtClean="0"/>
              <a:t>Some fall into “pastoral codependency”, i.e., needing to sacrifice themselves for the sake of others. </a:t>
            </a:r>
          </a:p>
          <a:p>
            <a:pPr lvl="1"/>
            <a:r>
              <a:rPr lang="en-US" dirty="0" smtClean="0"/>
              <a:t>Accessibility, anonymity, and affordability of on-line pornography.</a:t>
            </a:r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Special Considerations and Characteristics of Pastors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Vocational Consequences:</a:t>
            </a:r>
            <a:endParaRPr lang="en-US" dirty="0" smtClean="0"/>
          </a:p>
          <a:p>
            <a:pPr lvl="1"/>
            <a:r>
              <a:rPr lang="en-US" dirty="0" smtClean="0"/>
              <a:t>High expectations of pastors to lead exemplary lives</a:t>
            </a:r>
          </a:p>
          <a:p>
            <a:pPr lvl="1"/>
            <a:r>
              <a:rPr lang="en-US" dirty="0" smtClean="0"/>
              <a:t>There is intense on-the-job emotional stress</a:t>
            </a:r>
          </a:p>
          <a:p>
            <a:pPr lvl="1"/>
            <a:r>
              <a:rPr lang="en-US" dirty="0" smtClean="0"/>
              <a:t>Fears of losing their jobs leads to silence</a:t>
            </a:r>
          </a:p>
          <a:p>
            <a:pPr lvl="1"/>
            <a:r>
              <a:rPr lang="en-US" dirty="0" smtClean="0"/>
              <a:t>Silence leads to a continuation of the problem</a:t>
            </a:r>
          </a:p>
          <a:p>
            <a:r>
              <a:rPr lang="en-US" b="1" dirty="0" smtClean="0"/>
              <a:t>Pastoral Isolation:</a:t>
            </a:r>
            <a:endParaRPr lang="en-US" dirty="0" smtClean="0"/>
          </a:p>
          <a:p>
            <a:pPr lvl="1"/>
            <a:r>
              <a:rPr lang="en-US" dirty="0" smtClean="0"/>
              <a:t>Many pastors have a lot of time alone.  They structure their own schedules.</a:t>
            </a:r>
          </a:p>
          <a:p>
            <a:pPr lvl="1"/>
            <a:r>
              <a:rPr lang="en-US" dirty="0" smtClean="0"/>
              <a:t>Many are lonely with few friends</a:t>
            </a:r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Special Considerations and Characteristics of Pastors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Pastoral Narcissism:</a:t>
            </a:r>
          </a:p>
          <a:p>
            <a:pPr lvl="1"/>
            <a:r>
              <a:rPr lang="en-US" dirty="0" smtClean="0"/>
              <a:t>Grandiosity</a:t>
            </a:r>
          </a:p>
          <a:p>
            <a:pPr lvl="1"/>
            <a:r>
              <a:rPr lang="en-US" dirty="0" smtClean="0"/>
              <a:t>Self-serving behavior</a:t>
            </a:r>
          </a:p>
          <a:p>
            <a:pPr lvl="1"/>
            <a:r>
              <a:rPr lang="en-US" dirty="0" smtClean="0"/>
              <a:t>Charisma – Adrenaline high from preaching</a:t>
            </a:r>
          </a:p>
          <a:p>
            <a:pPr lvl="1"/>
            <a:r>
              <a:rPr lang="en-US" dirty="0" smtClean="0"/>
              <a:t>Need for praise and affirmation</a:t>
            </a:r>
          </a:p>
          <a:p>
            <a:pPr lvl="1"/>
            <a:r>
              <a:rPr lang="en-US" dirty="0" smtClean="0"/>
              <a:t>Need to be listened to</a:t>
            </a:r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Special Considerations and Characteristics of Pastors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Spiritual Immaturity:</a:t>
            </a:r>
            <a:endParaRPr lang="en-US" dirty="0" smtClean="0"/>
          </a:p>
          <a:p>
            <a:pPr lvl="1"/>
            <a:r>
              <a:rPr lang="en-US" dirty="0" smtClean="0"/>
              <a:t>Tendency to engage in black or white thinking</a:t>
            </a:r>
          </a:p>
          <a:p>
            <a:pPr lvl="1"/>
            <a:r>
              <a:rPr lang="en-US" dirty="0" smtClean="0"/>
              <a:t>Tendency to blame others when things go wrong</a:t>
            </a:r>
          </a:p>
          <a:p>
            <a:pPr lvl="1"/>
            <a:r>
              <a:rPr lang="en-US" dirty="0" smtClean="0"/>
              <a:t>Illusion that they won’t get caught</a:t>
            </a:r>
          </a:p>
          <a:p>
            <a:pPr lvl="1"/>
            <a:r>
              <a:rPr lang="en-US" dirty="0" smtClean="0"/>
              <a:t>Belief that the good they do cancels out their bad behavior</a:t>
            </a:r>
          </a:p>
          <a:p>
            <a:r>
              <a:rPr lang="en-US" b="1" dirty="0" smtClean="0"/>
              <a:t>Accountability:</a:t>
            </a:r>
          </a:p>
          <a:p>
            <a:pPr lvl="1"/>
            <a:r>
              <a:rPr lang="en-US" dirty="0" smtClean="0"/>
              <a:t>Lack of submission to authority</a:t>
            </a:r>
          </a:p>
          <a:p>
            <a:pPr lvl="1"/>
            <a:r>
              <a:rPr lang="en-US" dirty="0" smtClean="0"/>
              <a:t>No accountability group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Special Considerations and Characteristics of Pastors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Anger:</a:t>
            </a:r>
          </a:p>
          <a:p>
            <a:pPr lvl="1"/>
            <a:r>
              <a:rPr lang="en-US" dirty="0" smtClean="0"/>
              <a:t>Passive aggressive anger at women expressed as manipulative and seductive behavior</a:t>
            </a:r>
          </a:p>
          <a:p>
            <a:pPr lvl="1"/>
            <a:r>
              <a:rPr lang="en-US" dirty="0" smtClean="0"/>
              <a:t>Anger at God related to overwork and perception that God is not helping them</a:t>
            </a:r>
          </a:p>
          <a:p>
            <a:r>
              <a:rPr lang="en-US" b="1" dirty="0" smtClean="0"/>
              <a:t>Sense of Entitlement:</a:t>
            </a:r>
          </a:p>
          <a:p>
            <a:pPr lvl="1"/>
            <a:r>
              <a:rPr lang="en-US" dirty="0" smtClean="0"/>
              <a:t>I deserve to have, to do, to get . . . . . . . . . . . . . .</a:t>
            </a:r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ＭＳ Ｐ明朝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Flow.thmx</Template>
  <TotalTime>865</TotalTime>
  <Words>1102</Words>
  <Application>Microsoft Office PowerPoint</Application>
  <PresentationFormat>On-screen Show (4:3)</PresentationFormat>
  <Paragraphs>135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Flow</vt:lpstr>
      <vt:lpstr>The Problem of Pastoral Pornography</vt:lpstr>
      <vt:lpstr>The Scope of the Problem</vt:lpstr>
      <vt:lpstr>The Scope of the Problem</vt:lpstr>
      <vt:lpstr>Clergy Risk Factors </vt:lpstr>
      <vt:lpstr>Special Considerations and Characteristics of Pastors</vt:lpstr>
      <vt:lpstr>Special Considerations and Characteristics of Pastors</vt:lpstr>
      <vt:lpstr>Special Considerations and Characteristics of Pastors</vt:lpstr>
      <vt:lpstr>Special Considerations and Characteristics of Pastors</vt:lpstr>
      <vt:lpstr>Special Considerations and Characteristics of Pastors</vt:lpstr>
      <vt:lpstr>Special Considerations and Characteristics of Pastors</vt:lpstr>
      <vt:lpstr>Common Pastoral Rationalizations</vt:lpstr>
      <vt:lpstr>Symptoms of a Problem</vt:lpstr>
      <vt:lpstr>Symptoms of a Problem</vt:lpstr>
      <vt:lpstr>Treatment for Sex Addiction</vt:lpstr>
      <vt:lpstr>Treatment for Sex Addiction</vt:lpstr>
      <vt:lpstr>Returning to Ministry</vt:lpstr>
      <vt:lpstr>Ideas for Addressing the Issue of Sexuality in the Church Community</vt:lpstr>
      <vt:lpstr>Helping Resources</vt:lpstr>
      <vt:lpstr>Helping Resources</vt:lpstr>
      <vt:lpstr>Add the following Key texts</vt:lpstr>
    </vt:vector>
  </TitlesOfParts>
  <Company>Andrews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Problem of Pastoral Pornography</dc:title>
  <dc:creator>sedlacek</dc:creator>
  <cp:lastModifiedBy>MDiv Portfolio</cp:lastModifiedBy>
  <cp:revision>16</cp:revision>
  <dcterms:created xsi:type="dcterms:W3CDTF">2011-09-06T19:51:55Z</dcterms:created>
  <dcterms:modified xsi:type="dcterms:W3CDTF">2011-11-17T20:32:02Z</dcterms:modified>
</cp:coreProperties>
</file>