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82" r:id="rId21"/>
    <p:sldId id="275" r:id="rId22"/>
    <p:sldId id="283" r:id="rId23"/>
    <p:sldId id="276" r:id="rId24"/>
    <p:sldId id="278" r:id="rId25"/>
    <p:sldId id="277" r:id="rId26"/>
    <p:sldId id="279" r:id="rId27"/>
    <p:sldId id="280" r:id="rId28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22" y="6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2AD00-3B73-4F92-B108-143691A37FE1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901E54-399B-48EF-A45E-E25BE9ED18AC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0" dirty="0" smtClean="0">
              <a:solidFill>
                <a:srgbClr val="FFC000"/>
              </a:solidFill>
            </a:rPr>
            <a:t>Assess</a:t>
          </a:r>
          <a:endParaRPr lang="en-US" sz="6000" dirty="0">
            <a:solidFill>
              <a:srgbClr val="FFC000"/>
            </a:solidFill>
          </a:endParaRPr>
        </a:p>
      </dgm:t>
    </dgm:pt>
    <dgm:pt modelId="{99D7EF5E-21DF-40EC-8374-A56A5A256631}" type="parTrans" cxnId="{845C7FFB-086A-4AE3-9891-F131D6D894FD}">
      <dgm:prSet/>
      <dgm:spPr/>
      <dgm:t>
        <a:bodyPr/>
        <a:lstStyle/>
        <a:p>
          <a:endParaRPr lang="en-US"/>
        </a:p>
      </dgm:t>
    </dgm:pt>
    <dgm:pt modelId="{54575DC0-90CA-4959-9C10-CFCEDF859472}" type="sibTrans" cxnId="{845C7FFB-086A-4AE3-9891-F131D6D894FD}">
      <dgm:prSet/>
      <dgm:spPr/>
      <dgm:t>
        <a:bodyPr/>
        <a:lstStyle/>
        <a:p>
          <a:endParaRPr lang="en-US"/>
        </a:p>
      </dgm:t>
    </dgm:pt>
    <dgm:pt modelId="{ED17013D-B34A-4E28-A2D3-3B7F44068B20}">
      <dgm:prSet phldrT="[Text]" custT="1"/>
      <dgm:spPr/>
      <dgm:t>
        <a:bodyPr/>
        <a:lstStyle/>
        <a:p>
          <a:r>
            <a:rPr lang="en-US" sz="6000" dirty="0" smtClean="0">
              <a:solidFill>
                <a:srgbClr val="FFC000"/>
              </a:solidFill>
            </a:rPr>
            <a:t>Analyze</a:t>
          </a:r>
          <a:endParaRPr lang="en-US" sz="6000" dirty="0">
            <a:solidFill>
              <a:srgbClr val="FFC000"/>
            </a:solidFill>
          </a:endParaRPr>
        </a:p>
      </dgm:t>
    </dgm:pt>
    <dgm:pt modelId="{003B93CB-6247-4ED1-A5F1-8AA2A3584537}" type="parTrans" cxnId="{E65BC22D-F014-483F-82CE-2A26BD4DBB64}">
      <dgm:prSet/>
      <dgm:spPr/>
      <dgm:t>
        <a:bodyPr/>
        <a:lstStyle/>
        <a:p>
          <a:endParaRPr lang="en-US"/>
        </a:p>
      </dgm:t>
    </dgm:pt>
    <dgm:pt modelId="{F5D2B3C4-C98B-41C7-9250-A49A5768CE9F}" type="sibTrans" cxnId="{E65BC22D-F014-483F-82CE-2A26BD4DBB64}">
      <dgm:prSet/>
      <dgm:spPr/>
      <dgm:t>
        <a:bodyPr/>
        <a:lstStyle/>
        <a:p>
          <a:endParaRPr lang="en-US"/>
        </a:p>
      </dgm:t>
    </dgm:pt>
    <dgm:pt modelId="{A4A47587-6FD2-4746-A7A4-340858144D25}">
      <dgm:prSet phldrT="[Text]" custT="1"/>
      <dgm:spPr/>
      <dgm:t>
        <a:bodyPr/>
        <a:lstStyle/>
        <a:p>
          <a:r>
            <a:rPr lang="en-US" sz="6000" dirty="0" smtClean="0">
              <a:solidFill>
                <a:srgbClr val="FFC000"/>
              </a:solidFill>
            </a:rPr>
            <a:t>Adjust</a:t>
          </a:r>
          <a:endParaRPr lang="en-US" sz="6000" dirty="0">
            <a:solidFill>
              <a:srgbClr val="FFC000"/>
            </a:solidFill>
          </a:endParaRPr>
        </a:p>
      </dgm:t>
    </dgm:pt>
    <dgm:pt modelId="{F6CDD773-AB73-4989-8E4C-4D25A75010F6}" type="parTrans" cxnId="{51FB4237-5B8D-4F28-8D71-97D0FD12035A}">
      <dgm:prSet/>
      <dgm:spPr/>
      <dgm:t>
        <a:bodyPr/>
        <a:lstStyle/>
        <a:p>
          <a:endParaRPr lang="en-US"/>
        </a:p>
      </dgm:t>
    </dgm:pt>
    <dgm:pt modelId="{1ECB9D60-8ECB-4426-8919-063618EC5D4E}" type="sibTrans" cxnId="{51FB4237-5B8D-4F28-8D71-97D0FD12035A}">
      <dgm:prSet/>
      <dgm:spPr/>
      <dgm:t>
        <a:bodyPr/>
        <a:lstStyle/>
        <a:p>
          <a:endParaRPr lang="en-US"/>
        </a:p>
      </dgm:t>
    </dgm:pt>
    <dgm:pt modelId="{268FEC0C-729E-4EC5-988A-2035F2568913}">
      <dgm:prSet phldrT="[Text]" custT="1"/>
      <dgm:spPr/>
      <dgm:t>
        <a:bodyPr/>
        <a:lstStyle/>
        <a:p>
          <a:r>
            <a:rPr lang="en-US" sz="6000" dirty="0" smtClean="0">
              <a:solidFill>
                <a:srgbClr val="FFC000"/>
              </a:solidFill>
            </a:rPr>
            <a:t>Act</a:t>
          </a:r>
          <a:endParaRPr lang="en-US" sz="6000" dirty="0">
            <a:solidFill>
              <a:srgbClr val="FFC000"/>
            </a:solidFill>
          </a:endParaRPr>
        </a:p>
      </dgm:t>
    </dgm:pt>
    <dgm:pt modelId="{06D30D37-49BF-4AB2-AD96-72F2DD7F10E4}" type="parTrans" cxnId="{18AACC82-51B7-483E-8AA1-E1E98870CD4A}">
      <dgm:prSet/>
      <dgm:spPr/>
      <dgm:t>
        <a:bodyPr/>
        <a:lstStyle/>
        <a:p>
          <a:endParaRPr lang="en-US"/>
        </a:p>
      </dgm:t>
    </dgm:pt>
    <dgm:pt modelId="{D6F9852D-1CDF-4CB8-B112-419270F00D81}" type="sibTrans" cxnId="{18AACC82-51B7-483E-8AA1-E1E98870CD4A}">
      <dgm:prSet/>
      <dgm:spPr/>
      <dgm:t>
        <a:bodyPr/>
        <a:lstStyle/>
        <a:p>
          <a:endParaRPr lang="en-US"/>
        </a:p>
      </dgm:t>
    </dgm:pt>
    <dgm:pt modelId="{8E28C361-9411-413F-8508-EFDB24680C4B}" type="pres">
      <dgm:prSet presAssocID="{4D52AD00-3B73-4F92-B108-143691A37F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5BE1F5-4403-49A3-959C-228EF815CBBD}" type="pres">
      <dgm:prSet presAssocID="{8C901E54-399B-48EF-A45E-E25BE9ED18AC}" presName="dummy" presStyleCnt="0"/>
      <dgm:spPr/>
    </dgm:pt>
    <dgm:pt modelId="{B9AE28E8-F282-4EDE-A43B-CD67C455EB44}" type="pres">
      <dgm:prSet presAssocID="{8C901E54-399B-48EF-A45E-E25BE9ED18AC}" presName="node" presStyleLbl="revTx" presStyleIdx="0" presStyleCnt="4" custScaleX="117204" custScaleY="46731" custRadScaleRad="94519" custRadScaleInc="-144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81464-231C-4BBF-8132-79FF401EBB4C}" type="pres">
      <dgm:prSet presAssocID="{54575DC0-90CA-4959-9C10-CFCEDF859472}" presName="sibTrans" presStyleLbl="node1" presStyleIdx="0" presStyleCnt="4"/>
      <dgm:spPr/>
      <dgm:t>
        <a:bodyPr/>
        <a:lstStyle/>
        <a:p>
          <a:endParaRPr lang="en-US"/>
        </a:p>
      </dgm:t>
    </dgm:pt>
    <dgm:pt modelId="{4CD5E8CC-0417-41A4-A83E-1231F8213397}" type="pres">
      <dgm:prSet presAssocID="{ED17013D-B34A-4E28-A2D3-3B7F44068B20}" presName="dummy" presStyleCnt="0"/>
      <dgm:spPr/>
    </dgm:pt>
    <dgm:pt modelId="{77C72B98-1AF9-45CC-90AE-32EB1F3540B2}" type="pres">
      <dgm:prSet presAssocID="{ED17013D-B34A-4E28-A2D3-3B7F44068B20}" presName="node" presStyleLbl="revTx" presStyleIdx="1" presStyleCnt="4" custScaleX="127739" custScaleY="42199" custRadScaleRad="93147" custRadScaleInc="-142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17E4D-6A5A-4FE8-AFD2-972ABDA65DD3}" type="pres">
      <dgm:prSet presAssocID="{F5D2B3C4-C98B-41C7-9250-A49A5768CE9F}" presName="sibTrans" presStyleLbl="node1" presStyleIdx="1" presStyleCnt="4"/>
      <dgm:spPr/>
      <dgm:t>
        <a:bodyPr/>
        <a:lstStyle/>
        <a:p>
          <a:endParaRPr lang="en-US"/>
        </a:p>
      </dgm:t>
    </dgm:pt>
    <dgm:pt modelId="{F28ECB22-7EBF-4731-B31D-4280F745A43E}" type="pres">
      <dgm:prSet presAssocID="{A4A47587-6FD2-4746-A7A4-340858144D25}" presName="dummy" presStyleCnt="0"/>
      <dgm:spPr/>
    </dgm:pt>
    <dgm:pt modelId="{1DFB3890-4E4C-4B08-A0E6-DC21CFC4D6FD}" type="pres">
      <dgm:prSet presAssocID="{A4A47587-6FD2-4746-A7A4-340858144D25}" presName="node" presStyleLbl="revTx" presStyleIdx="2" presStyleCnt="4" custScaleX="110501" custScaleY="39311" custRadScaleRad="95298" custRadScaleInc="-146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FF7CF-AB22-47D6-9FE3-856F0137649D}" type="pres">
      <dgm:prSet presAssocID="{1ECB9D60-8ECB-4426-8919-063618EC5D4E}" presName="sibTrans" presStyleLbl="node1" presStyleIdx="2" presStyleCnt="4"/>
      <dgm:spPr/>
      <dgm:t>
        <a:bodyPr/>
        <a:lstStyle/>
        <a:p>
          <a:endParaRPr lang="en-US"/>
        </a:p>
      </dgm:t>
    </dgm:pt>
    <dgm:pt modelId="{2E663332-43EB-48BE-86E8-25FD97B946D9}" type="pres">
      <dgm:prSet presAssocID="{268FEC0C-729E-4EC5-988A-2035F2568913}" presName="dummy" presStyleCnt="0"/>
      <dgm:spPr/>
    </dgm:pt>
    <dgm:pt modelId="{9CBBC75B-A9F6-4968-9C85-2BE21E5C5A99}" type="pres">
      <dgm:prSet presAssocID="{268FEC0C-729E-4EC5-988A-2035F2568913}" presName="node" presStyleLbl="revTx" presStyleIdx="3" presStyleCnt="4" custScaleY="51756" custRadScaleRad="94601" custRadScaleInc="-149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2F0DE-A088-4D0B-A260-8E9805A190BF}" type="pres">
      <dgm:prSet presAssocID="{D6F9852D-1CDF-4CB8-B112-419270F00D81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CC32A5D7-E051-49DE-9FC1-C06841C9FFAD}" type="presOf" srcId="{1ECB9D60-8ECB-4426-8919-063618EC5D4E}" destId="{8CEFF7CF-AB22-47D6-9FE3-856F0137649D}" srcOrd="0" destOrd="0" presId="urn:microsoft.com/office/officeart/2005/8/layout/cycle1"/>
    <dgm:cxn modelId="{C1DCF525-7867-42E4-AD8A-CE3079BF69B1}" type="presOf" srcId="{4D52AD00-3B73-4F92-B108-143691A37FE1}" destId="{8E28C361-9411-413F-8508-EFDB24680C4B}" srcOrd="0" destOrd="0" presId="urn:microsoft.com/office/officeart/2005/8/layout/cycle1"/>
    <dgm:cxn modelId="{93EE2604-57FF-40C7-BF6B-A8153E527BFB}" type="presOf" srcId="{ED17013D-B34A-4E28-A2D3-3B7F44068B20}" destId="{77C72B98-1AF9-45CC-90AE-32EB1F3540B2}" srcOrd="0" destOrd="0" presId="urn:microsoft.com/office/officeart/2005/8/layout/cycle1"/>
    <dgm:cxn modelId="{51FB4237-5B8D-4F28-8D71-97D0FD12035A}" srcId="{4D52AD00-3B73-4F92-B108-143691A37FE1}" destId="{A4A47587-6FD2-4746-A7A4-340858144D25}" srcOrd="2" destOrd="0" parTransId="{F6CDD773-AB73-4989-8E4C-4D25A75010F6}" sibTransId="{1ECB9D60-8ECB-4426-8919-063618EC5D4E}"/>
    <dgm:cxn modelId="{72E05957-1170-4F56-888D-6BCBECDA0246}" type="presOf" srcId="{8C901E54-399B-48EF-A45E-E25BE9ED18AC}" destId="{B9AE28E8-F282-4EDE-A43B-CD67C455EB44}" srcOrd="0" destOrd="0" presId="urn:microsoft.com/office/officeart/2005/8/layout/cycle1"/>
    <dgm:cxn modelId="{09B5403B-A331-43C1-B8E1-DD8E093DFDDC}" type="presOf" srcId="{D6F9852D-1CDF-4CB8-B112-419270F00D81}" destId="{5CC2F0DE-A088-4D0B-A260-8E9805A190BF}" srcOrd="0" destOrd="0" presId="urn:microsoft.com/office/officeart/2005/8/layout/cycle1"/>
    <dgm:cxn modelId="{2081F555-D227-49FD-BE90-6C0A41DEA7DC}" type="presOf" srcId="{268FEC0C-729E-4EC5-988A-2035F2568913}" destId="{9CBBC75B-A9F6-4968-9C85-2BE21E5C5A99}" srcOrd="0" destOrd="0" presId="urn:microsoft.com/office/officeart/2005/8/layout/cycle1"/>
    <dgm:cxn modelId="{E65BC22D-F014-483F-82CE-2A26BD4DBB64}" srcId="{4D52AD00-3B73-4F92-B108-143691A37FE1}" destId="{ED17013D-B34A-4E28-A2D3-3B7F44068B20}" srcOrd="1" destOrd="0" parTransId="{003B93CB-6247-4ED1-A5F1-8AA2A3584537}" sibTransId="{F5D2B3C4-C98B-41C7-9250-A49A5768CE9F}"/>
    <dgm:cxn modelId="{89956B65-9062-4B1E-B74A-3484A83CCED1}" type="presOf" srcId="{54575DC0-90CA-4959-9C10-CFCEDF859472}" destId="{FD081464-231C-4BBF-8132-79FF401EBB4C}" srcOrd="0" destOrd="0" presId="urn:microsoft.com/office/officeart/2005/8/layout/cycle1"/>
    <dgm:cxn modelId="{F64D6E43-5CF3-44B9-8C43-EFE27A1669D5}" type="presOf" srcId="{F5D2B3C4-C98B-41C7-9250-A49A5768CE9F}" destId="{87017E4D-6A5A-4FE8-AFD2-972ABDA65DD3}" srcOrd="0" destOrd="0" presId="urn:microsoft.com/office/officeart/2005/8/layout/cycle1"/>
    <dgm:cxn modelId="{995B46B2-CB8D-42EB-8D7D-52CA542372BF}" type="presOf" srcId="{A4A47587-6FD2-4746-A7A4-340858144D25}" destId="{1DFB3890-4E4C-4B08-A0E6-DC21CFC4D6FD}" srcOrd="0" destOrd="0" presId="urn:microsoft.com/office/officeart/2005/8/layout/cycle1"/>
    <dgm:cxn modelId="{18AACC82-51B7-483E-8AA1-E1E98870CD4A}" srcId="{4D52AD00-3B73-4F92-B108-143691A37FE1}" destId="{268FEC0C-729E-4EC5-988A-2035F2568913}" srcOrd="3" destOrd="0" parTransId="{06D30D37-49BF-4AB2-AD96-72F2DD7F10E4}" sibTransId="{D6F9852D-1CDF-4CB8-B112-419270F00D81}"/>
    <dgm:cxn modelId="{845C7FFB-086A-4AE3-9891-F131D6D894FD}" srcId="{4D52AD00-3B73-4F92-B108-143691A37FE1}" destId="{8C901E54-399B-48EF-A45E-E25BE9ED18AC}" srcOrd="0" destOrd="0" parTransId="{99D7EF5E-21DF-40EC-8374-A56A5A256631}" sibTransId="{54575DC0-90CA-4959-9C10-CFCEDF859472}"/>
    <dgm:cxn modelId="{4AD1C75F-CA47-42AA-9204-691C1BE3199E}" type="presParOf" srcId="{8E28C361-9411-413F-8508-EFDB24680C4B}" destId="{415BE1F5-4403-49A3-959C-228EF815CBBD}" srcOrd="0" destOrd="0" presId="urn:microsoft.com/office/officeart/2005/8/layout/cycle1"/>
    <dgm:cxn modelId="{4E5B1750-C6D4-44B2-BDEB-CDC76EB05BE2}" type="presParOf" srcId="{8E28C361-9411-413F-8508-EFDB24680C4B}" destId="{B9AE28E8-F282-4EDE-A43B-CD67C455EB44}" srcOrd="1" destOrd="0" presId="urn:microsoft.com/office/officeart/2005/8/layout/cycle1"/>
    <dgm:cxn modelId="{5E4BFC3A-931A-4C42-83DF-157877B9C14C}" type="presParOf" srcId="{8E28C361-9411-413F-8508-EFDB24680C4B}" destId="{FD081464-231C-4BBF-8132-79FF401EBB4C}" srcOrd="2" destOrd="0" presId="urn:microsoft.com/office/officeart/2005/8/layout/cycle1"/>
    <dgm:cxn modelId="{9E291F22-064A-4AB1-95C8-51F585DDA492}" type="presParOf" srcId="{8E28C361-9411-413F-8508-EFDB24680C4B}" destId="{4CD5E8CC-0417-41A4-A83E-1231F8213397}" srcOrd="3" destOrd="0" presId="urn:microsoft.com/office/officeart/2005/8/layout/cycle1"/>
    <dgm:cxn modelId="{40B2F473-FE91-4275-A022-44F3CD088372}" type="presParOf" srcId="{8E28C361-9411-413F-8508-EFDB24680C4B}" destId="{77C72B98-1AF9-45CC-90AE-32EB1F3540B2}" srcOrd="4" destOrd="0" presId="urn:microsoft.com/office/officeart/2005/8/layout/cycle1"/>
    <dgm:cxn modelId="{5DB41062-3A0E-47C0-B699-1597662001D9}" type="presParOf" srcId="{8E28C361-9411-413F-8508-EFDB24680C4B}" destId="{87017E4D-6A5A-4FE8-AFD2-972ABDA65DD3}" srcOrd="5" destOrd="0" presId="urn:microsoft.com/office/officeart/2005/8/layout/cycle1"/>
    <dgm:cxn modelId="{4EA7F2B5-012A-4D04-A513-2B8317F81096}" type="presParOf" srcId="{8E28C361-9411-413F-8508-EFDB24680C4B}" destId="{F28ECB22-7EBF-4731-B31D-4280F745A43E}" srcOrd="6" destOrd="0" presId="urn:microsoft.com/office/officeart/2005/8/layout/cycle1"/>
    <dgm:cxn modelId="{D657C041-9AE4-4269-A4E4-CFF0001ECAC6}" type="presParOf" srcId="{8E28C361-9411-413F-8508-EFDB24680C4B}" destId="{1DFB3890-4E4C-4B08-A0E6-DC21CFC4D6FD}" srcOrd="7" destOrd="0" presId="urn:microsoft.com/office/officeart/2005/8/layout/cycle1"/>
    <dgm:cxn modelId="{4E52B076-BABB-4866-86DD-D266E991CF8C}" type="presParOf" srcId="{8E28C361-9411-413F-8508-EFDB24680C4B}" destId="{8CEFF7CF-AB22-47D6-9FE3-856F0137649D}" srcOrd="8" destOrd="0" presId="urn:microsoft.com/office/officeart/2005/8/layout/cycle1"/>
    <dgm:cxn modelId="{ABF64D1B-8C5D-4EB8-AA36-E746BE4C284B}" type="presParOf" srcId="{8E28C361-9411-413F-8508-EFDB24680C4B}" destId="{2E663332-43EB-48BE-86E8-25FD97B946D9}" srcOrd="9" destOrd="0" presId="urn:microsoft.com/office/officeart/2005/8/layout/cycle1"/>
    <dgm:cxn modelId="{5CCCF9F6-3E3E-4680-84FE-40A76B9799D7}" type="presParOf" srcId="{8E28C361-9411-413F-8508-EFDB24680C4B}" destId="{9CBBC75B-A9F6-4968-9C85-2BE21E5C5A99}" srcOrd="10" destOrd="0" presId="urn:microsoft.com/office/officeart/2005/8/layout/cycle1"/>
    <dgm:cxn modelId="{5A3772AC-A279-4F0F-8952-6CE304BA226E}" type="presParOf" srcId="{8E28C361-9411-413F-8508-EFDB24680C4B}" destId="{5CC2F0DE-A088-4D0B-A260-8E9805A190B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062B8-0940-4CFE-BF73-7140CFC89B4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E2A93-6093-465C-B99D-4C726526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1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smtClean="0">
                <a:sym typeface="Chalkboard SE" charset="0"/>
              </a:rPr>
              <a:t>Second level</a:t>
            </a:r>
          </a:p>
          <a:p>
            <a:pPr lvl="2"/>
            <a:r>
              <a:rPr lang="en-US" smtClean="0">
                <a:sym typeface="Chalkboard SE" charset="0"/>
              </a:rPr>
              <a:t>Third level</a:t>
            </a:r>
          </a:p>
          <a:p>
            <a:pPr lvl="3"/>
            <a:r>
              <a:rPr lang="en-US" smtClean="0">
                <a:sym typeface="Chalkboard SE" charset="0"/>
              </a:rPr>
              <a:t>Fourth level</a:t>
            </a:r>
          </a:p>
          <a:p>
            <a:pPr lvl="4"/>
            <a:r>
              <a:rPr lang="en-US" smtClean="0">
                <a:sym typeface="Chalkboard S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2989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Receiving/Attending – willing to become aware</a:t>
            </a:r>
          </a:p>
          <a:p>
            <a:r>
              <a:rPr lang="en-US"/>
              <a:t>Responding – appreciating or internalizing</a:t>
            </a:r>
          </a:p>
          <a:p>
            <a:r>
              <a:rPr lang="en-US"/>
              <a:t>Valuing – accepting, preferring, becoming committed to</a:t>
            </a:r>
          </a:p>
          <a:p>
            <a:r>
              <a:rPr lang="en-US"/>
              <a:t>Conceptualizing/Organizing – incorporating into value system</a:t>
            </a:r>
          </a:p>
          <a:p>
            <a:r>
              <a:rPr lang="en-US"/>
              <a:t>Characterizing by value – orientation toward or identification with</a:t>
            </a:r>
          </a:p>
        </p:txBody>
      </p:sp>
    </p:spTree>
    <p:extLst>
      <p:ext uri="{BB962C8B-B14F-4D97-AF65-F5344CB8AC3E}">
        <p14:creationId xmlns:p14="http://schemas.microsoft.com/office/powerpoint/2010/main" val="162340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Accurate and truthful – multiple, varied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2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Rubric to grade includes components of identifying</a:t>
            </a:r>
            <a:r>
              <a:rPr lang="en-US" baseline="0" dirty="0" smtClean="0"/>
              <a:t> the problem, researching viable options, choosing a appropriate solution, clearly presenting the plan, and providing rationale for its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8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596249"/>
            <a:ext cx="11054080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C4C5-41AB-4CE8-8C89-0FF214F9F873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80CB-1696-4F85-9226-083DB7030508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7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3F42-BD5D-4347-BE43-97EDAFA300A6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BA22-660F-4E49-B4A6-B3CB195C424B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0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9"/>
            <a:ext cx="11216640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9"/>
            <a:ext cx="11216640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993-147E-4A40-B5B4-0E5158A881BC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CAD3A-6DE8-48B2-8A3F-67DE71A0EB10}" type="datetime1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2390987"/>
            <a:ext cx="5528734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3562773"/>
            <a:ext cx="5528734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FBBE-100B-495B-9081-8426F521A9E1}" type="datetime1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9937-5572-460F-B1CD-CDF5C2E3C642}" type="datetime1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AE4-F51B-4AFC-B4A3-EAFC0B28FF52}" type="datetime1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7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EE8B-5490-4163-A1BB-3A873EA503F0}" type="datetime1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E57-9378-4C72-9764-FEAC6B9C5AA2}" type="datetime1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2E2F7D"/>
            </a:gs>
            <a:gs pos="100000">
              <a:srgbClr val="466D0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C2EC-0515-4EA9-A1B7-5DBF800921CD}" type="datetime1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C016-EB35-42D8-8CBF-A4C3177A5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50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" name="Rectangle 59"/>
          <p:cNvSpPr>
            <a:spLocks noGrp="1" noChangeArrowheads="1"/>
          </p:cNvSpPr>
          <p:nvPr>
            <p:ph type="title"/>
          </p:nvPr>
        </p:nvSpPr>
        <p:spPr>
          <a:xfrm>
            <a:off x="1300163" y="1267506"/>
            <a:ext cx="10663237" cy="2090737"/>
          </a:xfrm>
        </p:spPr>
        <p:txBody>
          <a:bodyPr lIns="127000" tIns="76200" rIns="127000" bIns="76200" anchor="b"/>
          <a:lstStyle/>
          <a:p>
            <a:pPr algn="l" defTabSz="649288"/>
            <a:r>
              <a:rPr lang="en-US" sz="56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Assessing Student Learning</a:t>
            </a:r>
            <a:endParaRPr lang="en-US" dirty="0"/>
          </a:p>
        </p:txBody>
      </p:sp>
      <p:sp>
        <p:nvSpPr>
          <p:cNvPr id="3132" name="Rectangle 60"/>
          <p:cNvSpPr>
            <a:spLocks/>
          </p:cNvSpPr>
          <p:nvPr/>
        </p:nvSpPr>
        <p:spPr bwMode="auto">
          <a:xfrm>
            <a:off x="1609725" y="5050518"/>
            <a:ext cx="6284913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0" tIns="76200" rIns="127000" bIns="76200">
            <a:spAutoFit/>
          </a:bodyPr>
          <a:lstStyle/>
          <a:p>
            <a:pPr algn="l" defTabSz="1300163"/>
            <a:r>
              <a:rPr lang="en-US" sz="2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Lynn Merklin</a:t>
            </a:r>
          </a:p>
          <a:p>
            <a:pPr algn="l" defTabSz="1300163"/>
            <a:r>
              <a:rPr lang="en-US" sz="2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Assistant Provost</a:t>
            </a:r>
          </a:p>
          <a:p>
            <a:pPr algn="l" defTabSz="1300163"/>
            <a:r>
              <a:rPr lang="en-US" sz="2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Office </a:t>
            </a:r>
            <a:r>
              <a:rPr lang="en-US" sz="2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of Institutional </a:t>
            </a:r>
            <a:r>
              <a:rPr lang="en-US" sz="2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Effectiveness</a:t>
            </a:r>
            <a:endParaRPr lang="en-US" sz="25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 defTabSz="1300163"/>
            <a:endParaRPr lang="en-US" sz="25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 defTabSz="1300163"/>
            <a:r>
              <a:rPr lang="en-US" sz="2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August, 2014</a:t>
            </a:r>
            <a:endParaRPr lang="en-US" dirty="0"/>
          </a:p>
        </p:txBody>
      </p:sp>
      <p:pic>
        <p:nvPicPr>
          <p:cNvPr id="3133" name="Picture 61" descr="MP900439522[1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39" y="4984750"/>
            <a:ext cx="4768850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1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Direct Evidence of Learning</a:t>
            </a:r>
            <a:endParaRPr lang="en-US"/>
          </a:p>
        </p:txBody>
      </p:sp>
      <p:sp>
        <p:nvSpPr>
          <p:cNvPr id="13372" name="Rectangle 60"/>
          <p:cNvSpPr>
            <a:spLocks noGrp="1" noChangeArrowheads="1"/>
          </p:cNvSpPr>
          <p:nvPr>
            <p:ph idx="1"/>
          </p:nvPr>
        </p:nvSpPr>
        <p:spPr>
          <a:xfrm>
            <a:off x="1257299" y="2260599"/>
            <a:ext cx="11096625" cy="5967413"/>
          </a:xfrm>
        </p:spPr>
        <p:txBody>
          <a:bodyPr lIns="127000" tIns="76200" rIns="127000" bIns="76200"/>
          <a:lstStyle/>
          <a:p>
            <a:pPr marL="276225" indent="-276225" defTabSz="649288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SzTx/>
              <a:buFontTx/>
              <a:buNone/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Answers questions of what </a:t>
            </a: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students know and can do. </a:t>
            </a:r>
          </a:p>
          <a:p>
            <a:pPr defTabSz="649288">
              <a:lnSpc>
                <a:spcPct val="150000"/>
              </a:lnSpc>
              <a:spcBef>
                <a:spcPts val="12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Projects</a:t>
            </a: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presentations, performances, etc. scored with rubric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Quizzes and exams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Observations of behavior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Classroom response systems (clickers)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 </a:t>
            </a: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reflections on values, attitudes, &amp; beliefs</a:t>
            </a:r>
            <a:endParaRPr 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5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Indirect Evidence of Learning</a:t>
            </a:r>
            <a:endParaRPr lang="en-US"/>
          </a:p>
        </p:txBody>
      </p:sp>
      <p:sp>
        <p:nvSpPr>
          <p:cNvPr id="14396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0133013" cy="5826919"/>
          </a:xfrm>
        </p:spPr>
        <p:txBody>
          <a:bodyPr lIns="127000" tIns="76200" rIns="127000" bIns="76200"/>
          <a:lstStyle/>
          <a:p>
            <a:pPr marL="222250" indent="-22225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	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Answers questions of how learning is perceived or why performance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was above or below expectation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</a:t>
            </a:r>
          </a:p>
          <a:p>
            <a:pPr marL="222250" indent="-22225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lvl="1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Surveys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lvl="1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Interviews</a:t>
            </a:r>
          </a:p>
          <a:p>
            <a:pPr lvl="1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Focus groups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9" name="Rectangle 59"/>
          <p:cNvSpPr>
            <a:spLocks noGrp="1" noChangeArrowheads="1"/>
          </p:cNvSpPr>
          <p:nvPr>
            <p:ph type="title"/>
          </p:nvPr>
        </p:nvSpPr>
        <p:spPr>
          <a:xfrm>
            <a:off x="1144587" y="525234"/>
            <a:ext cx="10299701" cy="1074966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Quantitative vs. Qualitative</a:t>
            </a:r>
            <a:endParaRPr lang="en-US" dirty="0"/>
          </a:p>
        </p:txBody>
      </p:sp>
      <p:sp>
        <p:nvSpPr>
          <p:cNvPr id="15420" name="Rectangle 60"/>
          <p:cNvSpPr>
            <a:spLocks noGrp="1" noChangeArrowheads="1"/>
          </p:cNvSpPr>
          <p:nvPr>
            <p:ph idx="1"/>
          </p:nvPr>
        </p:nvSpPr>
        <p:spPr>
          <a:xfrm>
            <a:off x="1327150" y="1600200"/>
            <a:ext cx="11026775" cy="7827963"/>
          </a:xfrm>
        </p:spPr>
        <p:txBody>
          <a:bodyPr lIns="127000" tIns="76200" rIns="127000" bIns="76200"/>
          <a:lstStyle/>
          <a:p>
            <a:pPr marL="0" indent="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Quantitative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Structured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predetermined response options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Numbers can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be analyzed statistically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Test scores, rubric scores, survey ratings</a:t>
            </a:r>
          </a:p>
          <a:p>
            <a:pPr marL="685800" lvl="1" indent="-2286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SzTx/>
              <a:buFontTx/>
              <a:buNone/>
            </a:pP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Qualitative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Measures things that can’t easily be put in numbers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Looks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for recurring themes/patterns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Allows exploration of possibilities</a:t>
            </a:r>
          </a:p>
          <a:p>
            <a:pPr marL="800100" lvl="1" indent="-342900" defTabSz="649288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Reflective writing, discussion threads, interviews, focus groups, observation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3" name="Rectangle 59"/>
          <p:cNvSpPr>
            <a:spLocks noGrp="1" noChangeArrowheads="1"/>
          </p:cNvSpPr>
          <p:nvPr>
            <p:ph type="title"/>
          </p:nvPr>
        </p:nvSpPr>
        <p:spPr>
          <a:xfrm>
            <a:off x="1408113" y="541338"/>
            <a:ext cx="10133012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Objective vs. Subjective</a:t>
            </a:r>
            <a:endParaRPr lang="en-US"/>
          </a:p>
        </p:txBody>
      </p:sp>
      <p:sp>
        <p:nvSpPr>
          <p:cNvPr id="16444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058988"/>
            <a:ext cx="10133013" cy="6905625"/>
          </a:xfrm>
        </p:spPr>
        <p:txBody>
          <a:bodyPr lIns="127000" tIns="76200" rIns="127000" bIns="76200"/>
          <a:lstStyle/>
          <a:p>
            <a:pPr marL="0" indent="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Objective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Assesses broader learning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Provides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lots of information in short time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Can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be summarized as a single number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More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time to construct, easy to score</a:t>
            </a:r>
          </a:p>
          <a:p>
            <a:pPr marL="676275" lvl="1" indent="-265113" defTabSz="649288">
              <a:spcBef>
                <a:spcPts val="600"/>
              </a:spcBef>
              <a:spcAft>
                <a:spcPts val="600"/>
              </a:spcAft>
              <a:buSzTx/>
              <a:buFontTx/>
              <a:buNone/>
            </a:pP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Subjective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Evaluates skills that objective tests cannot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Can assess skills directly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Scoring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procedures allow nuances or partial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credit</a:t>
            </a:r>
          </a:p>
          <a:p>
            <a:pPr marL="754062" lvl="1" indent="-34290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Assessments themselves promote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learning</a:t>
            </a: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7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Useful Assessments</a:t>
            </a:r>
            <a:endParaRPr lang="en-US"/>
          </a:p>
        </p:txBody>
      </p:sp>
      <p:sp>
        <p:nvSpPr>
          <p:cNvPr id="17468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1079163" cy="5764213"/>
          </a:xfrm>
        </p:spPr>
        <p:txBody>
          <a:bodyPr lIns="127000" tIns="76200" rIns="127000" bIns="76200"/>
          <a:lstStyle/>
          <a:p>
            <a:pPr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Focus on clear and important learning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outcomes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Utilize a variety of measures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Provide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accurate and truthful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information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Used to improve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teaching &amp; learning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5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639887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2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Match Assessment to Learning Level</a:t>
            </a:r>
            <a:br>
              <a:rPr lang="en-US" sz="42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42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</a:t>
            </a:r>
            <a:endParaRPr lang="en-US"/>
          </a:p>
        </p:txBody>
      </p:sp>
      <p:sp>
        <p:nvSpPr>
          <p:cNvPr id="19516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0133013" cy="5764213"/>
          </a:xfrm>
        </p:spPr>
        <p:txBody>
          <a:bodyPr lIns="127000" tIns="76200" rIns="127000" bIns="76200"/>
          <a:lstStyle/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Remembering --&gt; list, name, recall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Understanding --&gt; identify, describe, discuss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Applying --&gt; apply, complete, demonstrate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Analyzing --&gt; categorize, compare, contrast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Evaluating --&gt; argue, interpret, rate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Creating --&gt; construct, design, plan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9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Developing Assessments</a:t>
            </a:r>
            <a:endParaRPr lang="en-US"/>
          </a:p>
        </p:txBody>
      </p:sp>
      <p:sp>
        <p:nvSpPr>
          <p:cNvPr id="20540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0918825" cy="5764213"/>
          </a:xfrm>
        </p:spPr>
        <p:txBody>
          <a:bodyPr lIns="127000" tIns="76200" rIns="127000" bIns="76200"/>
          <a:lstStyle/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is it that students must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know/do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? (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outcome)</a:t>
            </a: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activity will facilitate learning?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How should this learning be assessed? (measure) 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level of achievement signals success?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(achievement target)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3" name="Rectangle 59"/>
          <p:cNvSpPr>
            <a:spLocks noGrp="1" noChangeArrowheads="1"/>
          </p:cNvSpPr>
          <p:nvPr>
            <p:ph type="title"/>
          </p:nvPr>
        </p:nvSpPr>
        <p:spPr>
          <a:xfrm>
            <a:off x="866775" y="960438"/>
            <a:ext cx="10701338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Example</a:t>
            </a:r>
            <a:endParaRPr lang="en-US"/>
          </a:p>
        </p:txBody>
      </p:sp>
      <p:sp>
        <p:nvSpPr>
          <p:cNvPr id="21564" name="Rectangle 60"/>
          <p:cNvSpPr>
            <a:spLocks noGrp="1" noChangeArrowheads="1"/>
          </p:cNvSpPr>
          <p:nvPr>
            <p:ph idx="1"/>
          </p:nvPr>
        </p:nvSpPr>
        <p:spPr>
          <a:xfrm>
            <a:off x="649288" y="2166939"/>
            <a:ext cx="11704637" cy="6945312"/>
          </a:xfrm>
        </p:spPr>
        <p:txBody>
          <a:bodyPr lIns="127000" tIns="76200" rIns="127000" bIns="76200"/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Goal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Graduates are skilled at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problem-solving </a:t>
            </a:r>
            <a:endParaRPr lang="en-US" sz="2800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Outcome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 Students will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present an appropriate resolution plan for an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assigned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business case study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Measure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 Case study assignment and presentation to external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evaluators in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capstone course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Achievement target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All students will achieve satisfactory or better on 5 of 6 components of the grading rubric.  No component score may be lower than “emerging”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7" name="Rectangle 59"/>
          <p:cNvSpPr>
            <a:spLocks noGrp="1" noChangeArrowheads="1"/>
          </p:cNvSpPr>
          <p:nvPr>
            <p:ph type="title"/>
          </p:nvPr>
        </p:nvSpPr>
        <p:spPr>
          <a:xfrm>
            <a:off x="1647825" y="815975"/>
            <a:ext cx="10133013" cy="1312863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Your Turn</a:t>
            </a:r>
            <a:endParaRPr lang="en-US"/>
          </a:p>
        </p:txBody>
      </p:sp>
      <p:sp>
        <p:nvSpPr>
          <p:cNvPr id="22588" name="Rectangle 60"/>
          <p:cNvSpPr>
            <a:spLocks noGrp="1" noChangeArrowheads="1"/>
          </p:cNvSpPr>
          <p:nvPr>
            <p:ph idx="1"/>
          </p:nvPr>
        </p:nvSpPr>
        <p:spPr>
          <a:xfrm>
            <a:off x="1274763" y="2219325"/>
            <a:ext cx="10453687" cy="6483350"/>
          </a:xfrm>
        </p:spPr>
        <p:txBody>
          <a:bodyPr lIns="127000" tIns="76200" rIns="127000" bIns="76200"/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Goal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What is the goal/purpose of your course?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Outcome/Objective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Write a student learning outcome for your course (specific, measurable - using an action verb).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Activity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What activity will facilitate learning?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Measure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What method will you use to measure learning?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Achievement target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What level is satisfactory?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7" name="Rectangle 59"/>
          <p:cNvSpPr>
            <a:spLocks noGrp="1" noChangeArrowheads="1"/>
          </p:cNvSpPr>
          <p:nvPr>
            <p:ph type="title"/>
          </p:nvPr>
        </p:nvSpPr>
        <p:spPr>
          <a:xfrm>
            <a:off x="1321595" y="815975"/>
            <a:ext cx="10459244" cy="1312863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Evaluation in Courses</a:t>
            </a:r>
            <a:endParaRPr lang="en-US" dirty="0"/>
          </a:p>
        </p:txBody>
      </p:sp>
      <p:sp>
        <p:nvSpPr>
          <p:cNvPr id="22588" name="Rectangle 60"/>
          <p:cNvSpPr>
            <a:spLocks noGrp="1" noChangeArrowheads="1"/>
          </p:cNvSpPr>
          <p:nvPr>
            <p:ph idx="1"/>
          </p:nvPr>
        </p:nvSpPr>
        <p:spPr>
          <a:xfrm>
            <a:off x="1274763" y="2789237"/>
            <a:ext cx="10453687" cy="5913437"/>
          </a:xfrm>
        </p:spPr>
        <p:txBody>
          <a:bodyPr lIns="127000" tIns="76200" rIns="127000" bIns="76200" anchor="t"/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measures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to learning outcomes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Scores tallied for each student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Non-learning measures may be included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Grades are assigned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5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Important Questions for Teachers</a:t>
            </a:r>
            <a:endParaRPr lang="en-US"/>
          </a:p>
        </p:txBody>
      </p:sp>
      <p:sp>
        <p:nvSpPr>
          <p:cNvPr id="4156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3048000"/>
            <a:ext cx="10133013" cy="5764213"/>
          </a:xfrm>
        </p:spPr>
        <p:txBody>
          <a:bodyPr lIns="127000" tIns="76200" rIns="127000" bIns="76200">
            <a:normAutofit fontScale="92500" lnSpcReduction="10000"/>
          </a:bodyPr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is most important for students to learn?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teaching methods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and learning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activities will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work best?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How will I know if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students have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learned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?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How can I help them learn better?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149225" indent="-149225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149225" indent="-149225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149225" indent="-149225" algn="ctr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3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. . . </a:t>
            </a:r>
            <a:r>
              <a:rPr lang="en-US" sz="3600" b="1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Assessment!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1" name="Rectangle 59"/>
          <p:cNvSpPr>
            <a:spLocks noGrp="1" noChangeArrowheads="1"/>
          </p:cNvSpPr>
          <p:nvPr>
            <p:ph type="title"/>
          </p:nvPr>
        </p:nvSpPr>
        <p:spPr>
          <a:xfrm>
            <a:off x="1442733" y="8842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Course Level Assessment</a:t>
            </a:r>
            <a:endParaRPr lang="en-US" dirty="0"/>
          </a:p>
        </p:txBody>
      </p:sp>
      <p:sp>
        <p:nvSpPr>
          <p:cNvPr id="23612" name="Rectangle 60"/>
          <p:cNvSpPr>
            <a:spLocks noGrp="1" noChangeArrowheads="1"/>
          </p:cNvSpPr>
          <p:nvPr>
            <p:ph idx="1"/>
          </p:nvPr>
        </p:nvSpPr>
        <p:spPr>
          <a:xfrm>
            <a:off x="1395412" y="2793653"/>
            <a:ext cx="10697369" cy="4368801"/>
          </a:xfrm>
        </p:spPr>
        <p:txBody>
          <a:bodyPr lIns="127000" tIns="76200" rIns="127000" bIns="76200">
            <a:normAutofit lnSpcReduction="10000"/>
          </a:bodyPr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 </a:t>
            </a: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achievement of learning outcomes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Aggregate data for whole class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Analyze results </a:t>
            </a: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 evidence of learning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Adjust content, activities, delivery, etc. to improve learning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Act on adjustments</a:t>
            </a:r>
            <a:endParaRPr lang="en-US" sz="3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pic>
        <p:nvPicPr>
          <p:cNvPr id="23613" name="Picture 61" descr="MC900239195[1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2" y="6400006"/>
            <a:ext cx="2665413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8318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5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Level Assessment</a:t>
            </a:r>
            <a:endParaRPr lang="en-US"/>
          </a:p>
        </p:txBody>
      </p:sp>
      <p:sp>
        <p:nvSpPr>
          <p:cNvPr id="24636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0133013" cy="5694363"/>
          </a:xfrm>
        </p:spPr>
        <p:txBody>
          <a:bodyPr lIns="127000" tIns="76200" rIns="127000" bIns="76200"/>
          <a:lstStyle/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Focuses on program </a:t>
            </a:r>
            <a:r>
              <a:rPr lang="en-US" sz="3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goals and outcomes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Uses </a:t>
            </a:r>
            <a:r>
              <a:rPr lang="en-US" sz="3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 variety of measurement methods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Assumes </a:t>
            </a:r>
            <a:r>
              <a:rPr lang="en-US" sz="3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that program &gt; sum of </a:t>
            </a:r>
            <a:r>
              <a:rPr lang="en-US" sz="3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parts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Decisions made by all program faculty</a:t>
            </a:r>
            <a:endParaRPr lang="en-US" sz="31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5" name="Rectangle 59"/>
          <p:cNvSpPr>
            <a:spLocks noGrp="1" noChangeArrowheads="1"/>
          </p:cNvSpPr>
          <p:nvPr>
            <p:ph type="title"/>
          </p:nvPr>
        </p:nvSpPr>
        <p:spPr>
          <a:xfrm>
            <a:off x="716071" y="1006345"/>
            <a:ext cx="8194675" cy="1839955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</a:t>
            </a:r>
            <a:r>
              <a:rPr lang="en-US" sz="4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Level Assessment</a:t>
            </a:r>
            <a:endParaRPr lang="en-US" dirty="0"/>
          </a:p>
        </p:txBody>
      </p:sp>
      <p:sp>
        <p:nvSpPr>
          <p:cNvPr id="24636" name="Rectangle 60"/>
          <p:cNvSpPr>
            <a:spLocks noGrp="1" noChangeArrowheads="1"/>
          </p:cNvSpPr>
          <p:nvPr>
            <p:ph idx="1"/>
          </p:nvPr>
        </p:nvSpPr>
        <p:spPr>
          <a:xfrm>
            <a:off x="686148" y="3448964"/>
            <a:ext cx="9972675" cy="4474369"/>
          </a:xfrm>
        </p:spPr>
        <p:txBody>
          <a:bodyPr lIns="127000" tIns="76200" rIns="127000" bIns="76200"/>
          <a:lstStyle/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 program outcomes</a:t>
            </a:r>
            <a:endParaRPr lang="en-US" sz="3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</a:t>
            </a: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nalyze aggregated </a:t>
            </a:r>
            <a:r>
              <a:rPr lang="en-US" sz="3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 data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Adjust curriculum, delivery, sequence, etc.</a:t>
            </a:r>
            <a:endParaRPr lang="en-US" sz="3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Act on decisions for improvement of learning</a:t>
            </a:r>
          </a:p>
        </p:txBody>
      </p:sp>
      <p:pic>
        <p:nvPicPr>
          <p:cNvPr id="1028" name="Picture 4" descr="C:\Users\merklin\AppData\Local\Microsoft\Windows\Temporary Internet Files\Content.IE5\0QORG22H\MP90040033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6"/>
          <a:stretch/>
        </p:blipFill>
        <p:spPr bwMode="auto">
          <a:xfrm>
            <a:off x="8347393" y="2418937"/>
            <a:ext cx="4657407" cy="323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071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9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897062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1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Combining classroom and program assessment</a:t>
            </a:r>
            <a:endParaRPr lang="en-US"/>
          </a:p>
        </p:txBody>
      </p:sp>
      <p:sp>
        <p:nvSpPr>
          <p:cNvPr id="25660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751138"/>
            <a:ext cx="10133013" cy="5581650"/>
          </a:xfrm>
        </p:spPr>
        <p:txBody>
          <a:bodyPr lIns="127000" tIns="76200" rIns="127000" bIns="76200"/>
          <a:lstStyle/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outcomes referenced in syllabi</a:t>
            </a:r>
          </a:p>
          <a:p>
            <a:pPr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Assessments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 key courses</a:t>
            </a:r>
          </a:p>
          <a:p>
            <a:pPr lvl="1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Designed by program faculty</a:t>
            </a:r>
          </a:p>
          <a:p>
            <a:pPr lvl="1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Demonstrate mastery of program outcomes</a:t>
            </a:r>
          </a:p>
          <a:p>
            <a:pPr lvl="1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Generally given near end of program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7" name="Rectangle 59"/>
          <p:cNvSpPr>
            <a:spLocks/>
          </p:cNvSpPr>
          <p:nvPr/>
        </p:nvSpPr>
        <p:spPr bwMode="auto">
          <a:xfrm>
            <a:off x="914399" y="1195388"/>
            <a:ext cx="87344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7000" tIns="76200" rIns="127000" bIns="76200">
            <a:spAutoFit/>
          </a:bodyPr>
          <a:lstStyle/>
          <a:p>
            <a:pPr algn="l" defTabSz="649288"/>
            <a:r>
              <a:rPr lang="en-US" sz="32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Course Assessment</a:t>
            </a:r>
          </a:p>
          <a:p>
            <a:pPr algn="l" defTabSz="649288">
              <a:buClr>
                <a:srgbClr val="FFFFFF"/>
              </a:buClr>
              <a:buSzPct val="100000"/>
              <a:buFont typeface="ArialMT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Aligned with program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goals &amp; outcomes</a:t>
            </a:r>
            <a:endParaRPr lang="en-US" sz="3200" dirty="0"/>
          </a:p>
        </p:txBody>
      </p:sp>
      <p:sp>
        <p:nvSpPr>
          <p:cNvPr id="27708" name="Rectangle 60"/>
          <p:cNvSpPr>
            <a:spLocks/>
          </p:cNvSpPr>
          <p:nvPr/>
        </p:nvSpPr>
        <p:spPr bwMode="auto">
          <a:xfrm>
            <a:off x="2869406" y="4510088"/>
            <a:ext cx="878284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7000" tIns="76200" rIns="127000" bIns="76200">
            <a:spAutoFit/>
          </a:bodyPr>
          <a:lstStyle/>
          <a:p>
            <a:pPr algn="l" defTabSz="649288"/>
            <a:r>
              <a:rPr lang="en-US" sz="32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Assessment</a:t>
            </a:r>
          </a:p>
          <a:p>
            <a:pPr algn="l" defTabSz="649288">
              <a:buClr>
                <a:srgbClr val="FFFFFF"/>
              </a:buClr>
              <a:buSzPct val="100000"/>
              <a:buFont typeface="ArialMT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Aligned with University mission &amp; goals</a:t>
            </a:r>
            <a:endParaRPr lang="en-US" sz="3200" dirty="0"/>
          </a:p>
        </p:txBody>
      </p:sp>
      <p:sp>
        <p:nvSpPr>
          <p:cNvPr id="27709" name="Rectangle 61"/>
          <p:cNvSpPr>
            <a:spLocks/>
          </p:cNvSpPr>
          <p:nvPr/>
        </p:nvSpPr>
        <p:spPr bwMode="auto">
          <a:xfrm>
            <a:off x="5281611" y="7440613"/>
            <a:ext cx="743585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7000" tIns="76200" rIns="127000" bIns="76200">
            <a:spAutoFit/>
          </a:bodyPr>
          <a:lstStyle/>
          <a:p>
            <a:pPr algn="l" defTabSz="649288"/>
            <a:r>
              <a:rPr lang="en-US" sz="3200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University Assessment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</a:t>
            </a:r>
          </a:p>
          <a:p>
            <a:pPr algn="l" defTabSz="649288">
              <a:buClr>
                <a:srgbClr val="FFFFFF"/>
              </a:buClr>
              <a:buSzPct val="100000"/>
              <a:buFont typeface="ArialMT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Achievement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of mission and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goals</a:t>
            </a:r>
            <a:endParaRPr lang="en-US" sz="3200" dirty="0"/>
          </a:p>
        </p:txBody>
      </p:sp>
      <p:sp>
        <p:nvSpPr>
          <p:cNvPr id="27710" name="AutoShape 62"/>
          <p:cNvSpPr>
            <a:spLocks/>
          </p:cNvSpPr>
          <p:nvPr/>
        </p:nvSpPr>
        <p:spPr bwMode="auto">
          <a:xfrm rot="3037101">
            <a:off x="3606685" y="3101532"/>
            <a:ext cx="1562416" cy="476250"/>
          </a:xfrm>
          <a:prstGeom prst="leftRightArrow">
            <a:avLst/>
          </a:prstGeom>
          <a:solidFill>
            <a:srgbClr val="FFFF00"/>
          </a:solidFill>
          <a:ln w="27092" cap="rnd" cmpd="sng">
            <a:solidFill>
              <a:srgbClr val="385D8A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7711" name="AutoShape 63"/>
          <p:cNvSpPr>
            <a:spLocks/>
          </p:cNvSpPr>
          <p:nvPr/>
        </p:nvSpPr>
        <p:spPr bwMode="auto">
          <a:xfrm rot="2782522">
            <a:off x="6148683" y="6338805"/>
            <a:ext cx="1633230" cy="504825"/>
          </a:xfrm>
          <a:prstGeom prst="leftRightArrow">
            <a:avLst/>
          </a:prstGeom>
          <a:solidFill>
            <a:srgbClr val="FFFF00"/>
          </a:solidFill>
          <a:ln w="27092" cap="rnd" cmpd="sng">
            <a:solidFill>
              <a:srgbClr val="385D8A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3" name="Rectangle 59"/>
          <p:cNvSpPr>
            <a:spLocks noGrp="1" noChangeArrowheads="1"/>
          </p:cNvSpPr>
          <p:nvPr>
            <p:ph type="title"/>
          </p:nvPr>
        </p:nvSpPr>
        <p:spPr>
          <a:xfrm>
            <a:off x="1340024" y="432594"/>
            <a:ext cx="10729913" cy="1314450"/>
          </a:xfrm>
        </p:spPr>
        <p:txBody>
          <a:bodyPr lIns="127000" tIns="76200" rIns="127000" bIns="76200"/>
          <a:lstStyle/>
          <a:p>
            <a:pPr defTabSz="649288"/>
            <a:r>
              <a:rPr lang="en-US" sz="4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Annual Assessment Cycle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3197943"/>
              </p:ext>
            </p:extLst>
          </p:nvPr>
        </p:nvGraphicFramePr>
        <p:xfrm>
          <a:off x="1082676" y="1986843"/>
          <a:ext cx="10837862" cy="7168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31" name="Rectangle 59"/>
          <p:cNvSpPr>
            <a:spLocks noGrp="1" noChangeArrowheads="1"/>
          </p:cNvSpPr>
          <p:nvPr>
            <p:ph type="title"/>
          </p:nvPr>
        </p:nvSpPr>
        <p:spPr>
          <a:xfrm>
            <a:off x="1270000" y="533400"/>
            <a:ext cx="10464800" cy="1485900"/>
          </a:xfrm>
        </p:spPr>
        <p:txBody>
          <a:bodyPr lIns="127000" tIns="76200" rIns="127000" bIns="76200"/>
          <a:lstStyle/>
          <a:p>
            <a:pPr defTabSz="649288"/>
            <a:r>
              <a:rPr lang="en-US" sz="45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University Assessments</a:t>
            </a:r>
            <a:endParaRPr lang="en-US" dirty="0"/>
          </a:p>
        </p:txBody>
      </p:sp>
      <p:sp>
        <p:nvSpPr>
          <p:cNvPr id="28732" name="Rectangle 60"/>
          <p:cNvSpPr>
            <a:spLocks noGrp="1" noChangeArrowheads="1"/>
          </p:cNvSpPr>
          <p:nvPr>
            <p:ph sz="half" idx="1"/>
          </p:nvPr>
        </p:nvSpPr>
        <p:spPr>
          <a:xfrm>
            <a:off x="863600" y="2209800"/>
            <a:ext cx="5638800" cy="6781800"/>
          </a:xfrm>
        </p:spPr>
        <p:txBody>
          <a:bodyPr lIns="127000" tIns="76200" rIns="127000" bIns="76200">
            <a:normAutofit/>
          </a:bodyPr>
          <a:lstStyle/>
          <a:p>
            <a:pPr marL="0" indent="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 Learning </a:t>
            </a:r>
          </a:p>
          <a:p>
            <a:pPr lvl="1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Course </a:t>
            </a:r>
          </a:p>
          <a:p>
            <a:pPr lvl="1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</a:t>
            </a:r>
          </a:p>
          <a:p>
            <a:pPr lvl="1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Institution</a:t>
            </a:r>
          </a:p>
          <a:p>
            <a:pPr marL="0" indent="0" defTabSz="64928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  <a:buNone/>
            </a:pPr>
            <a:endParaRPr lang="en-US" sz="320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  <a:buNone/>
            </a:pPr>
            <a:endParaRPr lang="en-US" sz="320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Annual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Faculty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Review</a:t>
            </a:r>
          </a:p>
          <a:p>
            <a:pPr lvl="1" defTabSz="649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Student ratings</a:t>
            </a:r>
          </a:p>
          <a:p>
            <a:pPr lvl="1" defTabSz="649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Self-assessment</a:t>
            </a:r>
          </a:p>
          <a:p>
            <a:pPr lvl="1" defTabSz="649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Supervisor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review</a:t>
            </a:r>
          </a:p>
          <a:p>
            <a:pPr marL="0" indent="0" defTabSz="649288"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  <a:buNone/>
            </a:pPr>
            <a:endParaRPr lang="en-US" sz="3369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273800" y="2209800"/>
            <a:ext cx="6416471" cy="6439535"/>
          </a:xfrm>
        </p:spPr>
        <p:txBody>
          <a:bodyPr>
            <a:normAutofit/>
          </a:bodyPr>
          <a:lstStyle/>
          <a:p>
            <a:pPr marL="0" indent="0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  <a:buNone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Review</a:t>
            </a:r>
          </a:p>
          <a:p>
            <a:pPr lvl="1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Mission, impact, demand</a:t>
            </a:r>
          </a:p>
          <a:p>
            <a:pPr lvl="1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Program quality</a:t>
            </a:r>
          </a:p>
          <a:p>
            <a:pPr lvl="1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Financial analysis</a:t>
            </a:r>
          </a:p>
          <a:p>
            <a:pPr lvl="1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Strategic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analysis</a:t>
            </a:r>
          </a:p>
          <a:p>
            <a:pPr lvl="1" defTabSz="649288">
              <a:spcBef>
                <a:spcPts val="1200"/>
              </a:spcBef>
              <a:spcAft>
                <a:spcPts val="600"/>
              </a:spcAft>
              <a:buClr>
                <a:srgbClr val="EEECE1"/>
              </a:buClr>
            </a:pPr>
            <a:endParaRPr lang="en-US" sz="320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Strategic Plan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Key performance indicators</a:t>
            </a: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5" name="Rectangle 59"/>
          <p:cNvSpPr>
            <a:spLocks noGrp="1" noChangeArrowheads="1"/>
          </p:cNvSpPr>
          <p:nvPr>
            <p:ph type="title"/>
          </p:nvPr>
        </p:nvSpPr>
        <p:spPr>
          <a:xfrm>
            <a:off x="1405731" y="571500"/>
            <a:ext cx="10133013" cy="1314450"/>
          </a:xfrm>
        </p:spPr>
        <p:txBody>
          <a:bodyPr lIns="127000" tIns="76200" rIns="127000" bIns="76200"/>
          <a:lstStyle/>
          <a:p>
            <a:pPr defTabSz="649288"/>
            <a:r>
              <a:rPr lang="en-US" sz="4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Resources</a:t>
            </a:r>
            <a:endParaRPr lang="en-US" dirty="0"/>
          </a:p>
        </p:txBody>
      </p:sp>
      <p:sp>
        <p:nvSpPr>
          <p:cNvPr id="29756" name="Rectangle 60"/>
          <p:cNvSpPr>
            <a:spLocks noGrp="1" noChangeArrowheads="1"/>
          </p:cNvSpPr>
          <p:nvPr>
            <p:ph idx="1"/>
          </p:nvPr>
        </p:nvSpPr>
        <p:spPr>
          <a:xfrm>
            <a:off x="1405730" y="1941513"/>
            <a:ext cx="11052175" cy="6754812"/>
          </a:xfrm>
        </p:spPr>
        <p:txBody>
          <a:bodyPr lIns="127000" tIns="76200" rIns="127000" bIns="76200"/>
          <a:lstStyle/>
          <a:p>
            <a:pPr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Office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of Institutional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Effectiveness </a:t>
            </a:r>
          </a:p>
          <a:p>
            <a:pPr lvl="1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www.andrews.edu/effectiveness </a:t>
            </a:r>
          </a:p>
          <a:p>
            <a:pPr lvl="1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4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assessment@andrews.edu</a:t>
            </a:r>
          </a:p>
          <a:p>
            <a:pPr lvl="1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Phone</a:t>
            </a:r>
            <a:r>
              <a:rPr lang="en-US" sz="24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ext. 3308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Center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for Teaching and Learning Excellence,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JWL</a:t>
            </a: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800100" lvl="1" indent="-3429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Assessing Student Learning: A common sense guide. </a:t>
            </a:r>
            <a:r>
              <a:rPr lang="en-US" sz="2200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Suskie</a:t>
            </a:r>
            <a:endParaRPr lang="en-US" sz="2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800100" lvl="1" indent="-3429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Classroom Assessment Techniques: A handbook for college teachers. Angelo &amp; </a:t>
            </a:r>
            <a:r>
              <a:rPr lang="en-US" sz="2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Cross</a:t>
            </a:r>
          </a:p>
          <a:p>
            <a:pPr marL="533400" indent="-457200" defTabSz="6492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EEECE1"/>
              </a:buClr>
            </a:pPr>
            <a:r>
              <a:rPr lang="en-US" sz="2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Faculty Institute</a:t>
            </a:r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!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9" name="Rectangle 59"/>
          <p:cNvSpPr>
            <a:spLocks noGrp="1" noChangeArrowheads="1"/>
          </p:cNvSpPr>
          <p:nvPr>
            <p:ph type="title"/>
          </p:nvPr>
        </p:nvSpPr>
        <p:spPr>
          <a:xfrm>
            <a:off x="1239565" y="97948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is assessment?</a:t>
            </a:r>
            <a:endParaRPr lang="en-US" dirty="0"/>
          </a:p>
        </p:txBody>
      </p:sp>
      <p:sp>
        <p:nvSpPr>
          <p:cNvPr id="5180" name="Rectangle 60"/>
          <p:cNvSpPr>
            <a:spLocks noGrp="1" noChangeArrowheads="1"/>
          </p:cNvSpPr>
          <p:nvPr>
            <p:ph idx="1"/>
          </p:nvPr>
        </p:nvSpPr>
        <p:spPr>
          <a:xfrm>
            <a:off x="1239565" y="2895600"/>
            <a:ext cx="11071225" cy="5764213"/>
          </a:xfrm>
        </p:spPr>
        <p:txBody>
          <a:bodyPr lIns="127000" tIns="76200" rIns="127000" bIns="76200"/>
          <a:lstStyle/>
          <a:p>
            <a:pPr marL="598488" indent="-598488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Establish clear measurable, expected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outcomes</a:t>
            </a:r>
          </a:p>
          <a:p>
            <a:pPr marL="598488" indent="-598488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  <a:buFontTx/>
              <a:buAutoNum type="arabicPeriod"/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Ensure students have sufficient opportunity to achieve</a:t>
            </a:r>
          </a:p>
          <a:p>
            <a:pPr marL="598488" indent="-598488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  <a:buFontTx/>
              <a:buAutoNum type="arabicPeriod"/>
            </a:pP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Systematically </a:t>
            </a: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gather, analyze &amp; interpret </a:t>
            </a:r>
            <a:r>
              <a:rPr lang="en-US" sz="28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evidence</a:t>
            </a:r>
            <a:endParaRPr lang="en-US" sz="28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598488" indent="-598488" defTabSz="649288">
              <a:lnSpc>
                <a:spcPct val="200000"/>
              </a:lnSpc>
              <a:spcBef>
                <a:spcPts val="600"/>
              </a:spcBef>
              <a:buClr>
                <a:srgbClr val="EEECE1"/>
              </a:buClr>
              <a:buFontTx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Use resulting information to understand and </a:t>
            </a:r>
            <a:r>
              <a:rPr lang="en-US" sz="28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improve student learning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3" name="Rectangle 59"/>
          <p:cNvSpPr>
            <a:spLocks noGrp="1" noChangeArrowheads="1"/>
          </p:cNvSpPr>
          <p:nvPr>
            <p:ph type="title"/>
          </p:nvPr>
        </p:nvSpPr>
        <p:spPr>
          <a:xfrm>
            <a:off x="1082675" y="960438"/>
            <a:ext cx="109458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Establishing Outcomes</a:t>
            </a:r>
            <a:endParaRPr lang="en-US"/>
          </a:p>
        </p:txBody>
      </p:sp>
      <p:sp>
        <p:nvSpPr>
          <p:cNvPr id="6204" name="Rectangle 60"/>
          <p:cNvSpPr>
            <a:spLocks noGrp="1" noChangeArrowheads="1"/>
          </p:cNvSpPr>
          <p:nvPr>
            <p:ph idx="1"/>
          </p:nvPr>
        </p:nvSpPr>
        <p:spPr>
          <a:xfrm>
            <a:off x="1617663" y="2320925"/>
            <a:ext cx="10133012" cy="5016500"/>
          </a:xfrm>
        </p:spPr>
        <p:txBody>
          <a:bodyPr lIns="127000" tIns="76200" rIns="127000" bIns="76200"/>
          <a:lstStyle/>
          <a:p>
            <a:pPr marL="185738" indent="-185738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kind of learning?</a:t>
            </a:r>
          </a:p>
          <a:p>
            <a:pPr marL="185738" indent="-185738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Psychomotor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Affective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Cognitive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7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973262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Level of Learning? </a:t>
            </a:r>
            <a:b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 Psychomotor Domain</a:t>
            </a:r>
            <a:endParaRPr lang="en-US"/>
          </a:p>
        </p:txBody>
      </p:sp>
      <p:sp>
        <p:nvSpPr>
          <p:cNvPr id="7228" name="Rectangle 60"/>
          <p:cNvSpPr>
            <a:spLocks noGrp="1" noChangeArrowheads="1"/>
          </p:cNvSpPr>
          <p:nvPr>
            <p:ph idx="1"/>
          </p:nvPr>
        </p:nvSpPr>
        <p:spPr>
          <a:xfrm>
            <a:off x="2097881" y="3810000"/>
            <a:ext cx="9470232" cy="4697413"/>
          </a:xfrm>
        </p:spPr>
        <p:txBody>
          <a:bodyPr lIns="127000" tIns="76200" rIns="127000" bIns="76200"/>
          <a:lstStyle/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Imitation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Practice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Habit </a:t>
            </a:r>
            <a:endParaRPr lang="en-US" sz="3200" dirty="0"/>
          </a:p>
        </p:txBody>
      </p:sp>
      <p:pic>
        <p:nvPicPr>
          <p:cNvPr id="7229" name="Picture 61" descr="MC900295392[1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25" y="4211638"/>
            <a:ext cx="3479800" cy="22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1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75260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Levels of Learning: </a:t>
            </a:r>
            <a:b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 Affective Domain</a:t>
            </a:r>
            <a:endParaRPr lang="en-US"/>
          </a:p>
        </p:txBody>
      </p:sp>
      <p:sp>
        <p:nvSpPr>
          <p:cNvPr id="8252" name="Rectangle 60"/>
          <p:cNvSpPr>
            <a:spLocks noGrp="1" noChangeArrowheads="1"/>
          </p:cNvSpPr>
          <p:nvPr>
            <p:ph idx="1"/>
          </p:nvPr>
        </p:nvSpPr>
        <p:spPr>
          <a:xfrm>
            <a:off x="1823244" y="2997200"/>
            <a:ext cx="10178256" cy="5256213"/>
          </a:xfrm>
        </p:spPr>
        <p:txBody>
          <a:bodyPr lIns="127000" tIns="76200" rIns="127000" bIns="76200"/>
          <a:lstStyle/>
          <a:p>
            <a:pPr marL="0" indent="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3200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Krathwohl’s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taxonomy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Receiving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Responding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Valuing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Organization </a:t>
            </a:r>
          </a:p>
          <a:p>
            <a:pPr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Characterization (internalization)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9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698500"/>
            <a:ext cx="10133013" cy="1901825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Levels of Learning: </a:t>
            </a:r>
            <a:b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Cognitive Domain</a:t>
            </a:r>
            <a:endParaRPr lang="en-US"/>
          </a:p>
        </p:txBody>
      </p:sp>
      <p:sp>
        <p:nvSpPr>
          <p:cNvPr id="10300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917825"/>
            <a:ext cx="10133013" cy="5821363"/>
          </a:xfrm>
        </p:spPr>
        <p:txBody>
          <a:bodyPr lIns="127000" tIns="76200" rIns="127000" bIns="76200"/>
          <a:lstStyle/>
          <a:p>
            <a:pPr marL="0" indent="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  <a:buNone/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Bloom’s Taxonomy (revised)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Remembering 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Understanding 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Applying 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Analyzing 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Evaluating </a:t>
            </a:r>
          </a:p>
          <a:p>
            <a:pPr marL="914400" lvl="1" indent="-457200" defTabSz="649288">
              <a:lnSpc>
                <a:spcPct val="150000"/>
              </a:lnSpc>
              <a:spcBef>
                <a:spcPts val="600"/>
              </a:spcBef>
              <a:buClr>
                <a:srgbClr val="EEECE1"/>
              </a:buClr>
            </a:pPr>
            <a:r>
              <a:rPr lang="en-US" sz="28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Creating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3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698500"/>
            <a:ext cx="10501313" cy="567690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Types of Assessment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7" name="Rectangle 59"/>
          <p:cNvSpPr>
            <a:spLocks noGrp="1" noChangeArrowheads="1"/>
          </p:cNvSpPr>
          <p:nvPr>
            <p:ph type="title"/>
          </p:nvPr>
        </p:nvSpPr>
        <p:spPr>
          <a:xfrm>
            <a:off x="1435100" y="960438"/>
            <a:ext cx="10133013" cy="1314450"/>
          </a:xfrm>
        </p:spPr>
        <p:txBody>
          <a:bodyPr lIns="127000" tIns="76200" rIns="127000" bIns="76200"/>
          <a:lstStyle/>
          <a:p>
            <a:pPr algn="l" defTabSz="649288"/>
            <a:r>
              <a:rPr lang="en-US" sz="45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Formative versus Summative</a:t>
            </a:r>
            <a:endParaRPr lang="en-US"/>
          </a:p>
        </p:txBody>
      </p:sp>
      <p:sp>
        <p:nvSpPr>
          <p:cNvPr id="12348" name="Rectangle 60"/>
          <p:cNvSpPr>
            <a:spLocks noGrp="1" noChangeArrowheads="1"/>
          </p:cNvSpPr>
          <p:nvPr>
            <p:ph idx="1"/>
          </p:nvPr>
        </p:nvSpPr>
        <p:spPr>
          <a:xfrm>
            <a:off x="1435100" y="2568575"/>
            <a:ext cx="10133013" cy="5661025"/>
          </a:xfrm>
        </p:spPr>
        <p:txBody>
          <a:bodyPr lIns="127000" tIns="76200" rIns="127000" bIns="76200"/>
          <a:lstStyle/>
          <a:p>
            <a:pPr marL="0" indent="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Formative assessment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checks progress and identifies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areas that need </a:t>
            </a: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strengthening.</a:t>
            </a: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endParaRPr lang="en-US" sz="32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0" indent="0" defTabSz="649288">
              <a:lnSpc>
                <a:spcPct val="150000"/>
              </a:lnSpc>
              <a:spcBef>
                <a:spcPts val="600"/>
              </a:spcBef>
              <a:buSzTx/>
              <a:buFontTx/>
              <a:buNone/>
            </a:pPr>
            <a:r>
              <a:rPr lang="en-US" sz="3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Summative </a:t>
            </a:r>
            <a:r>
              <a:rPr lang="en-US" sz="32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assessment sums up learning.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879</Words>
  <Application>Microsoft Office PowerPoint</Application>
  <PresentationFormat>Custom</PresentationFormat>
  <Paragraphs>187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ArialMT</vt:lpstr>
      <vt:lpstr>Calibri</vt:lpstr>
      <vt:lpstr>Calibri Light</vt:lpstr>
      <vt:lpstr>Chalkboard SE</vt:lpstr>
      <vt:lpstr>Helvetica Light</vt:lpstr>
      <vt:lpstr>Verdana</vt:lpstr>
      <vt:lpstr>Office Theme</vt:lpstr>
      <vt:lpstr>Assessing Student Learning</vt:lpstr>
      <vt:lpstr>Important Questions for Teachers</vt:lpstr>
      <vt:lpstr>What is assessment?</vt:lpstr>
      <vt:lpstr>Establishing Outcomes</vt:lpstr>
      <vt:lpstr>What Level of Learning?       Psychomotor Domain</vt:lpstr>
      <vt:lpstr>Levels of Learning:       Affective Domain</vt:lpstr>
      <vt:lpstr>Levels of Learning:     Cognitive Domain</vt:lpstr>
      <vt:lpstr>Types of Assessment</vt:lpstr>
      <vt:lpstr>Formative versus Summative</vt:lpstr>
      <vt:lpstr>Direct Evidence of Learning</vt:lpstr>
      <vt:lpstr>Indirect Evidence of Learning</vt:lpstr>
      <vt:lpstr>Quantitative vs. Qualitative</vt:lpstr>
      <vt:lpstr>Objective vs. Subjective</vt:lpstr>
      <vt:lpstr>Useful Assessments</vt:lpstr>
      <vt:lpstr>Match Assessment to Learning Level   </vt:lpstr>
      <vt:lpstr>Developing Assessments</vt:lpstr>
      <vt:lpstr>Example</vt:lpstr>
      <vt:lpstr>Your Turn</vt:lpstr>
      <vt:lpstr>Evaluation in Courses</vt:lpstr>
      <vt:lpstr>Course Level Assessment</vt:lpstr>
      <vt:lpstr>Program Level Assessment</vt:lpstr>
      <vt:lpstr>Program Level Assessment</vt:lpstr>
      <vt:lpstr>Combining classroom and program assessment</vt:lpstr>
      <vt:lpstr>PowerPoint Presentation</vt:lpstr>
      <vt:lpstr>Annual Assessment Cycle</vt:lpstr>
      <vt:lpstr>University Assessments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Student Learning</dc:title>
  <dc:creator>Lynn  Merklin</dc:creator>
  <cp:lastModifiedBy>Lynn  Merklin</cp:lastModifiedBy>
  <cp:revision>55</cp:revision>
  <dcterms:modified xsi:type="dcterms:W3CDTF">2014-07-14T16:11:36Z</dcterms:modified>
</cp:coreProperties>
</file>