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11" r:id="rId2"/>
    <p:sldMasterId id="2147484097" r:id="rId3"/>
  </p:sldMasterIdLst>
  <p:notesMasterIdLst>
    <p:notesMasterId r:id="rId34"/>
  </p:notesMasterIdLst>
  <p:handoutMasterIdLst>
    <p:handoutMasterId r:id="rId35"/>
  </p:handoutMasterIdLst>
  <p:sldIdLst>
    <p:sldId id="257" r:id="rId4"/>
    <p:sldId id="308" r:id="rId5"/>
    <p:sldId id="309" r:id="rId6"/>
    <p:sldId id="310" r:id="rId7"/>
    <p:sldId id="311" r:id="rId8"/>
    <p:sldId id="343" r:id="rId9"/>
    <p:sldId id="313" r:id="rId10"/>
    <p:sldId id="315" r:id="rId11"/>
    <p:sldId id="344" r:id="rId12"/>
    <p:sldId id="346" r:id="rId13"/>
    <p:sldId id="316" r:id="rId14"/>
    <p:sldId id="317" r:id="rId15"/>
    <p:sldId id="318" r:id="rId16"/>
    <p:sldId id="319" r:id="rId17"/>
    <p:sldId id="320" r:id="rId18"/>
    <p:sldId id="345" r:id="rId19"/>
    <p:sldId id="336" r:id="rId20"/>
    <p:sldId id="322" r:id="rId21"/>
    <p:sldId id="325" r:id="rId22"/>
    <p:sldId id="323" r:id="rId23"/>
    <p:sldId id="326" r:id="rId24"/>
    <p:sldId id="337" r:id="rId25"/>
    <p:sldId id="327" r:id="rId26"/>
    <p:sldId id="338" r:id="rId27"/>
    <p:sldId id="328" r:id="rId28"/>
    <p:sldId id="340" r:id="rId29"/>
    <p:sldId id="332" r:id="rId30"/>
    <p:sldId id="334" r:id="rId31"/>
    <p:sldId id="335" r:id="rId32"/>
    <p:sldId id="274" r:id="rId33"/>
  </p:sldIdLst>
  <p:sldSz cx="9144000" cy="6858000" type="screen4x3"/>
  <p:notesSz cx="701675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4\3170$\Organization%20&amp;%20Planning\Key%20Performance%20Indicators\Andrews%20Key%20Performance%20Indicators%20updated%20F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4\3170$\Organization%20&amp;%20Planning\Key%20Performance%20Indicators\Andrews%20Key%20Performance%20Indicator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4\3170$\Organization%20&amp;%20Planning\Key%20Performance%20Indicators\Andrews%20Key%20Performance%20Indicators%20updated%20FT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4\3170$\Organization%20&amp;%20Planning\Key%20Performance%20Indicators\Andrews%20Key%20Performance%20Indicators%20updated%20F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4\3170$\Organization%20&amp;%20Planning\Key%20Performance%20Indicators\Andrews%20Key%20Performance%20Indicator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4\3170$\Organization%20&amp;%20Planning\Key%20Performance%20Indicators\Andrews%20Key%20Performance%20Indica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0983517999846"/>
          <c:y val="0.14373942195278688"/>
          <c:w val="0.78928915135608047"/>
          <c:h val="0.69873195054158055"/>
        </c:manualLayout>
      </c:layout>
      <c:barChart>
        <c:barDir val="col"/>
        <c:grouping val="clustered"/>
        <c:varyColors val="0"/>
        <c:ser>
          <c:idx val="0"/>
          <c:order val="0"/>
          <c:tx>
            <c:v>Andrews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Conversion!$I$8:$M$8</c:f>
              <c:numCache>
                <c:formatCode>0.00</c:formatCode>
                <c:ptCount val="5"/>
                <c:pt idx="0">
                  <c:v>444.83</c:v>
                </c:pt>
                <c:pt idx="1">
                  <c:v>439.26</c:v>
                </c:pt>
                <c:pt idx="2">
                  <c:v>450.77</c:v>
                </c:pt>
                <c:pt idx="3">
                  <c:v>448.33</c:v>
                </c:pt>
                <c:pt idx="4">
                  <c:v>448.62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2405392"/>
        <c:axId val="402405784"/>
      </c:barChart>
      <c:lineChart>
        <c:grouping val="standard"/>
        <c:varyColors val="0"/>
        <c:ser>
          <c:idx val="1"/>
          <c:order val="1"/>
          <c:tx>
            <c:v>AU Goal</c:v>
          </c:tx>
          <c:spPr>
            <a:ln w="38100"/>
          </c:spPr>
          <c:marker>
            <c:symbol val="none"/>
          </c:marker>
          <c:val>
            <c:numRef>
              <c:f>[0]!ETS_Goal</c:f>
              <c:numCache>
                <c:formatCode>General</c:formatCode>
                <c:ptCount val="5"/>
                <c:pt idx="0">
                  <c:v>445.75</c:v>
                </c:pt>
                <c:pt idx="1">
                  <c:v>445.75</c:v>
                </c:pt>
                <c:pt idx="2">
                  <c:v>445.75</c:v>
                </c:pt>
                <c:pt idx="3">
                  <c:v>445.75</c:v>
                </c:pt>
                <c:pt idx="4">
                  <c:v>445.75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05392"/>
        <c:axId val="402405784"/>
      </c:lineChart>
      <c:catAx>
        <c:axId val="40240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402405784"/>
        <c:crossesAt val="445.75"/>
        <c:auto val="1"/>
        <c:lblAlgn val="ctr"/>
        <c:lblOffset val="100"/>
        <c:noMultiLvlLbl val="0"/>
      </c:catAx>
      <c:valAx>
        <c:axId val="402405784"/>
        <c:scaling>
          <c:orientation val="minMax"/>
          <c:min val="435"/>
        </c:scaling>
        <c:delete val="0"/>
        <c:axPos val="l"/>
        <c:majorGridlines>
          <c:spPr>
            <a:ln w="15875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Mean Score</a:t>
                </a:r>
              </a:p>
            </c:rich>
          </c:tx>
          <c:layout>
            <c:manualLayout>
              <c:xMode val="edge"/>
              <c:yMode val="edge"/>
              <c:x val="4.0035481675901624E-2"/>
              <c:y val="0.34354092102123596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402405392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29070185018818961"/>
          <c:y val="0.92887743014424085"/>
          <c:w val="0.443294051330832"/>
          <c:h val="7.1122569855759182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9525"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Undergraduate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Conversion!$I$37:$M$37</c:f>
              <c:numCache>
                <c:formatCode>0.0%</c:formatCode>
                <c:ptCount val="5"/>
                <c:pt idx="0">
                  <c:v>0.35699999999999998</c:v>
                </c:pt>
                <c:pt idx="1">
                  <c:v>0.371</c:v>
                </c:pt>
                <c:pt idx="2">
                  <c:v>0.376</c:v>
                </c:pt>
                <c:pt idx="3">
                  <c:v>0.376</c:v>
                </c:pt>
                <c:pt idx="4">
                  <c:v>0.371</c:v>
                </c:pt>
              </c:numCache>
            </c:numRef>
          </c:val>
          <c:smooth val="0"/>
        </c:ser>
        <c:ser>
          <c:idx val="1"/>
          <c:order val="1"/>
          <c:tx>
            <c:v>Graduate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Conversion!$I$38:$M$38</c:f>
              <c:numCache>
                <c:formatCode>0.0%</c:formatCode>
                <c:ptCount val="5"/>
                <c:pt idx="0">
                  <c:v>0.29299999999999998</c:v>
                </c:pt>
                <c:pt idx="1">
                  <c:v>0.22500000000000001</c:v>
                </c:pt>
                <c:pt idx="2">
                  <c:v>0.215</c:v>
                </c:pt>
                <c:pt idx="3">
                  <c:v>0.22500000000000001</c:v>
                </c:pt>
                <c:pt idx="4">
                  <c:v>0.221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431896"/>
        <c:axId val="396432288"/>
      </c:lineChart>
      <c:catAx>
        <c:axId val="396431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6432288"/>
        <c:crosses val="autoZero"/>
        <c:auto val="1"/>
        <c:lblAlgn val="ctr"/>
        <c:lblOffset val="100"/>
        <c:noMultiLvlLbl val="0"/>
      </c:catAx>
      <c:valAx>
        <c:axId val="396432288"/>
        <c:scaling>
          <c:orientation val="minMax"/>
          <c:max val="0.4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6431896"/>
        <c:crosses val="autoZero"/>
        <c:crossBetween val="midCat"/>
        <c:majorUnit val="0.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Salaries as Percent of Market Median</a:t>
            </a:r>
          </a:p>
        </c:rich>
      </c:tx>
      <c:layout>
        <c:manualLayout>
          <c:xMode val="edge"/>
          <c:yMode val="edge"/>
          <c:x val="0.172011573824947"/>
          <c:y val="2.11360604768705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64812384563041"/>
          <c:y val="0.17580725065616795"/>
          <c:w val="0.87537656751239423"/>
          <c:h val="0.63946064612293829"/>
        </c:manualLayout>
      </c:layout>
      <c:barChart>
        <c:barDir val="col"/>
        <c:grouping val="clustered"/>
        <c:varyColors val="0"/>
        <c:ser>
          <c:idx val="0"/>
          <c:order val="0"/>
          <c:tx>
            <c:v>Faculty salaries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Conversion!$I$43:$M$43</c:f>
              <c:numCache>
                <c:formatCode>0%</c:formatCode>
                <c:ptCount val="5"/>
                <c:pt idx="0">
                  <c:v>0</c:v>
                </c:pt>
                <c:pt idx="1">
                  <c:v>0.78</c:v>
                </c:pt>
                <c:pt idx="2">
                  <c:v>0.85</c:v>
                </c:pt>
                <c:pt idx="3">
                  <c:v>0.92</c:v>
                </c:pt>
                <c:pt idx="4">
                  <c:v>0.92</c:v>
                </c:pt>
              </c:numCache>
            </c:numRef>
          </c:val>
        </c:ser>
        <c:ser>
          <c:idx val="1"/>
          <c:order val="1"/>
          <c:tx>
            <c:v>Professional staff salaries</c:v>
          </c:tx>
          <c:spPr>
            <a:solidFill>
              <a:srgbClr val="C00000"/>
            </a:solidFill>
          </c:spPr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Conversion!$I$44:$M$44</c:f>
              <c:numCache>
                <c:formatCode>0%</c:formatCode>
                <c:ptCount val="5"/>
                <c:pt idx="0">
                  <c:v>1.05</c:v>
                </c:pt>
                <c:pt idx="1">
                  <c:v>0.96</c:v>
                </c:pt>
                <c:pt idx="2">
                  <c:v>0.97</c:v>
                </c:pt>
                <c:pt idx="3">
                  <c:v>0.97</c:v>
                </c:pt>
                <c:pt idx="4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391046920"/>
        <c:axId val="391047312"/>
      </c:barChart>
      <c:lineChart>
        <c:grouping val="standard"/>
        <c:varyColors val="0"/>
        <c:ser>
          <c:idx val="2"/>
          <c:order val="2"/>
          <c:tx>
            <c:v>Goal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[0]!Salary_Goal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46920"/>
        <c:axId val="391047312"/>
      </c:lineChart>
      <c:catAx>
        <c:axId val="391046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1047312"/>
        <c:crosses val="autoZero"/>
        <c:auto val="1"/>
        <c:lblAlgn val="ctr"/>
        <c:lblOffset val="100"/>
        <c:noMultiLvlLbl val="0"/>
      </c:catAx>
      <c:valAx>
        <c:axId val="39104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1046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Annual Alumni Giving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967946813252118"/>
          <c:y val="0.16724897368598157"/>
          <c:w val="0.7930249343832021"/>
          <c:h val="0.739563564169863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Conversion!$I$46:$M$46</c:f>
              <c:numCache>
                <c:formatCode>"$"#,##0_);\("$"#,##0\)</c:formatCode>
                <c:ptCount val="5"/>
                <c:pt idx="0">
                  <c:v>1144984</c:v>
                </c:pt>
                <c:pt idx="1">
                  <c:v>1301526</c:v>
                </c:pt>
                <c:pt idx="2">
                  <c:v>1379639</c:v>
                </c:pt>
                <c:pt idx="3">
                  <c:v>1905643</c:v>
                </c:pt>
                <c:pt idx="4">
                  <c:v>1123022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91048096"/>
        <c:axId val="393385824"/>
      </c:barChart>
      <c:catAx>
        <c:axId val="39104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3385824"/>
        <c:crosses val="autoZero"/>
        <c:auto val="1"/>
        <c:lblAlgn val="ctr"/>
        <c:lblOffset val="100"/>
        <c:noMultiLvlLbl val="0"/>
      </c:catAx>
      <c:valAx>
        <c:axId val="393385824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39104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Undergraduate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Conversion!$I$58:$M$58</c:f>
              <c:numCache>
                <c:formatCode>0.0%</c:formatCode>
                <c:ptCount val="5"/>
                <c:pt idx="0">
                  <c:v>0.48099999999999998</c:v>
                </c:pt>
                <c:pt idx="1">
                  <c:v>0.45600000000000002</c:v>
                </c:pt>
                <c:pt idx="2">
                  <c:v>0.48299999999999998</c:v>
                </c:pt>
                <c:pt idx="3">
                  <c:v>0.41399999999999998</c:v>
                </c:pt>
                <c:pt idx="4">
                  <c:v>0.33800000000000002</c:v>
                </c:pt>
              </c:numCache>
            </c:numRef>
          </c:val>
        </c:ser>
        <c:ser>
          <c:idx val="1"/>
          <c:order val="1"/>
          <c:tx>
            <c:v>Graduate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Conversion!$I$59:$M$59</c:f>
              <c:numCache>
                <c:formatCode>0.0%</c:formatCode>
                <c:ptCount val="5"/>
                <c:pt idx="0">
                  <c:v>0.51600000000000001</c:v>
                </c:pt>
                <c:pt idx="1">
                  <c:v>0.502</c:v>
                </c:pt>
                <c:pt idx="2">
                  <c:v>0.503</c:v>
                </c:pt>
                <c:pt idx="3">
                  <c:v>0.57699999999999996</c:v>
                </c:pt>
                <c:pt idx="4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6579224"/>
        <c:axId val="396579616"/>
      </c:barChart>
      <c:lineChart>
        <c:grouping val="standard"/>
        <c:varyColors val="0"/>
        <c:ser>
          <c:idx val="2"/>
          <c:order val="2"/>
          <c:tx>
            <c:v>AU Goal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Conversion!Undergrad_Admiss_Goal</c:f>
              <c:numCache>
                <c:formatCode>General</c:formatCode>
                <c:ptCount val="5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  <c:pt idx="3">
                  <c:v>0.45</c:v>
                </c:pt>
                <c:pt idx="4">
                  <c:v>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579224"/>
        <c:axId val="396579616"/>
      </c:lineChart>
      <c:catAx>
        <c:axId val="396579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579616"/>
        <c:crosses val="autoZero"/>
        <c:auto val="1"/>
        <c:lblAlgn val="ctr"/>
        <c:lblOffset val="100"/>
        <c:noMultiLvlLbl val="0"/>
      </c:catAx>
      <c:valAx>
        <c:axId val="396579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96579224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Undergrad FTE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Conversion!$I$51:$M$51</c:f>
              <c:numCache>
                <c:formatCode>0</c:formatCode>
                <c:ptCount val="5"/>
                <c:pt idx="0">
                  <c:v>1837</c:v>
                </c:pt>
                <c:pt idx="1">
                  <c:v>1758.35</c:v>
                </c:pt>
                <c:pt idx="2">
                  <c:v>1827</c:v>
                </c:pt>
                <c:pt idx="3">
                  <c:v>1830.67</c:v>
                </c:pt>
                <c:pt idx="4">
                  <c:v>1792</c:v>
                </c:pt>
              </c:numCache>
            </c:numRef>
          </c:val>
        </c:ser>
        <c:ser>
          <c:idx val="1"/>
          <c:order val="1"/>
          <c:tx>
            <c:v>Graduate FTE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Conversion!$I$52:$M$52</c:f>
              <c:numCache>
                <c:formatCode>0</c:formatCode>
                <c:ptCount val="5"/>
                <c:pt idx="0">
                  <c:v>1130</c:v>
                </c:pt>
                <c:pt idx="1">
                  <c:v>1096.26</c:v>
                </c:pt>
                <c:pt idx="2">
                  <c:v>1155</c:v>
                </c:pt>
                <c:pt idx="3">
                  <c:v>1271.5999999999999</c:v>
                </c:pt>
                <c:pt idx="4">
                  <c:v>1208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28932600"/>
        <c:axId val="228932992"/>
      </c:barChart>
      <c:lineChart>
        <c:grouping val="standard"/>
        <c:varyColors val="0"/>
        <c:ser>
          <c:idx val="2"/>
          <c:order val="2"/>
          <c:tx>
            <c:v>FTE Goal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Conversion!FTE_Goal</c:f>
              <c:numCache>
                <c:formatCode>General</c:formatCode>
                <c:ptCount val="5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932600"/>
        <c:axId val="228932992"/>
      </c:lineChart>
      <c:catAx>
        <c:axId val="228932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8932992"/>
        <c:crosses val="autoZero"/>
        <c:auto val="1"/>
        <c:lblAlgn val="ctr"/>
        <c:lblOffset val="100"/>
        <c:noMultiLvlLbl val="0"/>
      </c:catAx>
      <c:valAx>
        <c:axId val="228932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893260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Total </a:t>
            </a:r>
            <a:r>
              <a:rPr lang="en-US" sz="2800" dirty="0" smtClean="0"/>
              <a:t>FTIAC</a:t>
            </a:r>
            <a:endParaRPr lang="en-US" sz="2800" dirty="0"/>
          </a:p>
        </c:rich>
      </c:tx>
      <c:layout>
        <c:manualLayout>
          <c:xMode val="edge"/>
          <c:yMode val="edge"/>
          <c:x val="0.33380281690140845"/>
          <c:y val="1.96560196560196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746478873239436E-2"/>
          <c:y val="0.13759213759213759"/>
          <c:w val="0.92112676056338028"/>
          <c:h val="0.71664759405074363"/>
        </c:manualLayout>
      </c:layout>
      <c:barChart>
        <c:barDir val="col"/>
        <c:grouping val="clustered"/>
        <c:varyColors val="0"/>
        <c:ser>
          <c:idx val="0"/>
          <c:order val="0"/>
          <c:tx>
            <c:v>Total FTIAC</c:v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data!$C$8:$U$8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data!$C$14:$U$14</c:f>
              <c:numCache>
                <c:formatCode>General</c:formatCode>
                <c:ptCount val="19"/>
                <c:pt idx="0">
                  <c:v>302</c:v>
                </c:pt>
                <c:pt idx="1">
                  <c:v>318</c:v>
                </c:pt>
                <c:pt idx="2">
                  <c:v>291</c:v>
                </c:pt>
                <c:pt idx="3">
                  <c:v>324</c:v>
                </c:pt>
                <c:pt idx="4">
                  <c:v>309</c:v>
                </c:pt>
                <c:pt idx="5">
                  <c:v>271</c:v>
                </c:pt>
                <c:pt idx="6">
                  <c:v>319</c:v>
                </c:pt>
                <c:pt idx="7">
                  <c:v>325</c:v>
                </c:pt>
                <c:pt idx="8">
                  <c:v>307</c:v>
                </c:pt>
                <c:pt idx="9">
                  <c:v>305</c:v>
                </c:pt>
                <c:pt idx="10">
                  <c:v>290</c:v>
                </c:pt>
                <c:pt idx="11">
                  <c:v>337</c:v>
                </c:pt>
                <c:pt idx="12">
                  <c:v>396</c:v>
                </c:pt>
                <c:pt idx="13">
                  <c:v>377</c:v>
                </c:pt>
                <c:pt idx="14">
                  <c:v>365</c:v>
                </c:pt>
                <c:pt idx="15">
                  <c:v>393</c:v>
                </c:pt>
                <c:pt idx="16">
                  <c:v>388</c:v>
                </c:pt>
                <c:pt idx="17">
                  <c:v>323</c:v>
                </c:pt>
                <c:pt idx="18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5"/>
        <c:axId val="396580400"/>
        <c:axId val="396580792"/>
      </c:barChart>
      <c:catAx>
        <c:axId val="39658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3965807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965807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6580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5860851677761"/>
          <c:y val="4.4811146653543306E-2"/>
          <c:w val="0.87954239510982013"/>
          <c:h val="0.70575520833333338"/>
        </c:manualLayout>
      </c:layout>
      <c:barChart>
        <c:barDir val="col"/>
        <c:grouping val="stacked"/>
        <c:varyColors val="0"/>
        <c:ser>
          <c:idx val="0"/>
          <c:order val="0"/>
          <c:tx>
            <c:v>Andrews</c:v>
          </c:tx>
          <c:spPr>
            <a:ln w="38100"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Conversion!$K$4:$M$4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Conversion!$K$56:$M$56</c:f>
              <c:numCache>
                <c:formatCode>General</c:formatCode>
                <c:ptCount val="3"/>
                <c:pt idx="0">
                  <c:v>3553</c:v>
                </c:pt>
                <c:pt idx="1">
                  <c:v>1762</c:v>
                </c:pt>
                <c:pt idx="2">
                  <c:v>1034</c:v>
                </c:pt>
              </c:numCache>
            </c:numRef>
          </c:val>
        </c:ser>
        <c:ser>
          <c:idx val="2"/>
          <c:order val="2"/>
          <c:tx>
            <c:v>Griggs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Conversion!$K$4:$M$4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Conversion!$K$57:$M$57</c:f>
              <c:numCache>
                <c:formatCode>General</c:formatCode>
                <c:ptCount val="3"/>
                <c:pt idx="0">
                  <c:v>2786</c:v>
                </c:pt>
                <c:pt idx="1">
                  <c:v>794</c:v>
                </c:pt>
                <c:pt idx="2">
                  <c:v>1009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403972528"/>
        <c:axId val="403972920"/>
      </c:barChart>
      <c:lineChart>
        <c:grouping val="standard"/>
        <c:varyColors val="0"/>
        <c:ser>
          <c:idx val="1"/>
          <c:order val="1"/>
          <c:tx>
            <c:v>Goal</c:v>
          </c:tx>
          <c:spPr>
            <a:ln w="3810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[0]!OutOfUS_Goal</c:f>
              <c:numCache>
                <c:formatCode>General</c:formatCode>
                <c:ptCount val="3"/>
                <c:pt idx="0">
                  <c:v>7000</c:v>
                </c:pt>
                <c:pt idx="1">
                  <c:v>7000</c:v>
                </c:pt>
                <c:pt idx="2">
                  <c:v>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972528"/>
        <c:axId val="403972920"/>
      </c:lineChart>
      <c:catAx>
        <c:axId val="40397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3972920"/>
        <c:crosses val="autoZero"/>
        <c:auto val="1"/>
        <c:lblAlgn val="ctr"/>
        <c:lblOffset val="100"/>
        <c:noMultiLvlLbl val="0"/>
      </c:catAx>
      <c:valAx>
        <c:axId val="403972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972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Long-term Debt to Net Assets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Debt Ratio</c:v>
          </c:tx>
          <c:spPr>
            <a:ln w="38100"/>
          </c:spP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Conversion!$I$68:$M$68</c:f>
              <c:numCache>
                <c:formatCode>0.0%</c:formatCode>
                <c:ptCount val="5"/>
                <c:pt idx="0">
                  <c:v>3.1300000000000001E-2</c:v>
                </c:pt>
                <c:pt idx="1">
                  <c:v>0.18329999999999999</c:v>
                </c:pt>
                <c:pt idx="2">
                  <c:v>0.19</c:v>
                </c:pt>
                <c:pt idx="3">
                  <c:v>0.16</c:v>
                </c:pt>
                <c:pt idx="4">
                  <c:v>0.15</c:v>
                </c:pt>
              </c:numCache>
            </c:numRef>
          </c:val>
          <c:smooth val="0"/>
        </c:ser>
        <c:ser>
          <c:idx val="1"/>
          <c:order val="1"/>
          <c:tx>
            <c:v>AU Goal</c:v>
          </c:tx>
          <c:spPr>
            <a:ln w="3810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[0]!DebtRatio_Goal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973704"/>
        <c:axId val="350912544"/>
      </c:lineChart>
      <c:catAx>
        <c:axId val="40397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912544"/>
        <c:crosses val="autoZero"/>
        <c:auto val="1"/>
        <c:lblAlgn val="ctr"/>
        <c:lblOffset val="100"/>
        <c:noMultiLvlLbl val="0"/>
      </c:catAx>
      <c:valAx>
        <c:axId val="350912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0397370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Debt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Debt Reduction</c:v>
          </c:tx>
          <c:invertIfNegative val="0"/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Conversion!$I$69:$M$69</c:f>
              <c:numCache>
                <c:formatCode>"$"#,##0_);\("$"#,##0\)</c:formatCode>
                <c:ptCount val="5"/>
                <c:pt idx="0">
                  <c:v>578048</c:v>
                </c:pt>
                <c:pt idx="1">
                  <c:v>377355</c:v>
                </c:pt>
                <c:pt idx="2">
                  <c:v>1671624</c:v>
                </c:pt>
                <c:pt idx="3">
                  <c:v>2479258</c:v>
                </c:pt>
                <c:pt idx="4">
                  <c:v>1098259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50913328"/>
        <c:axId val="350913720"/>
      </c:barChart>
      <c:lineChart>
        <c:grouping val="standard"/>
        <c:varyColors val="0"/>
        <c:ser>
          <c:idx val="1"/>
          <c:order val="1"/>
          <c:tx>
            <c:v>Goal</c:v>
          </c:tx>
          <c:spPr>
            <a:ln w="38100"/>
          </c:spPr>
          <c:marker>
            <c:symbol val="none"/>
          </c:marker>
          <c:val>
            <c:numRef>
              <c:f>[0]!DebtReduction_Goal</c:f>
              <c:numCache>
                <c:formatCode>General</c:formatCode>
                <c:ptCount val="5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913328"/>
        <c:axId val="350913720"/>
      </c:lineChart>
      <c:catAx>
        <c:axId val="35091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350913720"/>
        <c:crosses val="autoZero"/>
        <c:auto val="1"/>
        <c:lblAlgn val="ctr"/>
        <c:lblOffset val="100"/>
        <c:noMultiLvlLbl val="0"/>
      </c:catAx>
      <c:valAx>
        <c:axId val="350913720"/>
        <c:scaling>
          <c:orientation val="minMax"/>
          <c:max val="2500000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350913328"/>
        <c:crosses val="autoZero"/>
        <c:crossBetween val="between"/>
        <c:majorUnit val="5000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Cash Increase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Cash Increase</c:v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Conversion!$I$70:$M$70</c:f>
              <c:numCache>
                <c:formatCode>"$"#,##0_);\("$"#,##0\)</c:formatCode>
                <c:ptCount val="5"/>
                <c:pt idx="0">
                  <c:v>479341</c:v>
                </c:pt>
                <c:pt idx="1">
                  <c:v>1687738</c:v>
                </c:pt>
                <c:pt idx="2">
                  <c:v>449301</c:v>
                </c:pt>
                <c:pt idx="3">
                  <c:v>-991984</c:v>
                </c:pt>
                <c:pt idx="4">
                  <c:v>2343283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8900552"/>
        <c:axId val="398900944"/>
      </c:barChart>
      <c:lineChart>
        <c:grouping val="standard"/>
        <c:varyColors val="0"/>
        <c:ser>
          <c:idx val="1"/>
          <c:order val="1"/>
          <c:tx>
            <c:v>Goal</c:v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Conversion!$F$4:$K$4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[0]!CashIncrease_Goal</c:f>
              <c:numCache>
                <c:formatCode>General</c:formatCode>
                <c:ptCount val="5"/>
                <c:pt idx="0">
                  <c:v>2000000</c:v>
                </c:pt>
                <c:pt idx="1">
                  <c:v>2000000</c:v>
                </c:pt>
                <c:pt idx="2">
                  <c:v>2000000</c:v>
                </c:pt>
                <c:pt idx="3">
                  <c:v>2000000</c:v>
                </c:pt>
                <c:pt idx="4">
                  <c:v>2000000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900552"/>
        <c:axId val="398900944"/>
      </c:lineChart>
      <c:catAx>
        <c:axId val="39890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5400"/>
        </c:spPr>
        <c:txPr>
          <a:bodyPr/>
          <a:lstStyle/>
          <a:p>
            <a:pPr>
              <a:defRPr sz="1300"/>
            </a:pPr>
            <a:endParaRPr lang="en-US"/>
          </a:p>
        </c:txPr>
        <c:crossAx val="398900944"/>
        <c:crosses val="autoZero"/>
        <c:auto val="1"/>
        <c:lblAlgn val="ctr"/>
        <c:lblOffset val="100"/>
        <c:noMultiLvlLbl val="0"/>
      </c:catAx>
      <c:valAx>
        <c:axId val="39890094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/>
              </a:solidFill>
            </a:ln>
          </c:spPr>
        </c:majorGridlines>
        <c:numFmt formatCode="&quot;$&quot;#,##0_);\(&quot;$&quot;#,##0\)" sourceLinked="1"/>
        <c:majorTickMark val="out"/>
        <c:minorTickMark val="none"/>
        <c:tickLblPos val="nextTo"/>
        <c:crossAx val="398900552"/>
        <c:crosses val="autoZero"/>
        <c:crossBetween val="between"/>
        <c:majorUnit val="10000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First to Second Year Retention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33597684235965"/>
          <c:y val="0.13931361700443634"/>
          <c:w val="0.85742173323649817"/>
          <c:h val="0.6948672154617036"/>
        </c:manualLayout>
      </c:layout>
      <c:barChart>
        <c:barDir val="col"/>
        <c:grouping val="clustered"/>
        <c:varyColors val="0"/>
        <c:ser>
          <c:idx val="0"/>
          <c:order val="0"/>
          <c:tx>
            <c:v>Andrews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Conversion!$I$4:$N$4</c:f>
              <c:strCache>
                <c:ptCount val="6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</c:strCache>
            </c:strRef>
          </c:cat>
          <c:val>
            <c:numRef>
              <c:f>Conversion!$I$13:$N$13</c:f>
              <c:numCache>
                <c:formatCode>0.0%</c:formatCode>
                <c:ptCount val="6"/>
                <c:pt idx="0">
                  <c:v>0.79</c:v>
                </c:pt>
                <c:pt idx="1">
                  <c:v>0.79510000000000003</c:v>
                </c:pt>
                <c:pt idx="2">
                  <c:v>0.78090000000000004</c:v>
                </c:pt>
                <c:pt idx="3">
                  <c:v>0.79290000000000005</c:v>
                </c:pt>
                <c:pt idx="4">
                  <c:v>0.78600000000000003</c:v>
                </c:pt>
                <c:pt idx="5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228890224"/>
        <c:axId val="228890616"/>
      </c:barChart>
      <c:lineChart>
        <c:grouping val="standard"/>
        <c:varyColors val="0"/>
        <c:ser>
          <c:idx val="1"/>
          <c:order val="1"/>
          <c:tx>
            <c:v>AU Goal</c:v>
          </c:tx>
          <c:spPr>
            <a:ln w="50800">
              <a:solidFill>
                <a:schemeClr val="accent2">
                  <a:shade val="95000"/>
                  <a:satMod val="105000"/>
                  <a:alpha val="60000"/>
                </a:schemeClr>
              </a:solidFill>
            </a:ln>
          </c:spPr>
          <c:marker>
            <c:symbol val="none"/>
          </c:marker>
          <c:val>
            <c:numRef>
              <c:f>[0]!Retention_Goal</c:f>
              <c:numCache>
                <c:formatCode>General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smooth val="0"/>
        </c:ser>
        <c:ser>
          <c:idx val="2"/>
          <c:order val="2"/>
          <c:tx>
            <c:v>Peers</c:v>
          </c:tx>
          <c:spPr>
            <a:ln w="50800"/>
          </c:spPr>
          <c:marker>
            <c:symbol val="none"/>
          </c:marker>
          <c:val>
            <c:numRef>
              <c:f>[0]!Peer_Retention</c:f>
              <c:numCache>
                <c:formatCode>General</c:formatCode>
                <c:ptCount val="6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0.76</c:v>
                </c:pt>
                <c:pt idx="5">
                  <c:v>0.76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90224"/>
        <c:axId val="228890616"/>
      </c:lineChart>
      <c:catAx>
        <c:axId val="22889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8890616"/>
        <c:crossesAt val="0"/>
        <c:auto val="1"/>
        <c:lblAlgn val="ctr"/>
        <c:lblOffset val="100"/>
        <c:noMultiLvlLbl val="0"/>
      </c:catAx>
      <c:valAx>
        <c:axId val="228890616"/>
        <c:scaling>
          <c:orientation val="minMax"/>
          <c:min val="0.60000000000000009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28890224"/>
        <c:crosses val="autoZero"/>
        <c:crossBetween val="between"/>
        <c:majorUnit val="5.000000000000001E-2"/>
      </c:valAx>
    </c:plotArea>
    <c:legend>
      <c:legendPos val="b"/>
      <c:layout>
        <c:manualLayout>
          <c:xMode val="edge"/>
          <c:yMode val="edge"/>
          <c:x val="0.20548551571598783"/>
          <c:y val="0.91785878741601523"/>
          <c:w val="0.62203740227532989"/>
          <c:h val="7.5177924616226133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9525"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Gain on Operating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Andrews</c:v>
          </c:tx>
          <c:spPr>
            <a:ln w="38100"/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Conversion!$I$71:$M$71</c:f>
              <c:numCache>
                <c:formatCode>0.0%</c:formatCode>
                <c:ptCount val="5"/>
                <c:pt idx="0">
                  <c:v>8.6E-3</c:v>
                </c:pt>
                <c:pt idx="1">
                  <c:v>1.11E-2</c:v>
                </c:pt>
                <c:pt idx="2">
                  <c:v>3.9699999999999999E-2</c:v>
                </c:pt>
                <c:pt idx="3">
                  <c:v>9.1900000000000003E-3</c:v>
                </c:pt>
                <c:pt idx="4">
                  <c:v>-5.5999999999999999E-3</c:v>
                </c:pt>
              </c:numCache>
            </c:numRef>
          </c:val>
          <c:smooth val="0"/>
        </c:ser>
        <c:ser>
          <c:idx val="1"/>
          <c:order val="1"/>
          <c:tx>
            <c:v>AU Goal</c:v>
          </c:tx>
          <c:spPr>
            <a:ln w="3810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[0]!OperatingGain_Goal</c:f>
              <c:numCache>
                <c:formatCode>General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901728"/>
        <c:axId val="398902120"/>
      </c:lineChart>
      <c:catAx>
        <c:axId val="39890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98902120"/>
        <c:crosses val="autoZero"/>
        <c:auto val="1"/>
        <c:lblAlgn val="ctr"/>
        <c:lblOffset val="100"/>
        <c:noMultiLvlLbl val="0"/>
      </c:catAx>
      <c:valAx>
        <c:axId val="3989021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8901728"/>
        <c:crosses val="autoZero"/>
        <c:crossBetween val="midCat"/>
        <c:minorUnit val="1.0000000000000002E-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6-yr Undergrad Completion  Rate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Andrews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Conversion!$I$4:$N$4</c:f>
              <c:strCache>
                <c:ptCount val="6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</c:strCache>
            </c:strRef>
          </c:cat>
          <c:val>
            <c:numRef>
              <c:f>Conversion!$I$15:$N$15</c:f>
              <c:numCache>
                <c:formatCode>0%</c:formatCode>
                <c:ptCount val="6"/>
                <c:pt idx="0">
                  <c:v>0.57740000000000002</c:v>
                </c:pt>
                <c:pt idx="1">
                  <c:v>0.51359999999999995</c:v>
                </c:pt>
                <c:pt idx="2">
                  <c:v>0.63390000000000002</c:v>
                </c:pt>
                <c:pt idx="3">
                  <c:v>0.58660000000000001</c:v>
                </c:pt>
                <c:pt idx="4">
                  <c:v>0.60360000000000003</c:v>
                </c:pt>
                <c:pt idx="5">
                  <c:v>0.5907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28891400"/>
        <c:axId val="229253632"/>
      </c:barChart>
      <c:lineChart>
        <c:grouping val="standard"/>
        <c:varyColors val="0"/>
        <c:ser>
          <c:idx val="1"/>
          <c:order val="1"/>
          <c:tx>
            <c:v>AU Goal</c:v>
          </c:tx>
          <c:spPr>
            <a:ln w="38100">
              <a:solidFill>
                <a:srgbClr val="C00000">
                  <a:alpha val="60000"/>
                </a:srgbClr>
              </a:solidFill>
            </a:ln>
          </c:spPr>
          <c:marker>
            <c:symbol val="none"/>
          </c:marker>
          <c:val>
            <c:numRef>
              <c:f>[0]!UndergradCompletion_Goal</c:f>
              <c:numCache>
                <c:formatCode>General</c:formatCode>
                <c:ptCount val="6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v>Peers</c:v>
          </c:tx>
          <c:spPr>
            <a:ln w="38100"/>
          </c:spPr>
          <c:marker>
            <c:symbol val="none"/>
          </c:marker>
          <c:val>
            <c:numRef>
              <c:f>[0]!Peer_Completion</c:f>
              <c:numCache>
                <c:formatCode>General</c:formatCode>
                <c:ptCount val="6"/>
                <c:pt idx="0">
                  <c:v>0.57999999999999996</c:v>
                </c:pt>
                <c:pt idx="1">
                  <c:v>0.57999999999999996</c:v>
                </c:pt>
                <c:pt idx="2">
                  <c:v>0.57999999999999996</c:v>
                </c:pt>
                <c:pt idx="3">
                  <c:v>0.57999999999999996</c:v>
                </c:pt>
                <c:pt idx="4">
                  <c:v>0.57999999999999996</c:v>
                </c:pt>
                <c:pt idx="5">
                  <c:v>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91400"/>
        <c:axId val="229253632"/>
      </c:lineChart>
      <c:catAx>
        <c:axId val="228891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253632"/>
        <c:crosses val="autoZero"/>
        <c:auto val="1"/>
        <c:lblAlgn val="ctr"/>
        <c:lblOffset val="100"/>
        <c:noMultiLvlLbl val="0"/>
      </c:catAx>
      <c:valAx>
        <c:axId val="22925363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8914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Andrews</c:v>
          </c:tx>
          <c:spPr>
            <a:ln w="44450"/>
          </c:spP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Conversion!$I$20:$M$20</c:f>
              <c:numCache>
                <c:formatCode>0.0</c:formatCode>
                <c:ptCount val="5"/>
                <c:pt idx="0">
                  <c:v>12.57</c:v>
                </c:pt>
                <c:pt idx="1">
                  <c:v>10.29</c:v>
                </c:pt>
                <c:pt idx="2">
                  <c:v>11</c:v>
                </c:pt>
                <c:pt idx="3">
                  <c:v>9.5</c:v>
                </c:pt>
                <c:pt idx="4">
                  <c:v>8.8000000000000007</c:v>
                </c:pt>
              </c:numCache>
            </c:numRef>
          </c:val>
          <c:smooth val="0"/>
        </c:ser>
        <c:ser>
          <c:idx val="1"/>
          <c:order val="1"/>
          <c:tx>
            <c:v>AU Goal</c:v>
          </c:tx>
          <c:spPr>
            <a:ln w="4445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[0]!StudentFaculty_Goal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v>Peers</c:v>
          </c:tx>
          <c:spPr>
            <a:ln w="4445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[0]!Peer_SF_Ratio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54416"/>
        <c:axId val="229254808"/>
      </c:lineChart>
      <c:catAx>
        <c:axId val="22925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crossAx val="229254808"/>
        <c:crosses val="autoZero"/>
        <c:auto val="1"/>
        <c:lblAlgn val="ctr"/>
        <c:lblOffset val="100"/>
        <c:noMultiLvlLbl val="0"/>
      </c:catAx>
      <c:valAx>
        <c:axId val="229254808"/>
        <c:scaling>
          <c:orientation val="minMax"/>
          <c:max val="15"/>
          <c:min val="8"/>
        </c:scaling>
        <c:delete val="0"/>
        <c:axPos val="l"/>
        <c:majorGridlines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crossAx val="229254416"/>
        <c:crosses val="autoZero"/>
        <c:crossBetween val="midCat"/>
        <c:majorUnit val="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Research Score per Full-time Faculty</a:t>
            </a:r>
          </a:p>
        </c:rich>
      </c:tx>
      <c:layout>
        <c:manualLayout>
          <c:xMode val="edge"/>
          <c:yMode val="edge"/>
          <c:x val="0.11758333333333333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Andrews</c:v>
          </c:tx>
          <c:spPr>
            <a:ln w="44450"/>
          </c:spP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Conversion!$I$23:$M$23</c:f>
              <c:numCache>
                <c:formatCode>0.00</c:formatCode>
                <c:ptCount val="5"/>
                <c:pt idx="0">
                  <c:v>1.22</c:v>
                </c:pt>
                <c:pt idx="1">
                  <c:v>1.39</c:v>
                </c:pt>
                <c:pt idx="2">
                  <c:v>1.47</c:v>
                </c:pt>
                <c:pt idx="3">
                  <c:v>1.62</c:v>
                </c:pt>
                <c:pt idx="4">
                  <c:v>2.02</c:v>
                </c:pt>
              </c:numCache>
            </c:numRef>
          </c:val>
          <c:smooth val="0"/>
        </c:ser>
        <c:ser>
          <c:idx val="1"/>
          <c:order val="1"/>
          <c:tx>
            <c:v>AU Goal</c:v>
          </c:tx>
          <c:spPr>
            <a:ln w="44450"/>
          </c:spPr>
          <c:marker>
            <c:symbol val="none"/>
          </c:marker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[0]!Research_Goal</c:f>
              <c:numCache>
                <c:formatCode>General</c:formatCode>
                <c:ptCount val="5"/>
                <c:pt idx="0">
                  <c:v>1.35</c:v>
                </c:pt>
                <c:pt idx="1">
                  <c:v>1.35</c:v>
                </c:pt>
                <c:pt idx="2">
                  <c:v>1.35</c:v>
                </c:pt>
                <c:pt idx="3">
                  <c:v>1.35</c:v>
                </c:pt>
                <c:pt idx="4">
                  <c:v>1.35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06568"/>
        <c:axId val="58813808"/>
      </c:lineChart>
      <c:catAx>
        <c:axId val="402406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813808"/>
        <c:crosses val="autoZero"/>
        <c:auto val="1"/>
        <c:lblAlgn val="ctr"/>
        <c:lblOffset val="100"/>
        <c:noMultiLvlLbl val="0"/>
      </c:catAx>
      <c:valAx>
        <c:axId val="58813808"/>
        <c:scaling>
          <c:orientation val="minMax"/>
          <c:max val="2.2000000000000002"/>
          <c:min val="1.1000000000000001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0240656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Senior Survey 2013-2014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Seniors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Conversion!$I$4:$M$4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Conversion!$I$26:$M$26</c:f>
              <c:numCache>
                <c:formatCode>0%</c:formatCode>
                <c:ptCount val="5"/>
                <c:pt idx="0">
                  <c:v>0.755</c:v>
                </c:pt>
                <c:pt idx="1">
                  <c:v>0.85099999999999998</c:v>
                </c:pt>
                <c:pt idx="2">
                  <c:v>0.85399999999999998</c:v>
                </c:pt>
                <c:pt idx="3">
                  <c:v>0.82</c:v>
                </c:pt>
                <c:pt idx="4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50896160"/>
        <c:axId val="350896552"/>
      </c:barChart>
      <c:lineChart>
        <c:grouping val="standard"/>
        <c:varyColors val="0"/>
        <c:ser>
          <c:idx val="1"/>
          <c:order val="1"/>
          <c:tx>
            <c:v>AU Goal</c:v>
          </c:tx>
          <c:spPr>
            <a:ln w="38100"/>
          </c:spPr>
          <c:marker>
            <c:symbol val="none"/>
          </c:marker>
          <c:val>
            <c:numRef>
              <c:f>[0]!SeniorFaith_Goal</c:f>
              <c:numCache>
                <c:formatCode>General</c:formatCode>
                <c:ptCount val="5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896160"/>
        <c:axId val="350896552"/>
      </c:lineChart>
      <c:catAx>
        <c:axId val="35089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896552"/>
        <c:crosses val="autoZero"/>
        <c:auto val="1"/>
        <c:lblAlgn val="ctr"/>
        <c:lblOffset val="100"/>
        <c:noMultiLvlLbl val="0"/>
      </c:catAx>
      <c:valAx>
        <c:axId val="350896552"/>
        <c:scaling>
          <c:orientation val="minMax"/>
          <c:min val="0.6000000000000000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0896160"/>
        <c:crosses val="autoZero"/>
        <c:crossBetween val="between"/>
        <c:majorUnit val="5.000000000000001E-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10748568089773E-2"/>
          <c:y val="3.0463226206541155E-2"/>
          <c:w val="0.91639742911994659"/>
          <c:h val="0.72650022759328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'More charts'!$A$21:$A$25</c:f>
              <c:strCache>
                <c:ptCount val="5"/>
                <c:pt idx="0">
                  <c:v>To the local community</c:v>
                </c:pt>
                <c:pt idx="1">
                  <c:v>To fellow students</c:v>
                </c:pt>
                <c:pt idx="2">
                  <c:v>At church</c:v>
                </c:pt>
                <c:pt idx="3">
                  <c:v>To the world/broader community</c:v>
                </c:pt>
                <c:pt idx="4">
                  <c:v>Did not participate</c:v>
                </c:pt>
              </c:strCache>
            </c:strRef>
          </c:cat>
          <c:val>
            <c:numRef>
              <c:f>'More charts'!$B$21:$B$25</c:f>
              <c:numCache>
                <c:formatCode>0%</c:formatCode>
                <c:ptCount val="5"/>
                <c:pt idx="0">
                  <c:v>0.68206521739130432</c:v>
                </c:pt>
                <c:pt idx="1">
                  <c:v>0.54768392370572205</c:v>
                </c:pt>
                <c:pt idx="2">
                  <c:v>0.54347826086956519</c:v>
                </c:pt>
                <c:pt idx="3">
                  <c:v>0.25340599455040874</c:v>
                </c:pt>
                <c:pt idx="4">
                  <c:v>0.10597826086956522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58814592"/>
        <c:axId val="58814984"/>
      </c:barChart>
      <c:catAx>
        <c:axId val="588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4984"/>
        <c:crosses val="autoZero"/>
        <c:auto val="1"/>
        <c:lblAlgn val="ctr"/>
        <c:lblOffset val="100"/>
        <c:noMultiLvlLbl val="0"/>
      </c:catAx>
      <c:valAx>
        <c:axId val="5881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45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Senior</a:t>
            </a:r>
            <a:r>
              <a:rPr lang="en-US" baseline="0" dirty="0" smtClean="0"/>
              <a:t> &amp; Alumni Surveys, 2014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10415588147362"/>
          <c:y val="0.15690044994375704"/>
          <c:w val="0.8597986192856818"/>
          <c:h val="0.64463573303337085"/>
        </c:manualLayout>
      </c:layout>
      <c:barChart>
        <c:barDir val="col"/>
        <c:grouping val="clustered"/>
        <c:varyColors val="0"/>
        <c:ser>
          <c:idx val="0"/>
          <c:order val="0"/>
          <c:tx>
            <c:v>Seniors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Conversion!$K$4:$M$4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Conversion!$K$30:$M$30</c:f>
              <c:numCache>
                <c:formatCode>0%</c:formatCode>
                <c:ptCount val="3"/>
                <c:pt idx="0">
                  <c:v>0.77</c:v>
                </c:pt>
                <c:pt idx="1">
                  <c:v>0.75</c:v>
                </c:pt>
                <c:pt idx="2">
                  <c:v>0.75</c:v>
                </c:pt>
              </c:numCache>
            </c:numRef>
          </c:val>
        </c:ser>
        <c:ser>
          <c:idx val="1"/>
          <c:order val="1"/>
          <c:tx>
            <c:v>Alumni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Conversion!$K$32:$M$32</c:f>
              <c:numCache>
                <c:formatCode>0%</c:formatCode>
                <c:ptCount val="3"/>
                <c:pt idx="0">
                  <c:v>0.72</c:v>
                </c:pt>
                <c:pt idx="1">
                  <c:v>0</c:v>
                </c:pt>
                <c:pt idx="2">
                  <c:v>0.74399999999999999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"/>
        <c:axId val="350897336"/>
        <c:axId val="350897728"/>
      </c:barChart>
      <c:lineChart>
        <c:grouping val="standard"/>
        <c:varyColors val="0"/>
        <c:ser>
          <c:idx val="2"/>
          <c:order val="2"/>
          <c:tx>
            <c:v>AU Goal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[0]!ServiceGoal</c:f>
              <c:numCache>
                <c:formatCode>General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897336"/>
        <c:axId val="350897728"/>
      </c:lineChart>
      <c:catAx>
        <c:axId val="35089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897728"/>
        <c:crosses val="autoZero"/>
        <c:auto val="1"/>
        <c:lblAlgn val="ctr"/>
        <c:lblOffset val="100"/>
        <c:noMultiLvlLbl val="0"/>
      </c:catAx>
      <c:valAx>
        <c:axId val="3508977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897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Seniors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Conversion!$K$4:$M$4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Conversion!$K$33:$M$33</c:f>
              <c:numCache>
                <c:formatCode>0%</c:formatCode>
                <c:ptCount val="3"/>
                <c:pt idx="0">
                  <c:v>0.5</c:v>
                </c:pt>
                <c:pt idx="1">
                  <c:v>0.42</c:v>
                </c:pt>
                <c:pt idx="2">
                  <c:v>0.64</c:v>
                </c:pt>
              </c:numCache>
            </c:numRef>
          </c:val>
        </c:ser>
        <c:ser>
          <c:idx val="1"/>
          <c:order val="1"/>
          <c:tx>
            <c:v>Alumni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Conversion!$K$35:$M$35</c:f>
              <c:numCache>
                <c:formatCode>0%</c:formatCode>
                <c:ptCount val="3"/>
                <c:pt idx="0">
                  <c:v>0.84</c:v>
                </c:pt>
                <c:pt idx="1">
                  <c:v>0</c:v>
                </c:pt>
                <c:pt idx="2">
                  <c:v>0.72499999999999998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396430720"/>
        <c:axId val="396431112"/>
      </c:barChart>
      <c:lineChart>
        <c:grouping val="standard"/>
        <c:varyColors val="0"/>
        <c:ser>
          <c:idx val="2"/>
          <c:order val="2"/>
          <c:tx>
            <c:v>AU Goal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[0]!LeadershipGoal</c:f>
              <c:numCache>
                <c:formatCode>General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30720"/>
        <c:axId val="396431112"/>
      </c:lineChart>
      <c:catAx>
        <c:axId val="3964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431112"/>
        <c:crosses val="autoZero"/>
        <c:auto val="1"/>
        <c:lblAlgn val="ctr"/>
        <c:lblOffset val="100"/>
        <c:noMultiLvlLbl val="0"/>
      </c:catAx>
      <c:valAx>
        <c:axId val="39643111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430720"/>
        <c:crosses val="autoZero"/>
        <c:crossBetween val="between"/>
        <c:majorUnit val="0.2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0.84466</cdr:x>
      <cdr:y>0.16456</cdr:y>
    </cdr:from>
    <cdr:to>
      <cdr:x>0.98058</cdr:x>
      <cdr:y>0.21519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9906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preliminary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0.09787</cdr:x>
      <cdr:y>0.13115</cdr:y>
    </cdr:from>
    <cdr:to>
      <cdr:x>0.91868</cdr:x>
      <cdr:y>0.21448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60412" y="609600"/>
          <a:ext cx="6377027" cy="38735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49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0.09787</cdr:x>
      <cdr:y>0.11475</cdr:y>
    </cdr:from>
    <cdr:to>
      <cdr:x>0.28423</cdr:x>
      <cdr:y>0.18032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0412" y="533400"/>
          <a:ext cx="1447838" cy="304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Target Range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0.06422</cdr:x>
      <cdr:y>0.29333</cdr:y>
    </cdr:from>
    <cdr:to>
      <cdr:x>0.99001</cdr:x>
      <cdr:y>0.29333</cdr:y>
    </cdr:to>
    <cdr:sp macro="" textlink="">
      <cdr:nvSpPr>
        <cdr:cNvPr id="2049" name="Straight Connector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400" y="1676400"/>
          <a:ext cx="768942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4765" cap="flat">
          <a:solidFill>
            <a:srgbClr xmlns:mc="http://schemas.openxmlformats.org/markup-compatibility/2006" xmlns:a14="http://schemas.microsoft.com/office/drawing/2010/main" val="FF0000" mc:Ignorable="a14" a14:legacySpreadsheetColorIndex="10"/>
          </a:solidFill>
          <a:prstDash val="solid"/>
          <a:round/>
          <a:headEnd/>
          <a:tailEnd type="non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5" y="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D2D84-DA2F-4E2F-9713-366C839D6A63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5" y="884203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DAFFE-6D23-4857-BAEA-C37DE0B7B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66" tIns="46633" rIns="93266" bIns="46633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ED7FC-7A04-4C89-A74D-3E0232784915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6" tIns="46633" rIns="93266" bIns="4663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66" tIns="46633" rIns="93266" bIns="466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5455"/>
          </a:xfrm>
          <a:prstGeom prst="rect">
            <a:avLst/>
          </a:prstGeom>
        </p:spPr>
        <p:txBody>
          <a:bodyPr vert="horz" lIns="93266" tIns="46633" rIns="93266" bIns="46633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42030"/>
            <a:ext cx="3040592" cy="465455"/>
          </a:xfrm>
          <a:prstGeom prst="rect">
            <a:avLst/>
          </a:prstGeom>
        </p:spPr>
        <p:txBody>
          <a:bodyPr vert="horz" wrap="square" lIns="93266" tIns="46633" rIns="93266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E3EC98-E4E3-4192-AE27-5D1F4ECF5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Administrators give motivational talk prior to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4F7-FB33-4237-937C-C28EF1DF84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Seminary data comes from ATS Graduating Student Questionnaire.  </a:t>
            </a:r>
            <a:r>
              <a:rPr lang="en-US" dirty="0" smtClean="0"/>
              <a:t>“All other” means non-Seminary, from</a:t>
            </a:r>
            <a:r>
              <a:rPr lang="en-US" baseline="0" dirty="0" smtClean="0"/>
              <a:t> First Destination Survey.  </a:t>
            </a:r>
            <a:r>
              <a:rPr lang="en-US" dirty="0" smtClean="0"/>
              <a:t>25.5% of</a:t>
            </a:r>
            <a:r>
              <a:rPr lang="en-US" baseline="0" dirty="0" smtClean="0"/>
              <a:t> non-Seminary graduates reported full-time employment and 13.2% were employed part-time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4F7-FB33-4237-937C-C28EF1DF84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+mn-ea"/>
                <a:cs typeface="+mn-cs"/>
              </a:rPr>
              <a:t>To know God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accept Jesus Christ as your only Savior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submit to God’s will for your life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use the Bible as God’s revealed word, authoritative for truth and guidance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reflect and apply Christian values in your career to glorify God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tell others of the Christian message as found in Scripture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live by biblical principles of sexual morality (sex only within marriage)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belong to a church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observe the seventh-day Sabbath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pray daily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read  the Bible or devotional literature daily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participate actively in the life and work of a local church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give systematic tithes and offerings</a:t>
            </a:r>
          </a:p>
          <a:p>
            <a:pPr lvl="0"/>
            <a:r>
              <a:rPr lang="en-US" dirty="0" smtClean="0">
                <a:ea typeface="+mn-ea"/>
                <a:cs typeface="+mn-cs"/>
              </a:rPr>
              <a:t>To support world evangelism through personal participation or financial contribution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4F7-FB33-4237-937C-C28EF1DF84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</a:t>
            </a:r>
            <a:r>
              <a:rPr lang="en-US" baseline="0" dirty="0" smtClean="0"/>
              <a:t> numbers provide an estimate of service activity among our students and alumni.  </a:t>
            </a:r>
            <a:r>
              <a:rPr lang="en-US" dirty="0" smtClean="0"/>
              <a:t>Questions are slightly</a:t>
            </a:r>
            <a:r>
              <a:rPr lang="en-US" baseline="0" dirty="0" smtClean="0"/>
              <a:t> different between groups.  The senior sample is all students, while the alumni sample is about 20%.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EC98-E4E3-4192-AE27-5D1F4ECF51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numbers provide an estimate of leadership activity among our students and alumni.  </a:t>
            </a:r>
            <a:r>
              <a:rPr lang="en-US" dirty="0" smtClean="0"/>
              <a:t>Questions are slightly</a:t>
            </a:r>
            <a:r>
              <a:rPr lang="en-US" baseline="0" dirty="0" smtClean="0"/>
              <a:t> different between groups.  The senior sample is all students, while the alumni sample is about 20%.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EC98-E4E3-4192-AE27-5D1F4ECF51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Counted</a:t>
            </a:r>
            <a:r>
              <a:rPr lang="en-US" baseline="0" dirty="0" smtClean="0"/>
              <a:t> campuses include main, distance (field-based), US extensions, ACA and student missionaries.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EC98-E4E3-4192-AE27-5D1F4ECF51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>
                <a:ea typeface="+mn-ea"/>
                <a:cs typeface="+mn-cs"/>
              </a:rPr>
              <a:t>54</a:t>
            </a:r>
            <a:r>
              <a:rPr lang="en-US" dirty="0" smtClean="0">
                <a:ea typeface="+mn-ea"/>
                <a:cs typeface="+mn-cs"/>
              </a:rPr>
              <a:t> Debt ratio measures total long term debt to total net assets.</a:t>
            </a:r>
            <a:r>
              <a:rPr lang="en-US" dirty="0" smtClean="0"/>
              <a:t> </a:t>
            </a:r>
          </a:p>
          <a:p>
            <a:r>
              <a:rPr lang="en-US" baseline="30000" dirty="0" smtClean="0">
                <a:ea typeface="+mn-ea"/>
                <a:cs typeface="+mn-cs"/>
              </a:rPr>
              <a:t>55</a:t>
            </a:r>
            <a:r>
              <a:rPr lang="en-US" dirty="0" smtClean="0">
                <a:ea typeface="+mn-ea"/>
                <a:cs typeface="+mn-cs"/>
              </a:rPr>
              <a:t> Annual debt reduction is the amount that principal was paid down by.</a:t>
            </a:r>
            <a:r>
              <a:rPr lang="en-US" dirty="0" smtClean="0"/>
              <a:t> </a:t>
            </a:r>
          </a:p>
          <a:p>
            <a:r>
              <a:rPr lang="en-US" baseline="30000" dirty="0" smtClean="0">
                <a:ea typeface="+mn-ea"/>
                <a:cs typeface="+mn-cs"/>
              </a:rPr>
              <a:t>56</a:t>
            </a:r>
            <a:r>
              <a:rPr lang="en-US" dirty="0" smtClean="0">
                <a:ea typeface="+mn-ea"/>
                <a:cs typeface="+mn-cs"/>
              </a:rPr>
              <a:t> Cash Increase is the amount of cash increase per cash flow statement.</a:t>
            </a:r>
            <a:r>
              <a:rPr lang="en-US" dirty="0" smtClean="0"/>
              <a:t> </a:t>
            </a:r>
          </a:p>
          <a:p>
            <a:r>
              <a:rPr lang="en-US" baseline="30000" dirty="0" smtClean="0">
                <a:ea typeface="+mn-ea"/>
                <a:cs typeface="+mn-cs"/>
              </a:rPr>
              <a:t>57</a:t>
            </a:r>
            <a:r>
              <a:rPr lang="en-US" dirty="0" smtClean="0">
                <a:ea typeface="+mn-ea"/>
                <a:cs typeface="+mn-cs"/>
              </a:rPr>
              <a:t> Percent gain on operating is the percent of net gain of operating to total operating revenue.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4F7-FB33-4237-937C-C28EF1DF84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7C8B3A-FCB1-42E7-A100-311A3F4B2311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0B8FB9-5292-4DC2-BABF-AE4D65D61AB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25625"/>
            <a:ext cx="7771549" cy="1143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39499"/>
            <a:ext cx="7771549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06" y="403933"/>
            <a:ext cx="7896687" cy="1424866"/>
          </a:xfrm>
        </p:spPr>
        <p:txBody>
          <a:bodyPr wrap="square" anchor="b">
            <a:noAutofit/>
          </a:bodyPr>
          <a:lstStyle>
            <a:lvl1pPr algn="l">
              <a:defRPr sz="320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970841"/>
            <a:ext cx="8118630" cy="4376691"/>
          </a:xfrm>
        </p:spPr>
        <p:txBody>
          <a:bodyPr/>
          <a:lstStyle>
            <a:lvl1pPr marL="685800" indent="-228600">
              <a:defRPr lang="en-US" sz="2800" kern="1200" baseline="0" dirty="0" smtClean="0">
                <a:solidFill>
                  <a:schemeClr val="tx1"/>
                </a:solidFill>
                <a:latin typeface="Verdana"/>
                <a:ea typeface="ＭＳ Ｐゴシック" pitchFamily="-84" charset="-128"/>
                <a:cs typeface="Verdana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>
            <a:alpha val="3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5680075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883150" cy="45879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847850"/>
            <a:ext cx="2779713" cy="3425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20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11D1FF3-0F74-4AFC-988F-688C675C7AF4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0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201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367B546C-DA88-4F9C-B056-E5ECB0F724A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A5C6DC9-F584-4B8A-A040-B83D1C2C020C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6063DFE-C784-4E71-A458-50C4467ECEE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800"/>
            <a:ext cx="4343400" cy="5221287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7294AC7-273F-4BCE-A179-BFBB48D0A8DD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E50582D-0028-41FE-AED2-FF5375AD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88" y="585788"/>
            <a:ext cx="22844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54E1B-4C5B-4336-854A-01569280978F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FF9AE8-6D98-4C87-BF08-9EC98B4568C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3D07FA1-2A75-4A8D-A2A5-E6BE9141DCB6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B2488CE4-1D44-4EE9-9507-258DF466067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4343400" cy="5221287"/>
          </a:xfrm>
          <a:ln w="3175" cmpd="sng">
            <a:solidFill>
              <a:srgbClr val="FFFFFF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8D79BA0-9C57-4929-86A7-AB0376880B1C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679A2F3-6684-4FA4-9E5E-6A694CEB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8287" y="51292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6369"/>
            <a:ext cx="777154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36" y="1984818"/>
            <a:ext cx="7187311" cy="414134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57DC0EC-A9ED-49C5-9284-007324FBEF94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76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36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5416823-C330-47A3-A66E-54A723D2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7487" y="11033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6002" y="685800"/>
            <a:ext cx="2057400" cy="54403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02" y="685800"/>
            <a:ext cx="5029200" cy="544036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4438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9BA14C-82B8-4BBC-B795-5FDD6CFB3A9F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20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8038" y="6127750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514EB791-B3AD-4D2B-8A32-BB45E2EEE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FBE-F2B9-4AB0-A092-2B644E64C1F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BDA-2EF2-4CA8-8A0F-9267BCAC9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6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6A0BF02-2866-424F-95A3-9736E28D5601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50B2351-5BAD-4B09-B3EB-AE699F55E0E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0B0AC-74E3-4258-825C-6BC308A95C2B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EBE68-A10D-4717-B406-4BDCE3C6F45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019" y="4406900"/>
            <a:ext cx="7253327" cy="1362075"/>
          </a:xfrm>
        </p:spPr>
        <p:txBody>
          <a:bodyPr anchor="t"/>
          <a:lstStyle>
            <a:lvl1pPr algn="l">
              <a:spcAft>
                <a:spcPts val="2400"/>
              </a:spcAf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019" y="2906713"/>
            <a:ext cx="72533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ACAE4-2CB2-47AC-A5A1-BC98CCA92EAB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D053-DF34-460E-897A-2BB5A8D49F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686369"/>
            <a:ext cx="7770695" cy="1143000"/>
          </a:xfrm>
        </p:spPr>
        <p:txBody>
          <a:bodyPr/>
          <a:lstStyle>
            <a:lvl1pPr algn="l"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52" y="2011932"/>
            <a:ext cx="7770695" cy="3262422"/>
          </a:xfrm>
        </p:spPr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7388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014F781-B5EA-4BCE-B729-6C18AAE32D84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20988" y="6089650"/>
            <a:ext cx="552450" cy="365125"/>
          </a:xfrm>
        </p:spPr>
        <p:txBody>
          <a:bodyPr/>
          <a:lstStyle>
            <a:lvl1pPr>
              <a:defRPr/>
            </a:lvl1pPr>
          </a:lstStyle>
          <a:p>
            <a:fld id="{96A1FD5B-3936-4936-9E21-B079CA39FA4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1364"/>
            <a:ext cx="3797872" cy="3660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72" y="2011362"/>
            <a:ext cx="3821275" cy="366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270669-263D-4B92-B82C-D3556CDDE799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0896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FB51D59-5756-449D-8D80-ECF700185EA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46275"/>
            <a:ext cx="38115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86036"/>
            <a:ext cx="3811588" cy="3068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46275"/>
            <a:ext cx="3812322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6037"/>
            <a:ext cx="3812323" cy="3068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917E04D-E557-4658-A7CD-72D4CBEA74D4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734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194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A02185F-0410-41EF-BF81-3223352D83F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19" y="1825625"/>
            <a:ext cx="7767328" cy="1143000"/>
          </a:xfrm>
          <a:effectLst/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7388" y="685800"/>
            <a:ext cx="776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2011363"/>
            <a:ext cx="7769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038" y="6126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DEC14CBC-EE40-402B-99B5-142ED0916BA7}" type="datetime1">
              <a:rPr lang="en-US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75" y="61245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2638" y="6126163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FA780CD9-2DF8-4CCE-8301-429702CC7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110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12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CD08-5F60-4735-ACEA-7905E16C139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DE-942C-43D4-A588-6E1CD70A873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109" r:id="rId2"/>
    <p:sldLayoutId id="2147484124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695" cy="685231"/>
          </a:xfrm>
        </p:spPr>
        <p:txBody>
          <a:bodyPr/>
          <a:lstStyle/>
          <a:p>
            <a:pPr algn="ctr"/>
            <a:r>
              <a:rPr lang="en-US" dirty="0" smtClean="0"/>
              <a:t>UG Student-Faculty Ratio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09014"/>
              </p:ext>
            </p:extLst>
          </p:nvPr>
        </p:nvGraphicFramePr>
        <p:xfrm>
          <a:off x="687388" y="1371600"/>
          <a:ext cx="77692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9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A25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006614"/>
              </p:ext>
            </p:extLst>
          </p:nvPr>
        </p:nvGraphicFramePr>
        <p:xfrm>
          <a:off x="609600" y="533400"/>
          <a:ext cx="80772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986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 Commitment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2548" cy="685231"/>
          </a:xfrm>
        </p:spPr>
        <p:txBody>
          <a:bodyPr/>
          <a:lstStyle/>
          <a:p>
            <a:r>
              <a:rPr lang="en-US" dirty="0" smtClean="0"/>
              <a:t>Average Scores on Faith Questions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028174"/>
              </p:ext>
            </p:extLst>
          </p:nvPr>
        </p:nvGraphicFramePr>
        <p:xfrm>
          <a:off x="449424" y="1143000"/>
          <a:ext cx="838114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002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&amp; Leadership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7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Activities, </a:t>
            </a:r>
          </a:p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Survey 2013-14, n=368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7187293"/>
              </p:ext>
            </p:extLst>
          </p:nvPr>
        </p:nvGraphicFramePr>
        <p:xfrm>
          <a:off x="457200" y="1676400"/>
          <a:ext cx="8382000" cy="463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211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87287"/>
              </p:ext>
            </p:extLst>
          </p:nvPr>
        </p:nvGraphicFramePr>
        <p:xfrm>
          <a:off x="838200" y="10668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Involvement in Service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40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(Senior involvement is at least annual)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89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Activity </a:t>
            </a:r>
          </a:p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&amp; Alumni Surveys 2014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701546"/>
              </p:ext>
            </p:extLst>
          </p:nvPr>
        </p:nvGraphicFramePr>
        <p:xfrm>
          <a:off x="533400" y="1371600"/>
          <a:ext cx="7923213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971800" y="62484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(Senior </a:t>
            </a:r>
            <a:r>
              <a:rPr lang="en-US" sz="1400" dirty="0" smtClean="0"/>
              <a:t>leadership </a:t>
            </a:r>
            <a:r>
              <a:rPr lang="en-US" sz="1400" dirty="0"/>
              <a:t>is at least annual)</a:t>
            </a:r>
          </a:p>
        </p:txBody>
      </p:sp>
    </p:spTree>
    <p:extLst>
      <p:ext uri="{BB962C8B-B14F-4D97-AF65-F5344CB8AC3E}">
        <p14:creationId xmlns:p14="http://schemas.microsoft.com/office/powerpoint/2010/main" val="451072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686369"/>
            <a:ext cx="7770695" cy="761431"/>
          </a:xfrm>
        </p:spPr>
        <p:txBody>
          <a:bodyPr>
            <a:normAutofit/>
          </a:bodyPr>
          <a:lstStyle/>
          <a:p>
            <a:r>
              <a:rPr lang="en-US" dirty="0" smtClean="0"/>
              <a:t>Health &amp;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52" y="1905000"/>
            <a:ext cx="7695348" cy="4221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89% of seniors are committed to living a lifestyle that promotes health </a:t>
            </a:r>
            <a:r>
              <a:rPr lang="en-US" dirty="0"/>
              <a:t> </a:t>
            </a:r>
            <a:r>
              <a:rPr lang="en-US" dirty="0" smtClean="0"/>
              <a:t>    (Senior Survey, 2014, goal = 75%)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87% of alumni practice a balanced lifestyle that promotes health     (Alumni Survey, 2014)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372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229600" cy="2590800"/>
          </a:xfrm>
        </p:spPr>
        <p:txBody>
          <a:bodyPr>
            <a:normAutofit/>
          </a:bodyPr>
          <a:lstStyle/>
          <a:p>
            <a:r>
              <a:rPr lang="en-US" b="1" dirty="0" smtClean="0"/>
              <a:t>Snapshot on Andrews, 2014</a:t>
            </a:r>
            <a:br>
              <a:rPr lang="en-US" b="1" dirty="0" smtClean="0"/>
            </a:br>
            <a:r>
              <a:rPr lang="en-US" b="1" dirty="0" smtClean="0"/>
              <a:t>Assessment of </a:t>
            </a:r>
            <a:br>
              <a:rPr lang="en-US" b="1" dirty="0" smtClean="0"/>
            </a:br>
            <a:r>
              <a:rPr lang="en-US" b="1" dirty="0" smtClean="0"/>
              <a:t>Key Performance Indicators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7818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Office of Institutional Effectiveness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3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652" y="381001"/>
            <a:ext cx="7770695" cy="761999"/>
          </a:xfrm>
        </p:spPr>
        <p:txBody>
          <a:bodyPr/>
          <a:lstStyle/>
          <a:p>
            <a:pPr algn="ctr"/>
            <a:r>
              <a:rPr lang="en-US" dirty="0" smtClean="0"/>
              <a:t>Average Tuition Discounts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156112"/>
              </p:ext>
            </p:extLst>
          </p:nvPr>
        </p:nvGraphicFramePr>
        <p:xfrm>
          <a:off x="687388" y="1219200"/>
          <a:ext cx="776922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06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782426"/>
              </p:ext>
            </p:extLst>
          </p:nvPr>
        </p:nvGraphicFramePr>
        <p:xfrm>
          <a:off x="609600" y="2286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2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678409"/>
              </p:ext>
            </p:extLst>
          </p:nvPr>
        </p:nvGraphicFramePr>
        <p:xfrm>
          <a:off x="533400" y="533400"/>
          <a:ext cx="8077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5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Admission to Enrollment Yield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01318"/>
              </p:ext>
            </p:extLst>
          </p:nvPr>
        </p:nvGraphicFramePr>
        <p:xfrm>
          <a:off x="457200" y="1066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prstClr val="black"/>
                </a:solidFill>
              </a:rPr>
              <a:t>Counted Campus Enrollment: </a:t>
            </a:r>
            <a:r>
              <a:rPr lang="en-US" sz="2600" b="1" dirty="0" smtClean="0">
                <a:solidFill>
                  <a:prstClr val="black"/>
                </a:solidFill>
              </a:rPr>
              <a:t>12-Month </a:t>
            </a:r>
            <a:r>
              <a:rPr lang="en-US" sz="2600" b="1" dirty="0">
                <a:solidFill>
                  <a:prstClr val="black"/>
                </a:solidFill>
              </a:rPr>
              <a:t>FTE's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896609"/>
              </p:ext>
            </p:extLst>
          </p:nvPr>
        </p:nvGraphicFramePr>
        <p:xfrm>
          <a:off x="533400" y="990600"/>
          <a:ext cx="807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2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32792"/>
              </p:ext>
            </p:extLst>
          </p:nvPr>
        </p:nvGraphicFramePr>
        <p:xfrm>
          <a:off x="381000" y="609600"/>
          <a:ext cx="83057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10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Out of U.S. Headcounts 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62517"/>
              </p:ext>
            </p:extLst>
          </p:nvPr>
        </p:nvGraphicFramePr>
        <p:xfrm>
          <a:off x="381000" y="1600200"/>
          <a:ext cx="807561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012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Resilience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276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lines: 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447216"/>
            <a:ext cx="1143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011266"/>
              </p:ext>
            </p:extLst>
          </p:nvPr>
        </p:nvGraphicFramePr>
        <p:xfrm>
          <a:off x="4800600" y="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901225"/>
              </p:ext>
            </p:extLst>
          </p:nvPr>
        </p:nvGraphicFramePr>
        <p:xfrm>
          <a:off x="0" y="10886"/>
          <a:ext cx="4572000" cy="326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33910"/>
              </p:ext>
            </p:extLst>
          </p:nvPr>
        </p:nvGraphicFramePr>
        <p:xfrm>
          <a:off x="0" y="36576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67288"/>
              </p:ext>
            </p:extLst>
          </p:nvPr>
        </p:nvGraphicFramePr>
        <p:xfrm>
          <a:off x="4800600" y="3657600"/>
          <a:ext cx="4343400" cy="318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234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Quality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Senior Results on </a:t>
            </a:r>
            <a:br>
              <a:rPr lang="en-US" dirty="0" smtClean="0"/>
            </a:br>
            <a:r>
              <a:rPr lang="en-US" dirty="0" smtClean="0"/>
              <a:t>ETS Proficiency Profile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332542"/>
              </p:ext>
            </p:extLst>
          </p:nvPr>
        </p:nvGraphicFramePr>
        <p:xfrm>
          <a:off x="457200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12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Licensure Pass Rates, Cumulative, Goal = 80%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33708"/>
              </p:ext>
            </p:extLst>
          </p:nvPr>
        </p:nvGraphicFramePr>
        <p:xfrm>
          <a:off x="457201" y="1523999"/>
          <a:ext cx="8229598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577"/>
                <a:gridCol w="1217509"/>
                <a:gridCol w="859865"/>
                <a:gridCol w="239697"/>
                <a:gridCol w="2113900"/>
                <a:gridCol w="1042851"/>
                <a:gridCol w="838199"/>
              </a:tblGrid>
              <a:tr h="9704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Years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 Rate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Years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 Rate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846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Dietetics, didactic program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Teacher Education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2010-13</a:t>
                      </a:r>
                      <a:endParaRPr lang="en-US" sz="1600" b="0" i="0" u="none" strike="noStrike" dirty="0">
                        <a:solidFill>
                          <a:srgbClr val="0F243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8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Dietetics, Internship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School Psychology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2012-14</a:t>
                      </a:r>
                      <a:endParaRPr lang="en-US" sz="1600" b="0" i="0" u="none" strike="noStrike" dirty="0">
                        <a:solidFill>
                          <a:srgbClr val="0F243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8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Medical Lab Science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cohort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Clinical Mental Health Counseling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2013-14</a:t>
                      </a:r>
                      <a:endParaRPr lang="en-US" sz="1600" b="0" i="0" u="none" strike="noStrike" dirty="0">
                        <a:solidFill>
                          <a:srgbClr val="0F243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2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cohort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 Work,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BSW*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68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Physical Therapy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2011-13</a:t>
                      </a:r>
                      <a:endParaRPr lang="en-US" sz="1600" b="0" i="0" u="none" strike="noStrike" dirty="0">
                        <a:solidFill>
                          <a:srgbClr val="0F243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 Work,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MSW*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225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F243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Overall: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63246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*From survey of alumni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19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Retention Rates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848705"/>
              </p:ext>
            </p:extLst>
          </p:nvPr>
        </p:nvGraphicFramePr>
        <p:xfrm>
          <a:off x="457200" y="1219200"/>
          <a:ext cx="80771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8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213726"/>
              </p:ext>
            </p:extLst>
          </p:nvPr>
        </p:nvGraphicFramePr>
        <p:xfrm>
          <a:off x="609600" y="381000"/>
          <a:ext cx="7848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2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Graduate Placement </a:t>
            </a:r>
            <a:br>
              <a:rPr lang="en-US" dirty="0" smtClean="0"/>
            </a:br>
            <a:r>
              <a:rPr lang="en-US" dirty="0" smtClean="0"/>
              <a:t>1 year after graduation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19446"/>
              </p:ext>
            </p:extLst>
          </p:nvPr>
        </p:nvGraphicFramePr>
        <p:xfrm>
          <a:off x="457199" y="1447799"/>
          <a:ext cx="8382000" cy="422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894"/>
                <a:gridCol w="1441797"/>
                <a:gridCol w="1601996"/>
                <a:gridCol w="1642936"/>
                <a:gridCol w="1372377"/>
              </a:tblGrid>
              <a:tr h="990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Alumni Survey 2014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Employed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Enrolled in further studies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Employed &amp; </a:t>
                      </a:r>
                      <a:r>
                        <a:rPr lang="en-US" sz="2400" dirty="0" smtClean="0">
                          <a:effectLst/>
                        </a:rPr>
                        <a:t>enrolled in further studies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Not employed or enrolled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/>
                </a:tc>
              </a:tr>
              <a:tr h="1104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Undergraduate (n=93)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Master’s (n=101)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Doctoral (n=46)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(n=240)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96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457201"/>
            <a:ext cx="7770695" cy="1066800"/>
          </a:xfrm>
        </p:spPr>
        <p:txBody>
          <a:bodyPr/>
          <a:lstStyle/>
          <a:p>
            <a:pPr algn="ctr"/>
            <a:r>
              <a:rPr lang="en-US" dirty="0" smtClean="0"/>
              <a:t>Further Education of </a:t>
            </a:r>
            <a:br>
              <a:rPr lang="en-US" dirty="0" smtClean="0"/>
            </a:br>
            <a:r>
              <a:rPr lang="en-US" dirty="0" smtClean="0"/>
              <a:t>2008 &amp; 2009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56 (61.5%) of the 91 bachelor’s </a:t>
            </a:r>
            <a:r>
              <a:rPr lang="en-US" dirty="0" smtClean="0"/>
              <a:t>grads responding pursued </a:t>
            </a:r>
            <a:r>
              <a:rPr lang="en-US" dirty="0"/>
              <a:t>further studies 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34 (37.4%) of the 91 bachelor’s </a:t>
            </a:r>
            <a:r>
              <a:rPr lang="en-US" dirty="0" smtClean="0"/>
              <a:t>grads earned </a:t>
            </a:r>
            <a:r>
              <a:rPr lang="en-US" dirty="0"/>
              <a:t>35 additional degrees: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27 master’s degrees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 specialist degree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7 doctoral degrees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ry'sExperi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701</Words>
  <Application>Microsoft Office PowerPoint</Application>
  <PresentationFormat>On-screen Show (4:3)</PresentationFormat>
  <Paragraphs>146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Akkurat</vt:lpstr>
      <vt:lpstr>Arial</vt:lpstr>
      <vt:lpstr>Calibri</vt:lpstr>
      <vt:lpstr>Georgia</vt:lpstr>
      <vt:lpstr>Verdana</vt:lpstr>
      <vt:lpstr>Dalry'sExperiment</vt:lpstr>
      <vt:lpstr>1_Custom Design</vt:lpstr>
      <vt:lpstr>Custom Design</vt:lpstr>
      <vt:lpstr>PowerPoint Presentation</vt:lpstr>
      <vt:lpstr>Snapshot on Andrews, 2014 Assessment of  Key Performance Indicators</vt:lpstr>
      <vt:lpstr>Measures of Quality</vt:lpstr>
      <vt:lpstr>Senior Results on  ETS Proficiency Profile</vt:lpstr>
      <vt:lpstr>Licensure Pass Rates, Cumulative, Goal = 80%</vt:lpstr>
      <vt:lpstr>PowerPoint Presentation</vt:lpstr>
      <vt:lpstr>PowerPoint Presentation</vt:lpstr>
      <vt:lpstr>Graduate Placement  1 year after graduation</vt:lpstr>
      <vt:lpstr>Further Education of  2008 &amp; 2009 Graduates</vt:lpstr>
      <vt:lpstr>UG Student-Faculty Ratio</vt:lpstr>
      <vt:lpstr>PowerPoint Presentation</vt:lpstr>
      <vt:lpstr>Faith Commitment</vt:lpstr>
      <vt:lpstr>Average Scores on Faith Questions</vt:lpstr>
      <vt:lpstr>Service &amp; Leadership</vt:lpstr>
      <vt:lpstr>PowerPoint Presentation</vt:lpstr>
      <vt:lpstr>Involvement in Service</vt:lpstr>
      <vt:lpstr>PowerPoint Presentation</vt:lpstr>
      <vt:lpstr>Community</vt:lpstr>
      <vt:lpstr>Health &amp; Wellness</vt:lpstr>
      <vt:lpstr>Average Tuition Discounts</vt:lpstr>
      <vt:lpstr>PowerPoint Presentation</vt:lpstr>
      <vt:lpstr>PowerPoint Presentation</vt:lpstr>
      <vt:lpstr>Growth</vt:lpstr>
      <vt:lpstr>PowerPoint Presentation</vt:lpstr>
      <vt:lpstr>PowerPoint Presentation</vt:lpstr>
      <vt:lpstr>PowerPoint Presentation</vt:lpstr>
      <vt:lpstr>Out of U.S. Headcounts </vt:lpstr>
      <vt:lpstr>Financial Resilience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Dalry Payne</dc:creator>
  <cp:lastModifiedBy>Lynn  Merklin</cp:lastModifiedBy>
  <cp:revision>119</cp:revision>
  <cp:lastPrinted>2013-10-20T20:11:37Z</cp:lastPrinted>
  <dcterms:modified xsi:type="dcterms:W3CDTF">2014-10-22T20:47:06Z</dcterms:modified>
</cp:coreProperties>
</file>