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2" r:id="rId3"/>
    <p:sldId id="291" r:id="rId4"/>
    <p:sldId id="259" r:id="rId5"/>
    <p:sldId id="258" r:id="rId6"/>
    <p:sldId id="276" r:id="rId7"/>
    <p:sldId id="261" r:id="rId8"/>
    <p:sldId id="267" r:id="rId9"/>
    <p:sldId id="263" r:id="rId10"/>
    <p:sldId id="287" r:id="rId11"/>
    <p:sldId id="298" r:id="rId12"/>
    <p:sldId id="271" r:id="rId13"/>
    <p:sldId id="294" r:id="rId14"/>
    <p:sldId id="268" r:id="rId15"/>
    <p:sldId id="295" r:id="rId16"/>
    <p:sldId id="293" r:id="rId17"/>
    <p:sldId id="277" r:id="rId18"/>
    <p:sldId id="297" r:id="rId19"/>
    <p:sldId id="288" r:id="rId20"/>
    <p:sldId id="281" r:id="rId21"/>
    <p:sldId id="273" r:id="rId22"/>
    <p:sldId id="270" r:id="rId23"/>
    <p:sldId id="289" r:id="rId24"/>
    <p:sldId id="272" r:id="rId25"/>
    <p:sldId id="278" r:id="rId26"/>
    <p:sldId id="296" r:id="rId27"/>
    <p:sldId id="279" r:id="rId28"/>
    <p:sldId id="290" r:id="rId29"/>
    <p:sldId id="275" r:id="rId30"/>
    <p:sldId id="266" r:id="rId31"/>
    <p:sldId id="264" r:id="rId32"/>
    <p:sldId id="274" r:id="rId33"/>
    <p:sldId id="284" r:id="rId34"/>
    <p:sldId id="280" r:id="rId35"/>
    <p:sldId id="286" r:id="rId36"/>
    <p:sldId id="269" r:id="rId37"/>
    <p:sldId id="283" r:id="rId38"/>
    <p:sldId id="265" r:id="rId39"/>
    <p:sldId id="28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712" autoAdjust="0"/>
  </p:normalViewPr>
  <p:slideViewPr>
    <p:cSldViewPr>
      <p:cViewPr varScale="1">
        <p:scale>
          <a:sx n="102" d="100"/>
          <a:sy n="102" d="100"/>
        </p:scale>
        <p:origin x="13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2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F5CB-1219-462D-8D77-C9626C4056C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C586-7CF8-4BF0-AF4C-EE2CBC0C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F5CB-1219-462D-8D77-C9626C4056C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C586-7CF8-4BF0-AF4C-EE2CBC0C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F5CB-1219-462D-8D77-C9626C4056C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C586-7CF8-4BF0-AF4C-EE2CBC0C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F5CB-1219-462D-8D77-C9626C4056C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C586-7CF8-4BF0-AF4C-EE2CBC0C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F5CB-1219-462D-8D77-C9626C4056C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C586-7CF8-4BF0-AF4C-EE2CBC0C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F5CB-1219-462D-8D77-C9626C4056C4}" type="datetimeFigureOut">
              <a:rPr lang="en-US" smtClean="0"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C586-7CF8-4BF0-AF4C-EE2CBC0C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F5CB-1219-462D-8D77-C9626C4056C4}" type="datetimeFigureOut">
              <a:rPr lang="en-US" smtClean="0"/>
              <a:t>6/1/16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C586-7CF8-4BF0-AF4C-EE2CBC0C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F5CB-1219-462D-8D77-C9626C4056C4}" type="datetimeFigureOut">
              <a:rPr lang="en-US" smtClean="0"/>
              <a:t>6/1/16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C586-7CF8-4BF0-AF4C-EE2CBC0C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F5CB-1219-462D-8D77-C9626C4056C4}" type="datetimeFigureOut">
              <a:rPr lang="en-US" smtClean="0"/>
              <a:t>6/1/16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C586-7CF8-4BF0-AF4C-EE2CBC0C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F5CB-1219-462D-8D77-C9626C4056C4}" type="datetimeFigureOut">
              <a:rPr lang="en-US" smtClean="0"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C586-7CF8-4BF0-AF4C-EE2CBC0C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F5CB-1219-462D-8D77-C9626C4056C4}" type="datetimeFigureOut">
              <a:rPr lang="en-US" smtClean="0"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C586-7CF8-4BF0-AF4C-EE2CBC0C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1F5CB-1219-462D-8D77-C9626C4056C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FC586-7CF8-4BF0-AF4C-EE2CBC0C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2000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28707"/>
            <a:ext cx="7772400" cy="103094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Garamond" pitchFamily="18" charset="0"/>
              </a:rPr>
              <a:t/>
            </a:r>
            <a:br>
              <a:rPr lang="en-US" sz="3600" dirty="0">
                <a:latin typeface="Garamond" pitchFamily="18" charset="0"/>
              </a:rPr>
            </a:br>
            <a:r>
              <a:rPr lang="en-US" sz="3600" dirty="0" smtClean="0">
                <a:latin typeface="Garamond" pitchFamily="18" charset="0"/>
              </a:rPr>
              <a:t>Celebrating Honors Seniors and Researchers 2015</a:t>
            </a:r>
            <a:br>
              <a:rPr lang="en-US" sz="3600" dirty="0" smtClean="0">
                <a:latin typeface="Garamond" pitchFamily="18" charset="0"/>
              </a:rPr>
            </a:br>
            <a:endParaRPr lang="en-US" sz="3600" dirty="0">
              <a:latin typeface="Garamond" pitchFamily="18" charset="0"/>
            </a:endParaRPr>
          </a:p>
        </p:txBody>
      </p:sp>
      <p:pic>
        <p:nvPicPr>
          <p:cNvPr id="6" name="Picture 5" descr="JNAndrewsHonors_V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37" y="5838091"/>
            <a:ext cx="3869527" cy="898895"/>
          </a:xfrm>
          <a:prstGeom prst="rect">
            <a:avLst/>
          </a:prstGeom>
        </p:spPr>
      </p:pic>
      <p:pic>
        <p:nvPicPr>
          <p:cNvPr id="3" name="Picture 2" descr="IMG_77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76400"/>
            <a:ext cx="5257800" cy="394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74868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3008313" cy="749300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Garamond"/>
                <a:cs typeface="Garamond"/>
              </a:rPr>
              <a:t>Subira</a:t>
            </a:r>
            <a:r>
              <a:rPr lang="en-US" sz="2800" dirty="0">
                <a:latin typeface="Garamond"/>
                <a:cs typeface="Garamond"/>
              </a:rPr>
              <a:t> Brown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43001"/>
            <a:ext cx="3810000" cy="22860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aramond"/>
                <a:cs typeface="Garamond"/>
              </a:rPr>
              <a:t>Biology</a:t>
            </a:r>
          </a:p>
          <a:p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Minor </a:t>
            </a:r>
            <a:r>
              <a:rPr lang="en-US" sz="1800" dirty="0">
                <a:latin typeface="Garamond"/>
                <a:cs typeface="Garamond"/>
              </a:rPr>
              <a:t>in Community and International Development and Chemistry </a:t>
            </a:r>
          </a:p>
          <a:p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Will </a:t>
            </a:r>
            <a:r>
              <a:rPr lang="en-US" sz="1800" dirty="0">
                <a:latin typeface="Garamond"/>
                <a:cs typeface="Garamond"/>
              </a:rPr>
              <a:t>graduate May 2015 </a:t>
            </a:r>
            <a:r>
              <a:rPr lang="en-US" sz="1800" b="1" dirty="0">
                <a:latin typeface="Garamond"/>
                <a:cs typeface="Garamond"/>
              </a:rPr>
              <a:t> </a:t>
            </a:r>
          </a:p>
        </p:txBody>
      </p:sp>
      <p:pic>
        <p:nvPicPr>
          <p:cNvPr id="3" name="Picture 2" descr="IMG_769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8600"/>
            <a:ext cx="3886200" cy="2914650"/>
          </a:xfrm>
          <a:prstGeom prst="rect">
            <a:avLst/>
          </a:prstGeom>
        </p:spPr>
      </p:pic>
      <p:pic>
        <p:nvPicPr>
          <p:cNvPr id="5" name="Picture 4" descr="IMG_27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02000"/>
            <a:ext cx="2667000" cy="3556000"/>
          </a:xfrm>
          <a:prstGeom prst="rect">
            <a:avLst/>
          </a:prstGeom>
        </p:spPr>
      </p:pic>
      <p:pic>
        <p:nvPicPr>
          <p:cNvPr id="6" name="Picture 5" descr="IMG_417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3528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42276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6731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Paola Caceres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95400"/>
            <a:ext cx="3886200" cy="1905000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Psychology, Behavioral Neuroscience concentration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Minor in French 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Plans to study abroad in France and then graduate in May 2015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505200"/>
            <a:ext cx="25146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429000"/>
            <a:ext cx="4430557" cy="3322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286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18066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Ilana Cady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95400"/>
            <a:ext cx="3008313" cy="22225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Music Performance </a:t>
            </a:r>
          </a:p>
          <a:p>
            <a:r>
              <a:rPr lang="en-US" sz="1800" dirty="0">
                <a:latin typeface="Garamond"/>
                <a:cs typeface="Garamond"/>
              </a:rPr>
              <a:t>Pursuing Masters Degree at </a:t>
            </a:r>
            <a:r>
              <a:rPr lang="en-US" sz="1800" dirty="0" err="1">
                <a:latin typeface="Garamond"/>
                <a:cs typeface="Garamond"/>
              </a:rPr>
              <a:t>Longy</a:t>
            </a:r>
            <a:r>
              <a:rPr lang="en-US" sz="1800" dirty="0">
                <a:latin typeface="Garamond"/>
                <a:cs typeface="Garamond"/>
              </a:rPr>
              <a:t> School of Music at Bard College in Cambridge, MA</a:t>
            </a:r>
          </a:p>
        </p:txBody>
      </p:sp>
      <p:pic>
        <p:nvPicPr>
          <p:cNvPr id="3" name="Picture 2" descr="IMG_218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4800"/>
            <a:ext cx="3733800" cy="2800350"/>
          </a:xfrm>
          <a:prstGeom prst="rect">
            <a:avLst/>
          </a:prstGeom>
        </p:spPr>
      </p:pic>
      <p:pic>
        <p:nvPicPr>
          <p:cNvPr id="5" name="Picture 4" descr="IMG_463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29000"/>
            <a:ext cx="4267200" cy="3200400"/>
          </a:xfrm>
          <a:prstGeom prst="rect">
            <a:avLst/>
          </a:prstGeom>
        </p:spPr>
      </p:pic>
      <p:pic>
        <p:nvPicPr>
          <p:cNvPr id="6" name="Picture 5" descr="IMG_454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244817"/>
            <a:ext cx="27051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60988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008313" cy="3683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Allie </a:t>
            </a:r>
            <a:r>
              <a:rPr lang="en-US" sz="2400" dirty="0" err="1" smtClean="0">
                <a:latin typeface="Garamond"/>
                <a:cs typeface="Garamond"/>
              </a:rPr>
              <a:t>Chacko</a:t>
            </a:r>
            <a:endParaRPr lang="en-US" sz="24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800" dirty="0" smtClean="0">
                <a:latin typeface="Garamond"/>
                <a:cs typeface="Garamond"/>
              </a:rPr>
              <a:t>Biology Major</a:t>
            </a:r>
          </a:p>
          <a:p>
            <a:endParaRPr lang="en-US" sz="1800" dirty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Will Graduate May 2015</a:t>
            </a:r>
          </a:p>
          <a:p>
            <a:endParaRPr lang="en-US" sz="1800" dirty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Accepted to Loma Linda University School of Medicine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IMG_18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1000"/>
            <a:ext cx="3962400" cy="2971800"/>
          </a:xfrm>
          <a:prstGeom prst="rect">
            <a:avLst/>
          </a:prstGeom>
        </p:spPr>
      </p:pic>
      <p:pic>
        <p:nvPicPr>
          <p:cNvPr id="6" name="Picture 5" descr="IMG_236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29000"/>
            <a:ext cx="4114800" cy="3086100"/>
          </a:xfrm>
          <a:prstGeom prst="rect">
            <a:avLst/>
          </a:prstGeom>
        </p:spPr>
      </p:pic>
      <p:pic>
        <p:nvPicPr>
          <p:cNvPr id="7" name="Picture 6" descr="IMG_494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052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90425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Cassandra </a:t>
            </a:r>
            <a:r>
              <a:rPr lang="en-US" sz="2800" dirty="0" err="1">
                <a:latin typeface="Garamond" panose="02020404030301010803" pitchFamily="18" charset="0"/>
              </a:rPr>
              <a:t>Chlevin</a:t>
            </a:r>
            <a:endParaRPr lang="en-US" sz="28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95400"/>
            <a:ext cx="3008313" cy="48006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aramond"/>
                <a:cs typeface="Garamond"/>
              </a:rPr>
              <a:t>Psychology </a:t>
            </a:r>
          </a:p>
          <a:p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Will </a:t>
            </a:r>
            <a:r>
              <a:rPr lang="en-US" sz="1800" dirty="0">
                <a:latin typeface="Garamond"/>
                <a:cs typeface="Garamond"/>
              </a:rPr>
              <a:t>graduate May </a:t>
            </a:r>
            <a:r>
              <a:rPr lang="en-US" sz="1800" dirty="0" smtClean="0">
                <a:latin typeface="Garamond"/>
                <a:cs typeface="Garamond"/>
              </a:rPr>
              <a:t>2015</a:t>
            </a:r>
          </a:p>
          <a:p>
            <a:endParaRPr lang="en-US" sz="1800" dirty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Plans to spend the summer volunteering at a Day Camp for Preschoolers and spend the coming year in Chicago working 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457200"/>
            <a:ext cx="3511550" cy="2633662"/>
          </a:xfrm>
          <a:prstGeom prst="rect">
            <a:avLst/>
          </a:prstGeom>
        </p:spPr>
      </p:pic>
      <p:pic>
        <p:nvPicPr>
          <p:cNvPr id="3" name="Picture 2" descr="IMG_473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61476"/>
            <a:ext cx="3581400" cy="2686050"/>
          </a:xfrm>
          <a:prstGeom prst="rect">
            <a:avLst/>
          </a:prstGeom>
        </p:spPr>
      </p:pic>
      <p:pic>
        <p:nvPicPr>
          <p:cNvPr id="6" name="Picture 5" descr="IMG_209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251200"/>
            <a:ext cx="25908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34926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Alyson Drew</a:t>
            </a:r>
            <a:endParaRPr lang="en-US" sz="2400" dirty="0">
              <a:latin typeface="Garamond"/>
              <a:cs typeface="Garamond"/>
            </a:endParaRPr>
          </a:p>
        </p:txBody>
      </p:sp>
      <p:pic>
        <p:nvPicPr>
          <p:cNvPr id="5" name="Content Placeholder 4" descr="IMG_424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1" b="7061"/>
          <a:stretch>
            <a:fillRect/>
          </a:stretch>
        </p:blipFill>
        <p:spPr>
          <a:xfrm>
            <a:off x="4865812" y="273051"/>
            <a:ext cx="3820987" cy="437514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Biology</a:t>
            </a:r>
          </a:p>
          <a:p>
            <a:r>
              <a:rPr lang="en-US" sz="1800" dirty="0" smtClean="0">
                <a:latin typeface="Garamond"/>
                <a:cs typeface="Garamond"/>
              </a:rPr>
              <a:t>Concentration: Biomedical</a:t>
            </a:r>
          </a:p>
          <a:p>
            <a:endParaRPr lang="en-US" sz="1800" dirty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Minored in Religion, Chemistry</a:t>
            </a:r>
          </a:p>
          <a:p>
            <a:r>
              <a:rPr lang="en-US" sz="1800" dirty="0" smtClean="0">
                <a:latin typeface="Garamond"/>
                <a:cs typeface="Garamond"/>
              </a:rPr>
              <a:t>Accepted to Loma Linda University School of Medicine</a:t>
            </a:r>
            <a:endParaRPr lang="en-US" sz="1800" dirty="0">
              <a:latin typeface="Garamond"/>
              <a:cs typeface="Garamond"/>
            </a:endParaRPr>
          </a:p>
        </p:txBody>
      </p:sp>
      <p:pic>
        <p:nvPicPr>
          <p:cNvPr id="6" name="Picture 5" descr="IMG_452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90881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Garamond"/>
                <a:cs typeface="Garamond"/>
              </a:rPr>
              <a:t>Givan</a:t>
            </a:r>
            <a:r>
              <a:rPr lang="en-US" sz="2800" dirty="0" smtClean="0">
                <a:latin typeface="Garamond"/>
                <a:cs typeface="Garamond"/>
              </a:rPr>
              <a:t> Hinds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066800"/>
            <a:ext cx="3008313" cy="46910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Liberal Arts, History 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Will graduate May 2015 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>
                <a:latin typeface="Garamond"/>
                <a:cs typeface="Garamond"/>
              </a:rPr>
              <a:t>Accepted to the Loma Linda University School of Public Health  Global Health MPH </a:t>
            </a:r>
            <a:r>
              <a:rPr lang="en-US" sz="1600" dirty="0" smtClean="0">
                <a:latin typeface="Garamond"/>
                <a:cs typeface="Garamond"/>
              </a:rPr>
              <a:t>Program</a:t>
            </a:r>
          </a:p>
          <a:p>
            <a:endParaRPr lang="en-US" sz="1600" dirty="0" smtClean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Master </a:t>
            </a:r>
            <a:r>
              <a:rPr lang="en-US" sz="1600" dirty="0">
                <a:latin typeface="Garamond"/>
                <a:cs typeface="Garamond"/>
              </a:rPr>
              <a:t>of Arts degree in Curriculum and Instruction at Andrews University</a:t>
            </a:r>
            <a:endParaRPr lang="en-US" sz="1600" dirty="0" smtClean="0">
              <a:latin typeface="Garamond"/>
              <a:cs typeface="Garamond"/>
            </a:endParaRPr>
          </a:p>
          <a:p>
            <a:endParaRPr lang="en-US" sz="1600" dirty="0">
              <a:latin typeface="Garamond"/>
              <a:cs typeface="Garamond"/>
            </a:endParaRPr>
          </a:p>
        </p:txBody>
      </p:sp>
      <p:pic>
        <p:nvPicPr>
          <p:cNvPr id="5" name="Picture 4" descr="IMG_678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8600"/>
            <a:ext cx="2590800" cy="3454400"/>
          </a:xfrm>
          <a:prstGeom prst="rect">
            <a:avLst/>
          </a:prstGeom>
        </p:spPr>
      </p:pic>
      <p:pic>
        <p:nvPicPr>
          <p:cNvPr id="3" name="Picture 2" descr="IMG_866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48150"/>
            <a:ext cx="3200400" cy="2400300"/>
          </a:xfrm>
          <a:prstGeom prst="rect">
            <a:avLst/>
          </a:prstGeom>
        </p:spPr>
      </p:pic>
      <p:pic>
        <p:nvPicPr>
          <p:cNvPr id="7" name="Picture 6" descr="IMG_103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752850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0554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/>
                <a:cs typeface="Garamond"/>
              </a:rPr>
              <a:t>Taylor Huffman</a:t>
            </a:r>
          </a:p>
        </p:txBody>
      </p:sp>
      <p:pic>
        <p:nvPicPr>
          <p:cNvPr id="7" name="Content Placeholder 6" descr="IMG_76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>
          <a:xfrm>
            <a:off x="4191000" y="152400"/>
            <a:ext cx="4495800" cy="514783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Garamond"/>
                <a:cs typeface="Garamond"/>
              </a:rPr>
              <a:t>Animal Science, Pre-Veterinarian Medicine</a:t>
            </a:r>
          </a:p>
          <a:p>
            <a:endParaRPr lang="en-US" sz="1600" dirty="0" smtClean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Will finish degree at Andrews University and then apply to Veterinary School </a:t>
            </a:r>
            <a:endParaRPr lang="en-US" sz="1200" b="1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121758708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John Irvine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95400"/>
            <a:ext cx="5105400" cy="2133601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English, Literature concentration</a:t>
            </a:r>
          </a:p>
          <a:p>
            <a:endParaRPr lang="en-US" sz="1800" dirty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Graduates May 2015</a:t>
            </a:r>
            <a:endParaRPr lang="en-US" sz="1800" dirty="0">
              <a:latin typeface="Garamond"/>
              <a:cs typeface="Garamond"/>
            </a:endParaRPr>
          </a:p>
          <a:p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Plans to join the Royal Air Force and later attend law school</a:t>
            </a:r>
          </a:p>
        </p:txBody>
      </p:sp>
      <p:pic>
        <p:nvPicPr>
          <p:cNvPr id="5" name="Picture 4" descr="IMG_62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114800"/>
            <a:ext cx="3276600" cy="2457450"/>
          </a:xfrm>
          <a:prstGeom prst="rect">
            <a:avLst/>
          </a:prstGeom>
        </p:spPr>
      </p:pic>
      <p:pic>
        <p:nvPicPr>
          <p:cNvPr id="6" name="Picture 5" descr="IMG_667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52400"/>
            <a:ext cx="2876550" cy="383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4495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23005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7493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Luke Kang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4953000" cy="25273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aramond"/>
                <a:cs typeface="Garamond"/>
              </a:rPr>
              <a:t>Biology</a:t>
            </a:r>
          </a:p>
          <a:p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Minor </a:t>
            </a:r>
            <a:r>
              <a:rPr lang="en-US" sz="1800" dirty="0">
                <a:latin typeface="Garamond"/>
                <a:cs typeface="Garamond"/>
              </a:rPr>
              <a:t>in Chemistry</a:t>
            </a:r>
          </a:p>
          <a:p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Graduated </a:t>
            </a:r>
            <a:r>
              <a:rPr lang="en-US" sz="1800" dirty="0">
                <a:latin typeface="Garamond"/>
                <a:cs typeface="Garamond"/>
              </a:rPr>
              <a:t>December 2014</a:t>
            </a:r>
          </a:p>
        </p:txBody>
      </p:sp>
      <p:pic>
        <p:nvPicPr>
          <p:cNvPr id="6" name="Picture 5" descr="IMG_57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62000"/>
            <a:ext cx="4076700" cy="5435600"/>
          </a:xfrm>
          <a:prstGeom prst="rect">
            <a:avLst/>
          </a:prstGeom>
        </p:spPr>
      </p:pic>
      <p:pic>
        <p:nvPicPr>
          <p:cNvPr id="3" name="Picture 2" descr="IMG_82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71800"/>
            <a:ext cx="2667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82881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6731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Kristen Abraham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17850" cy="4691063"/>
          </a:xfrm>
        </p:spPr>
        <p:txBody>
          <a:bodyPr/>
          <a:lstStyle/>
          <a:p>
            <a:r>
              <a:rPr lang="en-US" sz="2000" dirty="0" smtClean="0">
                <a:latin typeface="Garamond"/>
                <a:cs typeface="Garamond"/>
              </a:rPr>
              <a:t>Music</a:t>
            </a:r>
          </a:p>
          <a:p>
            <a:endParaRPr lang="en-US" sz="2000" dirty="0">
              <a:latin typeface="Garamond"/>
              <a:cs typeface="Garamond"/>
            </a:endParaRPr>
          </a:p>
          <a:p>
            <a:r>
              <a:rPr lang="en-US" sz="2000" dirty="0" smtClean="0">
                <a:latin typeface="Garamond"/>
                <a:cs typeface="Garamond"/>
              </a:rPr>
              <a:t>Will graduate May 2015</a:t>
            </a:r>
            <a:endParaRPr lang="en-US" sz="2000" dirty="0">
              <a:latin typeface="Garamond"/>
              <a:cs typeface="Garamond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8600"/>
            <a:ext cx="2743200" cy="3657600"/>
          </a:xfrm>
          <a:prstGeom prst="rect">
            <a:avLst/>
          </a:prstGeom>
        </p:spPr>
      </p:pic>
      <p:pic>
        <p:nvPicPr>
          <p:cNvPr id="5" name="Picture 4" descr="IMG_10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590800"/>
            <a:ext cx="2971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08355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Garamond" panose="02020404030301010803" pitchFamily="18" charset="0"/>
              </a:rPr>
              <a:t>Yoona</a:t>
            </a:r>
            <a:r>
              <a:rPr lang="en-US" sz="2800" dirty="0">
                <a:latin typeface="Garamond" panose="02020404030301010803" pitchFamily="18" charset="0"/>
              </a:rPr>
              <a:t> Kang </a:t>
            </a:r>
          </a:p>
        </p:txBody>
      </p:sp>
      <p:pic>
        <p:nvPicPr>
          <p:cNvPr id="7" name="Content Placeholder 6" descr="IMG_768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1" b="7061"/>
          <a:stretch>
            <a:fillRect/>
          </a:stretch>
        </p:blipFill>
        <p:spPr>
          <a:xfrm>
            <a:off x="5105400" y="152400"/>
            <a:ext cx="2819400" cy="32283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1536700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latin typeface="Garamond" pitchFamily="18" charset="0"/>
                <a:cs typeface="Garamond"/>
              </a:rPr>
              <a:t>Animal Science, Pre-Veterinary Medicine</a:t>
            </a:r>
          </a:p>
          <a:p>
            <a:endParaRPr lang="en-US" sz="1800" dirty="0" smtClean="0">
              <a:latin typeface="Garamond" pitchFamily="18" charset="0"/>
              <a:cs typeface="Garamond"/>
            </a:endParaRPr>
          </a:p>
          <a:p>
            <a:r>
              <a:rPr lang="en-US" sz="1800" dirty="0" smtClean="0">
                <a:latin typeface="Garamond" pitchFamily="18" charset="0"/>
                <a:cs typeface="Garamond"/>
              </a:rPr>
              <a:t>Accepted to Loma Linda University School of Medicine</a:t>
            </a:r>
            <a:endParaRPr lang="en-US" sz="1800" dirty="0">
              <a:latin typeface="Garamond" pitchFamily="18" charset="0"/>
              <a:cs typeface="Garamond"/>
            </a:endParaRPr>
          </a:p>
          <a:p>
            <a:endParaRPr lang="en-US" sz="1600" dirty="0">
              <a:latin typeface="Garamond"/>
              <a:cs typeface="Garamond"/>
            </a:endParaRPr>
          </a:p>
        </p:txBody>
      </p:sp>
      <p:pic>
        <p:nvPicPr>
          <p:cNvPr id="2" name="Picture 1" descr="IMG_107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24200"/>
            <a:ext cx="4318000" cy="3238500"/>
          </a:xfrm>
          <a:prstGeom prst="rect">
            <a:avLst/>
          </a:prstGeom>
        </p:spPr>
      </p:pic>
      <p:pic>
        <p:nvPicPr>
          <p:cNvPr id="3" name="Picture 2" descr="IMG_40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408568"/>
            <a:ext cx="2587074" cy="34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82743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Garamond" panose="02020404030301010803" pitchFamily="18" charset="0"/>
              </a:rPr>
              <a:t>Jeanmark</a:t>
            </a:r>
            <a:r>
              <a:rPr lang="en-US" sz="2800" dirty="0">
                <a:latin typeface="Garamond" panose="02020404030301010803" pitchFamily="18" charset="0"/>
              </a:rPr>
              <a:t> Kessler </a:t>
            </a:r>
            <a:endParaRPr lang="en-US" sz="28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06500"/>
            <a:ext cx="3962400" cy="19939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aramond"/>
                <a:cs typeface="Garamond"/>
              </a:rPr>
              <a:t>Theology and Speech Language Pathology and Audiology </a:t>
            </a:r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Will </a:t>
            </a:r>
            <a:r>
              <a:rPr lang="en-US" sz="1800" dirty="0">
                <a:latin typeface="Garamond"/>
                <a:cs typeface="Garamond"/>
              </a:rPr>
              <a:t>graduate May 2015 </a:t>
            </a:r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Pursuing M </a:t>
            </a:r>
            <a:r>
              <a:rPr lang="en-US" sz="1800" dirty="0" err="1" smtClean="0">
                <a:latin typeface="Garamond"/>
                <a:cs typeface="Garamond"/>
              </a:rPr>
              <a:t>Div</a:t>
            </a:r>
            <a:r>
              <a:rPr lang="en-US" sz="1800" dirty="0" smtClean="0">
                <a:latin typeface="Garamond"/>
                <a:cs typeface="Garamond"/>
              </a:rPr>
              <a:t> at the SDA Theological Seminary, Andrews University</a:t>
            </a:r>
          </a:p>
        </p:txBody>
      </p:sp>
      <p:pic>
        <p:nvPicPr>
          <p:cNvPr id="7" name="Picture 6" descr="IMG_76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33400"/>
            <a:ext cx="3657600" cy="4876800"/>
          </a:xfrm>
          <a:prstGeom prst="rect">
            <a:avLst/>
          </a:prstGeom>
        </p:spPr>
      </p:pic>
      <p:pic>
        <p:nvPicPr>
          <p:cNvPr id="3" name="Picture 2" descr="IMG_109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7" y="2971800"/>
            <a:ext cx="4445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34158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3008313" cy="7493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Patrick </a:t>
            </a:r>
            <a:r>
              <a:rPr lang="en-US" sz="2800" dirty="0" err="1">
                <a:latin typeface="Garamond" panose="02020404030301010803" pitchFamily="18" charset="0"/>
              </a:rPr>
              <a:t>Knighton</a:t>
            </a:r>
            <a:endParaRPr lang="en-US" sz="2800" dirty="0">
              <a:latin typeface="Garamond" panose="02020404030301010803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143001"/>
            <a:ext cx="3008313" cy="3505200"/>
          </a:xfrm>
        </p:spPr>
        <p:txBody>
          <a:bodyPr/>
          <a:lstStyle/>
          <a:p>
            <a:r>
              <a:rPr lang="en-US" sz="1800" dirty="0">
                <a:latin typeface="Garamond" panose="02020404030301010803" pitchFamily="18" charset="0"/>
              </a:rPr>
              <a:t>Biology, Minor in Chemistry</a:t>
            </a:r>
          </a:p>
          <a:p>
            <a:endParaRPr lang="en-US" sz="1800" dirty="0" smtClean="0">
              <a:latin typeface="Garamond" panose="02020404030301010803" pitchFamily="18" charset="0"/>
            </a:endParaRPr>
          </a:p>
          <a:p>
            <a:r>
              <a:rPr lang="en-US" sz="1800" dirty="0" smtClean="0">
                <a:latin typeface="Garamond" panose="02020404030301010803" pitchFamily="18" charset="0"/>
              </a:rPr>
              <a:t>Will </a:t>
            </a:r>
            <a:r>
              <a:rPr lang="en-US" sz="1800" dirty="0">
                <a:latin typeface="Garamond" panose="02020404030301010803" pitchFamily="18" charset="0"/>
              </a:rPr>
              <a:t>graduate May 2015 </a:t>
            </a:r>
            <a:r>
              <a:rPr lang="en-US" sz="1800" b="1" dirty="0">
                <a:latin typeface="Garamond" panose="02020404030301010803" pitchFamily="18" charset="0"/>
              </a:rPr>
              <a:t>  </a:t>
            </a:r>
            <a:endParaRPr lang="en-US" dirty="0"/>
          </a:p>
          <a:p>
            <a:endParaRPr lang="en-US" sz="1800" b="1" dirty="0" smtClean="0">
              <a:latin typeface="Garamond" panose="02020404030301010803" pitchFamily="18" charset="0"/>
            </a:endParaRPr>
          </a:p>
          <a:p>
            <a:r>
              <a:rPr lang="en-US" sz="1800" dirty="0" smtClean="0">
                <a:latin typeface="Garamond" panose="02020404030301010803" pitchFamily="18" charset="0"/>
              </a:rPr>
              <a:t>Plans to take a gap year and then apply to medical or graduate school </a:t>
            </a:r>
            <a:endParaRPr lang="en-US" sz="1800" dirty="0"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81400"/>
            <a:ext cx="4114800" cy="3086100"/>
          </a:xfrm>
          <a:prstGeom prst="rect">
            <a:avLst/>
          </a:prstGeom>
        </p:spPr>
      </p:pic>
      <p:pic>
        <p:nvPicPr>
          <p:cNvPr id="3" name="Picture 2" descr="IMG_109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0"/>
            <a:ext cx="4114800" cy="3086100"/>
          </a:xfrm>
          <a:prstGeom prst="rect">
            <a:avLst/>
          </a:prstGeom>
        </p:spPr>
      </p:pic>
      <p:pic>
        <p:nvPicPr>
          <p:cNvPr id="5" name="Picture 4" descr="IMG_239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57600"/>
            <a:ext cx="40132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98990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/>
                <a:cs typeface="Garamond"/>
              </a:rPr>
              <a:t>Anna Kwon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295400"/>
            <a:ext cx="4648200" cy="245110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Garamond"/>
                <a:cs typeface="Garamond"/>
              </a:rPr>
              <a:t>Biology</a:t>
            </a:r>
          </a:p>
          <a:p>
            <a:endParaRPr lang="en-US" sz="1600" dirty="0" smtClean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Minor </a:t>
            </a:r>
            <a:r>
              <a:rPr lang="en-US" sz="1600" dirty="0">
                <a:latin typeface="Garamond"/>
                <a:cs typeface="Garamond"/>
              </a:rPr>
              <a:t>in Chemistry </a:t>
            </a:r>
          </a:p>
          <a:p>
            <a:endParaRPr lang="en-US" sz="1600" dirty="0" smtClean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Graduated </a:t>
            </a:r>
            <a:r>
              <a:rPr lang="en-US" sz="1600" dirty="0">
                <a:latin typeface="Garamond"/>
                <a:cs typeface="Garamond"/>
              </a:rPr>
              <a:t>December 2014</a:t>
            </a:r>
          </a:p>
        </p:txBody>
      </p:sp>
      <p:pic>
        <p:nvPicPr>
          <p:cNvPr id="5" name="Picture 4" descr="IMG_56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990600"/>
            <a:ext cx="5689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94043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70485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Charles Lee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0"/>
            <a:ext cx="3937000" cy="29527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Garamond" panose="02020404030301010803" pitchFamily="18" charset="0"/>
                <a:cs typeface="Garamond"/>
              </a:rPr>
              <a:t>English, concentration literature</a:t>
            </a:r>
          </a:p>
          <a:p>
            <a:endParaRPr lang="en-US" sz="1800" dirty="0" smtClean="0">
              <a:latin typeface="Garamond" panose="02020404030301010803" pitchFamily="18" charset="0"/>
              <a:cs typeface="Garamond"/>
            </a:endParaRPr>
          </a:p>
          <a:p>
            <a:r>
              <a:rPr lang="en-US" sz="1800" dirty="0" smtClean="0">
                <a:latin typeface="Garamond" panose="02020404030301010803" pitchFamily="18" charset="0"/>
                <a:cs typeface="Garamond"/>
              </a:rPr>
              <a:t>Will </a:t>
            </a:r>
            <a:r>
              <a:rPr lang="en-US" sz="1800" dirty="0">
                <a:latin typeface="Garamond" panose="02020404030301010803" pitchFamily="18" charset="0"/>
                <a:cs typeface="Garamond"/>
              </a:rPr>
              <a:t>graduate May 2015</a:t>
            </a:r>
          </a:p>
          <a:p>
            <a:endParaRPr lang="en-US" sz="1800" dirty="0" smtClean="0">
              <a:latin typeface="Garamond" panose="02020404030301010803" pitchFamily="18" charset="0"/>
              <a:cs typeface="Garamond"/>
            </a:endParaRPr>
          </a:p>
          <a:p>
            <a:r>
              <a:rPr lang="en-US" sz="1800" dirty="0" smtClean="0">
                <a:latin typeface="Garamond" panose="02020404030301010803" pitchFamily="18" charset="0"/>
                <a:cs typeface="Garamond"/>
              </a:rPr>
              <a:t>Plans </a:t>
            </a:r>
            <a:r>
              <a:rPr lang="en-US" sz="1800" dirty="0">
                <a:latin typeface="Garamond" panose="02020404030301010803" pitchFamily="18" charset="0"/>
                <a:cs typeface="Garamond"/>
              </a:rPr>
              <a:t>on taking a gap year </a:t>
            </a:r>
            <a:endParaRPr lang="en-US" sz="1800" b="1" dirty="0">
              <a:latin typeface="Garamond"/>
              <a:cs typeface="Garamond"/>
            </a:endParaRPr>
          </a:p>
        </p:txBody>
      </p:sp>
      <p:pic>
        <p:nvPicPr>
          <p:cNvPr id="3" name="Picture 2" descr="IMG_279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9000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67133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6731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James </a:t>
            </a:r>
            <a:r>
              <a:rPr lang="en-US" sz="2800" dirty="0" err="1">
                <a:latin typeface="Garamond" panose="02020404030301010803" pitchFamily="18" charset="0"/>
              </a:rPr>
              <a:t>Magbauna</a:t>
            </a:r>
            <a:endParaRPr lang="en-US" sz="2800" dirty="0">
              <a:latin typeface="Garamond" panose="02020404030301010803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95400"/>
            <a:ext cx="3008313" cy="28321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aramond" panose="02020404030301010803" pitchFamily="18" charset="0"/>
              </a:rPr>
              <a:t>Engineering, Mechanical Engineering</a:t>
            </a:r>
          </a:p>
          <a:p>
            <a:endParaRPr lang="en-US" sz="1800" dirty="0" smtClean="0">
              <a:latin typeface="Garamond" panose="02020404030301010803" pitchFamily="18" charset="0"/>
            </a:endParaRPr>
          </a:p>
          <a:p>
            <a:r>
              <a:rPr lang="en-US" sz="1800" dirty="0" smtClean="0">
                <a:latin typeface="Garamond" panose="02020404030301010803" pitchFamily="18" charset="0"/>
              </a:rPr>
              <a:t>Will </a:t>
            </a:r>
            <a:r>
              <a:rPr lang="en-US" sz="1800" dirty="0">
                <a:latin typeface="Garamond" panose="02020404030301010803" pitchFamily="18" charset="0"/>
              </a:rPr>
              <a:t>graduate May 2015 </a:t>
            </a:r>
            <a:r>
              <a:rPr lang="en-US" sz="1800" b="1" dirty="0">
                <a:latin typeface="Garamond" panose="02020404030301010803" pitchFamily="18" charset="0"/>
              </a:rPr>
              <a:t>  </a:t>
            </a:r>
          </a:p>
          <a:p>
            <a:endParaRPr lang="en-US" sz="1600" dirty="0"/>
          </a:p>
        </p:txBody>
      </p:sp>
      <p:pic>
        <p:nvPicPr>
          <p:cNvPr id="3" name="Picture 2" descr="IMG_78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38200"/>
            <a:ext cx="4343400" cy="3257550"/>
          </a:xfrm>
          <a:prstGeom prst="rect">
            <a:avLst/>
          </a:prstGeom>
        </p:spPr>
      </p:pic>
      <p:pic>
        <p:nvPicPr>
          <p:cNvPr id="5" name="Picture 4" descr="IMG_003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290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10920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5969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Michael </a:t>
            </a:r>
            <a:r>
              <a:rPr lang="en-US" sz="2400" dirty="0" err="1" smtClean="0">
                <a:latin typeface="Garamond"/>
                <a:cs typeface="Garamond"/>
              </a:rPr>
              <a:t>VanderWaal</a:t>
            </a:r>
            <a:endParaRPr lang="en-US" sz="2400" dirty="0">
              <a:latin typeface="Garamond"/>
              <a:cs typeface="Garamond"/>
            </a:endParaRPr>
          </a:p>
        </p:txBody>
      </p:sp>
      <p:pic>
        <p:nvPicPr>
          <p:cNvPr id="5" name="Content Placeholder 4" descr="IMG_775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-790" r="300" b="573"/>
          <a:stretch/>
        </p:blipFill>
        <p:spPr>
          <a:xfrm>
            <a:off x="4953000" y="228601"/>
            <a:ext cx="3733800" cy="28236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Garamond"/>
                <a:cs typeface="Garamond"/>
              </a:rPr>
              <a:t>Psychology major</a:t>
            </a:r>
            <a:endParaRPr lang="en-US" sz="2000" dirty="0">
              <a:latin typeface="Garamond"/>
              <a:cs typeface="Garamond"/>
            </a:endParaRPr>
          </a:p>
          <a:p>
            <a:endParaRPr lang="en-US" sz="2000" dirty="0" smtClean="0">
              <a:latin typeface="Garamond"/>
              <a:cs typeface="Garamond"/>
            </a:endParaRPr>
          </a:p>
          <a:p>
            <a:r>
              <a:rPr lang="en-US" sz="2000" dirty="0" smtClean="0">
                <a:latin typeface="Garamond"/>
                <a:cs typeface="Garamond"/>
              </a:rPr>
              <a:t>Spanish minor</a:t>
            </a:r>
          </a:p>
          <a:p>
            <a:endParaRPr lang="en-US" sz="2000" dirty="0">
              <a:latin typeface="Garamond"/>
              <a:cs typeface="Garamond"/>
            </a:endParaRPr>
          </a:p>
          <a:p>
            <a:r>
              <a:rPr lang="en-US" sz="2000" dirty="0" smtClean="0">
                <a:latin typeface="Garamond"/>
                <a:cs typeface="Garamond"/>
              </a:rPr>
              <a:t>Will graduate May 2015</a:t>
            </a:r>
            <a:endParaRPr lang="en-US" sz="2000" dirty="0">
              <a:latin typeface="Garamond"/>
              <a:cs typeface="Garamon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02000"/>
            <a:ext cx="2667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43178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8923"/>
            <a:ext cx="3008313" cy="52070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Michael </a:t>
            </a:r>
            <a:r>
              <a:rPr lang="en-US" sz="2800" dirty="0" err="1">
                <a:latin typeface="Garamond" panose="02020404030301010803" pitchFamily="18" charset="0"/>
              </a:rPr>
              <a:t>Momohara</a:t>
            </a:r>
            <a:endParaRPr lang="en-US" sz="2800" dirty="0">
              <a:latin typeface="Garamond" panose="02020404030301010803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3008313" cy="2374899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Garamond" panose="02020404030301010803" pitchFamily="18" charset="0"/>
              </a:rPr>
              <a:t>Music </a:t>
            </a:r>
            <a:endParaRPr lang="en-US" sz="1800" dirty="0">
              <a:latin typeface="Garamond" panose="02020404030301010803" pitchFamily="18" charset="0"/>
            </a:endParaRPr>
          </a:p>
          <a:p>
            <a:endParaRPr lang="en-US" sz="1800" dirty="0">
              <a:latin typeface="Garamond" panose="02020404030301010803" pitchFamily="18" charset="0"/>
            </a:endParaRPr>
          </a:p>
          <a:p>
            <a:r>
              <a:rPr lang="en-US" sz="1800" dirty="0">
                <a:latin typeface="Garamond" panose="02020404030301010803" pitchFamily="18" charset="0"/>
              </a:rPr>
              <a:t>Will graduate May </a:t>
            </a:r>
            <a:r>
              <a:rPr lang="en-US" sz="1800" dirty="0" smtClean="0">
                <a:latin typeface="Garamond" panose="02020404030301010803" pitchFamily="18" charset="0"/>
              </a:rPr>
              <a:t>2015</a:t>
            </a:r>
          </a:p>
          <a:p>
            <a:endParaRPr lang="en-US" sz="1800" b="1" dirty="0">
              <a:latin typeface="Garamond" panose="02020404030301010803" pitchFamily="18" charset="0"/>
            </a:endParaRPr>
          </a:p>
          <a:p>
            <a:r>
              <a:rPr lang="en-US" sz="1800" dirty="0" smtClean="0">
                <a:latin typeface="Garamond" panose="02020404030301010803" pitchFamily="18" charset="0"/>
              </a:rPr>
              <a:t>Accepted to Loma Linda University School of Medicine </a:t>
            </a:r>
            <a:endParaRPr lang="en-US" sz="1800" dirty="0">
              <a:latin typeface="Garamond" panose="02020404030301010803" pitchFamily="18" charset="0"/>
            </a:endParaRPr>
          </a:p>
        </p:txBody>
      </p:sp>
      <p:pic>
        <p:nvPicPr>
          <p:cNvPr id="7" name="Picture 6" descr="IMG_76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152400"/>
            <a:ext cx="2400300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8954" y="16123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IMG_477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4394200" cy="3295650"/>
          </a:xfrm>
          <a:prstGeom prst="rect">
            <a:avLst/>
          </a:prstGeom>
        </p:spPr>
      </p:pic>
      <p:pic>
        <p:nvPicPr>
          <p:cNvPr id="3" name="Picture 2" descr="IMG_076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505200"/>
            <a:ext cx="24574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8916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8255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Andre Moncrieff  </a:t>
            </a:r>
            <a:endParaRPr lang="en-US" sz="28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733800" cy="397509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Garamond"/>
                <a:cs typeface="Garamond"/>
              </a:rPr>
              <a:t>Music, Biology concentration in Zoology </a:t>
            </a:r>
          </a:p>
          <a:p>
            <a:r>
              <a:rPr lang="en-US" sz="2000" dirty="0">
                <a:latin typeface="Garamond"/>
                <a:cs typeface="Garamond"/>
              </a:rPr>
              <a:t>Graduated December 2014 </a:t>
            </a:r>
          </a:p>
          <a:p>
            <a:endParaRPr lang="en-US" sz="2000" dirty="0" smtClean="0">
              <a:latin typeface="Garamond"/>
              <a:cs typeface="Garamond"/>
            </a:endParaRPr>
          </a:p>
          <a:p>
            <a:r>
              <a:rPr lang="en-US" sz="2000" dirty="0" smtClean="0">
                <a:latin typeface="Garamond"/>
                <a:cs typeface="Garamond"/>
              </a:rPr>
              <a:t>PhD </a:t>
            </a:r>
            <a:r>
              <a:rPr lang="en-US" sz="2000" dirty="0">
                <a:latin typeface="Garamond"/>
                <a:cs typeface="Garamond"/>
              </a:rPr>
              <a:t>Candidate at Louisiana State University</a:t>
            </a:r>
          </a:p>
          <a:p>
            <a:endParaRPr lang="en-US" sz="2000" dirty="0" smtClean="0">
              <a:latin typeface="Garamond"/>
              <a:cs typeface="Garamond"/>
            </a:endParaRPr>
          </a:p>
          <a:p>
            <a:r>
              <a:rPr lang="en-US" sz="2000" dirty="0" smtClean="0">
                <a:latin typeface="Garamond"/>
                <a:cs typeface="Garamond"/>
              </a:rPr>
              <a:t>Working </a:t>
            </a:r>
            <a:r>
              <a:rPr lang="en-US" sz="2000" dirty="0">
                <a:latin typeface="Garamond"/>
                <a:cs typeface="Garamond"/>
              </a:rPr>
              <a:t>in a lab at the LSU Museum of Natural History that specializes in </a:t>
            </a:r>
            <a:r>
              <a:rPr lang="en-US" sz="2000" dirty="0" err="1">
                <a:latin typeface="Garamond"/>
                <a:cs typeface="Garamond"/>
              </a:rPr>
              <a:t>Neotropical</a:t>
            </a:r>
            <a:r>
              <a:rPr lang="en-US" sz="2000" dirty="0">
                <a:latin typeface="Garamond"/>
                <a:cs typeface="Garamond"/>
              </a:rPr>
              <a:t> birds  </a:t>
            </a:r>
          </a:p>
        </p:txBody>
      </p:sp>
      <p:pic>
        <p:nvPicPr>
          <p:cNvPr id="2" name="Picture 1" descr="IMG_43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7200"/>
            <a:ext cx="4419600" cy="3314700"/>
          </a:xfrm>
          <a:prstGeom prst="rect">
            <a:avLst/>
          </a:prstGeom>
        </p:spPr>
      </p:pic>
      <p:pic>
        <p:nvPicPr>
          <p:cNvPr id="3" name="Picture 2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952408"/>
            <a:ext cx="3849311" cy="288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04081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8255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Megan Reed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Marketing</a:t>
            </a:r>
          </a:p>
          <a:p>
            <a:endParaRPr lang="en-US" sz="1800" dirty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Will graduate May 2015 </a:t>
            </a:r>
          </a:p>
          <a:p>
            <a:endParaRPr lang="en-US" sz="1800" dirty="0" smtClean="0"/>
          </a:p>
          <a:p>
            <a:r>
              <a:rPr lang="en-US" sz="1800" dirty="0">
                <a:latin typeface="Garamond"/>
                <a:cs typeface="Garamond"/>
              </a:rPr>
              <a:t>Assistant brand manager for </a:t>
            </a:r>
            <a:r>
              <a:rPr lang="en-US" sz="1800" dirty="0" err="1">
                <a:latin typeface="Garamond"/>
                <a:cs typeface="Garamond"/>
              </a:rPr>
              <a:t>Nutella</a:t>
            </a:r>
            <a:r>
              <a:rPr lang="en-US" sz="1800" dirty="0">
                <a:latin typeface="Garamond"/>
                <a:cs typeface="Garamond"/>
              </a:rPr>
              <a:t> at Ferrero Company</a:t>
            </a:r>
          </a:p>
        </p:txBody>
      </p:sp>
      <p:pic>
        <p:nvPicPr>
          <p:cNvPr id="3" name="Picture 2" descr="IMG_77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0"/>
            <a:ext cx="2640926" cy="3521235"/>
          </a:xfrm>
          <a:prstGeom prst="rect">
            <a:avLst/>
          </a:prstGeom>
        </p:spPr>
      </p:pic>
      <p:pic>
        <p:nvPicPr>
          <p:cNvPr id="2" name="Picture 1" descr="IMG_755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19500"/>
            <a:ext cx="3886200" cy="2914650"/>
          </a:xfrm>
          <a:prstGeom prst="rect">
            <a:avLst/>
          </a:prstGeom>
        </p:spPr>
      </p:pic>
      <p:pic>
        <p:nvPicPr>
          <p:cNvPr id="5" name="Picture 4" descr="IMG_216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8140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03472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08313" cy="5207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Johnny Ahn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3657600" cy="4114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Garamond" panose="02020404030301010803" pitchFamily="18" charset="0"/>
              </a:rPr>
              <a:t>Biology </a:t>
            </a:r>
            <a:endParaRPr lang="en-US" sz="2000" dirty="0">
              <a:latin typeface="Garamond" panose="02020404030301010803" pitchFamily="18" charset="0"/>
            </a:endParaRPr>
          </a:p>
          <a:p>
            <a:endParaRPr lang="en-US" sz="2000" dirty="0" smtClean="0">
              <a:latin typeface="Garamond" panose="02020404030301010803" pitchFamily="18" charset="0"/>
            </a:endParaRPr>
          </a:p>
          <a:p>
            <a:r>
              <a:rPr lang="en-US" sz="2000" dirty="0" smtClean="0">
                <a:latin typeface="Garamond" panose="02020404030301010803" pitchFamily="18" charset="0"/>
              </a:rPr>
              <a:t>Accepted to Loma </a:t>
            </a:r>
            <a:r>
              <a:rPr lang="en-US" sz="2000" dirty="0">
                <a:latin typeface="Garamond" panose="02020404030301010803" pitchFamily="18" charset="0"/>
              </a:rPr>
              <a:t>Linda University School of </a:t>
            </a:r>
            <a:r>
              <a:rPr lang="en-US" sz="2000" dirty="0" smtClean="0">
                <a:latin typeface="Garamond" panose="02020404030301010803" pitchFamily="18" charset="0"/>
              </a:rPr>
              <a:t>Medicine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Georgia Medical </a:t>
            </a:r>
            <a:r>
              <a:rPr lang="en-US" sz="2000" dirty="0" smtClean="0">
                <a:latin typeface="Garamond" panose="02020404030301010803" pitchFamily="18" charset="0"/>
              </a:rPr>
              <a:t>College (received 100% scholarship) </a:t>
            </a:r>
            <a:endParaRPr lang="en-US" sz="2000" dirty="0">
              <a:latin typeface="Garamond" panose="02020404030301010803" pitchFamily="18" charset="0"/>
            </a:endParaRPr>
          </a:p>
          <a:p>
            <a:endParaRPr lang="en-US" sz="2000" dirty="0" smtClean="0">
              <a:latin typeface="Garamond" panose="02020404030301010803" pitchFamily="18" charset="0"/>
            </a:endParaRPr>
          </a:p>
          <a:p>
            <a:r>
              <a:rPr lang="en-US" sz="2000" dirty="0" smtClean="0">
                <a:latin typeface="Garamond" panose="02020404030301010803" pitchFamily="18" charset="0"/>
              </a:rPr>
              <a:t>Graduated </a:t>
            </a:r>
            <a:r>
              <a:rPr lang="en-US" sz="2000" dirty="0">
                <a:latin typeface="Garamond" panose="02020404030301010803" pitchFamily="18" charset="0"/>
              </a:rPr>
              <a:t>December 2014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IMG_47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1000"/>
            <a:ext cx="3622547" cy="2716910"/>
          </a:xfrm>
          <a:prstGeom prst="rect">
            <a:avLst/>
          </a:prstGeom>
        </p:spPr>
      </p:pic>
      <p:pic>
        <p:nvPicPr>
          <p:cNvPr id="2" name="Picture 1" descr="IMG_59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76600"/>
            <a:ext cx="2590800" cy="3454400"/>
          </a:xfrm>
          <a:prstGeom prst="rect">
            <a:avLst/>
          </a:prstGeom>
        </p:spPr>
      </p:pic>
      <p:pic>
        <p:nvPicPr>
          <p:cNvPr id="5" name="Picture 4" descr="IMG_239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4088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52217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3008313" cy="673100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latin typeface="Garamond"/>
                <a:cs typeface="Garamond"/>
              </a:rPr>
              <a:t>Melodie</a:t>
            </a:r>
            <a:r>
              <a:rPr lang="en-US" sz="2800" dirty="0" smtClean="0">
                <a:latin typeface="Garamond"/>
                <a:cs typeface="Garamond"/>
              </a:rPr>
              <a:t> </a:t>
            </a:r>
            <a:r>
              <a:rPr lang="en-US" sz="2800" dirty="0" err="1" smtClean="0">
                <a:latin typeface="Garamond"/>
                <a:cs typeface="Garamond"/>
              </a:rPr>
              <a:t>Roschman</a:t>
            </a:r>
            <a:r>
              <a:rPr lang="en-US" sz="2800" dirty="0" smtClean="0">
                <a:latin typeface="Garamond"/>
                <a:cs typeface="Garamond"/>
              </a:rPr>
              <a:t>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685800"/>
            <a:ext cx="3581400" cy="3975099"/>
          </a:xfrm>
        </p:spPr>
        <p:txBody>
          <a:bodyPr>
            <a:normAutofit/>
          </a:bodyPr>
          <a:lstStyle/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>
                <a:latin typeface="Garamond" pitchFamily="18" charset="0"/>
              </a:rPr>
              <a:t>Journalism and English</a:t>
            </a:r>
          </a:p>
          <a:p>
            <a:r>
              <a:rPr lang="en-US" sz="1600" dirty="0">
                <a:latin typeface="Garamond" pitchFamily="18" charset="0"/>
              </a:rPr>
              <a:t>Will graduate May 2015</a:t>
            </a:r>
          </a:p>
          <a:p>
            <a:endParaRPr lang="en-US" sz="1600" dirty="0" smtClean="0">
              <a:latin typeface="Garamond" pitchFamily="18" charset="0"/>
            </a:endParaRPr>
          </a:p>
          <a:p>
            <a:r>
              <a:rPr lang="en-US" sz="1600" dirty="0" smtClean="0">
                <a:latin typeface="Garamond" pitchFamily="18" charset="0"/>
              </a:rPr>
              <a:t>Accepted </a:t>
            </a:r>
            <a:r>
              <a:rPr lang="en-US" sz="1600" dirty="0">
                <a:latin typeface="Garamond" pitchFamily="18" charset="0"/>
              </a:rPr>
              <a:t>to MA in English Literature programs at:  </a:t>
            </a:r>
          </a:p>
          <a:p>
            <a:r>
              <a:rPr lang="en-US" sz="1600" dirty="0">
                <a:latin typeface="Garamond" pitchFamily="18" charset="0"/>
              </a:rPr>
              <a:t>University of Toronto </a:t>
            </a:r>
          </a:p>
          <a:p>
            <a:r>
              <a:rPr lang="en-US" sz="1600" dirty="0">
                <a:latin typeface="Garamond" pitchFamily="18" charset="0"/>
              </a:rPr>
              <a:t>University of British Columbia</a:t>
            </a:r>
          </a:p>
          <a:p>
            <a:r>
              <a:rPr lang="en-US" sz="1600" dirty="0">
                <a:latin typeface="Garamond" pitchFamily="18" charset="0"/>
              </a:rPr>
              <a:t>McMaster University </a:t>
            </a:r>
          </a:p>
          <a:p>
            <a:r>
              <a:rPr lang="en-US" sz="1600" dirty="0">
                <a:latin typeface="Garamond" pitchFamily="18" charset="0"/>
              </a:rPr>
              <a:t>University of St. Andrews</a:t>
            </a:r>
          </a:p>
          <a:p>
            <a:r>
              <a:rPr lang="en-US" sz="1600" dirty="0">
                <a:latin typeface="Garamond" pitchFamily="18" charset="0"/>
              </a:rPr>
              <a:t>University of London </a:t>
            </a:r>
          </a:p>
          <a:p>
            <a:r>
              <a:rPr lang="en-US" sz="1600" dirty="0">
                <a:latin typeface="Garamond" pitchFamily="18" charset="0"/>
              </a:rPr>
              <a:t>University of </a:t>
            </a:r>
            <a:r>
              <a:rPr lang="en-US" sz="1600" dirty="0" smtClean="0">
                <a:latin typeface="Garamond" pitchFamily="18" charset="0"/>
              </a:rPr>
              <a:t>Washington</a:t>
            </a:r>
          </a:p>
          <a:p>
            <a:r>
              <a:rPr lang="en-US" sz="1600" dirty="0" smtClean="0">
                <a:latin typeface="Garamond" pitchFamily="18" charset="0"/>
              </a:rPr>
              <a:t>Oxford University </a:t>
            </a:r>
            <a:endParaRPr lang="en-US" sz="1600" dirty="0">
              <a:latin typeface="Garamond" pitchFamily="18" charset="0"/>
            </a:endParaRPr>
          </a:p>
          <a:p>
            <a:endParaRPr lang="en-US" sz="1600" dirty="0">
              <a:latin typeface="Garamond"/>
              <a:cs typeface="Garamon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81000"/>
            <a:ext cx="2523392" cy="3364523"/>
          </a:xfrm>
          <a:prstGeom prst="rect">
            <a:avLst/>
          </a:prstGeom>
        </p:spPr>
      </p:pic>
      <p:pic>
        <p:nvPicPr>
          <p:cNvPr id="3" name="Picture 2" descr="IMG_73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962400"/>
            <a:ext cx="3527743" cy="2645807"/>
          </a:xfrm>
          <a:prstGeom prst="rect">
            <a:avLst/>
          </a:prstGeom>
        </p:spPr>
      </p:pic>
      <p:pic>
        <p:nvPicPr>
          <p:cNvPr id="6" name="Picture 5" descr="IMG_398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91000"/>
            <a:ext cx="3227403" cy="242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20540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6731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Olivia Ruiz-Knott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124200" cy="44958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aramond"/>
                <a:cs typeface="Garamond"/>
              </a:rPr>
              <a:t>Religion and Communication</a:t>
            </a:r>
          </a:p>
          <a:p>
            <a:endParaRPr lang="en-US" sz="1800" dirty="0" smtClean="0">
              <a:latin typeface="Garamond" pitchFamily="18" charset="0"/>
            </a:endParaRPr>
          </a:p>
          <a:p>
            <a:r>
              <a:rPr lang="en-US" sz="1800" dirty="0" smtClean="0">
                <a:latin typeface="Garamond" pitchFamily="18" charset="0"/>
              </a:rPr>
              <a:t>Will </a:t>
            </a:r>
            <a:r>
              <a:rPr lang="en-US" sz="1800" dirty="0">
                <a:latin typeface="Garamond" pitchFamily="18" charset="0"/>
              </a:rPr>
              <a:t>graduate May </a:t>
            </a:r>
            <a:r>
              <a:rPr lang="en-US" sz="1800" dirty="0" smtClean="0">
                <a:latin typeface="Garamond" pitchFamily="18" charset="0"/>
              </a:rPr>
              <a:t>2015</a:t>
            </a:r>
          </a:p>
          <a:p>
            <a:endParaRPr lang="en-US" sz="1800" dirty="0">
              <a:latin typeface="Garamond" pitchFamily="18" charset="0"/>
            </a:endParaRPr>
          </a:p>
          <a:p>
            <a:r>
              <a:rPr lang="en-US" sz="1800" dirty="0" smtClean="0">
                <a:latin typeface="Garamond" pitchFamily="18" charset="0"/>
              </a:rPr>
              <a:t>Plans to move to Boston to do communication and Bible work for the Southern New England Conference and a ministry called “Compassion Boston”</a:t>
            </a:r>
          </a:p>
          <a:p>
            <a:endParaRPr lang="en-US" sz="1600" dirty="0" smtClean="0">
              <a:latin typeface="Garamond" pitchFamily="18" charset="0"/>
            </a:endParaRPr>
          </a:p>
          <a:p>
            <a:endParaRPr lang="en-US" sz="1600" dirty="0">
              <a:latin typeface="Garamond" pitchFamily="18" charset="0"/>
            </a:endParaRP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85800"/>
            <a:ext cx="3733800" cy="2686050"/>
          </a:xfrm>
          <a:prstGeom prst="rect">
            <a:avLst/>
          </a:prstGeom>
        </p:spPr>
      </p:pic>
      <p:pic>
        <p:nvPicPr>
          <p:cNvPr id="3" name="Picture 2" descr="IMG_678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657600"/>
            <a:ext cx="3733800" cy="2914650"/>
          </a:xfrm>
          <a:prstGeom prst="rect">
            <a:avLst/>
          </a:prstGeom>
        </p:spPr>
      </p:pic>
      <p:pic>
        <p:nvPicPr>
          <p:cNvPr id="6" name="Picture 5" descr="IMG_065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94126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03560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6731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/>
                <a:cs typeface="Garamond"/>
              </a:rPr>
              <a:t>Seth Stacey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>
                <a:latin typeface="Garamond"/>
                <a:cs typeface="Garamond"/>
              </a:rPr>
              <a:t>Biochemistry </a:t>
            </a:r>
          </a:p>
          <a:p>
            <a:endParaRPr lang="en-US" sz="2000" dirty="0" smtClean="0">
              <a:latin typeface="Garamond"/>
              <a:cs typeface="Garamond"/>
            </a:endParaRPr>
          </a:p>
          <a:p>
            <a:r>
              <a:rPr lang="en-US" sz="2000" dirty="0" smtClean="0">
                <a:latin typeface="Garamond"/>
                <a:cs typeface="Garamond"/>
              </a:rPr>
              <a:t>Accepted </a:t>
            </a:r>
            <a:r>
              <a:rPr lang="en-US" sz="2000" dirty="0">
                <a:latin typeface="Garamond"/>
                <a:cs typeface="Garamond"/>
              </a:rPr>
              <a:t>to Loma Linda University School of Dentistry</a:t>
            </a:r>
          </a:p>
          <a:p>
            <a:endParaRPr lang="en-US" sz="2000" dirty="0" smtClean="0">
              <a:latin typeface="Garamond"/>
              <a:cs typeface="Garamond"/>
            </a:endParaRPr>
          </a:p>
          <a:p>
            <a:r>
              <a:rPr lang="en-US" sz="2000" dirty="0" smtClean="0">
                <a:latin typeface="Garamond"/>
                <a:cs typeface="Garamond"/>
              </a:rPr>
              <a:t>Will </a:t>
            </a:r>
            <a:r>
              <a:rPr lang="en-US" sz="2000" dirty="0">
                <a:latin typeface="Garamond"/>
                <a:cs typeface="Garamond"/>
              </a:rPr>
              <a:t>graduate May 2015 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IMG_769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3400"/>
            <a:ext cx="3962400" cy="2971800"/>
          </a:xfrm>
          <a:prstGeom prst="rect">
            <a:avLst/>
          </a:prstGeom>
        </p:spPr>
      </p:pic>
      <p:pic>
        <p:nvPicPr>
          <p:cNvPr id="2" name="Picture 1" descr="IMG_099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38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92542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3008313" cy="7493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Nelson Starkey </a:t>
            </a:r>
          </a:p>
        </p:txBody>
      </p:sp>
      <p:pic>
        <p:nvPicPr>
          <p:cNvPr id="7" name="Content Placeholder 6" descr="IMG_767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1" b="7061"/>
          <a:stretch>
            <a:fillRect/>
          </a:stretch>
        </p:blipFill>
        <p:spPr>
          <a:xfrm>
            <a:off x="5257800" y="304800"/>
            <a:ext cx="2590800" cy="2966547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3008313" cy="2514600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latin typeface="Garamond"/>
                <a:cs typeface="Garamond"/>
              </a:rPr>
              <a:t>Biology</a:t>
            </a:r>
          </a:p>
          <a:p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Minor </a:t>
            </a:r>
            <a:r>
              <a:rPr lang="en-US" sz="1800" dirty="0">
                <a:latin typeface="Garamond"/>
                <a:cs typeface="Garamond"/>
              </a:rPr>
              <a:t>in Chemistry </a:t>
            </a:r>
          </a:p>
          <a:p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Will </a:t>
            </a:r>
            <a:r>
              <a:rPr lang="en-US" sz="1800" dirty="0">
                <a:latin typeface="Garamond"/>
                <a:cs typeface="Garamond"/>
              </a:rPr>
              <a:t>graduate May </a:t>
            </a:r>
            <a:r>
              <a:rPr lang="en-US" sz="1800" dirty="0" smtClean="0">
                <a:latin typeface="Garamond"/>
                <a:cs typeface="Garamond"/>
              </a:rPr>
              <a:t>2015</a:t>
            </a:r>
          </a:p>
          <a:p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Accepted to Loma Linda University School of Medicine</a:t>
            </a:r>
            <a:endParaRPr lang="en-US" sz="1800" dirty="0" smtClean="0">
              <a:latin typeface="Garamond"/>
              <a:cs typeface="Garamond"/>
            </a:endParaRPr>
          </a:p>
          <a:p>
            <a:endParaRPr lang="en-US" sz="1800" dirty="0">
              <a:latin typeface="Garamond"/>
              <a:cs typeface="Garamond"/>
            </a:endParaRPr>
          </a:p>
        </p:txBody>
      </p:sp>
      <p:pic>
        <p:nvPicPr>
          <p:cNvPr id="2" name="Picture 1" descr="IMG_757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0"/>
            <a:ext cx="3581400" cy="2686050"/>
          </a:xfrm>
          <a:prstGeom prst="rect">
            <a:avLst/>
          </a:prstGeom>
        </p:spPr>
      </p:pic>
      <p:pic>
        <p:nvPicPr>
          <p:cNvPr id="3" name="Picture 2" descr="IMG_079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5200"/>
            <a:ext cx="39615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16930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Andrew Stewart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1917699"/>
          </a:xfrm>
        </p:spPr>
        <p:txBody>
          <a:bodyPr>
            <a:noAutofit/>
          </a:bodyPr>
          <a:lstStyle/>
          <a:p>
            <a:r>
              <a:rPr lang="en-US" sz="1800" dirty="0">
                <a:latin typeface="Garamond"/>
                <a:cs typeface="Garamond"/>
              </a:rPr>
              <a:t>Biology, minor in Chemistry </a:t>
            </a:r>
          </a:p>
          <a:p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Will graduate May 2015</a:t>
            </a:r>
          </a:p>
          <a:p>
            <a:endParaRPr lang="en-US" sz="1800" dirty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Accepted </a:t>
            </a:r>
            <a:r>
              <a:rPr lang="en-US" sz="1800" dirty="0">
                <a:latin typeface="Garamond"/>
                <a:cs typeface="Garamond"/>
              </a:rPr>
              <a:t>to Loma Linda University School of Medicine </a:t>
            </a:r>
          </a:p>
        </p:txBody>
      </p:sp>
      <p:pic>
        <p:nvPicPr>
          <p:cNvPr id="5" name="Picture 4" descr="IMG_76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85800"/>
            <a:ext cx="3619500" cy="4826000"/>
          </a:xfrm>
          <a:prstGeom prst="rect">
            <a:avLst/>
          </a:prstGeom>
        </p:spPr>
      </p:pic>
      <p:pic>
        <p:nvPicPr>
          <p:cNvPr id="3" name="Picture 2" descr="IMG_478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05200"/>
            <a:ext cx="2438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03252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Kyungje Sung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71601"/>
            <a:ext cx="3429000" cy="28194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aramond" panose="02020404030301010803" pitchFamily="18" charset="0"/>
              </a:rPr>
              <a:t>Biology </a:t>
            </a:r>
          </a:p>
          <a:p>
            <a:endParaRPr lang="en-US" sz="1800" dirty="0" smtClean="0">
              <a:latin typeface="Garamond" panose="02020404030301010803" pitchFamily="18" charset="0"/>
            </a:endParaRPr>
          </a:p>
          <a:p>
            <a:r>
              <a:rPr lang="en-US" sz="1800" dirty="0" smtClean="0">
                <a:latin typeface="Garamond" panose="02020404030301010803" pitchFamily="18" charset="0"/>
              </a:rPr>
              <a:t>Plans to attend Loma </a:t>
            </a:r>
            <a:r>
              <a:rPr lang="en-US" sz="1800" dirty="0">
                <a:latin typeface="Garamond" panose="02020404030301010803" pitchFamily="18" charset="0"/>
              </a:rPr>
              <a:t>Linda University School of Medicine</a:t>
            </a:r>
          </a:p>
          <a:p>
            <a:endParaRPr lang="en-US" sz="1800" dirty="0" smtClean="0">
              <a:latin typeface="Garamond" panose="02020404030301010803" pitchFamily="18" charset="0"/>
            </a:endParaRPr>
          </a:p>
          <a:p>
            <a:r>
              <a:rPr lang="en-US" sz="1800" dirty="0" smtClean="0">
                <a:latin typeface="Garamond" panose="02020404030301010803" pitchFamily="18" charset="0"/>
              </a:rPr>
              <a:t>Graduated </a:t>
            </a:r>
            <a:r>
              <a:rPr lang="en-US" sz="1800" dirty="0">
                <a:latin typeface="Garamond" panose="02020404030301010803" pitchFamily="18" charset="0"/>
              </a:rPr>
              <a:t>December 2014 </a:t>
            </a:r>
          </a:p>
        </p:txBody>
      </p:sp>
      <p:pic>
        <p:nvPicPr>
          <p:cNvPr id="5" name="Picture 4" descr="IMG_19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381000"/>
            <a:ext cx="3829050" cy="5105400"/>
          </a:xfrm>
          <a:prstGeom prst="rect">
            <a:avLst/>
          </a:prstGeom>
        </p:spPr>
      </p:pic>
      <p:pic>
        <p:nvPicPr>
          <p:cNvPr id="3" name="Picture 2" descr="IMG_45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00333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3008313" cy="8255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Garamond" panose="02020404030301010803" pitchFamily="18" charset="0"/>
              </a:rPr>
              <a:t>Rosanne </a:t>
            </a:r>
            <a:r>
              <a:rPr lang="en-US" sz="2800" dirty="0">
                <a:latin typeface="Garamond" panose="02020404030301010803" pitchFamily="18" charset="0"/>
              </a:rPr>
              <a:t>Thornhill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09600"/>
            <a:ext cx="3982442" cy="298683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2987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aramond" panose="02020404030301010803" pitchFamily="18" charset="0"/>
                <a:cs typeface="Garamond"/>
              </a:rPr>
              <a:t>Biochemistry </a:t>
            </a:r>
          </a:p>
          <a:p>
            <a:endParaRPr lang="en-US" sz="1800" dirty="0" smtClean="0">
              <a:latin typeface="Garamond" panose="02020404030301010803" pitchFamily="18" charset="0"/>
            </a:endParaRPr>
          </a:p>
          <a:p>
            <a:r>
              <a:rPr lang="en-US" sz="1800" dirty="0" smtClean="0">
                <a:latin typeface="Garamond" panose="02020404030301010803" pitchFamily="18" charset="0"/>
              </a:rPr>
              <a:t>Accepted </a:t>
            </a:r>
            <a:r>
              <a:rPr lang="en-US" sz="1800" dirty="0">
                <a:latin typeface="Garamond" panose="02020404030301010803" pitchFamily="18" charset="0"/>
              </a:rPr>
              <a:t>to Loma Linda University School of Medicine</a:t>
            </a:r>
            <a:endParaRPr lang="en-US" sz="1800" dirty="0">
              <a:latin typeface="Garamond" panose="02020404030301010803" pitchFamily="18" charset="0"/>
              <a:cs typeface="Garamond"/>
            </a:endParaRPr>
          </a:p>
          <a:p>
            <a:endParaRPr lang="en-US" sz="1800" dirty="0" smtClean="0">
              <a:latin typeface="Garamond" panose="02020404030301010803" pitchFamily="18" charset="0"/>
              <a:cs typeface="Garamond"/>
            </a:endParaRPr>
          </a:p>
          <a:p>
            <a:r>
              <a:rPr lang="en-US" sz="1800" dirty="0" smtClean="0">
                <a:latin typeface="Garamond" panose="02020404030301010803" pitchFamily="18" charset="0"/>
                <a:cs typeface="Garamond"/>
              </a:rPr>
              <a:t>Will </a:t>
            </a:r>
            <a:r>
              <a:rPr lang="en-US" sz="1800" dirty="0">
                <a:latin typeface="Garamond" panose="02020404030301010803" pitchFamily="18" charset="0"/>
                <a:cs typeface="Garamond"/>
              </a:rPr>
              <a:t>graduate May 2015  </a:t>
            </a:r>
          </a:p>
        </p:txBody>
      </p:sp>
      <p:pic>
        <p:nvPicPr>
          <p:cNvPr id="3" name="Picture 2" descr="IMG_75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81400"/>
            <a:ext cx="3962400" cy="2971800"/>
          </a:xfrm>
          <a:prstGeom prst="rect">
            <a:avLst/>
          </a:prstGeom>
        </p:spPr>
      </p:pic>
      <p:pic>
        <p:nvPicPr>
          <p:cNvPr id="6" name="Picture 5" descr="IMG_005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576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46029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74930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Garamond"/>
                <a:cs typeface="Garamond"/>
              </a:rPr>
              <a:t>Doug Van </a:t>
            </a:r>
            <a:r>
              <a:rPr lang="en-US" sz="2800" dirty="0" err="1">
                <a:latin typeface="Garamond"/>
                <a:cs typeface="Garamond"/>
              </a:rPr>
              <a:t>Putten</a:t>
            </a:r>
            <a:r>
              <a:rPr lang="en-US" sz="2800" dirty="0">
                <a:latin typeface="Garamond"/>
                <a:cs typeface="Garamond"/>
              </a:rPr>
              <a:t>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685800"/>
            <a:ext cx="3008313" cy="48006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aramond" panose="02020404030301010803" pitchFamily="18" charset="0"/>
              </a:rPr>
              <a:t>Biology</a:t>
            </a:r>
          </a:p>
          <a:p>
            <a:endParaRPr lang="en-US" sz="1800" dirty="0" smtClean="0">
              <a:latin typeface="Garamond" panose="02020404030301010803" pitchFamily="18" charset="0"/>
            </a:endParaRPr>
          </a:p>
          <a:p>
            <a:r>
              <a:rPr lang="en-US" sz="1800" dirty="0" smtClean="0">
                <a:latin typeface="Garamond" panose="02020404030301010803" pitchFamily="18" charset="0"/>
              </a:rPr>
              <a:t>Minor </a:t>
            </a:r>
            <a:r>
              <a:rPr lang="en-US" sz="1800" dirty="0">
                <a:latin typeface="Garamond" panose="02020404030301010803" pitchFamily="18" charset="0"/>
              </a:rPr>
              <a:t>in Chemistry</a:t>
            </a:r>
          </a:p>
          <a:p>
            <a:endParaRPr lang="en-US" sz="1800" dirty="0" smtClean="0">
              <a:latin typeface="Garamond" panose="02020404030301010803" pitchFamily="18" charset="0"/>
            </a:endParaRPr>
          </a:p>
          <a:p>
            <a:r>
              <a:rPr lang="en-US" sz="1800" dirty="0" smtClean="0">
                <a:latin typeface="Garamond" panose="02020404030301010803" pitchFamily="18" charset="0"/>
              </a:rPr>
              <a:t>Will </a:t>
            </a:r>
            <a:r>
              <a:rPr lang="en-US" sz="1800" dirty="0">
                <a:latin typeface="Garamond" panose="02020404030301010803" pitchFamily="18" charset="0"/>
              </a:rPr>
              <a:t>graduate May 2015  </a:t>
            </a:r>
            <a:endParaRPr lang="en-US" sz="1800" dirty="0" smtClean="0">
              <a:latin typeface="Garamond" panose="02020404030301010803" pitchFamily="18" charset="0"/>
            </a:endParaRPr>
          </a:p>
          <a:p>
            <a:endParaRPr lang="en-US" sz="1800" dirty="0">
              <a:latin typeface="Garamond" panose="02020404030301010803" pitchFamily="18" charset="0"/>
            </a:endParaRPr>
          </a:p>
          <a:p>
            <a:r>
              <a:rPr lang="en-US" sz="1800" dirty="0" smtClean="0">
                <a:latin typeface="Garamond" panose="02020404030301010803" pitchFamily="18" charset="0"/>
              </a:rPr>
              <a:t>Plans on taking a gap year to shadow, travel and do mission work around the world </a:t>
            </a:r>
          </a:p>
          <a:p>
            <a:endParaRPr lang="en-US" sz="1600" b="1" dirty="0">
              <a:latin typeface="Garamond" panose="02020404030301010803" pitchFamily="18" charset="0"/>
              <a:cs typeface="Garamond"/>
            </a:endParaRPr>
          </a:p>
          <a:p>
            <a:endParaRPr lang="en-US" sz="1600" b="1" dirty="0">
              <a:latin typeface="Garamond" panose="02020404030301010803" pitchFamily="18" charset="0"/>
              <a:cs typeface="Garamond"/>
            </a:endParaRPr>
          </a:p>
        </p:txBody>
      </p:sp>
      <p:pic>
        <p:nvPicPr>
          <p:cNvPr id="6" name="Picture 5" descr="IMG_76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57200"/>
            <a:ext cx="4064000" cy="3048000"/>
          </a:xfrm>
          <a:prstGeom prst="rect">
            <a:avLst/>
          </a:prstGeom>
        </p:spPr>
      </p:pic>
      <p:pic>
        <p:nvPicPr>
          <p:cNvPr id="3" name="Picture 2" descr="IMG_758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57600"/>
            <a:ext cx="3962400" cy="2971800"/>
          </a:xfrm>
          <a:prstGeom prst="rect">
            <a:avLst/>
          </a:prstGeom>
        </p:spPr>
      </p:pic>
      <p:pic>
        <p:nvPicPr>
          <p:cNvPr id="5" name="Picture 4" descr="IMG_279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57600"/>
            <a:ext cx="4114800" cy="304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09248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WayAnne Watson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66800"/>
            <a:ext cx="3008313" cy="46910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Music</a:t>
            </a:r>
          </a:p>
          <a:p>
            <a:endParaRPr lang="en-US" sz="1800" dirty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Will graduate May 2015 </a:t>
            </a:r>
            <a:endParaRPr lang="en-US" sz="1800" dirty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Plans on teaching at Taiwan Adventist Academy for a </a:t>
            </a:r>
            <a:r>
              <a:rPr lang="en-US" sz="1800" dirty="0" smtClean="0">
                <a:latin typeface="Garamond"/>
                <a:cs typeface="Garamond"/>
              </a:rPr>
              <a:t>year</a:t>
            </a:r>
          </a:p>
          <a:p>
            <a:r>
              <a:rPr lang="en-US" sz="1800" dirty="0" smtClean="0">
                <a:latin typeface="Garamond"/>
                <a:cs typeface="Garamond"/>
              </a:rPr>
              <a:t>Accepted to Loma Linda University School of Medicine</a:t>
            </a:r>
          </a:p>
          <a:p>
            <a:endParaRPr lang="en-US" sz="1800" dirty="0" smtClean="0">
              <a:latin typeface="Garamond"/>
              <a:cs typeface="Garamo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4800"/>
            <a:ext cx="2430741" cy="3240988"/>
          </a:xfrm>
          <a:prstGeom prst="rect">
            <a:avLst/>
          </a:prstGeom>
        </p:spPr>
      </p:pic>
      <p:pic>
        <p:nvPicPr>
          <p:cNvPr id="5" name="Picture 4" descr="IMG_736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57600"/>
            <a:ext cx="3962400" cy="2971800"/>
          </a:xfrm>
          <a:prstGeom prst="rect">
            <a:avLst/>
          </a:prstGeom>
        </p:spPr>
      </p:pic>
      <p:pic>
        <p:nvPicPr>
          <p:cNvPr id="7" name="Picture 6" descr="IMG_298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38550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24719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3008313" cy="7493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/>
                <a:cs typeface="Garamond"/>
              </a:rPr>
              <a:t>Joyce Yoon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066800"/>
            <a:ext cx="3008313" cy="36576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aramond" panose="02020404030301010803" pitchFamily="18" charset="0"/>
              </a:rPr>
              <a:t>Communication</a:t>
            </a:r>
          </a:p>
          <a:p>
            <a:endParaRPr lang="en-US" sz="1800" dirty="0" smtClean="0">
              <a:latin typeface="Garamond" panose="02020404030301010803" pitchFamily="18" charset="0"/>
            </a:endParaRPr>
          </a:p>
          <a:p>
            <a:r>
              <a:rPr lang="en-US" sz="1800" dirty="0" smtClean="0">
                <a:latin typeface="Garamond" panose="02020404030301010803" pitchFamily="18" charset="0"/>
              </a:rPr>
              <a:t>Minor </a:t>
            </a:r>
            <a:r>
              <a:rPr lang="en-US" sz="1800" dirty="0">
                <a:latin typeface="Garamond" panose="02020404030301010803" pitchFamily="18" charset="0"/>
              </a:rPr>
              <a:t>in Business Administration </a:t>
            </a:r>
          </a:p>
          <a:p>
            <a:endParaRPr lang="en-US" sz="1800" dirty="0" smtClean="0">
              <a:latin typeface="Garamond" panose="02020404030301010803" pitchFamily="18" charset="0"/>
              <a:cs typeface="Garamond"/>
            </a:endParaRPr>
          </a:p>
          <a:p>
            <a:r>
              <a:rPr lang="en-US" sz="1800" dirty="0" smtClean="0">
                <a:latin typeface="Garamond" panose="02020404030301010803" pitchFamily="18" charset="0"/>
                <a:cs typeface="Garamond"/>
              </a:rPr>
              <a:t>Graduates </a:t>
            </a:r>
            <a:r>
              <a:rPr lang="en-US" sz="1800" dirty="0">
                <a:latin typeface="Garamond" panose="02020404030301010803" pitchFamily="18" charset="0"/>
                <a:cs typeface="Garamond"/>
              </a:rPr>
              <a:t>May </a:t>
            </a:r>
            <a:r>
              <a:rPr lang="en-US" sz="1800" dirty="0" smtClean="0">
                <a:latin typeface="Garamond" panose="02020404030301010803" pitchFamily="18" charset="0"/>
                <a:cs typeface="Garamond"/>
              </a:rPr>
              <a:t>2015</a:t>
            </a:r>
          </a:p>
          <a:p>
            <a:endParaRPr lang="en-US" sz="1800" dirty="0">
              <a:latin typeface="Garamond" panose="02020404030301010803" pitchFamily="18" charset="0"/>
              <a:cs typeface="Garamond"/>
            </a:endParaRPr>
          </a:p>
          <a:p>
            <a:r>
              <a:rPr lang="en-US" sz="1800" dirty="0" smtClean="0">
                <a:latin typeface="Garamond" panose="02020404030301010803" pitchFamily="18" charset="0"/>
                <a:cs typeface="Garamond"/>
              </a:rPr>
              <a:t>Plans to take a gap year to travel and complete an internship in Los Angeles, Chicago or Washington D.C. </a:t>
            </a:r>
            <a:endParaRPr lang="en-US" sz="1800" dirty="0">
              <a:latin typeface="Garamond" panose="02020404030301010803" pitchFamily="18" charset="0"/>
              <a:cs typeface="Garamond"/>
            </a:endParaRPr>
          </a:p>
        </p:txBody>
      </p:sp>
      <p:pic>
        <p:nvPicPr>
          <p:cNvPr id="2" name="Picture 1" descr="IMG_76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7412"/>
            <a:ext cx="2741156" cy="3654875"/>
          </a:xfrm>
          <a:prstGeom prst="rect">
            <a:avLst/>
          </a:prstGeom>
        </p:spPr>
      </p:pic>
      <p:pic>
        <p:nvPicPr>
          <p:cNvPr id="3" name="Picture 2" descr="IMG_59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648200"/>
            <a:ext cx="2946400" cy="2209800"/>
          </a:xfrm>
          <a:prstGeom prst="rect">
            <a:avLst/>
          </a:prstGeom>
        </p:spPr>
      </p:pic>
      <p:pic>
        <p:nvPicPr>
          <p:cNvPr id="5" name="Picture 4" descr="IMG_068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733800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40627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5969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Abigail </a:t>
            </a:r>
            <a:r>
              <a:rPr lang="en-US" sz="2800" dirty="0" err="1" smtClean="0">
                <a:latin typeface="Garamond"/>
                <a:cs typeface="Garamond"/>
              </a:rPr>
              <a:t>Arkunsinski</a:t>
            </a:r>
            <a:r>
              <a:rPr lang="en-US" sz="2800" dirty="0" smtClean="0">
                <a:latin typeface="Garamond"/>
                <a:cs typeface="Garamond"/>
              </a:rPr>
              <a:t>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3962400" cy="3124200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Garamond"/>
            </a:endParaRPr>
          </a:p>
          <a:p>
            <a:r>
              <a:rPr lang="en-US" sz="1800" dirty="0" smtClean="0">
                <a:latin typeface="Garamond" panose="02020404030301010803" pitchFamily="18" charset="0"/>
              </a:rPr>
              <a:t>Visual </a:t>
            </a:r>
            <a:r>
              <a:rPr lang="en-US" sz="1800" dirty="0">
                <a:latin typeface="Garamond" panose="02020404030301010803" pitchFamily="18" charset="0"/>
              </a:rPr>
              <a:t>Art </a:t>
            </a:r>
          </a:p>
          <a:p>
            <a:r>
              <a:rPr lang="en-US" sz="1800" dirty="0" smtClean="0">
                <a:latin typeface="Garamond" panose="02020404030301010803" pitchFamily="18" charset="0"/>
              </a:rPr>
              <a:t>Concentration </a:t>
            </a:r>
            <a:r>
              <a:rPr lang="en-US" sz="1800" dirty="0">
                <a:latin typeface="Garamond" panose="02020404030301010803" pitchFamily="18" charset="0"/>
              </a:rPr>
              <a:t>in Fine Art </a:t>
            </a:r>
            <a:endParaRPr lang="en-US" sz="1800" dirty="0" smtClean="0">
              <a:latin typeface="Garamond" panose="02020404030301010803" pitchFamily="18" charset="0"/>
              <a:cs typeface="Garamond"/>
            </a:endParaRPr>
          </a:p>
          <a:p>
            <a:r>
              <a:rPr lang="en-US" sz="1800" dirty="0" smtClean="0">
                <a:latin typeface="Garamond" panose="02020404030301010803" pitchFamily="18" charset="0"/>
                <a:cs typeface="Garamond"/>
              </a:rPr>
              <a:t>Graduated </a:t>
            </a:r>
            <a:r>
              <a:rPr lang="en-US" sz="1800" dirty="0">
                <a:latin typeface="Garamond" panose="02020404030301010803" pitchFamily="18" charset="0"/>
                <a:cs typeface="Garamond"/>
              </a:rPr>
              <a:t>December </a:t>
            </a:r>
            <a:r>
              <a:rPr lang="en-US" sz="1800" dirty="0" smtClean="0">
                <a:latin typeface="Garamond" panose="02020404030301010803" pitchFamily="18" charset="0"/>
                <a:cs typeface="Garamond"/>
              </a:rPr>
              <a:t>2014</a:t>
            </a:r>
          </a:p>
          <a:p>
            <a:r>
              <a:rPr lang="en-US" sz="1800" dirty="0" smtClean="0">
                <a:latin typeface="Garamond" panose="02020404030301010803" pitchFamily="18" charset="0"/>
                <a:cs typeface="Garamond"/>
              </a:rPr>
              <a:t>Along with her husband, </a:t>
            </a:r>
            <a:r>
              <a:rPr lang="en-US" sz="1800" dirty="0" err="1" smtClean="0">
                <a:latin typeface="Garamond" panose="02020404030301010803" pitchFamily="18" charset="0"/>
                <a:cs typeface="Garamond"/>
              </a:rPr>
              <a:t>Jeanmark</a:t>
            </a:r>
            <a:r>
              <a:rPr lang="en-US" sz="1800" dirty="0" smtClean="0">
                <a:latin typeface="Garamond" panose="02020404030301010803" pitchFamily="18" charset="0"/>
                <a:cs typeface="Garamond"/>
              </a:rPr>
              <a:t> Kessler, Abigail will be moving to a post in ministry and establishing her studio.</a:t>
            </a:r>
          </a:p>
          <a:p>
            <a:endParaRPr lang="en-US" sz="1800" dirty="0">
              <a:latin typeface="Garamond" panose="02020404030301010803" pitchFamily="18" charset="0"/>
              <a:cs typeface="Garamond"/>
            </a:endParaRPr>
          </a:p>
          <a:p>
            <a:endParaRPr lang="en-US" sz="1800" dirty="0">
              <a:latin typeface="Garamond" panose="02020404030301010803" pitchFamily="18" charset="0"/>
              <a:cs typeface="Garamond"/>
            </a:endParaRPr>
          </a:p>
          <a:p>
            <a:pPr>
              <a:lnSpc>
                <a:spcPct val="250000"/>
              </a:lnSpc>
            </a:pPr>
            <a:r>
              <a:rPr lang="en-US" sz="1600" dirty="0" smtClean="0">
                <a:latin typeface="Garamond"/>
                <a:cs typeface="Garamond"/>
              </a:rPr>
              <a:t> </a:t>
            </a:r>
            <a:endParaRPr lang="en-US" sz="1600" dirty="0">
              <a:latin typeface="Garamond"/>
              <a:cs typeface="Garamond"/>
            </a:endParaRPr>
          </a:p>
          <a:p>
            <a:endParaRPr lang="en-US" dirty="0" smtClean="0"/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 descr="IMG_56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762000"/>
            <a:ext cx="4191000" cy="3143250"/>
          </a:xfrm>
          <a:prstGeom prst="rect">
            <a:avLst/>
          </a:prstGeom>
        </p:spPr>
      </p:pic>
      <p:pic>
        <p:nvPicPr>
          <p:cNvPr id="5" name="Picture 4" descr="IMG_57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00400"/>
            <a:ext cx="2628900" cy="3505200"/>
          </a:xfrm>
          <a:prstGeom prst="rect">
            <a:avLst/>
          </a:prstGeom>
        </p:spPr>
      </p:pic>
      <p:pic>
        <p:nvPicPr>
          <p:cNvPr id="2" name="Picture 1" descr="IMG_105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267200"/>
            <a:ext cx="3276599" cy="245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86199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3008313" cy="70485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Afia Asamoah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143000"/>
            <a:ext cx="3429000" cy="4691063"/>
          </a:xfrm>
        </p:spPr>
        <p:txBody>
          <a:bodyPr/>
          <a:lstStyle/>
          <a:p>
            <a:r>
              <a:rPr lang="en-US" sz="1600" dirty="0" smtClean="0">
                <a:latin typeface="Garamond" panose="02020404030301010803" pitchFamily="18" charset="0"/>
              </a:rPr>
              <a:t>Political </a:t>
            </a:r>
            <a:r>
              <a:rPr lang="en-US" sz="1600" dirty="0">
                <a:latin typeface="Garamond" panose="02020404030301010803" pitchFamily="18" charset="0"/>
              </a:rPr>
              <a:t>Science, Music 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Minor in Community and International Development </a:t>
            </a:r>
          </a:p>
          <a:p>
            <a:endParaRPr lang="en-US" sz="1600" dirty="0" smtClean="0">
              <a:latin typeface="Garamond" panose="02020404030301010803" pitchFamily="18" charset="0"/>
            </a:endParaRPr>
          </a:p>
          <a:p>
            <a:r>
              <a:rPr lang="en-US" sz="1600" dirty="0" smtClean="0">
                <a:latin typeface="Garamond" panose="02020404030301010803" pitchFamily="18" charset="0"/>
              </a:rPr>
              <a:t>Plans </a:t>
            </a:r>
            <a:r>
              <a:rPr lang="en-US" sz="1600" dirty="0">
                <a:latin typeface="Garamond" panose="02020404030301010803" pitchFamily="18" charset="0"/>
              </a:rPr>
              <a:t>to continue graduate studies in Community and International Development at Andrews University in the Fall of 2015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28600"/>
            <a:ext cx="4366734" cy="3275049"/>
          </a:xfrm>
          <a:prstGeom prst="rect">
            <a:avLst/>
          </a:prstGeom>
        </p:spPr>
      </p:pic>
      <p:pic>
        <p:nvPicPr>
          <p:cNvPr id="5" name="Picture 4" descr="IMG_754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29000"/>
            <a:ext cx="2438400" cy="3251200"/>
          </a:xfrm>
          <a:prstGeom prst="rect">
            <a:avLst/>
          </a:prstGeom>
        </p:spPr>
      </p:pic>
      <p:pic>
        <p:nvPicPr>
          <p:cNvPr id="6" name="Picture 5" descr="IMG_108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90950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66780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5207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/>
                <a:cs typeface="Garamond"/>
              </a:rPr>
              <a:t>Tiffany Bailey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3505200" cy="2374899"/>
          </a:xfrm>
        </p:spPr>
        <p:txBody>
          <a:bodyPr/>
          <a:lstStyle/>
          <a:p>
            <a:r>
              <a:rPr lang="en-US" sz="1800" dirty="0">
                <a:latin typeface="Garamond"/>
                <a:cs typeface="Garamond"/>
              </a:rPr>
              <a:t>Psychology</a:t>
            </a:r>
          </a:p>
          <a:p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Minor </a:t>
            </a:r>
            <a:r>
              <a:rPr lang="en-US" sz="1800" dirty="0">
                <a:latin typeface="Garamond"/>
                <a:cs typeface="Garamond"/>
              </a:rPr>
              <a:t>in Advocacy of Public Policy  </a:t>
            </a:r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>
                <a:latin typeface="Garamond" panose="02020404030301010803" pitchFamily="18" charset="0"/>
              </a:rPr>
              <a:t>Plans to continue graduate studies in Community and International Development at Andrews University in the Fall of 2015</a:t>
            </a:r>
          </a:p>
          <a:p>
            <a:endParaRPr lang="en-US" dirty="0" smtClean="0"/>
          </a:p>
        </p:txBody>
      </p:sp>
      <p:pic>
        <p:nvPicPr>
          <p:cNvPr id="5" name="Picture 4" descr="IMG_76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"/>
            <a:ext cx="4038600" cy="3028950"/>
          </a:xfrm>
          <a:prstGeom prst="rect">
            <a:avLst/>
          </a:prstGeom>
        </p:spPr>
      </p:pic>
      <p:pic>
        <p:nvPicPr>
          <p:cNvPr id="3" name="Picture 2" descr="IMG_104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76" y="3452906"/>
            <a:ext cx="3828924" cy="2871693"/>
          </a:xfrm>
          <a:prstGeom prst="rect">
            <a:avLst/>
          </a:prstGeom>
        </p:spPr>
      </p:pic>
      <p:pic>
        <p:nvPicPr>
          <p:cNvPr id="7" name="Picture 6" descr="IMG_50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0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03942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3008313" cy="78105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Garamond"/>
                <a:cs typeface="Garamond"/>
              </a:rPr>
              <a:t>Khelsea</a:t>
            </a:r>
            <a:r>
              <a:rPr lang="en-US" sz="2800" dirty="0" smtClean="0">
                <a:latin typeface="Garamond"/>
                <a:cs typeface="Garamond"/>
              </a:rPr>
              <a:t> Bauer 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505200" cy="45085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Garamond"/>
                <a:cs typeface="Garamond"/>
              </a:rPr>
              <a:t>Management: International Business and Languages</a:t>
            </a:r>
          </a:p>
          <a:p>
            <a:r>
              <a:rPr lang="en-US" sz="2000" dirty="0">
                <a:latin typeface="Garamond"/>
                <a:cs typeface="Garamond"/>
              </a:rPr>
              <a:t>Spanish for International Trade </a:t>
            </a:r>
          </a:p>
          <a:p>
            <a:endParaRPr lang="en-US" sz="2000" dirty="0" smtClean="0">
              <a:latin typeface="Garamond" panose="02020404030301010803" pitchFamily="18" charset="0"/>
            </a:endParaRPr>
          </a:p>
          <a:p>
            <a:r>
              <a:rPr lang="en-US" sz="2000" dirty="0" smtClean="0">
                <a:latin typeface="Garamond" panose="02020404030301010803" pitchFamily="18" charset="0"/>
              </a:rPr>
              <a:t>Hired </a:t>
            </a:r>
            <a:r>
              <a:rPr lang="en-US" sz="2000" dirty="0">
                <a:latin typeface="Garamond" panose="02020404030301010803" pitchFamily="18" charset="0"/>
              </a:rPr>
              <a:t>by Adventist Health Systems in Florida for a 3-year General Management </a:t>
            </a:r>
            <a:r>
              <a:rPr lang="en-US" sz="2000" dirty="0" smtClean="0">
                <a:latin typeface="Garamond" panose="02020404030301010803" pitchFamily="18" charset="0"/>
              </a:rPr>
              <a:t>Residency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Garamond"/>
              </a:rPr>
              <a:t>Applying to </a:t>
            </a:r>
            <a:r>
              <a:rPr lang="en-US" sz="2000" dirty="0" err="1" smtClean="0">
                <a:latin typeface="Garamond" panose="02020404030301010803" pitchFamily="18" charset="0"/>
                <a:cs typeface="Garamond"/>
              </a:rPr>
              <a:t>Crummer</a:t>
            </a:r>
            <a:r>
              <a:rPr lang="en-US" sz="2000" dirty="0" smtClean="0">
                <a:latin typeface="Garamond" panose="02020404030301010803" pitchFamily="18" charset="0"/>
                <a:cs typeface="Garamond"/>
              </a:rPr>
              <a:t> Graduate School of Business – Rollins College 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Garamond"/>
              </a:rPr>
              <a:t>Will work and pursue MBA </a:t>
            </a:r>
            <a:endParaRPr lang="en-US" sz="2000" dirty="0">
              <a:latin typeface="Garamond" panose="02020404030301010803" pitchFamily="18" charset="0"/>
              <a:cs typeface="Garamond"/>
            </a:endParaRP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0"/>
            <a:ext cx="3988492" cy="2991369"/>
          </a:xfrm>
          <a:prstGeom prst="rect">
            <a:avLst/>
          </a:prstGeom>
        </p:spPr>
      </p:pic>
      <p:pic>
        <p:nvPicPr>
          <p:cNvPr id="2" name="Picture 1" descr="IMG_47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352800"/>
            <a:ext cx="2528912" cy="337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402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Kylynda Bauer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219200"/>
            <a:ext cx="3505200" cy="502920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Garamond" panose="02020404030301010803" pitchFamily="18" charset="0"/>
                <a:cs typeface="Garamond"/>
              </a:rPr>
              <a:t>Biology, Biomedical concentration </a:t>
            </a:r>
          </a:p>
          <a:p>
            <a:r>
              <a:rPr lang="en-US" sz="1600" dirty="0">
                <a:latin typeface="Garamond" panose="02020404030301010803" pitchFamily="18" charset="0"/>
                <a:cs typeface="Garamond"/>
              </a:rPr>
              <a:t>Music </a:t>
            </a:r>
          </a:p>
          <a:p>
            <a:r>
              <a:rPr lang="en-US" sz="1600" dirty="0">
                <a:latin typeface="Garamond" panose="02020404030301010803" pitchFamily="18" charset="0"/>
                <a:cs typeface="Garamond"/>
              </a:rPr>
              <a:t>Graduated December 2014</a:t>
            </a:r>
            <a:endParaRPr lang="en-US" sz="1600" dirty="0">
              <a:latin typeface="Garamond" panose="02020404030301010803" pitchFamily="18" charset="0"/>
            </a:endParaRPr>
          </a:p>
          <a:p>
            <a:endParaRPr lang="en-US" sz="1600" dirty="0" smtClean="0">
              <a:latin typeface="Garamond" panose="02020404030301010803" pitchFamily="18" charset="0"/>
            </a:endParaRPr>
          </a:p>
          <a:p>
            <a:r>
              <a:rPr lang="en-US" sz="1600" dirty="0" smtClean="0">
                <a:latin typeface="Garamond" panose="02020404030301010803" pitchFamily="18" charset="0"/>
              </a:rPr>
              <a:t>Will </a:t>
            </a:r>
            <a:r>
              <a:rPr lang="en-US" sz="1600" dirty="0">
                <a:latin typeface="Garamond" panose="02020404030301010803" pitchFamily="18" charset="0"/>
              </a:rPr>
              <a:t>commence a PhD in Microbiology at the University of British Columbia in the fall. </a:t>
            </a:r>
            <a:r>
              <a:rPr lang="en-US" sz="1600" dirty="0" smtClean="0">
                <a:latin typeface="Garamond" panose="02020404030301010803" pitchFamily="18" charset="0"/>
              </a:rPr>
              <a:t> (Fully Funded)</a:t>
            </a:r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>
                <a:latin typeface="Garamond" panose="02020404030301010803" pitchFamily="18" charset="0"/>
              </a:rPr>
              <a:t>Accepted to: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University of California, San Francisco, 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University of Chicago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Duke University.</a:t>
            </a:r>
            <a:endParaRPr lang="en-US" sz="1600" dirty="0">
              <a:latin typeface="Garamond" panose="02020404030301010803" pitchFamily="18" charset="0"/>
              <a:cs typeface="Garamon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52400"/>
            <a:ext cx="2290763" cy="30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G_48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505200"/>
            <a:ext cx="2362200" cy="3149600"/>
          </a:xfrm>
          <a:prstGeom prst="rect">
            <a:avLst/>
          </a:prstGeom>
        </p:spPr>
      </p:pic>
      <p:pic>
        <p:nvPicPr>
          <p:cNvPr id="5" name="Picture 4" descr="P101041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91000"/>
            <a:ext cx="30734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2827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7493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Nathan Berglund </a:t>
            </a:r>
            <a:endParaRPr lang="en-US" sz="2800" dirty="0">
              <a:latin typeface="Garamond"/>
              <a:cs typeface="Garamond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77" b="-2637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Garamond"/>
                <a:cs typeface="Garamond"/>
              </a:rPr>
              <a:t>English concentration Writing</a:t>
            </a:r>
          </a:p>
          <a:p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Minor </a:t>
            </a:r>
            <a:r>
              <a:rPr lang="en-US" sz="1800" dirty="0">
                <a:latin typeface="Garamond"/>
                <a:cs typeface="Garamond"/>
              </a:rPr>
              <a:t>in Business </a:t>
            </a:r>
            <a:r>
              <a:rPr lang="en-US" sz="1800" dirty="0" smtClean="0">
                <a:latin typeface="Garamond"/>
                <a:cs typeface="Garamond"/>
              </a:rPr>
              <a:t>Administration</a:t>
            </a:r>
          </a:p>
          <a:p>
            <a:endParaRPr lang="en-US" sz="1800" dirty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Plans on moving with his wife Winnie to Puyallup, WA. 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endParaRPr lang="en-US" sz="16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20926141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664</TotalTime>
  <Words>820</Words>
  <Application>Microsoft Macintosh PowerPoint</Application>
  <PresentationFormat>On-screen Show (4:3)</PresentationFormat>
  <Paragraphs>246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Calibri</vt:lpstr>
      <vt:lpstr>Garamond</vt:lpstr>
      <vt:lpstr>Arial</vt:lpstr>
      <vt:lpstr>Black</vt:lpstr>
      <vt:lpstr> Celebrating Honors Seniors and Researchers 2015 </vt:lpstr>
      <vt:lpstr>Kristen Abraham </vt:lpstr>
      <vt:lpstr>Johnny Ahn </vt:lpstr>
      <vt:lpstr>Abigail Arkunsinski </vt:lpstr>
      <vt:lpstr>Afia Asamoah </vt:lpstr>
      <vt:lpstr>Tiffany Bailey </vt:lpstr>
      <vt:lpstr>Khelsea Bauer  </vt:lpstr>
      <vt:lpstr>Kylynda Bauer </vt:lpstr>
      <vt:lpstr>Nathan Berglund </vt:lpstr>
      <vt:lpstr>Subira Brown</vt:lpstr>
      <vt:lpstr>Paola Caceres</vt:lpstr>
      <vt:lpstr>Ilana Cady </vt:lpstr>
      <vt:lpstr>Allie Chacko</vt:lpstr>
      <vt:lpstr>Cassandra Chlevin</vt:lpstr>
      <vt:lpstr>Alyson Drew</vt:lpstr>
      <vt:lpstr>Givan Hinds </vt:lpstr>
      <vt:lpstr>Taylor Huffman</vt:lpstr>
      <vt:lpstr>John Irvine </vt:lpstr>
      <vt:lpstr>Luke Kang </vt:lpstr>
      <vt:lpstr>Yoona Kang </vt:lpstr>
      <vt:lpstr>Jeanmark Kessler </vt:lpstr>
      <vt:lpstr>Patrick Knighton</vt:lpstr>
      <vt:lpstr>Anna Kwon </vt:lpstr>
      <vt:lpstr>Charles Lee</vt:lpstr>
      <vt:lpstr>James Magbauna</vt:lpstr>
      <vt:lpstr>Michael VanderWaal</vt:lpstr>
      <vt:lpstr>Michael Momohara</vt:lpstr>
      <vt:lpstr>Andre Moncrieff  </vt:lpstr>
      <vt:lpstr>Megan Reed </vt:lpstr>
      <vt:lpstr>Melodie Roschman </vt:lpstr>
      <vt:lpstr>Olivia Ruiz-Knott </vt:lpstr>
      <vt:lpstr>Seth Stacey </vt:lpstr>
      <vt:lpstr>Nelson Starkey </vt:lpstr>
      <vt:lpstr>Andrew Stewart </vt:lpstr>
      <vt:lpstr>Kyungje Sung</vt:lpstr>
      <vt:lpstr>Rosanne Thornhill  </vt:lpstr>
      <vt:lpstr>Doug Van Putten  </vt:lpstr>
      <vt:lpstr>WayAnne Watson </vt:lpstr>
      <vt:lpstr>Joyce Yoon </vt:lpstr>
    </vt:vector>
  </TitlesOfParts>
  <Company>Andrews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Celebrating Honors Seniors and Researchers 2014</dc:title>
  <dc:creator>I.T.S.</dc:creator>
  <cp:lastModifiedBy>L Monique Pittman</cp:lastModifiedBy>
  <cp:revision>94</cp:revision>
  <dcterms:created xsi:type="dcterms:W3CDTF">2015-01-30T17:22:31Z</dcterms:created>
  <dcterms:modified xsi:type="dcterms:W3CDTF">2016-06-01T18:22:22Z</dcterms:modified>
</cp:coreProperties>
</file>