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57" r:id="rId3"/>
    <p:sldId id="258" r:id="rId4"/>
    <p:sldId id="266" r:id="rId5"/>
    <p:sldId id="261" r:id="rId6"/>
    <p:sldId id="260" r:id="rId7"/>
    <p:sldId id="263" r:id="rId8"/>
    <p:sldId id="259" r:id="rId9"/>
    <p:sldId id="267" r:id="rId10"/>
    <p:sldId id="265"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T.S." initials="I" lastIdx="1" clrIdx="0">
    <p:extLst>
      <p:ext uri="{19B8F6BF-5375-455C-9EA6-DF929625EA0E}">
        <p15:presenceInfo xmlns:p15="http://schemas.microsoft.com/office/powerpoint/2012/main" userId="I.T.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94660"/>
  </p:normalViewPr>
  <p:slideViewPr>
    <p:cSldViewPr snapToGrid="0">
      <p:cViewPr varScale="1">
        <p:scale>
          <a:sx n="103" d="100"/>
          <a:sy n="103" d="100"/>
        </p:scale>
        <p:origin x="150"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0-11T14:08:40.003" idx="1">
    <p:pos x="10" y="10"/>
    <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63CEED-C3B7-48AF-BE83-8CA78474CE92}"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859E635B-DF9B-47C0-A4A1-352BB9486AD3}">
      <dgm:prSet phldrT="[Text]"/>
      <dgm:spPr>
        <a:solidFill>
          <a:schemeClr val="accent1">
            <a:lumMod val="40000"/>
            <a:lumOff val="60000"/>
          </a:schemeClr>
        </a:solidFill>
      </dgm:spPr>
      <dgm:t>
        <a:bodyPr/>
        <a:lstStyle/>
        <a:p>
          <a:r>
            <a:rPr lang="en-US" dirty="0" smtClean="0"/>
            <a:t>Thoughts</a:t>
          </a:r>
          <a:endParaRPr lang="en-US" dirty="0"/>
        </a:p>
      </dgm:t>
    </dgm:pt>
    <dgm:pt modelId="{3A9259CC-8E9F-4F53-B575-246B508EF93B}" type="parTrans" cxnId="{B31940BB-7D78-433A-8256-E7673645993A}">
      <dgm:prSet/>
      <dgm:spPr/>
      <dgm:t>
        <a:bodyPr/>
        <a:lstStyle/>
        <a:p>
          <a:endParaRPr lang="en-US"/>
        </a:p>
      </dgm:t>
    </dgm:pt>
    <dgm:pt modelId="{AE3DBE6A-5387-4286-9A9B-E31F45045D4D}" type="sibTrans" cxnId="{B31940BB-7D78-433A-8256-E7673645993A}">
      <dgm:prSet/>
      <dgm:spPr/>
      <dgm:t>
        <a:bodyPr/>
        <a:lstStyle/>
        <a:p>
          <a:endParaRPr lang="en-US"/>
        </a:p>
      </dgm:t>
    </dgm:pt>
    <dgm:pt modelId="{212A975E-9876-45A2-9316-7F83C817DE86}">
      <dgm:prSet phldrT="[Text]"/>
      <dgm:spPr>
        <a:solidFill>
          <a:schemeClr val="accent1">
            <a:lumMod val="40000"/>
            <a:lumOff val="60000"/>
          </a:schemeClr>
        </a:solidFill>
      </dgm:spPr>
      <dgm:t>
        <a:bodyPr/>
        <a:lstStyle/>
        <a:p>
          <a:r>
            <a:rPr lang="en-US" dirty="0" smtClean="0"/>
            <a:t>Physical Symptoms</a:t>
          </a:r>
          <a:endParaRPr lang="en-US" dirty="0"/>
        </a:p>
      </dgm:t>
    </dgm:pt>
    <dgm:pt modelId="{C3858B61-B14F-4ECC-AB0C-66EB23AEAD19}" type="parTrans" cxnId="{46AD6591-FABB-4C3F-A7B6-F17EEAA1EBAA}">
      <dgm:prSet/>
      <dgm:spPr/>
      <dgm:t>
        <a:bodyPr/>
        <a:lstStyle/>
        <a:p>
          <a:endParaRPr lang="en-US"/>
        </a:p>
      </dgm:t>
    </dgm:pt>
    <dgm:pt modelId="{A13505D3-4381-42E7-A223-1AEA22C9022C}" type="sibTrans" cxnId="{46AD6591-FABB-4C3F-A7B6-F17EEAA1EBAA}">
      <dgm:prSet/>
      <dgm:spPr/>
      <dgm:t>
        <a:bodyPr/>
        <a:lstStyle/>
        <a:p>
          <a:endParaRPr lang="en-US"/>
        </a:p>
      </dgm:t>
    </dgm:pt>
    <dgm:pt modelId="{90E0A06F-0132-4809-A660-6E90A6BA55D5}">
      <dgm:prSet phldrT="[Text]"/>
      <dgm:spPr>
        <a:solidFill>
          <a:schemeClr val="accent1">
            <a:lumMod val="40000"/>
            <a:lumOff val="60000"/>
          </a:schemeClr>
        </a:solidFill>
      </dgm:spPr>
      <dgm:t>
        <a:bodyPr/>
        <a:lstStyle/>
        <a:p>
          <a:r>
            <a:rPr lang="en-US" dirty="0" smtClean="0"/>
            <a:t>Behaviors</a:t>
          </a:r>
          <a:endParaRPr lang="en-US" dirty="0"/>
        </a:p>
      </dgm:t>
    </dgm:pt>
    <dgm:pt modelId="{A7A31D3D-3F08-4975-AF5E-89D51CE50670}" type="parTrans" cxnId="{0072703A-4F44-4763-A19A-571631E4A0CE}">
      <dgm:prSet/>
      <dgm:spPr/>
      <dgm:t>
        <a:bodyPr/>
        <a:lstStyle/>
        <a:p>
          <a:endParaRPr lang="en-US"/>
        </a:p>
      </dgm:t>
    </dgm:pt>
    <dgm:pt modelId="{0D5E9A30-4447-44B8-9945-E2EAC78C569C}" type="sibTrans" cxnId="{0072703A-4F44-4763-A19A-571631E4A0CE}">
      <dgm:prSet/>
      <dgm:spPr/>
      <dgm:t>
        <a:bodyPr/>
        <a:lstStyle/>
        <a:p>
          <a:endParaRPr lang="en-US"/>
        </a:p>
      </dgm:t>
    </dgm:pt>
    <dgm:pt modelId="{CE737C07-7E0B-455C-9EFF-1FBF39B4152B}" type="pres">
      <dgm:prSet presAssocID="{CF63CEED-C3B7-48AF-BE83-8CA78474CE92}" presName="Name0" presStyleCnt="0">
        <dgm:presLayoutVars>
          <dgm:dir/>
          <dgm:resizeHandles val="exact"/>
        </dgm:presLayoutVars>
      </dgm:prSet>
      <dgm:spPr/>
    </dgm:pt>
    <dgm:pt modelId="{38ED96CC-D5CA-4FBA-9520-F8A5C8B32134}" type="pres">
      <dgm:prSet presAssocID="{859E635B-DF9B-47C0-A4A1-352BB9486AD3}" presName="node" presStyleLbl="node1" presStyleIdx="0" presStyleCnt="3">
        <dgm:presLayoutVars>
          <dgm:bulletEnabled val="1"/>
        </dgm:presLayoutVars>
      </dgm:prSet>
      <dgm:spPr/>
    </dgm:pt>
    <dgm:pt modelId="{3B2FEF9A-7378-408C-AC42-81A2D10E21BB}" type="pres">
      <dgm:prSet presAssocID="{AE3DBE6A-5387-4286-9A9B-E31F45045D4D}" presName="sibTrans" presStyleLbl="sibTrans2D1" presStyleIdx="0" presStyleCnt="3"/>
      <dgm:spPr/>
    </dgm:pt>
    <dgm:pt modelId="{6441D562-4029-4E01-8DC8-21AE68D86FAD}" type="pres">
      <dgm:prSet presAssocID="{AE3DBE6A-5387-4286-9A9B-E31F45045D4D}" presName="connectorText" presStyleLbl="sibTrans2D1" presStyleIdx="0" presStyleCnt="3"/>
      <dgm:spPr/>
    </dgm:pt>
    <dgm:pt modelId="{5FC185C9-F51F-430B-BDC5-0A41E4A4C253}" type="pres">
      <dgm:prSet presAssocID="{212A975E-9876-45A2-9316-7F83C817DE86}" presName="node" presStyleLbl="node1" presStyleIdx="1" presStyleCnt="3">
        <dgm:presLayoutVars>
          <dgm:bulletEnabled val="1"/>
        </dgm:presLayoutVars>
      </dgm:prSet>
      <dgm:spPr/>
      <dgm:t>
        <a:bodyPr/>
        <a:lstStyle/>
        <a:p>
          <a:endParaRPr lang="en-US"/>
        </a:p>
      </dgm:t>
    </dgm:pt>
    <dgm:pt modelId="{B55620CC-C2ED-4251-A793-C267B0EF97EA}" type="pres">
      <dgm:prSet presAssocID="{A13505D3-4381-42E7-A223-1AEA22C9022C}" presName="sibTrans" presStyleLbl="sibTrans2D1" presStyleIdx="1" presStyleCnt="3"/>
      <dgm:spPr/>
    </dgm:pt>
    <dgm:pt modelId="{9B6494DB-F8E3-4836-BCBE-A9D95998A101}" type="pres">
      <dgm:prSet presAssocID="{A13505D3-4381-42E7-A223-1AEA22C9022C}" presName="connectorText" presStyleLbl="sibTrans2D1" presStyleIdx="1" presStyleCnt="3"/>
      <dgm:spPr/>
    </dgm:pt>
    <dgm:pt modelId="{D441D810-4B29-4A08-9773-4D57683F22B8}" type="pres">
      <dgm:prSet presAssocID="{90E0A06F-0132-4809-A660-6E90A6BA55D5}" presName="node" presStyleLbl="node1" presStyleIdx="2" presStyleCnt="3">
        <dgm:presLayoutVars>
          <dgm:bulletEnabled val="1"/>
        </dgm:presLayoutVars>
      </dgm:prSet>
      <dgm:spPr/>
      <dgm:t>
        <a:bodyPr/>
        <a:lstStyle/>
        <a:p>
          <a:endParaRPr lang="en-US"/>
        </a:p>
      </dgm:t>
    </dgm:pt>
    <dgm:pt modelId="{1B1B94FE-C63E-45B4-8566-12D16C061C12}" type="pres">
      <dgm:prSet presAssocID="{0D5E9A30-4447-44B8-9945-E2EAC78C569C}" presName="sibTrans" presStyleLbl="sibTrans2D1" presStyleIdx="2" presStyleCnt="3"/>
      <dgm:spPr/>
    </dgm:pt>
    <dgm:pt modelId="{7F3F784E-7BF3-4CD6-8DB0-D2398EF7CB43}" type="pres">
      <dgm:prSet presAssocID="{0D5E9A30-4447-44B8-9945-E2EAC78C569C}" presName="connectorText" presStyleLbl="sibTrans2D1" presStyleIdx="2" presStyleCnt="3"/>
      <dgm:spPr/>
    </dgm:pt>
  </dgm:ptLst>
  <dgm:cxnLst>
    <dgm:cxn modelId="{46AD6591-FABB-4C3F-A7B6-F17EEAA1EBAA}" srcId="{CF63CEED-C3B7-48AF-BE83-8CA78474CE92}" destId="{212A975E-9876-45A2-9316-7F83C817DE86}" srcOrd="1" destOrd="0" parTransId="{C3858B61-B14F-4ECC-AB0C-66EB23AEAD19}" sibTransId="{A13505D3-4381-42E7-A223-1AEA22C9022C}"/>
    <dgm:cxn modelId="{245D42B9-1F22-48BE-99A1-084B6D6EBE1A}" type="presOf" srcId="{859E635B-DF9B-47C0-A4A1-352BB9486AD3}" destId="{38ED96CC-D5CA-4FBA-9520-F8A5C8B32134}" srcOrd="0" destOrd="0" presId="urn:microsoft.com/office/officeart/2005/8/layout/cycle7"/>
    <dgm:cxn modelId="{BB3D6F69-4F1E-48AA-B899-01C1B8274907}" type="presOf" srcId="{AE3DBE6A-5387-4286-9A9B-E31F45045D4D}" destId="{3B2FEF9A-7378-408C-AC42-81A2D10E21BB}" srcOrd="0" destOrd="0" presId="urn:microsoft.com/office/officeart/2005/8/layout/cycle7"/>
    <dgm:cxn modelId="{D85EF9EC-8BCE-4F28-881A-1198A833721D}" type="presOf" srcId="{212A975E-9876-45A2-9316-7F83C817DE86}" destId="{5FC185C9-F51F-430B-BDC5-0A41E4A4C253}" srcOrd="0" destOrd="0" presId="urn:microsoft.com/office/officeart/2005/8/layout/cycle7"/>
    <dgm:cxn modelId="{B4F3C615-BF76-472B-A5EC-CFB7364A3088}" type="presOf" srcId="{A13505D3-4381-42E7-A223-1AEA22C9022C}" destId="{9B6494DB-F8E3-4836-BCBE-A9D95998A101}" srcOrd="1" destOrd="0" presId="urn:microsoft.com/office/officeart/2005/8/layout/cycle7"/>
    <dgm:cxn modelId="{2B2B35A5-B315-42A2-8177-548D437A8E73}" type="presOf" srcId="{AE3DBE6A-5387-4286-9A9B-E31F45045D4D}" destId="{6441D562-4029-4E01-8DC8-21AE68D86FAD}" srcOrd="1" destOrd="0" presId="urn:microsoft.com/office/officeart/2005/8/layout/cycle7"/>
    <dgm:cxn modelId="{5F66D771-9D8E-4D80-B6D4-FF05E266864C}" type="presOf" srcId="{0D5E9A30-4447-44B8-9945-E2EAC78C569C}" destId="{1B1B94FE-C63E-45B4-8566-12D16C061C12}" srcOrd="0" destOrd="0" presId="urn:microsoft.com/office/officeart/2005/8/layout/cycle7"/>
    <dgm:cxn modelId="{B1E1E1CD-0C70-43FD-9AD7-8C1571BFAC42}" type="presOf" srcId="{90E0A06F-0132-4809-A660-6E90A6BA55D5}" destId="{D441D810-4B29-4A08-9773-4D57683F22B8}" srcOrd="0" destOrd="0" presId="urn:microsoft.com/office/officeart/2005/8/layout/cycle7"/>
    <dgm:cxn modelId="{B31940BB-7D78-433A-8256-E7673645993A}" srcId="{CF63CEED-C3B7-48AF-BE83-8CA78474CE92}" destId="{859E635B-DF9B-47C0-A4A1-352BB9486AD3}" srcOrd="0" destOrd="0" parTransId="{3A9259CC-8E9F-4F53-B575-246B508EF93B}" sibTransId="{AE3DBE6A-5387-4286-9A9B-E31F45045D4D}"/>
    <dgm:cxn modelId="{53F03202-D634-4E0B-82BE-9F70E980DB22}" type="presOf" srcId="{CF63CEED-C3B7-48AF-BE83-8CA78474CE92}" destId="{CE737C07-7E0B-455C-9EFF-1FBF39B4152B}" srcOrd="0" destOrd="0" presId="urn:microsoft.com/office/officeart/2005/8/layout/cycle7"/>
    <dgm:cxn modelId="{DBF8B9C4-6780-4676-B127-235C251F3545}" type="presOf" srcId="{0D5E9A30-4447-44B8-9945-E2EAC78C569C}" destId="{7F3F784E-7BF3-4CD6-8DB0-D2398EF7CB43}" srcOrd="1" destOrd="0" presId="urn:microsoft.com/office/officeart/2005/8/layout/cycle7"/>
    <dgm:cxn modelId="{4CB4ECE9-1950-4521-92CA-25F5F34F0BDC}" type="presOf" srcId="{A13505D3-4381-42E7-A223-1AEA22C9022C}" destId="{B55620CC-C2ED-4251-A793-C267B0EF97EA}" srcOrd="0" destOrd="0" presId="urn:microsoft.com/office/officeart/2005/8/layout/cycle7"/>
    <dgm:cxn modelId="{0072703A-4F44-4763-A19A-571631E4A0CE}" srcId="{CF63CEED-C3B7-48AF-BE83-8CA78474CE92}" destId="{90E0A06F-0132-4809-A660-6E90A6BA55D5}" srcOrd="2" destOrd="0" parTransId="{A7A31D3D-3F08-4975-AF5E-89D51CE50670}" sibTransId="{0D5E9A30-4447-44B8-9945-E2EAC78C569C}"/>
    <dgm:cxn modelId="{3025DF53-99D3-4901-A9E1-1A8407DB4265}" type="presParOf" srcId="{CE737C07-7E0B-455C-9EFF-1FBF39B4152B}" destId="{38ED96CC-D5CA-4FBA-9520-F8A5C8B32134}" srcOrd="0" destOrd="0" presId="urn:microsoft.com/office/officeart/2005/8/layout/cycle7"/>
    <dgm:cxn modelId="{5CF87C2D-9DA7-42AB-A170-53D2F7774D7E}" type="presParOf" srcId="{CE737C07-7E0B-455C-9EFF-1FBF39B4152B}" destId="{3B2FEF9A-7378-408C-AC42-81A2D10E21BB}" srcOrd="1" destOrd="0" presId="urn:microsoft.com/office/officeart/2005/8/layout/cycle7"/>
    <dgm:cxn modelId="{7DAABDC5-FE38-4B1B-9309-442F7A5CEFA1}" type="presParOf" srcId="{3B2FEF9A-7378-408C-AC42-81A2D10E21BB}" destId="{6441D562-4029-4E01-8DC8-21AE68D86FAD}" srcOrd="0" destOrd="0" presId="urn:microsoft.com/office/officeart/2005/8/layout/cycle7"/>
    <dgm:cxn modelId="{273DA8D4-5B38-469E-AF86-FC3D3454BC03}" type="presParOf" srcId="{CE737C07-7E0B-455C-9EFF-1FBF39B4152B}" destId="{5FC185C9-F51F-430B-BDC5-0A41E4A4C253}" srcOrd="2" destOrd="0" presId="urn:microsoft.com/office/officeart/2005/8/layout/cycle7"/>
    <dgm:cxn modelId="{38569A75-7DE7-4328-9C8C-CC6862A7AA7F}" type="presParOf" srcId="{CE737C07-7E0B-455C-9EFF-1FBF39B4152B}" destId="{B55620CC-C2ED-4251-A793-C267B0EF97EA}" srcOrd="3" destOrd="0" presId="urn:microsoft.com/office/officeart/2005/8/layout/cycle7"/>
    <dgm:cxn modelId="{BED09FDE-C8CE-4B1D-A258-C4B944A2FE85}" type="presParOf" srcId="{B55620CC-C2ED-4251-A793-C267B0EF97EA}" destId="{9B6494DB-F8E3-4836-BCBE-A9D95998A101}" srcOrd="0" destOrd="0" presId="urn:microsoft.com/office/officeart/2005/8/layout/cycle7"/>
    <dgm:cxn modelId="{110BCFD1-1356-40F4-9F6B-4E1B14E686E3}" type="presParOf" srcId="{CE737C07-7E0B-455C-9EFF-1FBF39B4152B}" destId="{D441D810-4B29-4A08-9773-4D57683F22B8}" srcOrd="4" destOrd="0" presId="urn:microsoft.com/office/officeart/2005/8/layout/cycle7"/>
    <dgm:cxn modelId="{035E420A-4BCA-4A1F-BD3B-3E2C162F6D36}" type="presParOf" srcId="{CE737C07-7E0B-455C-9EFF-1FBF39B4152B}" destId="{1B1B94FE-C63E-45B4-8566-12D16C061C12}" srcOrd="5" destOrd="0" presId="urn:microsoft.com/office/officeart/2005/8/layout/cycle7"/>
    <dgm:cxn modelId="{7975C27D-4BCC-4D6C-984F-AB98609F4064}" type="presParOf" srcId="{1B1B94FE-C63E-45B4-8566-12D16C061C12}" destId="{7F3F784E-7BF3-4CD6-8DB0-D2398EF7CB43}"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D96CC-D5CA-4FBA-9520-F8A5C8B32134}">
      <dsp:nvSpPr>
        <dsp:cNvPr id="0" name=""/>
        <dsp:cNvSpPr/>
      </dsp:nvSpPr>
      <dsp:spPr>
        <a:xfrm>
          <a:off x="3387946" y="1556"/>
          <a:ext cx="2171256" cy="1085628"/>
        </a:xfrm>
        <a:prstGeom prst="roundRect">
          <a:avLst>
            <a:gd name="adj" fmla="val 10000"/>
          </a:avLst>
        </a:prstGeom>
        <a:solidFill>
          <a:schemeClr val="accent1">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Thoughts</a:t>
          </a:r>
          <a:endParaRPr lang="en-US" sz="2800" kern="1200" dirty="0"/>
        </a:p>
      </dsp:txBody>
      <dsp:txXfrm>
        <a:off x="3419743" y="33353"/>
        <a:ext cx="2107662" cy="1022034"/>
      </dsp:txXfrm>
    </dsp:sp>
    <dsp:sp modelId="{3B2FEF9A-7378-408C-AC42-81A2D10E21BB}">
      <dsp:nvSpPr>
        <dsp:cNvPr id="0" name=""/>
        <dsp:cNvSpPr/>
      </dsp:nvSpPr>
      <dsp:spPr>
        <a:xfrm rot="3600000">
          <a:off x="4803925" y="1907896"/>
          <a:ext cx="1133138" cy="37996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4917916" y="1983890"/>
        <a:ext cx="905156" cy="227981"/>
      </dsp:txXfrm>
    </dsp:sp>
    <dsp:sp modelId="{5FC185C9-F51F-430B-BDC5-0A41E4A4C253}">
      <dsp:nvSpPr>
        <dsp:cNvPr id="0" name=""/>
        <dsp:cNvSpPr/>
      </dsp:nvSpPr>
      <dsp:spPr>
        <a:xfrm>
          <a:off x="5181786" y="3108577"/>
          <a:ext cx="2171256" cy="1085628"/>
        </a:xfrm>
        <a:prstGeom prst="roundRect">
          <a:avLst>
            <a:gd name="adj" fmla="val 10000"/>
          </a:avLst>
        </a:prstGeom>
        <a:solidFill>
          <a:schemeClr val="accent1">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Physical Symptoms</a:t>
          </a:r>
          <a:endParaRPr lang="en-US" sz="2800" kern="1200" dirty="0"/>
        </a:p>
      </dsp:txBody>
      <dsp:txXfrm>
        <a:off x="5213583" y="3140374"/>
        <a:ext cx="2107662" cy="1022034"/>
      </dsp:txXfrm>
    </dsp:sp>
    <dsp:sp modelId="{B55620CC-C2ED-4251-A793-C267B0EF97EA}">
      <dsp:nvSpPr>
        <dsp:cNvPr id="0" name=""/>
        <dsp:cNvSpPr/>
      </dsp:nvSpPr>
      <dsp:spPr>
        <a:xfrm rot="10800000">
          <a:off x="3907005" y="3461406"/>
          <a:ext cx="1133138" cy="37996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4020996" y="3537400"/>
        <a:ext cx="905156" cy="227981"/>
      </dsp:txXfrm>
    </dsp:sp>
    <dsp:sp modelId="{D441D810-4B29-4A08-9773-4D57683F22B8}">
      <dsp:nvSpPr>
        <dsp:cNvPr id="0" name=""/>
        <dsp:cNvSpPr/>
      </dsp:nvSpPr>
      <dsp:spPr>
        <a:xfrm>
          <a:off x="1594107" y="3108577"/>
          <a:ext cx="2171256" cy="1085628"/>
        </a:xfrm>
        <a:prstGeom prst="roundRect">
          <a:avLst>
            <a:gd name="adj" fmla="val 10000"/>
          </a:avLst>
        </a:prstGeom>
        <a:solidFill>
          <a:schemeClr val="accent1">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Behaviors</a:t>
          </a:r>
          <a:endParaRPr lang="en-US" sz="2800" kern="1200" dirty="0"/>
        </a:p>
      </dsp:txBody>
      <dsp:txXfrm>
        <a:off x="1625904" y="3140374"/>
        <a:ext cx="2107662" cy="1022034"/>
      </dsp:txXfrm>
    </dsp:sp>
    <dsp:sp modelId="{1B1B94FE-C63E-45B4-8566-12D16C061C12}">
      <dsp:nvSpPr>
        <dsp:cNvPr id="0" name=""/>
        <dsp:cNvSpPr/>
      </dsp:nvSpPr>
      <dsp:spPr>
        <a:xfrm rot="18000000">
          <a:off x="3010086" y="1907896"/>
          <a:ext cx="1133138" cy="37996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124077" y="1983890"/>
        <a:ext cx="905156" cy="227981"/>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B1386B-2846-4A7C-95D8-236DD77FF9C8}" type="datetimeFigureOut">
              <a:rPr lang="en-US" smtClean="0"/>
              <a:t>10/11/2017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BA41F0-5FF1-47DC-A2B3-954DAA179DED}" type="slidenum">
              <a:rPr lang="en-US" smtClean="0"/>
              <a:t>‹#›</a:t>
            </a:fld>
            <a:endParaRPr lang="en-US"/>
          </a:p>
        </p:txBody>
      </p:sp>
    </p:spTree>
    <p:extLst>
      <p:ext uri="{BB962C8B-B14F-4D97-AF65-F5344CB8AC3E}">
        <p14:creationId xmlns:p14="http://schemas.microsoft.com/office/powerpoint/2010/main" val="3448677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a:t>
            </a:r>
            <a:r>
              <a:rPr lang="en-US" baseline="0" dirty="0" smtClean="0"/>
              <a:t> my name is Mindy Kissinger and I’m currently finishing my PhD here at Andrews in Counseling Psychology. I’m also working at the Counseling and Testing Center on campus in Bell Hall. Today, I’m going to be presenting to you about anxiety and depression: recognizing, coping, and seeking help. </a:t>
            </a:r>
            <a:endParaRPr lang="en-US" dirty="0"/>
          </a:p>
        </p:txBody>
      </p:sp>
      <p:sp>
        <p:nvSpPr>
          <p:cNvPr id="4" name="Slide Number Placeholder 3"/>
          <p:cNvSpPr>
            <a:spLocks noGrp="1"/>
          </p:cNvSpPr>
          <p:nvPr>
            <p:ph type="sldNum" sz="quarter" idx="10"/>
          </p:nvPr>
        </p:nvSpPr>
        <p:spPr/>
        <p:txBody>
          <a:bodyPr/>
          <a:lstStyle/>
          <a:p>
            <a:fld id="{45BA41F0-5FF1-47DC-A2B3-954DAA179DED}" type="slidenum">
              <a:rPr lang="en-US" smtClean="0"/>
              <a:t>1</a:t>
            </a:fld>
            <a:endParaRPr lang="en-US"/>
          </a:p>
        </p:txBody>
      </p:sp>
    </p:spTree>
    <p:extLst>
      <p:ext uri="{BB962C8B-B14F-4D97-AF65-F5344CB8AC3E}">
        <p14:creationId xmlns:p14="http://schemas.microsoft.com/office/powerpoint/2010/main" val="60117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Anxiety</a:t>
            </a:r>
            <a:r>
              <a:rPr lang="en-US" baseline="0" dirty="0" smtClean="0"/>
              <a:t> and Depression have various differences, but I wanted to start off by telling you about ways that they are similar. </a:t>
            </a:r>
            <a:endParaRPr lang="en-US" dirty="0"/>
          </a:p>
        </p:txBody>
      </p:sp>
      <p:sp>
        <p:nvSpPr>
          <p:cNvPr id="4" name="Slide Number Placeholder 3"/>
          <p:cNvSpPr>
            <a:spLocks noGrp="1"/>
          </p:cNvSpPr>
          <p:nvPr>
            <p:ph type="sldNum" sz="quarter" idx="10"/>
          </p:nvPr>
        </p:nvSpPr>
        <p:spPr/>
        <p:txBody>
          <a:bodyPr/>
          <a:lstStyle/>
          <a:p>
            <a:fld id="{45BA41F0-5FF1-47DC-A2B3-954DAA179DED}" type="slidenum">
              <a:rPr lang="en-US" smtClean="0"/>
              <a:t>2</a:t>
            </a:fld>
            <a:endParaRPr lang="en-US"/>
          </a:p>
        </p:txBody>
      </p:sp>
    </p:spTree>
    <p:extLst>
      <p:ext uri="{BB962C8B-B14F-4D97-AF65-F5344CB8AC3E}">
        <p14:creationId xmlns:p14="http://schemas.microsoft.com/office/powerpoint/2010/main" val="2568950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BA41F0-5FF1-47DC-A2B3-954DAA179DED}" type="slidenum">
              <a:rPr lang="en-US" smtClean="0"/>
              <a:t>3</a:t>
            </a:fld>
            <a:endParaRPr lang="en-US"/>
          </a:p>
        </p:txBody>
      </p:sp>
    </p:spTree>
    <p:extLst>
      <p:ext uri="{BB962C8B-B14F-4D97-AF65-F5344CB8AC3E}">
        <p14:creationId xmlns:p14="http://schemas.microsoft.com/office/powerpoint/2010/main" val="2918863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smtClean="0">
                <a:effectLst/>
                <a:latin typeface="Times New Roman" panose="02020603050405020304" pitchFamily="18" charset="0"/>
                <a:ea typeface="Cambria" panose="02040503050406030204" pitchFamily="18" charset="0"/>
                <a:cs typeface="Times New Roman" panose="02020603050405020304" pitchFamily="18" charset="0"/>
              </a:rPr>
              <a:t>Let me first say…anxiety is normal.  Everyone experiences anxiety at one point or another in his/her life.  For example, feeling nervous before a job interview is quite normal.  </a:t>
            </a:r>
          </a:p>
          <a:p>
            <a:pPr marL="0" marR="0">
              <a:spcBef>
                <a:spcPts val="0"/>
              </a:spcBef>
              <a:spcAft>
                <a:spcPts val="0"/>
              </a:spcAft>
            </a:pPr>
            <a:r>
              <a:rPr lang="en-US" sz="1200" dirty="0" smtClean="0">
                <a:effectLst/>
                <a:latin typeface="Times New Roman" panose="02020603050405020304" pitchFamily="18" charset="0"/>
                <a:ea typeface="Cambria" panose="02040503050406030204" pitchFamily="18" charset="0"/>
                <a:cs typeface="Times New Roman" panose="02020603050405020304" pitchFamily="18" charset="0"/>
              </a:rPr>
              <a:t> </a:t>
            </a:r>
          </a:p>
          <a:p>
            <a:pPr marL="0" marR="0">
              <a:spcBef>
                <a:spcPts val="0"/>
              </a:spcBef>
              <a:spcAft>
                <a:spcPts val="0"/>
              </a:spcAft>
            </a:pPr>
            <a:r>
              <a:rPr lang="en-US" sz="1200" dirty="0" smtClean="0">
                <a:effectLst/>
                <a:latin typeface="Times New Roman" panose="02020603050405020304" pitchFamily="18" charset="0"/>
                <a:ea typeface="Cambria" panose="02040503050406030204" pitchFamily="18" charset="0"/>
                <a:cs typeface="Times New Roman" panose="02020603050405020304" pitchFamily="18" charset="0"/>
              </a:rPr>
              <a:t>Anxiety, though, is adaptive, and it’s how our bodies assist us in dealing with things that are a danger.  If we are faced with an imminent threat, anxiety kicks us into survival mode.  If you have a big presentation or performance coming up, anxiety is what motivates you to accomplish what needs to be done for the final task.  </a:t>
            </a:r>
          </a:p>
          <a:p>
            <a:pPr marL="0" marR="0">
              <a:spcBef>
                <a:spcPts val="0"/>
              </a:spcBef>
              <a:spcAft>
                <a:spcPts val="0"/>
              </a:spcAft>
            </a:pPr>
            <a:r>
              <a:rPr lang="en-US" sz="1200" dirty="0" smtClean="0">
                <a:effectLst/>
                <a:latin typeface="Times New Roman" panose="02020603050405020304" pitchFamily="18" charset="0"/>
                <a:ea typeface="Cambria" panose="02040503050406030204" pitchFamily="18" charset="0"/>
                <a:cs typeface="Times New Roman" panose="02020603050405020304" pitchFamily="18" charset="0"/>
              </a:rPr>
              <a:t> </a:t>
            </a:r>
          </a:p>
          <a:p>
            <a:pPr marL="0" marR="0">
              <a:spcBef>
                <a:spcPts val="0"/>
              </a:spcBef>
              <a:spcAft>
                <a:spcPts val="0"/>
              </a:spcAft>
            </a:pPr>
            <a:r>
              <a:rPr lang="en-US" sz="1200" dirty="0" smtClean="0">
                <a:effectLst/>
                <a:latin typeface="Times New Roman" panose="02020603050405020304" pitchFamily="18" charset="0"/>
                <a:ea typeface="Cambria" panose="02040503050406030204" pitchFamily="18" charset="0"/>
                <a:cs typeface="Times New Roman" panose="02020603050405020304" pitchFamily="18" charset="0"/>
              </a:rPr>
              <a:t>Anxiety is not dangerous.  It doesn’t feel good to experience, and it can make you uncomfortable, but remember that it is not actually harmful to you.  Like I said, essentially your body is kicking in these mechanisms as a means to </a:t>
            </a:r>
            <a:r>
              <a:rPr lang="en-US" sz="1200" i="1" dirty="0" smtClean="0">
                <a:effectLst/>
                <a:latin typeface="Times New Roman" panose="02020603050405020304" pitchFamily="18" charset="0"/>
                <a:ea typeface="Cambria" panose="02040503050406030204" pitchFamily="18" charset="0"/>
                <a:cs typeface="Times New Roman" panose="02020603050405020304" pitchFamily="18" charset="0"/>
              </a:rPr>
              <a:t>protect</a:t>
            </a:r>
            <a:r>
              <a:rPr lang="en-US" sz="1200" dirty="0" smtClean="0">
                <a:effectLst/>
                <a:latin typeface="Times New Roman" panose="02020603050405020304" pitchFamily="18" charset="0"/>
                <a:ea typeface="Cambria" panose="02040503050406030204" pitchFamily="18" charset="0"/>
                <a:cs typeface="Times New Roman" panose="02020603050405020304" pitchFamily="18" charset="0"/>
              </a:rPr>
              <a:t> you, not harm you.  </a:t>
            </a:r>
          </a:p>
          <a:p>
            <a:pPr marL="0" marR="0">
              <a:spcBef>
                <a:spcPts val="0"/>
              </a:spcBef>
              <a:spcAft>
                <a:spcPts val="0"/>
              </a:spcAft>
            </a:pPr>
            <a:r>
              <a:rPr lang="en-US" sz="1200" dirty="0" smtClean="0">
                <a:effectLst/>
                <a:latin typeface="Times New Roman" panose="02020603050405020304" pitchFamily="18" charset="0"/>
                <a:ea typeface="Cambria" panose="02040503050406030204" pitchFamily="18" charset="0"/>
                <a:cs typeface="Times New Roman" panose="02020603050405020304" pitchFamily="18" charset="0"/>
              </a:rPr>
              <a:t> </a:t>
            </a:r>
          </a:p>
          <a:p>
            <a:pPr marL="0" marR="0">
              <a:spcBef>
                <a:spcPts val="0"/>
              </a:spcBef>
              <a:spcAft>
                <a:spcPts val="0"/>
              </a:spcAft>
            </a:pPr>
            <a:r>
              <a:rPr lang="en-US" sz="1200" dirty="0" smtClean="0">
                <a:effectLst/>
                <a:latin typeface="Times New Roman" panose="02020603050405020304" pitchFamily="18" charset="0"/>
                <a:ea typeface="Cambria" panose="02040503050406030204" pitchFamily="18" charset="0"/>
                <a:cs typeface="Times New Roman" panose="02020603050405020304" pitchFamily="18" charset="0"/>
              </a:rPr>
              <a:t>Also remember that anxiety is limited; it does not last forever.  Sometimes when you are in the midst of anxiety it feels like it will last forever, but no matter how bad it appears, it </a:t>
            </a:r>
            <a:r>
              <a:rPr lang="en-US" sz="1200" i="1" dirty="0" smtClean="0">
                <a:effectLst/>
                <a:latin typeface="Times New Roman" panose="02020603050405020304" pitchFamily="18" charset="0"/>
                <a:ea typeface="Cambria" panose="02040503050406030204" pitchFamily="18" charset="0"/>
                <a:cs typeface="Times New Roman" panose="02020603050405020304" pitchFamily="18" charset="0"/>
              </a:rPr>
              <a:t>will</a:t>
            </a:r>
            <a:r>
              <a:rPr lang="en-US" sz="1200" dirty="0" smtClean="0">
                <a:effectLst/>
                <a:latin typeface="Times New Roman" panose="02020603050405020304" pitchFamily="18" charset="0"/>
                <a:ea typeface="Cambria" panose="02040503050406030204" pitchFamily="18" charset="0"/>
                <a:cs typeface="Times New Roman" panose="02020603050405020304" pitchFamily="18" charset="0"/>
              </a:rPr>
              <a:t> pass with enough time.</a:t>
            </a:r>
          </a:p>
          <a:p>
            <a:pPr marL="0" marR="0">
              <a:spcBef>
                <a:spcPts val="0"/>
              </a:spcBef>
              <a:spcAft>
                <a:spcPts val="0"/>
              </a:spcAft>
            </a:pPr>
            <a:r>
              <a:rPr lang="en-US" sz="1200" dirty="0" smtClean="0">
                <a:effectLst/>
                <a:latin typeface="Times New Roman" panose="02020603050405020304" pitchFamily="18" charset="0"/>
                <a:ea typeface="Cambria" panose="02040503050406030204" pitchFamily="18" charset="0"/>
                <a:cs typeface="Times New Roman" panose="02020603050405020304" pitchFamily="18" charset="0"/>
              </a:rPr>
              <a:t> </a:t>
            </a:r>
          </a:p>
          <a:p>
            <a:pPr marL="0" marR="0">
              <a:spcBef>
                <a:spcPts val="0"/>
              </a:spcBef>
              <a:spcAft>
                <a:spcPts val="0"/>
              </a:spcAft>
            </a:pPr>
            <a:r>
              <a:rPr lang="en-US" sz="1200" dirty="0" smtClean="0">
                <a:effectLst/>
                <a:latin typeface="Times New Roman" panose="02020603050405020304" pitchFamily="18" charset="0"/>
                <a:ea typeface="Cambria" panose="02040503050406030204" pitchFamily="18" charset="0"/>
                <a:cs typeface="Times New Roman" panose="02020603050405020304" pitchFamily="18" charset="0"/>
              </a:rPr>
              <a:t>Anxiety also is personal to each one of us.  What may cause anxiety for you may not cause anxiety for someone else.  What causes anxiety for someone else may be something you handle with ease.  Even certain symptoms and sensations can differ from person to person.  </a:t>
            </a:r>
          </a:p>
          <a:p>
            <a:endParaRPr lang="en-US" dirty="0"/>
          </a:p>
        </p:txBody>
      </p:sp>
      <p:sp>
        <p:nvSpPr>
          <p:cNvPr id="4" name="Slide Number Placeholder 3"/>
          <p:cNvSpPr>
            <a:spLocks noGrp="1"/>
          </p:cNvSpPr>
          <p:nvPr>
            <p:ph type="sldNum" sz="quarter" idx="10"/>
          </p:nvPr>
        </p:nvSpPr>
        <p:spPr/>
        <p:txBody>
          <a:bodyPr/>
          <a:lstStyle/>
          <a:p>
            <a:fld id="{45BA41F0-5FF1-47DC-A2B3-954DAA179DED}" type="slidenum">
              <a:rPr lang="en-US" smtClean="0"/>
              <a:t>4</a:t>
            </a:fld>
            <a:endParaRPr lang="en-US"/>
          </a:p>
        </p:txBody>
      </p:sp>
    </p:spTree>
    <p:extLst>
      <p:ext uri="{BB962C8B-B14F-4D97-AF65-F5344CB8AC3E}">
        <p14:creationId xmlns:p14="http://schemas.microsoft.com/office/powerpoint/2010/main" val="3961775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a:t>
            </a:r>
            <a:r>
              <a:rPr lang="en-US" baseline="0" dirty="0" smtClean="0"/>
              <a:t> many physical symptoms that an accompany anxiety: </a:t>
            </a:r>
            <a:endParaRPr lang="en-US" dirty="0"/>
          </a:p>
        </p:txBody>
      </p:sp>
      <p:sp>
        <p:nvSpPr>
          <p:cNvPr id="4" name="Slide Number Placeholder 3"/>
          <p:cNvSpPr>
            <a:spLocks noGrp="1"/>
          </p:cNvSpPr>
          <p:nvPr>
            <p:ph type="sldNum" sz="quarter" idx="10"/>
          </p:nvPr>
        </p:nvSpPr>
        <p:spPr/>
        <p:txBody>
          <a:bodyPr/>
          <a:lstStyle/>
          <a:p>
            <a:fld id="{45BA41F0-5FF1-47DC-A2B3-954DAA179DED}" type="slidenum">
              <a:rPr lang="en-US" smtClean="0"/>
              <a:t>5</a:t>
            </a:fld>
            <a:endParaRPr lang="en-US"/>
          </a:p>
        </p:txBody>
      </p:sp>
    </p:spTree>
    <p:extLst>
      <p:ext uri="{BB962C8B-B14F-4D97-AF65-F5344CB8AC3E}">
        <p14:creationId xmlns:p14="http://schemas.microsoft.com/office/powerpoint/2010/main" val="2274970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Depression is often very visible, where the person</a:t>
            </a:r>
            <a:r>
              <a:rPr lang="en-US" baseline="0" dirty="0" smtClean="0"/>
              <a:t> is withdrawn and verbally and outwardly negative. Yet, there are often depressed people interacting every day without it being apparent. Depression can come as the result of an incident or loss. It can also happen due to gradual feelings of helplessness or chemical/neurological imbalances. </a:t>
            </a:r>
            <a:endParaRPr lang="en-US" dirty="0"/>
          </a:p>
        </p:txBody>
      </p:sp>
      <p:sp>
        <p:nvSpPr>
          <p:cNvPr id="4" name="Slide Number Placeholder 3"/>
          <p:cNvSpPr>
            <a:spLocks noGrp="1"/>
          </p:cNvSpPr>
          <p:nvPr>
            <p:ph type="sldNum" sz="quarter" idx="10"/>
          </p:nvPr>
        </p:nvSpPr>
        <p:spPr/>
        <p:txBody>
          <a:bodyPr/>
          <a:lstStyle/>
          <a:p>
            <a:fld id="{45BA41F0-5FF1-47DC-A2B3-954DAA179DED}" type="slidenum">
              <a:rPr lang="en-US" smtClean="0"/>
              <a:t>7</a:t>
            </a:fld>
            <a:endParaRPr lang="en-US"/>
          </a:p>
        </p:txBody>
      </p:sp>
    </p:spTree>
    <p:extLst>
      <p:ext uri="{BB962C8B-B14F-4D97-AF65-F5344CB8AC3E}">
        <p14:creationId xmlns:p14="http://schemas.microsoft.com/office/powerpoint/2010/main" val="208375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of</a:t>
            </a:r>
            <a:r>
              <a:rPr lang="en-US" baseline="0" dirty="0" smtClean="0"/>
              <a:t> all, please see a medical professional to rule out a medical problem that could be going on.</a:t>
            </a:r>
            <a:endParaRPr lang="en-US" dirty="0"/>
          </a:p>
        </p:txBody>
      </p:sp>
      <p:sp>
        <p:nvSpPr>
          <p:cNvPr id="4" name="Slide Number Placeholder 3"/>
          <p:cNvSpPr>
            <a:spLocks noGrp="1"/>
          </p:cNvSpPr>
          <p:nvPr>
            <p:ph type="sldNum" sz="quarter" idx="10"/>
          </p:nvPr>
        </p:nvSpPr>
        <p:spPr/>
        <p:txBody>
          <a:bodyPr/>
          <a:lstStyle/>
          <a:p>
            <a:fld id="{45BA41F0-5FF1-47DC-A2B3-954DAA179DED}" type="slidenum">
              <a:rPr lang="en-US" smtClean="0"/>
              <a:t>9</a:t>
            </a:fld>
            <a:endParaRPr lang="en-US"/>
          </a:p>
        </p:txBody>
      </p:sp>
    </p:spTree>
    <p:extLst>
      <p:ext uri="{BB962C8B-B14F-4D97-AF65-F5344CB8AC3E}">
        <p14:creationId xmlns:p14="http://schemas.microsoft.com/office/powerpoint/2010/main" val="4117377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prevalent feelings of anxiety</a:t>
            </a:r>
            <a:r>
              <a:rPr lang="en-US" baseline="0" dirty="0" smtClean="0"/>
              <a:t> and depression is a feeling of being alone. Or a feeling of no one understanding them, no one seeing them. </a:t>
            </a:r>
            <a:endParaRPr lang="en-US" dirty="0"/>
          </a:p>
        </p:txBody>
      </p:sp>
      <p:sp>
        <p:nvSpPr>
          <p:cNvPr id="4" name="Slide Number Placeholder 3"/>
          <p:cNvSpPr>
            <a:spLocks noGrp="1"/>
          </p:cNvSpPr>
          <p:nvPr>
            <p:ph type="sldNum" sz="quarter" idx="10"/>
          </p:nvPr>
        </p:nvSpPr>
        <p:spPr/>
        <p:txBody>
          <a:bodyPr/>
          <a:lstStyle/>
          <a:p>
            <a:fld id="{45BA41F0-5FF1-47DC-A2B3-954DAA179DED}" type="slidenum">
              <a:rPr lang="en-US" smtClean="0"/>
              <a:t>10</a:t>
            </a:fld>
            <a:endParaRPr lang="en-US"/>
          </a:p>
        </p:txBody>
      </p:sp>
    </p:spTree>
    <p:extLst>
      <p:ext uri="{BB962C8B-B14F-4D97-AF65-F5344CB8AC3E}">
        <p14:creationId xmlns:p14="http://schemas.microsoft.com/office/powerpoint/2010/main" val="2893589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10/11/2017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10/11/2017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10/11/2017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10/11/2017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10/11/2017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10/11/2017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10/11/2017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10/11/2017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600" dirty="0" smtClean="0"/>
              <a:t>Anxiety &amp; Depression</a:t>
            </a:r>
            <a:endParaRPr lang="en-US" sz="6600" dirty="0"/>
          </a:p>
        </p:txBody>
      </p:sp>
      <p:sp>
        <p:nvSpPr>
          <p:cNvPr id="3" name="Subtitle 2"/>
          <p:cNvSpPr>
            <a:spLocks noGrp="1"/>
          </p:cNvSpPr>
          <p:nvPr>
            <p:ph type="subTitle" idx="1"/>
          </p:nvPr>
        </p:nvSpPr>
        <p:spPr/>
        <p:txBody>
          <a:bodyPr/>
          <a:lstStyle/>
          <a:p>
            <a:r>
              <a:rPr lang="en-US" dirty="0" smtClean="0"/>
              <a:t>Recognizing, coping, and seeking help</a:t>
            </a:r>
            <a:endParaRPr lang="en-US" dirty="0"/>
          </a:p>
        </p:txBody>
      </p:sp>
    </p:spTree>
    <p:extLst>
      <p:ext uri="{BB962C8B-B14F-4D97-AF65-F5344CB8AC3E}">
        <p14:creationId xmlns:p14="http://schemas.microsoft.com/office/powerpoint/2010/main" val="3529801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0016"/>
            <a:ext cx="12192000" cy="1400530"/>
          </a:xfrm>
        </p:spPr>
        <p:txBody>
          <a:bodyPr/>
          <a:lstStyle/>
          <a:p>
            <a:pPr algn="ctr"/>
            <a:r>
              <a:rPr lang="en-US" sz="6000" dirty="0" smtClean="0"/>
              <a:t>You are not alone. </a:t>
            </a:r>
            <a:endParaRPr lang="en-US" sz="6000" dirty="0"/>
          </a:p>
        </p:txBody>
      </p:sp>
    </p:spTree>
    <p:extLst>
      <p:ext uri="{BB962C8B-B14F-4D97-AF65-F5344CB8AC3E}">
        <p14:creationId xmlns:p14="http://schemas.microsoft.com/office/powerpoint/2010/main" val="4146075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Counseling and Testing Center</a:t>
            </a:r>
            <a:endParaRPr lang="en-US" dirty="0"/>
          </a:p>
        </p:txBody>
      </p:sp>
      <p:pic>
        <p:nvPicPr>
          <p:cNvPr id="4" name="Content Placeholder 3"/>
          <p:cNvPicPr>
            <a:picLocks noGrp="1" noChangeAspect="1"/>
          </p:cNvPicPr>
          <p:nvPr>
            <p:ph idx="1"/>
          </p:nvPr>
        </p:nvPicPr>
        <p:blipFill>
          <a:blip r:embed="rId2"/>
          <a:stretch>
            <a:fillRect/>
          </a:stretch>
        </p:blipFill>
        <p:spPr>
          <a:xfrm>
            <a:off x="3391282" y="2065506"/>
            <a:ext cx="4371211" cy="4170025"/>
          </a:xfrm>
          <a:prstGeom prst="rect">
            <a:avLst/>
          </a:prstGeom>
        </p:spPr>
      </p:pic>
    </p:spTree>
    <p:extLst>
      <p:ext uri="{BB962C8B-B14F-4D97-AF65-F5344CB8AC3E}">
        <p14:creationId xmlns:p14="http://schemas.microsoft.com/office/powerpoint/2010/main" val="3193292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ress - Neurowiki 20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957" y="1271246"/>
            <a:ext cx="9276601" cy="5180325"/>
          </a:xfrm>
          <a:prstGeom prst="rect">
            <a:avLst/>
          </a:prstGeom>
        </p:spPr>
      </p:pic>
      <p:sp>
        <p:nvSpPr>
          <p:cNvPr id="2" name="Title 1"/>
          <p:cNvSpPr>
            <a:spLocks noGrp="1"/>
          </p:cNvSpPr>
          <p:nvPr>
            <p:ph type="title"/>
          </p:nvPr>
        </p:nvSpPr>
        <p:spPr/>
        <p:txBody>
          <a:bodyPr/>
          <a:lstStyle/>
          <a:p>
            <a:r>
              <a:rPr lang="en-US" dirty="0" smtClean="0"/>
              <a:t>Recognition</a:t>
            </a:r>
            <a:endParaRPr lang="en-US" dirty="0"/>
          </a:p>
        </p:txBody>
      </p:sp>
      <p:sp>
        <p:nvSpPr>
          <p:cNvPr id="3" name="Content Placeholder 2"/>
          <p:cNvSpPr>
            <a:spLocks noGrp="1"/>
          </p:cNvSpPr>
          <p:nvPr>
            <p:ph idx="1"/>
          </p:nvPr>
        </p:nvSpPr>
        <p:spPr>
          <a:xfrm>
            <a:off x="2754831" y="1763667"/>
            <a:ext cx="5698704" cy="4195481"/>
          </a:xfrm>
        </p:spPr>
        <p:txBody>
          <a:bodyPr/>
          <a:lstStyle/>
          <a:p>
            <a:pPr algn="r"/>
            <a:r>
              <a:rPr lang="en-US" dirty="0" smtClean="0"/>
              <a:t>Insomnia, hypersomnia</a:t>
            </a:r>
          </a:p>
          <a:p>
            <a:pPr algn="r"/>
            <a:r>
              <a:rPr lang="en-US" dirty="0" smtClean="0"/>
              <a:t>A change in eating habits</a:t>
            </a:r>
          </a:p>
          <a:p>
            <a:pPr algn="r"/>
            <a:r>
              <a:rPr lang="en-US" dirty="0" smtClean="0"/>
              <a:t>Inability to engage in regular activities</a:t>
            </a:r>
          </a:p>
          <a:p>
            <a:pPr algn="r"/>
            <a:r>
              <a:rPr lang="en-US" dirty="0" smtClean="0"/>
              <a:t>Tiredness</a:t>
            </a:r>
          </a:p>
          <a:p>
            <a:pPr algn="r"/>
            <a:r>
              <a:rPr lang="en-US" dirty="0" smtClean="0"/>
              <a:t>Irritability</a:t>
            </a:r>
          </a:p>
          <a:p>
            <a:pPr algn="r"/>
            <a:r>
              <a:rPr lang="en-US" dirty="0" smtClean="0"/>
              <a:t>Difficulty Concentrating</a:t>
            </a:r>
          </a:p>
          <a:p>
            <a:pPr algn="r"/>
            <a:r>
              <a:rPr lang="en-US" dirty="0" smtClean="0"/>
              <a:t>Relationship distress</a:t>
            </a:r>
          </a:p>
          <a:p>
            <a:pPr algn="r"/>
            <a:r>
              <a:rPr lang="en-US" dirty="0" smtClean="0"/>
              <a:t>Academic problems</a:t>
            </a:r>
          </a:p>
          <a:p>
            <a:pPr marL="0" indent="0" algn="r">
              <a:buNone/>
            </a:pPr>
            <a:endParaRPr lang="en-US" dirty="0" smtClean="0"/>
          </a:p>
        </p:txBody>
      </p:sp>
    </p:spTree>
    <p:extLst>
      <p:ext uri="{BB962C8B-B14F-4D97-AF65-F5344CB8AC3E}">
        <p14:creationId xmlns:p14="http://schemas.microsoft.com/office/powerpoint/2010/main" val="2773765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0267" y="458755"/>
            <a:ext cx="3401064" cy="1447800"/>
          </a:xfrm>
        </p:spPr>
        <p:txBody>
          <a:bodyPr/>
          <a:lstStyle/>
          <a:p>
            <a:r>
              <a:rPr lang="en-US" sz="3200" dirty="0" smtClean="0"/>
              <a:t>Anxiety</a:t>
            </a:r>
            <a:endParaRPr lang="en-US" sz="3200" dirty="0"/>
          </a:p>
        </p:txBody>
      </p:sp>
      <p:pic>
        <p:nvPicPr>
          <p:cNvPr id="5" name="Content Placeholder 4" descr="File:Thonet chair balance.jp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60012" y="706029"/>
            <a:ext cx="3575669" cy="5494320"/>
          </a:xfrm>
        </p:spPr>
      </p:pic>
      <p:sp>
        <p:nvSpPr>
          <p:cNvPr id="4" name="Text Placeholder 3"/>
          <p:cNvSpPr>
            <a:spLocks noGrp="1"/>
          </p:cNvSpPr>
          <p:nvPr>
            <p:ph type="body" sz="half" idx="2"/>
          </p:nvPr>
        </p:nvSpPr>
        <p:spPr>
          <a:xfrm>
            <a:off x="1220267" y="2117357"/>
            <a:ext cx="3510353" cy="3639631"/>
          </a:xfrm>
        </p:spPr>
        <p:txBody>
          <a:bodyPr>
            <a:normAutofit/>
          </a:bodyPr>
          <a:lstStyle/>
          <a:p>
            <a:pPr marL="285750" indent="-285750">
              <a:buFont typeface="Arial" panose="020B0604020202020204" pitchFamily="34" charset="0"/>
              <a:buChar char="•"/>
            </a:pPr>
            <a:r>
              <a:rPr lang="en-US" altLang="en-US" sz="1800" dirty="0"/>
              <a:t>Feeling of worry, nervousness or unease, typically related to an event.</a:t>
            </a:r>
          </a:p>
          <a:p>
            <a:pPr marL="285750" indent="-285750">
              <a:buFont typeface="Arial" panose="020B0604020202020204" pitchFamily="34" charset="0"/>
              <a:buChar char="•"/>
            </a:pPr>
            <a:r>
              <a:rPr lang="en-US" altLang="en-US" sz="1800" dirty="0"/>
              <a:t>Accompanied by physical symptoms and sensations, imagery and/or negative thought patterns.</a:t>
            </a:r>
          </a:p>
          <a:p>
            <a:pPr marL="285750" indent="-285750">
              <a:buFont typeface="Arial" panose="020B0604020202020204" pitchFamily="34" charset="0"/>
              <a:buChar char="•"/>
            </a:pPr>
            <a:r>
              <a:rPr lang="en-US" altLang="en-US" sz="1800" dirty="0"/>
              <a:t>Can cause physical or psychological impairment</a:t>
            </a:r>
          </a:p>
          <a:p>
            <a:endParaRPr lang="en-US" dirty="0"/>
          </a:p>
        </p:txBody>
      </p:sp>
    </p:spTree>
    <p:extLst>
      <p:ext uri="{BB962C8B-B14F-4D97-AF65-F5344CB8AC3E}">
        <p14:creationId xmlns:p14="http://schemas.microsoft.com/office/powerpoint/2010/main" val="2572543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5314"/>
            <a:ext cx="12191999" cy="1791478"/>
          </a:xfrm>
        </p:spPr>
        <p:txBody>
          <a:bodyPr/>
          <a:lstStyle/>
          <a:p>
            <a:pPr algn="ctr"/>
            <a:r>
              <a:rPr lang="en-US" sz="4800" dirty="0" smtClean="0"/>
              <a:t>Facts about Anxiety</a:t>
            </a:r>
            <a:endParaRPr lang="en-US" sz="4800" dirty="0"/>
          </a:p>
        </p:txBody>
      </p:sp>
      <p:sp>
        <p:nvSpPr>
          <p:cNvPr id="4" name="Text Placeholder 3"/>
          <p:cNvSpPr>
            <a:spLocks noGrp="1"/>
          </p:cNvSpPr>
          <p:nvPr>
            <p:ph type="body" sz="half" idx="2"/>
          </p:nvPr>
        </p:nvSpPr>
        <p:spPr>
          <a:xfrm>
            <a:off x="0" y="2158482"/>
            <a:ext cx="12192000" cy="2895599"/>
          </a:xfrm>
        </p:spPr>
        <p:txBody>
          <a:bodyPr>
            <a:normAutofit lnSpcReduction="10000"/>
          </a:bodyPr>
          <a:lstStyle/>
          <a:p>
            <a:pPr marL="285750" indent="-285750" algn="ctr">
              <a:buFont typeface="Arial" panose="020B0604020202020204" pitchFamily="34" charset="0"/>
              <a:buChar char="•"/>
            </a:pPr>
            <a:r>
              <a:rPr lang="en-US" sz="3200" dirty="0"/>
              <a:t>Anxiety is normal</a:t>
            </a:r>
          </a:p>
          <a:p>
            <a:pPr marL="285750" indent="-285750" algn="ctr">
              <a:buFont typeface="Arial" panose="020B0604020202020204" pitchFamily="34" charset="0"/>
              <a:buChar char="•"/>
            </a:pPr>
            <a:r>
              <a:rPr lang="en-US" sz="3200" dirty="0"/>
              <a:t>Anxiety is adaptive</a:t>
            </a:r>
          </a:p>
          <a:p>
            <a:pPr marL="285750" indent="-285750" algn="ctr">
              <a:buFont typeface="Arial" panose="020B0604020202020204" pitchFamily="34" charset="0"/>
              <a:buChar char="•"/>
            </a:pPr>
            <a:r>
              <a:rPr lang="en-US" sz="3200" dirty="0"/>
              <a:t>Anxiety is not dangerous</a:t>
            </a:r>
          </a:p>
          <a:p>
            <a:pPr marL="285750" indent="-285750" algn="ctr">
              <a:buFont typeface="Arial" panose="020B0604020202020204" pitchFamily="34" charset="0"/>
              <a:buChar char="•"/>
            </a:pPr>
            <a:r>
              <a:rPr lang="en-US" sz="3200" dirty="0"/>
              <a:t>Anxiety does not last forever</a:t>
            </a:r>
          </a:p>
          <a:p>
            <a:pPr marL="285750" indent="-285750" algn="ctr">
              <a:buFont typeface="Arial" panose="020B0604020202020204" pitchFamily="34" charset="0"/>
              <a:buChar char="•"/>
            </a:pPr>
            <a:r>
              <a:rPr lang="en-US" sz="3200" dirty="0"/>
              <a:t>Anxiety is personal</a:t>
            </a:r>
          </a:p>
          <a:p>
            <a:endParaRPr lang="en-US" dirty="0"/>
          </a:p>
        </p:txBody>
      </p:sp>
    </p:spTree>
    <p:extLst>
      <p:ext uri="{BB962C8B-B14F-4D97-AF65-F5344CB8AC3E}">
        <p14:creationId xmlns:p14="http://schemas.microsoft.com/office/powerpoint/2010/main" val="1440606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Symptoms</a:t>
            </a:r>
            <a:endParaRPr lang="en-US" dirty="0"/>
          </a:p>
        </p:txBody>
      </p:sp>
      <p:pic>
        <p:nvPicPr>
          <p:cNvPr id="5" name="Content Placeholder 4" descr="&lt;strong&gt;Stress&lt;/strong&gt; ou détresse chez les enseignants : c’est selon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97196" y="2052638"/>
            <a:ext cx="5559384" cy="4195762"/>
          </a:xfrm>
        </p:spPr>
      </p:pic>
    </p:spTree>
    <p:extLst>
      <p:ext uri="{BB962C8B-B14F-4D97-AF65-F5344CB8AC3E}">
        <p14:creationId xmlns:p14="http://schemas.microsoft.com/office/powerpoint/2010/main" val="302040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Depression</a:t>
            </a:r>
            <a:endParaRPr lang="en-US" sz="3200" dirty="0"/>
          </a:p>
        </p:txBody>
      </p:sp>
      <p:pic>
        <p:nvPicPr>
          <p:cNvPr id="5" name="Content Placeholder 4" descr="Texting My Pancreas: December 20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53719" y="2304850"/>
            <a:ext cx="2857899" cy="2857899"/>
          </a:xfrm>
        </p:spPr>
      </p:pic>
      <p:sp>
        <p:nvSpPr>
          <p:cNvPr id="4" name="Text Placeholder 3"/>
          <p:cNvSpPr>
            <a:spLocks noGrp="1"/>
          </p:cNvSpPr>
          <p:nvPr>
            <p:ph type="body" sz="half" idx="2"/>
          </p:nvPr>
        </p:nvSpPr>
        <p:spPr/>
        <p:txBody>
          <a:bodyPr>
            <a:normAutofit/>
          </a:bodyPr>
          <a:lstStyle/>
          <a:p>
            <a:pPr marL="285750" indent="-285750">
              <a:buFont typeface="Arial" panose="020B0604020202020204" pitchFamily="34" charset="0"/>
              <a:buChar char="•"/>
            </a:pPr>
            <a:r>
              <a:rPr lang="en-US" sz="1800" dirty="0" smtClean="0"/>
              <a:t>Feelings of sadness, worthlessness, and a loss of interest </a:t>
            </a:r>
          </a:p>
          <a:p>
            <a:pPr marL="285750" indent="-285750">
              <a:buFont typeface="Arial" panose="020B0604020202020204" pitchFamily="34" charset="0"/>
              <a:buChar char="•"/>
            </a:pPr>
            <a:r>
              <a:rPr lang="en-US" sz="1800" dirty="0" smtClean="0"/>
              <a:t>Accompanied by various physical signs, and negative thought patterns</a:t>
            </a:r>
          </a:p>
          <a:p>
            <a:pPr marL="285750" indent="-285750">
              <a:buFont typeface="Arial" panose="020B0604020202020204" pitchFamily="34" charset="0"/>
              <a:buChar char="•"/>
            </a:pPr>
            <a:r>
              <a:rPr lang="en-US" sz="1800" dirty="0" smtClean="0"/>
              <a:t>May be accompanied by self-harm or suicidal ideation/attempt</a:t>
            </a:r>
            <a:endParaRPr lang="en-US" sz="1800" dirty="0"/>
          </a:p>
        </p:txBody>
      </p:sp>
    </p:spTree>
    <p:extLst>
      <p:ext uri="{BB962C8B-B14F-4D97-AF65-F5344CB8AC3E}">
        <p14:creationId xmlns:p14="http://schemas.microsoft.com/office/powerpoint/2010/main" val="3580106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it look like?</a:t>
            </a:r>
            <a:endParaRPr lang="en-US" dirty="0"/>
          </a:p>
        </p:txBody>
      </p:sp>
      <p:pic>
        <p:nvPicPr>
          <p:cNvPr id="6" name="Content Placeholder 5" descr="CHOVE CHUVA!"/>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20278" y="2052638"/>
            <a:ext cx="6713219" cy="4195762"/>
          </a:xfrm>
        </p:spPr>
      </p:pic>
    </p:spTree>
    <p:extLst>
      <p:ext uri="{BB962C8B-B14F-4D97-AF65-F5344CB8AC3E}">
        <p14:creationId xmlns:p14="http://schemas.microsoft.com/office/powerpoint/2010/main" val="723085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3 Part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00412956"/>
              </p:ext>
            </p:extLst>
          </p:nvPr>
        </p:nvGraphicFramePr>
        <p:xfrm>
          <a:off x="1103684" y="1670083"/>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01606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help?</a:t>
            </a:r>
            <a:endParaRPr lang="en-US" dirty="0"/>
          </a:p>
        </p:txBody>
      </p:sp>
      <p:sp>
        <p:nvSpPr>
          <p:cNvPr id="4" name="Text Placeholder 3"/>
          <p:cNvSpPr>
            <a:spLocks noGrp="1"/>
          </p:cNvSpPr>
          <p:nvPr>
            <p:ph type="body" sz="half" idx="15"/>
          </p:nvPr>
        </p:nvSpPr>
        <p:spPr>
          <a:xfrm>
            <a:off x="484512" y="2023188"/>
            <a:ext cx="2927350" cy="3589338"/>
          </a:xfrm>
        </p:spPr>
        <p:txBody>
          <a:bodyPr>
            <a:normAutofit fontScale="92500" lnSpcReduction="20000"/>
          </a:bodyPr>
          <a:lstStyle/>
          <a:p>
            <a:pPr marL="342900" lvl="0" indent="-342900">
              <a:buClr>
                <a:srgbClr val="1E5155">
                  <a:lumMod val="40000"/>
                  <a:lumOff val="60000"/>
                </a:srgbClr>
              </a:buClr>
              <a:buFont typeface="Wingdings 3" charset="2"/>
              <a:buChar char=""/>
            </a:pPr>
            <a:r>
              <a:rPr lang="en-US" sz="2100" dirty="0">
                <a:solidFill>
                  <a:prstClr val="white"/>
                </a:solidFill>
              </a:rPr>
              <a:t>Prayer</a:t>
            </a:r>
          </a:p>
          <a:p>
            <a:pPr marL="342900" lvl="0" indent="-342900">
              <a:buClr>
                <a:srgbClr val="1E5155">
                  <a:lumMod val="40000"/>
                  <a:lumOff val="60000"/>
                </a:srgbClr>
              </a:buClr>
              <a:buFont typeface="Wingdings 3" charset="2"/>
              <a:buChar char=""/>
            </a:pPr>
            <a:r>
              <a:rPr lang="en-US" sz="2100" dirty="0">
                <a:solidFill>
                  <a:prstClr val="white"/>
                </a:solidFill>
              </a:rPr>
              <a:t>Journaling</a:t>
            </a:r>
          </a:p>
          <a:p>
            <a:pPr marL="342900" lvl="0" indent="-342900">
              <a:buClr>
                <a:srgbClr val="1E5155">
                  <a:lumMod val="40000"/>
                  <a:lumOff val="60000"/>
                </a:srgbClr>
              </a:buClr>
              <a:buFont typeface="Wingdings 3" charset="2"/>
              <a:buChar char=""/>
            </a:pPr>
            <a:r>
              <a:rPr lang="en-US" sz="2100" dirty="0">
                <a:solidFill>
                  <a:prstClr val="white"/>
                </a:solidFill>
              </a:rPr>
              <a:t>Exercise</a:t>
            </a:r>
          </a:p>
          <a:p>
            <a:pPr marL="342900" lvl="0" indent="-342900">
              <a:buClr>
                <a:srgbClr val="1E5155">
                  <a:lumMod val="40000"/>
                  <a:lumOff val="60000"/>
                </a:srgbClr>
              </a:buClr>
              <a:buFont typeface="Wingdings 3" charset="2"/>
              <a:buChar char=""/>
            </a:pPr>
            <a:r>
              <a:rPr lang="en-US" sz="2100" dirty="0">
                <a:solidFill>
                  <a:prstClr val="white"/>
                </a:solidFill>
              </a:rPr>
              <a:t>Good, long sleep</a:t>
            </a:r>
          </a:p>
          <a:p>
            <a:pPr marL="342900" lvl="0" indent="-342900">
              <a:buClr>
                <a:srgbClr val="1E5155">
                  <a:lumMod val="40000"/>
                  <a:lumOff val="60000"/>
                </a:srgbClr>
              </a:buClr>
              <a:buFont typeface="Wingdings 3" charset="2"/>
              <a:buChar char=""/>
            </a:pPr>
            <a:r>
              <a:rPr lang="en-US" sz="2100" dirty="0">
                <a:solidFill>
                  <a:prstClr val="white"/>
                </a:solidFill>
              </a:rPr>
              <a:t>Drinking Water</a:t>
            </a:r>
          </a:p>
          <a:p>
            <a:pPr marL="342900" lvl="0" indent="-342900">
              <a:buClr>
                <a:srgbClr val="1E5155">
                  <a:lumMod val="40000"/>
                  <a:lumOff val="60000"/>
                </a:srgbClr>
              </a:buClr>
              <a:buFont typeface="Wingdings 3" charset="2"/>
              <a:buChar char=""/>
            </a:pPr>
            <a:r>
              <a:rPr lang="en-US" sz="2100" dirty="0">
                <a:solidFill>
                  <a:prstClr val="white"/>
                </a:solidFill>
              </a:rPr>
              <a:t>Eating healthy</a:t>
            </a:r>
          </a:p>
          <a:p>
            <a:pPr marL="342900" lvl="0" indent="-342900">
              <a:buClr>
                <a:srgbClr val="1E5155">
                  <a:lumMod val="40000"/>
                  <a:lumOff val="60000"/>
                </a:srgbClr>
              </a:buClr>
              <a:buFont typeface="Wingdings 3" charset="2"/>
              <a:buChar char=""/>
            </a:pPr>
            <a:r>
              <a:rPr lang="en-US" sz="2100" dirty="0" smtClean="0">
                <a:solidFill>
                  <a:prstClr val="white"/>
                </a:solidFill>
              </a:rPr>
              <a:t>Identifying Triggers</a:t>
            </a:r>
            <a:endParaRPr lang="en-US" sz="2100" dirty="0">
              <a:solidFill>
                <a:prstClr val="white"/>
              </a:solidFill>
            </a:endParaRPr>
          </a:p>
          <a:p>
            <a:pPr marL="342900" lvl="0" indent="-342900">
              <a:buClr>
                <a:srgbClr val="1E5155">
                  <a:lumMod val="40000"/>
                  <a:lumOff val="60000"/>
                </a:srgbClr>
              </a:buClr>
              <a:buFont typeface="Wingdings 3" charset="2"/>
              <a:buChar char=""/>
            </a:pPr>
            <a:r>
              <a:rPr lang="en-US" sz="2100" dirty="0">
                <a:solidFill>
                  <a:prstClr val="white"/>
                </a:solidFill>
              </a:rPr>
              <a:t>Spending time in nature</a:t>
            </a:r>
          </a:p>
          <a:p>
            <a:pPr marL="342900" lvl="0" indent="-342900">
              <a:buClr>
                <a:srgbClr val="1E5155">
                  <a:lumMod val="40000"/>
                  <a:lumOff val="60000"/>
                </a:srgbClr>
              </a:buClr>
              <a:buFont typeface="Wingdings 3" charset="2"/>
              <a:buChar char=""/>
            </a:pPr>
            <a:r>
              <a:rPr lang="en-US" sz="2100" dirty="0">
                <a:solidFill>
                  <a:prstClr val="white"/>
                </a:solidFill>
              </a:rPr>
              <a:t>Talk to a friend</a:t>
            </a:r>
          </a:p>
          <a:p>
            <a:endParaRPr lang="en-US" dirty="0"/>
          </a:p>
        </p:txBody>
      </p:sp>
      <p:sp>
        <p:nvSpPr>
          <p:cNvPr id="6" name="Text Placeholder 5"/>
          <p:cNvSpPr>
            <a:spLocks noGrp="1"/>
          </p:cNvSpPr>
          <p:nvPr>
            <p:ph type="body" sz="half" idx="16"/>
          </p:nvPr>
        </p:nvSpPr>
        <p:spPr>
          <a:xfrm>
            <a:off x="3794884" y="2023188"/>
            <a:ext cx="2946794" cy="3589338"/>
          </a:xfrm>
        </p:spPr>
        <p:txBody>
          <a:bodyPr>
            <a:normAutofit fontScale="85000" lnSpcReduction="20000"/>
          </a:bodyPr>
          <a:lstStyle/>
          <a:p>
            <a:pPr marL="342900" lvl="0" indent="-342900">
              <a:buClr>
                <a:srgbClr val="1E5155">
                  <a:lumMod val="40000"/>
                  <a:lumOff val="60000"/>
                </a:srgbClr>
              </a:buClr>
              <a:buFont typeface="Wingdings 3" charset="2"/>
              <a:buChar char=""/>
            </a:pPr>
            <a:r>
              <a:rPr lang="en-US" sz="1900" dirty="0" smtClean="0">
                <a:solidFill>
                  <a:prstClr val="white"/>
                </a:solidFill>
              </a:rPr>
              <a:t>Reading</a:t>
            </a:r>
            <a:endParaRPr lang="en-US" sz="1900" dirty="0">
              <a:solidFill>
                <a:prstClr val="white"/>
              </a:solidFill>
            </a:endParaRPr>
          </a:p>
          <a:p>
            <a:pPr marL="342900" lvl="0" indent="-342900">
              <a:buClr>
                <a:srgbClr val="1E5155">
                  <a:lumMod val="40000"/>
                  <a:lumOff val="60000"/>
                </a:srgbClr>
              </a:buClr>
              <a:buFont typeface="Wingdings 3" charset="2"/>
              <a:buChar char=""/>
            </a:pPr>
            <a:r>
              <a:rPr lang="en-US" sz="1900" dirty="0" smtClean="0">
                <a:solidFill>
                  <a:prstClr val="white"/>
                </a:solidFill>
              </a:rPr>
              <a:t>Music</a:t>
            </a:r>
            <a:endParaRPr lang="en-US" sz="1900" dirty="0">
              <a:solidFill>
                <a:prstClr val="white"/>
              </a:solidFill>
            </a:endParaRPr>
          </a:p>
          <a:p>
            <a:pPr marL="342900" lvl="0" indent="-342900">
              <a:buClr>
                <a:srgbClr val="1E5155">
                  <a:lumMod val="40000"/>
                  <a:lumOff val="60000"/>
                </a:srgbClr>
              </a:buClr>
              <a:buFont typeface="Wingdings 3" charset="2"/>
              <a:buChar char=""/>
            </a:pPr>
            <a:r>
              <a:rPr lang="en-US" sz="1900" dirty="0" smtClean="0">
                <a:solidFill>
                  <a:prstClr val="white"/>
                </a:solidFill>
              </a:rPr>
              <a:t>Meditation</a:t>
            </a:r>
            <a:endParaRPr lang="en-US" sz="1900" dirty="0">
              <a:solidFill>
                <a:prstClr val="white"/>
              </a:solidFill>
            </a:endParaRPr>
          </a:p>
          <a:p>
            <a:pPr marL="342900" lvl="0" indent="-342900">
              <a:buClr>
                <a:srgbClr val="1E5155">
                  <a:lumMod val="40000"/>
                  <a:lumOff val="60000"/>
                </a:srgbClr>
              </a:buClr>
              <a:buFont typeface="Wingdings 3" charset="2"/>
              <a:buChar char=""/>
            </a:pPr>
            <a:r>
              <a:rPr lang="en-US" sz="1900" dirty="0" smtClean="0">
                <a:solidFill>
                  <a:prstClr val="white"/>
                </a:solidFill>
              </a:rPr>
              <a:t>Deep Breathing</a:t>
            </a:r>
            <a:endParaRPr lang="en-US" sz="1900" dirty="0">
              <a:solidFill>
                <a:prstClr val="white"/>
              </a:solidFill>
            </a:endParaRPr>
          </a:p>
          <a:p>
            <a:pPr marL="342900" lvl="0" indent="-342900">
              <a:buClr>
                <a:srgbClr val="1E5155">
                  <a:lumMod val="40000"/>
                  <a:lumOff val="60000"/>
                </a:srgbClr>
              </a:buClr>
              <a:buFont typeface="Wingdings 3" charset="2"/>
              <a:buChar char=""/>
            </a:pPr>
            <a:r>
              <a:rPr lang="en-US" sz="1900" dirty="0" smtClean="0">
                <a:solidFill>
                  <a:prstClr val="white"/>
                </a:solidFill>
              </a:rPr>
              <a:t>Spending more time with friends</a:t>
            </a:r>
            <a:endParaRPr lang="en-US" sz="1900" dirty="0">
              <a:solidFill>
                <a:prstClr val="white"/>
              </a:solidFill>
            </a:endParaRPr>
          </a:p>
          <a:p>
            <a:pPr marL="342900" lvl="0" indent="-342900">
              <a:buClr>
                <a:srgbClr val="1E5155">
                  <a:lumMod val="40000"/>
                  <a:lumOff val="60000"/>
                </a:srgbClr>
              </a:buClr>
              <a:buFont typeface="Wingdings 3" charset="2"/>
              <a:buChar char=""/>
            </a:pPr>
            <a:r>
              <a:rPr lang="en-US" sz="1900" dirty="0" smtClean="0">
                <a:solidFill>
                  <a:prstClr val="white"/>
                </a:solidFill>
              </a:rPr>
              <a:t>Spending more time alone</a:t>
            </a:r>
            <a:endParaRPr lang="en-US" sz="1900" dirty="0">
              <a:solidFill>
                <a:prstClr val="white"/>
              </a:solidFill>
            </a:endParaRPr>
          </a:p>
          <a:p>
            <a:pPr marL="342900" lvl="0" indent="-342900">
              <a:buClr>
                <a:srgbClr val="1E5155">
                  <a:lumMod val="40000"/>
                  <a:lumOff val="60000"/>
                </a:srgbClr>
              </a:buClr>
              <a:buFont typeface="Wingdings 3" charset="2"/>
              <a:buChar char=""/>
            </a:pPr>
            <a:r>
              <a:rPr lang="en-US" sz="1900" dirty="0" smtClean="0">
                <a:solidFill>
                  <a:prstClr val="white"/>
                </a:solidFill>
              </a:rPr>
              <a:t>Taking a bath</a:t>
            </a:r>
            <a:endParaRPr lang="en-US" sz="1900" dirty="0">
              <a:solidFill>
                <a:prstClr val="white"/>
              </a:solidFill>
            </a:endParaRPr>
          </a:p>
          <a:p>
            <a:pPr marL="342900" lvl="0" indent="-342900">
              <a:buClr>
                <a:srgbClr val="1E5155">
                  <a:lumMod val="40000"/>
                  <a:lumOff val="60000"/>
                </a:srgbClr>
              </a:buClr>
              <a:buFont typeface="Wingdings 3" charset="2"/>
              <a:buChar char=""/>
            </a:pPr>
            <a:r>
              <a:rPr lang="en-US" sz="1900" dirty="0" smtClean="0">
                <a:solidFill>
                  <a:prstClr val="white"/>
                </a:solidFill>
              </a:rPr>
              <a:t>Giving yourself a break</a:t>
            </a:r>
          </a:p>
          <a:p>
            <a:pPr marL="342900" lvl="0" indent="-342900">
              <a:buClr>
                <a:srgbClr val="1E5155">
                  <a:lumMod val="40000"/>
                  <a:lumOff val="60000"/>
                </a:srgbClr>
              </a:buClr>
              <a:buFont typeface="Wingdings 3" charset="2"/>
              <a:buChar char=""/>
            </a:pPr>
            <a:r>
              <a:rPr lang="en-US" sz="1900" dirty="0" smtClean="0">
                <a:solidFill>
                  <a:prstClr val="white"/>
                </a:solidFill>
              </a:rPr>
              <a:t>Medications/Supplements</a:t>
            </a:r>
            <a:endParaRPr lang="en-US" sz="1900" dirty="0">
              <a:solidFill>
                <a:prstClr val="white"/>
              </a:solidFill>
            </a:endParaRPr>
          </a:p>
          <a:p>
            <a:endParaRPr lang="en-US" dirty="0"/>
          </a:p>
        </p:txBody>
      </p:sp>
      <p:sp>
        <p:nvSpPr>
          <p:cNvPr id="8" name="Text Placeholder 7"/>
          <p:cNvSpPr>
            <a:spLocks noGrp="1"/>
          </p:cNvSpPr>
          <p:nvPr>
            <p:ph type="body" sz="half" idx="17"/>
          </p:nvPr>
        </p:nvSpPr>
        <p:spPr>
          <a:xfrm>
            <a:off x="7118721" y="2023188"/>
            <a:ext cx="2932113" cy="3589338"/>
          </a:xfrm>
        </p:spPr>
        <p:txBody>
          <a:bodyPr>
            <a:normAutofit fontScale="92500" lnSpcReduction="20000"/>
          </a:bodyPr>
          <a:lstStyle/>
          <a:p>
            <a:pPr marL="342900" lvl="0" indent="-342900">
              <a:buClr>
                <a:srgbClr val="1E5155">
                  <a:lumMod val="40000"/>
                  <a:lumOff val="60000"/>
                </a:srgbClr>
              </a:buClr>
              <a:buFont typeface="Wingdings 3" charset="2"/>
              <a:buChar char=""/>
            </a:pPr>
            <a:r>
              <a:rPr lang="en-US" sz="1900" dirty="0" smtClean="0">
                <a:solidFill>
                  <a:prstClr val="white"/>
                </a:solidFill>
              </a:rPr>
              <a:t>Art</a:t>
            </a:r>
            <a:endParaRPr lang="en-US" sz="1900" dirty="0">
              <a:solidFill>
                <a:prstClr val="white"/>
              </a:solidFill>
            </a:endParaRPr>
          </a:p>
          <a:p>
            <a:pPr marL="342900" lvl="0" indent="-342900">
              <a:buClr>
                <a:srgbClr val="1E5155">
                  <a:lumMod val="40000"/>
                  <a:lumOff val="60000"/>
                </a:srgbClr>
              </a:buClr>
              <a:buFont typeface="Wingdings 3" charset="2"/>
              <a:buChar char=""/>
            </a:pPr>
            <a:r>
              <a:rPr lang="en-US" sz="1900" dirty="0" smtClean="0">
                <a:solidFill>
                  <a:prstClr val="white"/>
                </a:solidFill>
              </a:rPr>
              <a:t>Setting small goals</a:t>
            </a:r>
            <a:endParaRPr lang="en-US" sz="1900" dirty="0">
              <a:solidFill>
                <a:prstClr val="white"/>
              </a:solidFill>
            </a:endParaRPr>
          </a:p>
          <a:p>
            <a:pPr marL="342900" lvl="0" indent="-342900">
              <a:buClr>
                <a:srgbClr val="1E5155">
                  <a:lumMod val="40000"/>
                  <a:lumOff val="60000"/>
                </a:srgbClr>
              </a:buClr>
              <a:buFont typeface="Wingdings 3" charset="2"/>
              <a:buChar char=""/>
            </a:pPr>
            <a:r>
              <a:rPr lang="en-US" sz="1900" dirty="0" smtClean="0">
                <a:solidFill>
                  <a:prstClr val="white"/>
                </a:solidFill>
              </a:rPr>
              <a:t>Scheduling Time</a:t>
            </a:r>
            <a:endParaRPr lang="en-US" sz="1900" dirty="0">
              <a:solidFill>
                <a:prstClr val="white"/>
              </a:solidFill>
            </a:endParaRPr>
          </a:p>
          <a:p>
            <a:pPr marL="342900" lvl="0" indent="-342900">
              <a:buClr>
                <a:srgbClr val="1E5155">
                  <a:lumMod val="40000"/>
                  <a:lumOff val="60000"/>
                </a:srgbClr>
              </a:buClr>
              <a:buFont typeface="Wingdings 3" charset="2"/>
              <a:buChar char=""/>
            </a:pPr>
            <a:r>
              <a:rPr lang="en-US" sz="1900" dirty="0" smtClean="0">
                <a:solidFill>
                  <a:prstClr val="white"/>
                </a:solidFill>
              </a:rPr>
              <a:t>Crying</a:t>
            </a:r>
          </a:p>
          <a:p>
            <a:pPr marL="342900" lvl="0" indent="-342900">
              <a:buClr>
                <a:srgbClr val="1E5155">
                  <a:lumMod val="40000"/>
                  <a:lumOff val="60000"/>
                </a:srgbClr>
              </a:buClr>
              <a:buFont typeface="Wingdings 3" charset="2"/>
              <a:buChar char=""/>
            </a:pPr>
            <a:r>
              <a:rPr lang="en-US" sz="1900" dirty="0" smtClean="0">
                <a:solidFill>
                  <a:prstClr val="white"/>
                </a:solidFill>
              </a:rPr>
              <a:t>Do you (hobby, passion, etc.)</a:t>
            </a:r>
            <a:endParaRPr lang="en-US" sz="1900" dirty="0">
              <a:solidFill>
                <a:prstClr val="white"/>
              </a:solidFill>
            </a:endParaRPr>
          </a:p>
          <a:p>
            <a:pPr marL="342900" lvl="0" indent="-342900">
              <a:buClr>
                <a:srgbClr val="1E5155">
                  <a:lumMod val="40000"/>
                  <a:lumOff val="60000"/>
                </a:srgbClr>
              </a:buClr>
              <a:buFont typeface="Wingdings 3" charset="2"/>
              <a:buChar char=""/>
            </a:pPr>
            <a:r>
              <a:rPr lang="en-US" sz="1900" dirty="0" smtClean="0">
                <a:solidFill>
                  <a:prstClr val="white"/>
                </a:solidFill>
              </a:rPr>
              <a:t>Acceptance</a:t>
            </a:r>
            <a:endParaRPr lang="en-US" sz="1900" dirty="0">
              <a:solidFill>
                <a:prstClr val="white"/>
              </a:solidFill>
            </a:endParaRPr>
          </a:p>
          <a:p>
            <a:pPr marL="342900" lvl="0" indent="-342900">
              <a:buClr>
                <a:srgbClr val="1E5155">
                  <a:lumMod val="40000"/>
                  <a:lumOff val="60000"/>
                </a:srgbClr>
              </a:buClr>
              <a:buFont typeface="Wingdings 3" charset="2"/>
              <a:buChar char=""/>
            </a:pPr>
            <a:r>
              <a:rPr lang="en-US" sz="1900" dirty="0" smtClean="0">
                <a:solidFill>
                  <a:prstClr val="white"/>
                </a:solidFill>
              </a:rPr>
              <a:t>Visual Imagery Techniques</a:t>
            </a:r>
            <a:endParaRPr lang="en-US" sz="1900" dirty="0">
              <a:solidFill>
                <a:prstClr val="white"/>
              </a:solidFill>
            </a:endParaRPr>
          </a:p>
          <a:p>
            <a:pPr marL="342900" lvl="0" indent="-342900">
              <a:buClr>
                <a:srgbClr val="1E5155">
                  <a:lumMod val="40000"/>
                  <a:lumOff val="60000"/>
                </a:srgbClr>
              </a:buClr>
              <a:buFont typeface="Wingdings 3" charset="2"/>
              <a:buChar char=""/>
            </a:pPr>
            <a:r>
              <a:rPr lang="en-US" sz="1900" dirty="0" smtClean="0">
                <a:solidFill>
                  <a:prstClr val="white"/>
                </a:solidFill>
              </a:rPr>
              <a:t>Downloading apps</a:t>
            </a:r>
            <a:endParaRPr lang="en-US" sz="1900" dirty="0">
              <a:solidFill>
                <a:prstClr val="white"/>
              </a:solidFill>
            </a:endParaRPr>
          </a:p>
          <a:p>
            <a:pPr marL="342900" lvl="0" indent="-342900">
              <a:buClr>
                <a:srgbClr val="1E5155">
                  <a:lumMod val="40000"/>
                  <a:lumOff val="60000"/>
                </a:srgbClr>
              </a:buClr>
              <a:buFont typeface="Wingdings 3" charset="2"/>
              <a:buChar char=""/>
            </a:pPr>
            <a:r>
              <a:rPr lang="en-US" sz="1900" dirty="0" smtClean="0">
                <a:solidFill>
                  <a:prstClr val="white"/>
                </a:solidFill>
              </a:rPr>
              <a:t>Helping others</a:t>
            </a:r>
            <a:endParaRPr lang="en-US" sz="1900" dirty="0">
              <a:solidFill>
                <a:prstClr val="white"/>
              </a:solidFill>
            </a:endParaRPr>
          </a:p>
          <a:p>
            <a:endParaRPr lang="en-US" dirty="0"/>
          </a:p>
        </p:txBody>
      </p:sp>
    </p:spTree>
    <p:extLst>
      <p:ext uri="{BB962C8B-B14F-4D97-AF65-F5344CB8AC3E}">
        <p14:creationId xmlns:p14="http://schemas.microsoft.com/office/powerpoint/2010/main" val="39539654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490</TotalTime>
  <Words>450</Words>
  <Application>Microsoft Office PowerPoint</Application>
  <PresentationFormat>Widescreen</PresentationFormat>
  <Paragraphs>84</Paragraphs>
  <Slides>11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Cambria</vt:lpstr>
      <vt:lpstr>Century Gothic</vt:lpstr>
      <vt:lpstr>Times New Roman</vt:lpstr>
      <vt:lpstr>Wingdings 3</vt:lpstr>
      <vt:lpstr>Ion</vt:lpstr>
      <vt:lpstr>Anxiety &amp; Depression</vt:lpstr>
      <vt:lpstr>Recognition</vt:lpstr>
      <vt:lpstr>Anxiety</vt:lpstr>
      <vt:lpstr>Facts about Anxiety</vt:lpstr>
      <vt:lpstr>Physical Symptoms</vt:lpstr>
      <vt:lpstr>Depression</vt:lpstr>
      <vt:lpstr>What’s it look like?</vt:lpstr>
      <vt:lpstr>3 Part</vt:lpstr>
      <vt:lpstr>What can help?</vt:lpstr>
      <vt:lpstr>You are not alone. </vt:lpstr>
      <vt:lpstr>Counseling and Testing Center</vt:lpstr>
    </vt:vector>
  </TitlesOfParts>
  <Company>Andrews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Anxiety &amp; Depression</dc:title>
  <dc:creator>I.T.S.</dc:creator>
  <cp:lastModifiedBy>I.T.S.</cp:lastModifiedBy>
  <cp:revision>14</cp:revision>
  <dcterms:created xsi:type="dcterms:W3CDTF">2017-10-11T13:31:38Z</dcterms:created>
  <dcterms:modified xsi:type="dcterms:W3CDTF">2017-10-11T21:42:20Z</dcterms:modified>
</cp:coreProperties>
</file>