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256" r:id="rId2"/>
    <p:sldId id="270" r:id="rId3"/>
    <p:sldId id="302" r:id="rId4"/>
    <p:sldId id="257" r:id="rId5"/>
    <p:sldId id="259" r:id="rId6"/>
    <p:sldId id="296" r:id="rId7"/>
    <p:sldId id="260" r:id="rId8"/>
    <p:sldId id="258" r:id="rId9"/>
    <p:sldId id="263" r:id="rId10"/>
    <p:sldId id="264" r:id="rId11"/>
    <p:sldId id="265" r:id="rId12"/>
    <p:sldId id="266" r:id="rId13"/>
    <p:sldId id="277" r:id="rId14"/>
    <p:sldId id="284" r:id="rId15"/>
    <p:sldId id="317" r:id="rId16"/>
    <p:sldId id="276" r:id="rId17"/>
    <p:sldId id="279" r:id="rId18"/>
    <p:sldId id="280" r:id="rId19"/>
    <p:sldId id="281" r:id="rId20"/>
    <p:sldId id="282" r:id="rId21"/>
    <p:sldId id="283" r:id="rId22"/>
    <p:sldId id="303" r:id="rId23"/>
    <p:sldId id="269" r:id="rId24"/>
    <p:sldId id="272" r:id="rId25"/>
    <p:sldId id="268" r:id="rId26"/>
    <p:sldId id="267" r:id="rId27"/>
    <p:sldId id="273" r:id="rId28"/>
    <p:sldId id="304" r:id="rId29"/>
    <p:sldId id="275" r:id="rId30"/>
    <p:sldId id="285" r:id="rId31"/>
    <p:sldId id="315" r:id="rId32"/>
    <p:sldId id="314" r:id="rId33"/>
    <p:sldId id="286" r:id="rId34"/>
    <p:sldId id="287" r:id="rId35"/>
    <p:sldId id="288" r:id="rId36"/>
    <p:sldId id="316" r:id="rId37"/>
    <p:sldId id="292" r:id="rId38"/>
    <p:sldId id="306" r:id="rId39"/>
    <p:sldId id="305" r:id="rId40"/>
    <p:sldId id="307" r:id="rId41"/>
    <p:sldId id="293" r:id="rId42"/>
    <p:sldId id="309" r:id="rId43"/>
    <p:sldId id="308" r:id="rId44"/>
    <p:sldId id="310" r:id="rId45"/>
    <p:sldId id="295" r:id="rId46"/>
    <p:sldId id="290" r:id="rId47"/>
    <p:sldId id="291" r:id="rId48"/>
    <p:sldId id="312" r:id="rId49"/>
    <p:sldId id="294" r:id="rId50"/>
    <p:sldId id="297" r:id="rId51"/>
    <p:sldId id="298" r:id="rId52"/>
    <p:sldId id="299" r:id="rId53"/>
    <p:sldId id="300" r:id="rId54"/>
    <p:sldId id="313" r:id="rId55"/>
  </p:sldIdLst>
  <p:sldSz cx="9144000" cy="6858000" type="screen4x3"/>
  <p:notesSz cx="6858000" cy="9144000"/>
  <p:embeddedFontLst>
    <p:embeddedFont>
      <p:font typeface="Palatino Linotype" pitchFamily="18" charset="0"/>
      <p:regular r:id="rId56"/>
      <p:bold r:id="rId57"/>
      <p:italic r:id="rId58"/>
      <p:boldItalic r:id="rId59"/>
    </p:embeddedFont>
    <p:embeddedFont>
      <p:font typeface="Calibri" pitchFamily="34" charset="0"/>
      <p:regular r:id="rId60"/>
      <p:bold r:id="rId61"/>
      <p:italic r:id="rId62"/>
      <p:boldItalic r:id="rId6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99FF99"/>
    <a:srgbClr val="FFFF99"/>
    <a:srgbClr val="D9F600"/>
    <a:srgbClr val="D6F208"/>
    <a:srgbClr val="ECFF63"/>
    <a:srgbClr val="8661AB"/>
    <a:srgbClr val="8864AC"/>
    <a:srgbClr val="896BD3"/>
    <a:srgbClr val="6043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5" d="100"/>
          <a:sy n="85" d="100"/>
        </p:scale>
        <p:origin x="-714" y="-96"/>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61"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7.fntdata"/></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C0A352-279B-484D-BF69-24588551DF27}" type="doc">
      <dgm:prSet loTypeId="urn:microsoft.com/office/officeart/2005/8/layout/vList2" loCatId="list" qsTypeId="urn:microsoft.com/office/officeart/2005/8/quickstyle/3d1" qsCatId="3D" csTypeId="urn:microsoft.com/office/officeart/2005/8/colors/colorful5" csCatId="colorful" phldr="1"/>
      <dgm:spPr/>
      <dgm:t>
        <a:bodyPr/>
        <a:lstStyle/>
        <a:p>
          <a:endParaRPr lang="en-US"/>
        </a:p>
      </dgm:t>
    </dgm:pt>
    <dgm:pt modelId="{A5862BCA-23BB-4518-B0C5-BF5DA421938B}">
      <dgm:prSet phldrT="[Text]" custT="1"/>
      <dgm:spPr/>
      <dgm:t>
        <a:bodyPr/>
        <a:lstStyle/>
        <a:p>
          <a:r>
            <a:rPr lang="en-US" sz="2500" b="1" dirty="0" smtClean="0">
              <a:effectLst>
                <a:outerShdw blurRad="50800" dist="38100" dir="2700000" algn="tl" rotWithShape="0">
                  <a:prstClr val="black">
                    <a:alpha val="40000"/>
                  </a:prstClr>
                </a:outerShdw>
              </a:effectLst>
              <a:latin typeface="Calibri" pitchFamily="34" charset="0"/>
              <a:cs typeface="Calibri" pitchFamily="34" charset="0"/>
            </a:rPr>
            <a:t>To assess t</a:t>
          </a:r>
          <a:r>
            <a:rPr lang="en-US" sz="2500" b="1" dirty="0" smtClean="0">
              <a:latin typeface="Calibri" pitchFamily="34" charset="0"/>
              <a:cs typeface="Calibri" pitchFamily="34" charset="0"/>
            </a:rPr>
            <a:t>hat the various aspects of the institution and its programs align with Adventist mission, identity, and purpose</a:t>
          </a:r>
          <a:r>
            <a:rPr lang="en-US" sz="2500" b="1" dirty="0" smtClean="0">
              <a:effectLst>
                <a:outerShdw blurRad="50800" dist="38100" dir="2700000" algn="tl" rotWithShape="0">
                  <a:prstClr val="black">
                    <a:alpha val="40000"/>
                  </a:prstClr>
                </a:outerShdw>
              </a:effectLst>
              <a:latin typeface="Calibri" pitchFamily="34" charset="0"/>
              <a:cs typeface="Calibri" pitchFamily="34" charset="0"/>
            </a:rPr>
            <a:t>.</a:t>
          </a:r>
          <a:endParaRPr lang="en-US" sz="2500" b="1" dirty="0">
            <a:effectLst>
              <a:outerShdw blurRad="50800" dist="38100" dir="2700000" algn="tl" rotWithShape="0">
                <a:prstClr val="black">
                  <a:alpha val="40000"/>
                </a:prstClr>
              </a:outerShdw>
            </a:effectLst>
            <a:latin typeface="Calibri" pitchFamily="34" charset="0"/>
            <a:cs typeface="Calibri" pitchFamily="34" charset="0"/>
          </a:endParaRPr>
        </a:p>
      </dgm:t>
    </dgm:pt>
    <dgm:pt modelId="{F316EA9C-FC1E-409F-B16F-C4A894DDFB64}" type="parTrans" cxnId="{372C25E9-58AE-46AB-BB41-84BE04023C5D}">
      <dgm:prSet/>
      <dgm:spPr/>
      <dgm:t>
        <a:bodyPr/>
        <a:lstStyle/>
        <a:p>
          <a:endParaRPr lang="en-US" sz="2500">
            <a:effectLst>
              <a:outerShdw blurRad="50800" dist="38100" dir="2700000" algn="tl" rotWithShape="0">
                <a:prstClr val="black">
                  <a:alpha val="40000"/>
                </a:prstClr>
              </a:outerShdw>
            </a:effectLst>
            <a:latin typeface="Calibri" pitchFamily="34" charset="0"/>
            <a:cs typeface="Calibri" pitchFamily="34" charset="0"/>
          </a:endParaRPr>
        </a:p>
      </dgm:t>
    </dgm:pt>
    <dgm:pt modelId="{685042FE-787D-42B9-AF30-0208ACD49366}" type="sibTrans" cxnId="{372C25E9-58AE-46AB-BB41-84BE04023C5D}">
      <dgm:prSet/>
      <dgm:spPr/>
      <dgm:t>
        <a:bodyPr/>
        <a:lstStyle/>
        <a:p>
          <a:endParaRPr lang="en-US" sz="2500">
            <a:effectLst>
              <a:outerShdw blurRad="50800" dist="38100" dir="2700000" algn="tl" rotWithShape="0">
                <a:prstClr val="black">
                  <a:alpha val="40000"/>
                </a:prstClr>
              </a:outerShdw>
            </a:effectLst>
            <a:latin typeface="Calibri" pitchFamily="34" charset="0"/>
            <a:cs typeface="Calibri" pitchFamily="34" charset="0"/>
          </a:endParaRPr>
        </a:p>
      </dgm:t>
    </dgm:pt>
    <dgm:pt modelId="{3425E905-7330-4D35-AE5F-0743C044A727}">
      <dgm:prSet phldrT="[Text]" custT="1"/>
      <dgm:spPr/>
      <dgm:t>
        <a:bodyPr/>
        <a:lstStyle/>
        <a:p>
          <a:r>
            <a:rPr lang="en-US" sz="2500" b="1" dirty="0" smtClean="0">
              <a:effectLst>
                <a:outerShdw blurRad="50800" dist="38100" dir="2700000" algn="tl" rotWithShape="0">
                  <a:prstClr val="black">
                    <a:alpha val="40000"/>
                  </a:prstClr>
                </a:outerShdw>
              </a:effectLst>
              <a:latin typeface="Calibri" pitchFamily="34" charset="0"/>
              <a:cs typeface="Calibri" pitchFamily="34" charset="0"/>
            </a:rPr>
            <a:t>To determine if the degree programs offered are comparable in content and quality to those of similar SDA institutions.</a:t>
          </a:r>
          <a:endParaRPr lang="en-US" sz="2500" b="1" dirty="0">
            <a:effectLst>
              <a:outerShdw blurRad="50800" dist="38100" dir="2700000" algn="tl" rotWithShape="0">
                <a:prstClr val="black">
                  <a:alpha val="40000"/>
                </a:prstClr>
              </a:outerShdw>
            </a:effectLst>
            <a:latin typeface="Calibri" pitchFamily="34" charset="0"/>
            <a:cs typeface="Calibri" pitchFamily="34" charset="0"/>
          </a:endParaRPr>
        </a:p>
      </dgm:t>
    </dgm:pt>
    <dgm:pt modelId="{BE11D2A9-D487-4AD1-93C1-A121DDF20092}" type="parTrans" cxnId="{209DA6B5-F82A-49A1-AEDF-EF76BFE28252}">
      <dgm:prSet/>
      <dgm:spPr/>
      <dgm:t>
        <a:bodyPr/>
        <a:lstStyle/>
        <a:p>
          <a:endParaRPr lang="en-US" sz="2500">
            <a:effectLst>
              <a:outerShdw blurRad="50800" dist="38100" dir="2700000" algn="tl" rotWithShape="0">
                <a:prstClr val="black">
                  <a:alpha val="40000"/>
                </a:prstClr>
              </a:outerShdw>
            </a:effectLst>
            <a:latin typeface="Calibri" pitchFamily="34" charset="0"/>
            <a:cs typeface="Calibri" pitchFamily="34" charset="0"/>
          </a:endParaRPr>
        </a:p>
      </dgm:t>
    </dgm:pt>
    <dgm:pt modelId="{19C6D7D0-8D41-424A-A519-09125A34CCE0}" type="sibTrans" cxnId="{209DA6B5-F82A-49A1-AEDF-EF76BFE28252}">
      <dgm:prSet/>
      <dgm:spPr/>
      <dgm:t>
        <a:bodyPr/>
        <a:lstStyle/>
        <a:p>
          <a:endParaRPr lang="en-US" sz="2500">
            <a:effectLst>
              <a:outerShdw blurRad="50800" dist="38100" dir="2700000" algn="tl" rotWithShape="0">
                <a:prstClr val="black">
                  <a:alpha val="40000"/>
                </a:prstClr>
              </a:outerShdw>
            </a:effectLst>
            <a:latin typeface="Calibri" pitchFamily="34" charset="0"/>
            <a:cs typeface="Calibri" pitchFamily="34" charset="0"/>
          </a:endParaRPr>
        </a:p>
      </dgm:t>
    </dgm:pt>
    <dgm:pt modelId="{8999F638-BF51-4F11-A548-EE9ED3A40B37}">
      <dgm:prSet phldrT="[Text]" custT="1"/>
      <dgm:spPr/>
      <dgm:t>
        <a:bodyPr/>
        <a:lstStyle/>
        <a:p>
          <a:r>
            <a:rPr lang="en-US" sz="2500" b="1" dirty="0" smtClean="0">
              <a:effectLst>
                <a:outerShdw blurRad="50800" dist="38100" dir="2700000" algn="tl" rotWithShape="0">
                  <a:prstClr val="black">
                    <a:alpha val="40000"/>
                  </a:prstClr>
                </a:outerShdw>
              </a:effectLst>
              <a:latin typeface="Calibri" pitchFamily="34" charset="0"/>
              <a:cs typeface="Calibri" pitchFamily="34" charset="0"/>
            </a:rPr>
            <a:t>To provide guidance on ways in which the institution may strengthen its operation and better achieve its mission.</a:t>
          </a:r>
          <a:endParaRPr lang="en-US" sz="2500" b="1" dirty="0">
            <a:effectLst>
              <a:outerShdw blurRad="50800" dist="38100" dir="2700000" algn="tl" rotWithShape="0">
                <a:prstClr val="black">
                  <a:alpha val="40000"/>
                </a:prstClr>
              </a:outerShdw>
            </a:effectLst>
            <a:latin typeface="Calibri" pitchFamily="34" charset="0"/>
            <a:cs typeface="Calibri" pitchFamily="34" charset="0"/>
          </a:endParaRPr>
        </a:p>
      </dgm:t>
    </dgm:pt>
    <dgm:pt modelId="{16F06820-C27F-43C5-95A6-780F404F77FD}" type="parTrans" cxnId="{9E64F712-93C6-430F-8491-A57258A193C8}">
      <dgm:prSet/>
      <dgm:spPr/>
      <dgm:t>
        <a:bodyPr/>
        <a:lstStyle/>
        <a:p>
          <a:endParaRPr lang="en-US" sz="2500">
            <a:effectLst>
              <a:outerShdw blurRad="50800" dist="38100" dir="2700000" algn="tl" rotWithShape="0">
                <a:prstClr val="black">
                  <a:alpha val="40000"/>
                </a:prstClr>
              </a:outerShdw>
            </a:effectLst>
            <a:latin typeface="Calibri" pitchFamily="34" charset="0"/>
            <a:cs typeface="Calibri" pitchFamily="34" charset="0"/>
          </a:endParaRPr>
        </a:p>
      </dgm:t>
    </dgm:pt>
    <dgm:pt modelId="{0E4D61C6-8E32-4705-9779-E79A558CA360}" type="sibTrans" cxnId="{9E64F712-93C6-430F-8491-A57258A193C8}">
      <dgm:prSet/>
      <dgm:spPr/>
      <dgm:t>
        <a:bodyPr/>
        <a:lstStyle/>
        <a:p>
          <a:endParaRPr lang="en-US" sz="2500">
            <a:effectLst>
              <a:outerShdw blurRad="50800" dist="38100" dir="2700000" algn="tl" rotWithShape="0">
                <a:prstClr val="black">
                  <a:alpha val="40000"/>
                </a:prstClr>
              </a:outerShdw>
            </a:effectLst>
            <a:latin typeface="Calibri" pitchFamily="34" charset="0"/>
            <a:cs typeface="Calibri" pitchFamily="34" charset="0"/>
          </a:endParaRPr>
        </a:p>
      </dgm:t>
    </dgm:pt>
    <dgm:pt modelId="{C7F9A6B4-95EF-4A31-A6C1-4751F79C4C53}">
      <dgm:prSet phldrT="[Text]" custT="1"/>
      <dgm:spPr/>
      <dgm:t>
        <a:bodyPr/>
        <a:lstStyle/>
        <a:p>
          <a:r>
            <a:rPr lang="en-US" sz="2500" b="1" dirty="0" smtClean="0">
              <a:latin typeface="Calibri" pitchFamily="34" charset="0"/>
              <a:cs typeface="Calibri" pitchFamily="34" charset="0"/>
            </a:rPr>
            <a:t>To verify that the institution possesses the resources, programs, and services sufficient to accomplish its goals.</a:t>
          </a:r>
          <a:endParaRPr lang="en-US" sz="2500" b="1" dirty="0">
            <a:effectLst>
              <a:outerShdw blurRad="50800" dist="38100" dir="2700000" algn="tl" rotWithShape="0">
                <a:prstClr val="black">
                  <a:alpha val="40000"/>
                </a:prstClr>
              </a:outerShdw>
            </a:effectLst>
            <a:latin typeface="Calibri" pitchFamily="34" charset="0"/>
            <a:cs typeface="Calibri" pitchFamily="34" charset="0"/>
          </a:endParaRPr>
        </a:p>
      </dgm:t>
    </dgm:pt>
    <dgm:pt modelId="{706D54B6-C012-4EEE-AF82-9C297B944214}" type="parTrans" cxnId="{00DEAD19-96C8-41DE-8C82-A77E58BD2B1F}">
      <dgm:prSet/>
      <dgm:spPr/>
      <dgm:t>
        <a:bodyPr/>
        <a:lstStyle/>
        <a:p>
          <a:endParaRPr lang="en-US" sz="2500"/>
        </a:p>
      </dgm:t>
    </dgm:pt>
    <dgm:pt modelId="{143FD4CC-132E-4867-82F7-B5024898B48F}" type="sibTrans" cxnId="{00DEAD19-96C8-41DE-8C82-A77E58BD2B1F}">
      <dgm:prSet/>
      <dgm:spPr/>
      <dgm:t>
        <a:bodyPr/>
        <a:lstStyle/>
        <a:p>
          <a:endParaRPr lang="en-US" sz="2500"/>
        </a:p>
      </dgm:t>
    </dgm:pt>
    <dgm:pt modelId="{94D87C8E-FE42-4BC2-8B98-FB9C5F8D8164}" type="pres">
      <dgm:prSet presAssocID="{05C0A352-279B-484D-BF69-24588551DF27}" presName="linear" presStyleCnt="0">
        <dgm:presLayoutVars>
          <dgm:animLvl val="lvl"/>
          <dgm:resizeHandles val="exact"/>
        </dgm:presLayoutVars>
      </dgm:prSet>
      <dgm:spPr/>
      <dgm:t>
        <a:bodyPr/>
        <a:lstStyle/>
        <a:p>
          <a:endParaRPr lang="en-US"/>
        </a:p>
      </dgm:t>
    </dgm:pt>
    <dgm:pt modelId="{14555B82-DABA-48E4-8C31-6B2D6F186438}" type="pres">
      <dgm:prSet presAssocID="{A5862BCA-23BB-4518-B0C5-BF5DA421938B}" presName="parentText" presStyleLbl="node1" presStyleIdx="0" presStyleCnt="4">
        <dgm:presLayoutVars>
          <dgm:chMax val="0"/>
          <dgm:bulletEnabled val="1"/>
        </dgm:presLayoutVars>
      </dgm:prSet>
      <dgm:spPr/>
      <dgm:t>
        <a:bodyPr/>
        <a:lstStyle/>
        <a:p>
          <a:endParaRPr lang="en-US"/>
        </a:p>
      </dgm:t>
    </dgm:pt>
    <dgm:pt modelId="{8EDCB019-FD5E-4DE6-BE77-D42A15E02E87}" type="pres">
      <dgm:prSet presAssocID="{685042FE-787D-42B9-AF30-0208ACD49366}" presName="spacer" presStyleCnt="0"/>
      <dgm:spPr/>
    </dgm:pt>
    <dgm:pt modelId="{D429281E-F1A8-431E-B21B-B9428A7DE8AC}" type="pres">
      <dgm:prSet presAssocID="{3425E905-7330-4D35-AE5F-0743C044A727}" presName="parentText" presStyleLbl="node1" presStyleIdx="1" presStyleCnt="4">
        <dgm:presLayoutVars>
          <dgm:chMax val="0"/>
          <dgm:bulletEnabled val="1"/>
        </dgm:presLayoutVars>
      </dgm:prSet>
      <dgm:spPr/>
      <dgm:t>
        <a:bodyPr/>
        <a:lstStyle/>
        <a:p>
          <a:endParaRPr lang="en-US"/>
        </a:p>
      </dgm:t>
    </dgm:pt>
    <dgm:pt modelId="{DE435115-E2F0-4934-B9EA-9CE239E618B3}" type="pres">
      <dgm:prSet presAssocID="{19C6D7D0-8D41-424A-A519-09125A34CCE0}" presName="spacer" presStyleCnt="0"/>
      <dgm:spPr/>
    </dgm:pt>
    <dgm:pt modelId="{B9677CC1-DDA5-4789-998D-8AC7737D9F17}" type="pres">
      <dgm:prSet presAssocID="{C7F9A6B4-95EF-4A31-A6C1-4751F79C4C53}" presName="parentText" presStyleLbl="node1" presStyleIdx="2" presStyleCnt="4">
        <dgm:presLayoutVars>
          <dgm:chMax val="0"/>
          <dgm:bulletEnabled val="1"/>
        </dgm:presLayoutVars>
      </dgm:prSet>
      <dgm:spPr/>
      <dgm:t>
        <a:bodyPr/>
        <a:lstStyle/>
        <a:p>
          <a:endParaRPr lang="en-US"/>
        </a:p>
      </dgm:t>
    </dgm:pt>
    <dgm:pt modelId="{0240DE60-702B-4111-AC34-7EA9C6637AAF}" type="pres">
      <dgm:prSet presAssocID="{143FD4CC-132E-4867-82F7-B5024898B48F}" presName="spacer" presStyleCnt="0"/>
      <dgm:spPr/>
    </dgm:pt>
    <dgm:pt modelId="{00DD875F-1FC2-41A5-BFBE-FE8FC888C3A0}" type="pres">
      <dgm:prSet presAssocID="{8999F638-BF51-4F11-A548-EE9ED3A40B37}" presName="parentText" presStyleLbl="node1" presStyleIdx="3" presStyleCnt="4">
        <dgm:presLayoutVars>
          <dgm:chMax val="0"/>
          <dgm:bulletEnabled val="1"/>
        </dgm:presLayoutVars>
      </dgm:prSet>
      <dgm:spPr/>
      <dgm:t>
        <a:bodyPr/>
        <a:lstStyle/>
        <a:p>
          <a:endParaRPr lang="en-US"/>
        </a:p>
      </dgm:t>
    </dgm:pt>
  </dgm:ptLst>
  <dgm:cxnLst>
    <dgm:cxn modelId="{209DA6B5-F82A-49A1-AEDF-EF76BFE28252}" srcId="{05C0A352-279B-484D-BF69-24588551DF27}" destId="{3425E905-7330-4D35-AE5F-0743C044A727}" srcOrd="1" destOrd="0" parTransId="{BE11D2A9-D487-4AD1-93C1-A121DDF20092}" sibTransId="{19C6D7D0-8D41-424A-A519-09125A34CCE0}"/>
    <dgm:cxn modelId="{2DD34B40-05ED-455D-A5B3-40D4333D9287}" type="presOf" srcId="{C7F9A6B4-95EF-4A31-A6C1-4751F79C4C53}" destId="{B9677CC1-DDA5-4789-998D-8AC7737D9F17}" srcOrd="0" destOrd="0" presId="urn:microsoft.com/office/officeart/2005/8/layout/vList2"/>
    <dgm:cxn modelId="{9E64F712-93C6-430F-8491-A57258A193C8}" srcId="{05C0A352-279B-484D-BF69-24588551DF27}" destId="{8999F638-BF51-4F11-A548-EE9ED3A40B37}" srcOrd="3" destOrd="0" parTransId="{16F06820-C27F-43C5-95A6-780F404F77FD}" sibTransId="{0E4D61C6-8E32-4705-9779-E79A558CA360}"/>
    <dgm:cxn modelId="{4B0F40DD-3C5C-42F5-B8B3-F3AFABC31ED4}" type="presOf" srcId="{A5862BCA-23BB-4518-B0C5-BF5DA421938B}" destId="{14555B82-DABA-48E4-8C31-6B2D6F186438}" srcOrd="0" destOrd="0" presId="urn:microsoft.com/office/officeart/2005/8/layout/vList2"/>
    <dgm:cxn modelId="{965E612F-9CAA-49B0-A59E-2994CAE2D62E}" type="presOf" srcId="{05C0A352-279B-484D-BF69-24588551DF27}" destId="{94D87C8E-FE42-4BC2-8B98-FB9C5F8D8164}" srcOrd="0" destOrd="0" presId="urn:microsoft.com/office/officeart/2005/8/layout/vList2"/>
    <dgm:cxn modelId="{2DD6EE1B-5089-4CF6-8334-634F378ABA93}" type="presOf" srcId="{8999F638-BF51-4F11-A548-EE9ED3A40B37}" destId="{00DD875F-1FC2-41A5-BFBE-FE8FC888C3A0}" srcOrd="0" destOrd="0" presId="urn:microsoft.com/office/officeart/2005/8/layout/vList2"/>
    <dgm:cxn modelId="{00DEAD19-96C8-41DE-8C82-A77E58BD2B1F}" srcId="{05C0A352-279B-484D-BF69-24588551DF27}" destId="{C7F9A6B4-95EF-4A31-A6C1-4751F79C4C53}" srcOrd="2" destOrd="0" parTransId="{706D54B6-C012-4EEE-AF82-9C297B944214}" sibTransId="{143FD4CC-132E-4867-82F7-B5024898B48F}"/>
    <dgm:cxn modelId="{372C25E9-58AE-46AB-BB41-84BE04023C5D}" srcId="{05C0A352-279B-484D-BF69-24588551DF27}" destId="{A5862BCA-23BB-4518-B0C5-BF5DA421938B}" srcOrd="0" destOrd="0" parTransId="{F316EA9C-FC1E-409F-B16F-C4A894DDFB64}" sibTransId="{685042FE-787D-42B9-AF30-0208ACD49366}"/>
    <dgm:cxn modelId="{4FDE9380-DABB-4DBB-8917-CBD7AA5A243C}" type="presOf" srcId="{3425E905-7330-4D35-AE5F-0743C044A727}" destId="{D429281E-F1A8-431E-B21B-B9428A7DE8AC}" srcOrd="0" destOrd="0" presId="urn:microsoft.com/office/officeart/2005/8/layout/vList2"/>
    <dgm:cxn modelId="{F4A5EDFE-1647-43C4-9685-28C322A54D4F}" type="presParOf" srcId="{94D87C8E-FE42-4BC2-8B98-FB9C5F8D8164}" destId="{14555B82-DABA-48E4-8C31-6B2D6F186438}" srcOrd="0" destOrd="0" presId="urn:microsoft.com/office/officeart/2005/8/layout/vList2"/>
    <dgm:cxn modelId="{2ED40657-7A5D-4148-B629-55DA2DF8C673}" type="presParOf" srcId="{94D87C8E-FE42-4BC2-8B98-FB9C5F8D8164}" destId="{8EDCB019-FD5E-4DE6-BE77-D42A15E02E87}" srcOrd="1" destOrd="0" presId="urn:microsoft.com/office/officeart/2005/8/layout/vList2"/>
    <dgm:cxn modelId="{CBD87384-D2D5-4284-87E8-DDB062C45579}" type="presParOf" srcId="{94D87C8E-FE42-4BC2-8B98-FB9C5F8D8164}" destId="{D429281E-F1A8-431E-B21B-B9428A7DE8AC}" srcOrd="2" destOrd="0" presId="urn:microsoft.com/office/officeart/2005/8/layout/vList2"/>
    <dgm:cxn modelId="{E02AE2F8-CA39-440E-B6AC-03C11DF00767}" type="presParOf" srcId="{94D87C8E-FE42-4BC2-8B98-FB9C5F8D8164}" destId="{DE435115-E2F0-4934-B9EA-9CE239E618B3}" srcOrd="3" destOrd="0" presId="urn:microsoft.com/office/officeart/2005/8/layout/vList2"/>
    <dgm:cxn modelId="{987C13FC-6F69-4897-AF2A-577C34F77989}" type="presParOf" srcId="{94D87C8E-FE42-4BC2-8B98-FB9C5F8D8164}" destId="{B9677CC1-DDA5-4789-998D-8AC7737D9F17}" srcOrd="4" destOrd="0" presId="urn:microsoft.com/office/officeart/2005/8/layout/vList2"/>
    <dgm:cxn modelId="{A81C77D6-C884-4A75-AA87-CF5996D7C49E}" type="presParOf" srcId="{94D87C8E-FE42-4BC2-8B98-FB9C5F8D8164}" destId="{0240DE60-702B-4111-AC34-7EA9C6637AAF}" srcOrd="5" destOrd="0" presId="urn:microsoft.com/office/officeart/2005/8/layout/vList2"/>
    <dgm:cxn modelId="{2B5D8F04-5BF9-46A6-B29F-6EB8E33B40C3}" type="presParOf" srcId="{94D87C8E-FE42-4BC2-8B98-FB9C5F8D8164}" destId="{00DD875F-1FC2-41A5-BFBE-FE8FC888C3A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7CB536D-F947-4051-8697-FF5B2F840AEB}" type="doc">
      <dgm:prSet loTypeId="urn:microsoft.com/office/officeart/2005/8/layout/vList5" loCatId="list" qsTypeId="urn:microsoft.com/office/officeart/2005/8/quickstyle/3d1" qsCatId="3D" csTypeId="urn:microsoft.com/office/officeart/2005/8/colors/accent2_2" csCatId="accent2" phldr="1"/>
      <dgm:spPr/>
      <dgm:t>
        <a:bodyPr/>
        <a:lstStyle/>
        <a:p>
          <a:endParaRPr lang="en-US"/>
        </a:p>
      </dgm:t>
    </dgm:pt>
    <dgm:pt modelId="{233E24B6-B1A0-40D3-9699-2D852647C87A}">
      <dgm:prSet phldrT="[Text]" custT="1"/>
      <dgm:spPr/>
      <dgm:t>
        <a:bodyPr/>
        <a:lstStyle/>
        <a:p>
          <a:r>
            <a:rPr lang="en-US" sz="2400" b="1" dirty="0" smtClean="0"/>
            <a:t>[ 11 ]</a:t>
          </a:r>
          <a:r>
            <a:rPr lang="en-US" sz="2400" dirty="0" smtClean="0"/>
            <a:t/>
          </a:r>
          <a:br>
            <a:rPr lang="en-US" sz="2400" dirty="0" smtClean="0"/>
          </a:br>
          <a:r>
            <a:rPr lang="en-US" sz="2400" dirty="0" smtClean="0">
              <a:effectLst/>
            </a:rPr>
            <a:t>Public Relations &amp; External </a:t>
          </a:r>
          <a:r>
            <a:rPr lang="en-US" sz="2400" dirty="0" err="1" smtClean="0">
              <a:effectLst/>
            </a:rPr>
            <a:t>Consti-tuencies</a:t>
          </a:r>
          <a:endParaRPr lang="en-US" sz="2200" b="1" dirty="0">
            <a:effectLst>
              <a:outerShdw blurRad="50800" dist="38100" dir="2700000" algn="tl" rotWithShape="0">
                <a:prstClr val="black">
                  <a:alpha val="40000"/>
                </a:prstClr>
              </a:outerShdw>
            </a:effectLst>
          </a:endParaRPr>
        </a:p>
      </dgm:t>
    </dgm:pt>
    <dgm:pt modelId="{B6D7FFEE-0286-446F-8574-D0C5F0644071}" type="parTrans" cxnId="{2B74A06F-44EA-4911-9B7D-F58AA4154E98}">
      <dgm:prSet/>
      <dgm:spPr/>
      <dgm:t>
        <a:bodyPr/>
        <a:lstStyle/>
        <a:p>
          <a:endParaRPr lang="en-US"/>
        </a:p>
      </dgm:t>
    </dgm:pt>
    <dgm:pt modelId="{B027A773-1B05-4A10-9272-ADF423B0742F}" type="sibTrans" cxnId="{2B74A06F-44EA-4911-9B7D-F58AA4154E98}">
      <dgm:prSet/>
      <dgm:spPr/>
      <dgm:t>
        <a:bodyPr/>
        <a:lstStyle/>
        <a:p>
          <a:endParaRPr lang="en-US"/>
        </a:p>
      </dgm:t>
    </dgm:pt>
    <dgm:pt modelId="{D56635E1-D918-4E5D-A3E6-26ED702FFEF7}">
      <dgm:prSet phldrT="[Text]"/>
      <dgm:spPr/>
      <dgm:t>
        <a:bodyPr/>
        <a:lstStyle/>
        <a:p>
          <a:r>
            <a:rPr lang="en-US" b="1" dirty="0" smtClean="0">
              <a:latin typeface="Calibri" pitchFamily="34" charset="0"/>
              <a:cs typeface="Calibri" pitchFamily="34" charset="0"/>
            </a:rPr>
            <a:t>Standard: Public relations activities of the university/college will provide an opportunity for dialogue with external constituencies that provides useful and accurate feedback to the institution and positions the school/university positively in the minds of the various constituent groups.</a:t>
          </a:r>
          <a:endParaRPr lang="en-US" b="1" dirty="0">
            <a:latin typeface="Calibri" pitchFamily="34" charset="0"/>
            <a:cs typeface="Calibri" pitchFamily="34" charset="0"/>
          </a:endParaRPr>
        </a:p>
      </dgm:t>
    </dgm:pt>
    <dgm:pt modelId="{80298648-F447-4925-BF0F-0920A531D95B}" type="parTrans" cxnId="{6EA0C602-BBA5-479D-AA6A-C26C8C913FC1}">
      <dgm:prSet/>
      <dgm:spPr/>
      <dgm:t>
        <a:bodyPr/>
        <a:lstStyle/>
        <a:p>
          <a:endParaRPr lang="en-US"/>
        </a:p>
      </dgm:t>
    </dgm:pt>
    <dgm:pt modelId="{DF2CA74F-B06A-4047-AD20-AD91C6E62473}" type="sibTrans" cxnId="{6EA0C602-BBA5-479D-AA6A-C26C8C913FC1}">
      <dgm:prSet/>
      <dgm:spPr/>
      <dgm:t>
        <a:bodyPr/>
        <a:lstStyle/>
        <a:p>
          <a:endParaRPr lang="en-US"/>
        </a:p>
      </dgm:t>
    </dgm:pt>
    <dgm:pt modelId="{17D17191-34B0-4EFE-8424-2C076FCB6830}">
      <dgm:prSet phldrT="[Text]"/>
      <dgm:spPr/>
      <dgm:t>
        <a:bodyPr/>
        <a:lstStyle/>
        <a:p>
          <a:r>
            <a:rPr lang="en-US" b="1" i="0" noProof="0" dirty="0" smtClean="0">
              <a:latin typeface="Calibri" pitchFamily="34" charset="0"/>
              <a:cs typeface="Calibri" pitchFamily="34" charset="0"/>
            </a:rPr>
            <a:t>Standard: Pastoral and theological education with curriculum that, evidenced by appropriate outcomes, is (a) of an equivalent standard to other tertiary institutions offering pastoral and theological education in the country and within the Seventh-day Adventist college/university sector, and (b) meets the mission and objectives of the institution and church, particularly in the preparation of students for service in the church.</a:t>
          </a:r>
          <a:endParaRPr lang="en-US" b="1" noProof="0" dirty="0">
            <a:latin typeface="Calibri" pitchFamily="34" charset="0"/>
            <a:cs typeface="Calibri" pitchFamily="34" charset="0"/>
          </a:endParaRPr>
        </a:p>
      </dgm:t>
    </dgm:pt>
    <dgm:pt modelId="{CFF4AFC5-E068-454A-8AF6-48468C541353}" type="parTrans" cxnId="{20BAF0FF-7F8E-46DD-87B4-BEAA8C0A5A50}">
      <dgm:prSet/>
      <dgm:spPr/>
      <dgm:t>
        <a:bodyPr/>
        <a:lstStyle/>
        <a:p>
          <a:endParaRPr lang="en-US"/>
        </a:p>
      </dgm:t>
    </dgm:pt>
    <dgm:pt modelId="{6DFAB527-06CB-45F3-9384-533911EB2F8F}" type="sibTrans" cxnId="{20BAF0FF-7F8E-46DD-87B4-BEAA8C0A5A50}">
      <dgm:prSet/>
      <dgm:spPr/>
      <dgm:t>
        <a:bodyPr/>
        <a:lstStyle/>
        <a:p>
          <a:endParaRPr lang="en-US"/>
        </a:p>
      </dgm:t>
    </dgm:pt>
    <dgm:pt modelId="{8A6EF92E-7E0E-40F9-AD87-A031FAA2647B}">
      <dgm:prSet phldrT="[Text]" custT="1"/>
      <dgm:spPr/>
      <dgm:t>
        <a:bodyPr/>
        <a:lstStyle/>
        <a:p>
          <a:r>
            <a:rPr lang="en-US" sz="2400" b="1" noProof="0" smtClean="0">
              <a:effectLst>
                <a:outerShdw blurRad="50800" dist="38100" dir="2700000" algn="tl" rotWithShape="0">
                  <a:prstClr val="black">
                    <a:alpha val="40000"/>
                  </a:prstClr>
                </a:outerShdw>
              </a:effectLst>
            </a:rPr>
            <a:t>[12] Pastoral and Theological Education</a:t>
          </a:r>
          <a:endParaRPr lang="en-US" sz="2400" b="1" noProof="0">
            <a:effectLst>
              <a:outerShdw blurRad="50800" dist="38100" dir="2700000" algn="tl" rotWithShape="0">
                <a:prstClr val="black">
                  <a:alpha val="40000"/>
                </a:prstClr>
              </a:outerShdw>
            </a:effectLst>
          </a:endParaRPr>
        </a:p>
      </dgm:t>
    </dgm:pt>
    <dgm:pt modelId="{D6F3DB7B-6F64-4566-91A9-21052431698B}" type="sibTrans" cxnId="{0331982C-2B96-468A-8B1A-BF890C6DB67E}">
      <dgm:prSet/>
      <dgm:spPr/>
      <dgm:t>
        <a:bodyPr/>
        <a:lstStyle/>
        <a:p>
          <a:endParaRPr lang="en-US"/>
        </a:p>
      </dgm:t>
    </dgm:pt>
    <dgm:pt modelId="{A987A97F-3BC0-47D1-90B2-BF9CCE22DFE0}" type="parTrans" cxnId="{0331982C-2B96-468A-8B1A-BF890C6DB67E}">
      <dgm:prSet/>
      <dgm:spPr/>
      <dgm:t>
        <a:bodyPr/>
        <a:lstStyle/>
        <a:p>
          <a:endParaRPr lang="en-US"/>
        </a:p>
      </dgm:t>
    </dgm:pt>
    <dgm:pt modelId="{CF0CE10F-9BE5-4360-86C7-080668D3AF76}" type="pres">
      <dgm:prSet presAssocID="{67CB536D-F947-4051-8697-FF5B2F840AEB}" presName="Name0" presStyleCnt="0">
        <dgm:presLayoutVars>
          <dgm:dir/>
          <dgm:animLvl val="lvl"/>
          <dgm:resizeHandles val="exact"/>
        </dgm:presLayoutVars>
      </dgm:prSet>
      <dgm:spPr/>
      <dgm:t>
        <a:bodyPr/>
        <a:lstStyle/>
        <a:p>
          <a:endParaRPr lang="en-US"/>
        </a:p>
      </dgm:t>
    </dgm:pt>
    <dgm:pt modelId="{983474FC-1109-4D49-9F9C-2A532964FF6D}" type="pres">
      <dgm:prSet presAssocID="{233E24B6-B1A0-40D3-9699-2D852647C87A}" presName="linNode" presStyleCnt="0"/>
      <dgm:spPr/>
      <dgm:t>
        <a:bodyPr/>
        <a:lstStyle/>
        <a:p>
          <a:endParaRPr lang="en-US"/>
        </a:p>
      </dgm:t>
    </dgm:pt>
    <dgm:pt modelId="{5311FB1E-36C5-478F-8E36-D6D32E68D42E}" type="pres">
      <dgm:prSet presAssocID="{233E24B6-B1A0-40D3-9699-2D852647C87A}" presName="parentText" presStyleLbl="node1" presStyleIdx="0" presStyleCnt="2" custScaleX="73293">
        <dgm:presLayoutVars>
          <dgm:chMax val="1"/>
          <dgm:bulletEnabled val="1"/>
        </dgm:presLayoutVars>
      </dgm:prSet>
      <dgm:spPr/>
      <dgm:t>
        <a:bodyPr/>
        <a:lstStyle/>
        <a:p>
          <a:endParaRPr lang="en-US"/>
        </a:p>
      </dgm:t>
    </dgm:pt>
    <dgm:pt modelId="{413B5F4D-C20A-420A-B87F-24164DC8B704}" type="pres">
      <dgm:prSet presAssocID="{233E24B6-B1A0-40D3-9699-2D852647C87A}" presName="descendantText" presStyleLbl="alignAccFollowNode1" presStyleIdx="0" presStyleCnt="2" custScaleX="126806">
        <dgm:presLayoutVars>
          <dgm:bulletEnabled val="1"/>
        </dgm:presLayoutVars>
      </dgm:prSet>
      <dgm:spPr/>
      <dgm:t>
        <a:bodyPr/>
        <a:lstStyle/>
        <a:p>
          <a:endParaRPr lang="en-US"/>
        </a:p>
      </dgm:t>
    </dgm:pt>
    <dgm:pt modelId="{A1C3329C-117F-446C-BC99-CDDE65F23D84}" type="pres">
      <dgm:prSet presAssocID="{B027A773-1B05-4A10-9272-ADF423B0742F}" presName="sp" presStyleCnt="0"/>
      <dgm:spPr/>
      <dgm:t>
        <a:bodyPr/>
        <a:lstStyle/>
        <a:p>
          <a:endParaRPr lang="en-US"/>
        </a:p>
      </dgm:t>
    </dgm:pt>
    <dgm:pt modelId="{5CA833C2-DF33-459A-AE81-94A21B432174}" type="pres">
      <dgm:prSet presAssocID="{8A6EF92E-7E0E-40F9-AD87-A031FAA2647B}" presName="linNode" presStyleCnt="0"/>
      <dgm:spPr/>
      <dgm:t>
        <a:bodyPr/>
        <a:lstStyle/>
        <a:p>
          <a:endParaRPr lang="en-US"/>
        </a:p>
      </dgm:t>
    </dgm:pt>
    <dgm:pt modelId="{B1A54CE1-5BF7-4CE8-A7C8-10EBCD52C08B}" type="pres">
      <dgm:prSet presAssocID="{8A6EF92E-7E0E-40F9-AD87-A031FAA2647B}" presName="parentText" presStyleLbl="node1" presStyleIdx="1" presStyleCnt="2" custScaleX="73293">
        <dgm:presLayoutVars>
          <dgm:chMax val="1"/>
          <dgm:bulletEnabled val="1"/>
        </dgm:presLayoutVars>
      </dgm:prSet>
      <dgm:spPr/>
      <dgm:t>
        <a:bodyPr/>
        <a:lstStyle/>
        <a:p>
          <a:endParaRPr lang="en-US"/>
        </a:p>
      </dgm:t>
    </dgm:pt>
    <dgm:pt modelId="{F667A1F1-C881-449C-94C7-876912CEBF35}" type="pres">
      <dgm:prSet presAssocID="{8A6EF92E-7E0E-40F9-AD87-A031FAA2647B}" presName="descendantText" presStyleLbl="alignAccFollowNode1" presStyleIdx="1" presStyleCnt="2" custScaleX="126806">
        <dgm:presLayoutVars>
          <dgm:bulletEnabled val="1"/>
        </dgm:presLayoutVars>
      </dgm:prSet>
      <dgm:spPr/>
      <dgm:t>
        <a:bodyPr/>
        <a:lstStyle/>
        <a:p>
          <a:endParaRPr lang="en-US"/>
        </a:p>
      </dgm:t>
    </dgm:pt>
  </dgm:ptLst>
  <dgm:cxnLst>
    <dgm:cxn modelId="{A480D2A7-32F4-4C44-8613-ABD69BA41403}" type="presOf" srcId="{67CB536D-F947-4051-8697-FF5B2F840AEB}" destId="{CF0CE10F-9BE5-4360-86C7-080668D3AF76}" srcOrd="0" destOrd="0" presId="urn:microsoft.com/office/officeart/2005/8/layout/vList5"/>
    <dgm:cxn modelId="{F2297785-3876-4B7F-A119-62BBD10FB633}" type="presOf" srcId="{233E24B6-B1A0-40D3-9699-2D852647C87A}" destId="{5311FB1E-36C5-478F-8E36-D6D32E68D42E}" srcOrd="0" destOrd="0" presId="urn:microsoft.com/office/officeart/2005/8/layout/vList5"/>
    <dgm:cxn modelId="{A0221A7C-584D-43FC-A636-8FB8768F4A7D}" type="presOf" srcId="{8A6EF92E-7E0E-40F9-AD87-A031FAA2647B}" destId="{B1A54CE1-5BF7-4CE8-A7C8-10EBCD52C08B}" srcOrd="0" destOrd="0" presId="urn:microsoft.com/office/officeart/2005/8/layout/vList5"/>
    <dgm:cxn modelId="{60F647F4-6762-45E1-A81A-6DB349384DEA}" type="presOf" srcId="{D56635E1-D918-4E5D-A3E6-26ED702FFEF7}" destId="{413B5F4D-C20A-420A-B87F-24164DC8B704}" srcOrd="0" destOrd="0" presId="urn:microsoft.com/office/officeart/2005/8/layout/vList5"/>
    <dgm:cxn modelId="{0331982C-2B96-468A-8B1A-BF890C6DB67E}" srcId="{67CB536D-F947-4051-8697-FF5B2F840AEB}" destId="{8A6EF92E-7E0E-40F9-AD87-A031FAA2647B}" srcOrd="1" destOrd="0" parTransId="{A987A97F-3BC0-47D1-90B2-BF9CCE22DFE0}" sibTransId="{D6F3DB7B-6F64-4566-91A9-21052431698B}"/>
    <dgm:cxn modelId="{6EA0C602-BBA5-479D-AA6A-C26C8C913FC1}" srcId="{233E24B6-B1A0-40D3-9699-2D852647C87A}" destId="{D56635E1-D918-4E5D-A3E6-26ED702FFEF7}" srcOrd="0" destOrd="0" parTransId="{80298648-F447-4925-BF0F-0920A531D95B}" sibTransId="{DF2CA74F-B06A-4047-AD20-AD91C6E62473}"/>
    <dgm:cxn modelId="{20BAF0FF-7F8E-46DD-87B4-BEAA8C0A5A50}" srcId="{8A6EF92E-7E0E-40F9-AD87-A031FAA2647B}" destId="{17D17191-34B0-4EFE-8424-2C076FCB6830}" srcOrd="0" destOrd="0" parTransId="{CFF4AFC5-E068-454A-8AF6-48468C541353}" sibTransId="{6DFAB527-06CB-45F3-9384-533911EB2F8F}"/>
    <dgm:cxn modelId="{2B74A06F-44EA-4911-9B7D-F58AA4154E98}" srcId="{67CB536D-F947-4051-8697-FF5B2F840AEB}" destId="{233E24B6-B1A0-40D3-9699-2D852647C87A}" srcOrd="0" destOrd="0" parTransId="{B6D7FFEE-0286-446F-8574-D0C5F0644071}" sibTransId="{B027A773-1B05-4A10-9272-ADF423B0742F}"/>
    <dgm:cxn modelId="{3CCA98FB-DA0E-4355-B0AC-296D7CD75776}" type="presOf" srcId="{17D17191-34B0-4EFE-8424-2C076FCB6830}" destId="{F667A1F1-C881-449C-94C7-876912CEBF35}" srcOrd="0" destOrd="0" presId="urn:microsoft.com/office/officeart/2005/8/layout/vList5"/>
    <dgm:cxn modelId="{5402D162-50D9-4876-9F6F-0C67CAE6D226}" type="presParOf" srcId="{CF0CE10F-9BE5-4360-86C7-080668D3AF76}" destId="{983474FC-1109-4D49-9F9C-2A532964FF6D}" srcOrd="0" destOrd="0" presId="urn:microsoft.com/office/officeart/2005/8/layout/vList5"/>
    <dgm:cxn modelId="{6BCE591D-A54F-4649-B252-6521908CBB6B}" type="presParOf" srcId="{983474FC-1109-4D49-9F9C-2A532964FF6D}" destId="{5311FB1E-36C5-478F-8E36-D6D32E68D42E}" srcOrd="0" destOrd="0" presId="urn:microsoft.com/office/officeart/2005/8/layout/vList5"/>
    <dgm:cxn modelId="{A1361E0A-DCE9-40AE-9748-3080E9FB0226}" type="presParOf" srcId="{983474FC-1109-4D49-9F9C-2A532964FF6D}" destId="{413B5F4D-C20A-420A-B87F-24164DC8B704}" srcOrd="1" destOrd="0" presId="urn:microsoft.com/office/officeart/2005/8/layout/vList5"/>
    <dgm:cxn modelId="{D44EE432-2203-4EED-86FA-045090E0C6F8}" type="presParOf" srcId="{CF0CE10F-9BE5-4360-86C7-080668D3AF76}" destId="{A1C3329C-117F-446C-BC99-CDDE65F23D84}" srcOrd="1" destOrd="0" presId="urn:microsoft.com/office/officeart/2005/8/layout/vList5"/>
    <dgm:cxn modelId="{41912EBC-9F15-4052-9715-902F686F50E6}" type="presParOf" srcId="{CF0CE10F-9BE5-4360-86C7-080668D3AF76}" destId="{5CA833C2-DF33-459A-AE81-94A21B432174}" srcOrd="2" destOrd="0" presId="urn:microsoft.com/office/officeart/2005/8/layout/vList5"/>
    <dgm:cxn modelId="{057D776B-2D15-4686-8434-0A4E1B7CBC9D}" type="presParOf" srcId="{5CA833C2-DF33-459A-AE81-94A21B432174}" destId="{B1A54CE1-5BF7-4CE8-A7C8-10EBCD52C08B}" srcOrd="0" destOrd="0" presId="urn:microsoft.com/office/officeart/2005/8/layout/vList5"/>
    <dgm:cxn modelId="{2C9D917B-93E2-47F3-88B9-60749F8A4FDB}" type="presParOf" srcId="{5CA833C2-DF33-459A-AE81-94A21B432174}" destId="{F667A1F1-C881-449C-94C7-876912CEBF3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16E39A7-7492-4973-99E1-77BDF8E7E1D9}" type="doc">
      <dgm:prSet loTypeId="urn:microsoft.com/office/officeart/2009/layout/CircleArrowProcess" loCatId="process" qsTypeId="urn:microsoft.com/office/officeart/2005/8/quickstyle/simple5" qsCatId="simple" csTypeId="urn:microsoft.com/office/officeart/2005/8/colors/colorful5" csCatId="colorful" phldr="1"/>
      <dgm:spPr/>
      <dgm:t>
        <a:bodyPr/>
        <a:lstStyle/>
        <a:p>
          <a:endParaRPr lang="en-US"/>
        </a:p>
      </dgm:t>
    </dgm:pt>
    <dgm:pt modelId="{91637730-9451-42C7-AB5E-1AB3E707F352}">
      <dgm:prSet phldrT="[Text]"/>
      <dgm:spPr/>
      <dgm:t>
        <a:bodyPr/>
        <a:lstStyle/>
        <a:p>
          <a:r>
            <a:rPr lang="en-US" b="1" dirty="0" smtClean="0">
              <a:latin typeface="Calibri" pitchFamily="34" charset="0"/>
              <a:cs typeface="Calibri" pitchFamily="34" charset="0"/>
            </a:rPr>
            <a:t>Interview</a:t>
          </a:r>
          <a:endParaRPr lang="en-US" b="1" dirty="0">
            <a:latin typeface="Calibri" pitchFamily="34" charset="0"/>
            <a:cs typeface="Calibri" pitchFamily="34" charset="0"/>
          </a:endParaRPr>
        </a:p>
      </dgm:t>
    </dgm:pt>
    <dgm:pt modelId="{0F3F53E6-0C48-4468-AB7B-9FD7F2C6BF2D}" type="parTrans" cxnId="{58EF0CA9-A370-46FB-BD7E-E77592A19D09}">
      <dgm:prSet/>
      <dgm:spPr/>
      <dgm:t>
        <a:bodyPr/>
        <a:lstStyle/>
        <a:p>
          <a:endParaRPr lang="en-US" b="1">
            <a:latin typeface="Calibri" pitchFamily="34" charset="0"/>
            <a:cs typeface="Calibri" pitchFamily="34" charset="0"/>
          </a:endParaRPr>
        </a:p>
      </dgm:t>
    </dgm:pt>
    <dgm:pt modelId="{D651EE50-9F3E-436E-81B4-8324AB72223D}" type="sibTrans" cxnId="{58EF0CA9-A370-46FB-BD7E-E77592A19D09}">
      <dgm:prSet/>
      <dgm:spPr/>
      <dgm:t>
        <a:bodyPr/>
        <a:lstStyle/>
        <a:p>
          <a:endParaRPr lang="en-US" b="1">
            <a:latin typeface="Calibri" pitchFamily="34" charset="0"/>
            <a:cs typeface="Calibri" pitchFamily="34" charset="0"/>
          </a:endParaRPr>
        </a:p>
      </dgm:t>
    </dgm:pt>
    <dgm:pt modelId="{F1892CE4-2511-4B0C-AB02-EE214AB273D5}">
      <dgm:prSet phldrT="[Text]"/>
      <dgm:spPr/>
      <dgm:t>
        <a:bodyPr/>
        <a:lstStyle/>
        <a:p>
          <a:r>
            <a:rPr lang="en-US" b="1" dirty="0" smtClean="0">
              <a:latin typeface="Calibri" pitchFamily="34" charset="0"/>
              <a:cs typeface="Calibri" pitchFamily="34" charset="0"/>
            </a:rPr>
            <a:t>Observation</a:t>
          </a:r>
          <a:endParaRPr lang="en-US" b="1" dirty="0">
            <a:latin typeface="Calibri" pitchFamily="34" charset="0"/>
            <a:cs typeface="Calibri" pitchFamily="34" charset="0"/>
          </a:endParaRPr>
        </a:p>
      </dgm:t>
    </dgm:pt>
    <dgm:pt modelId="{095D4953-0DBB-47F6-9DC4-E99316C10D49}" type="parTrans" cxnId="{56117283-8F5F-4B4C-978C-5955D9307B86}">
      <dgm:prSet/>
      <dgm:spPr/>
      <dgm:t>
        <a:bodyPr/>
        <a:lstStyle/>
        <a:p>
          <a:endParaRPr lang="en-US" b="1">
            <a:latin typeface="Calibri" pitchFamily="34" charset="0"/>
            <a:cs typeface="Calibri" pitchFamily="34" charset="0"/>
          </a:endParaRPr>
        </a:p>
      </dgm:t>
    </dgm:pt>
    <dgm:pt modelId="{1588B0C9-D239-4697-A7DF-8250CC54B914}" type="sibTrans" cxnId="{56117283-8F5F-4B4C-978C-5955D9307B86}">
      <dgm:prSet/>
      <dgm:spPr/>
      <dgm:t>
        <a:bodyPr/>
        <a:lstStyle/>
        <a:p>
          <a:endParaRPr lang="en-US" b="1">
            <a:latin typeface="Calibri" pitchFamily="34" charset="0"/>
            <a:cs typeface="Calibri" pitchFamily="34" charset="0"/>
          </a:endParaRPr>
        </a:p>
      </dgm:t>
    </dgm:pt>
    <dgm:pt modelId="{7ECEB7E6-CCE7-4536-AFEB-B1EE0859579A}">
      <dgm:prSet phldrT="[Text]"/>
      <dgm:spPr/>
      <dgm:t>
        <a:bodyPr/>
        <a:lstStyle/>
        <a:p>
          <a:r>
            <a:rPr lang="en-US" b="1" dirty="0" smtClean="0">
              <a:latin typeface="Calibri" pitchFamily="34" charset="0"/>
              <a:cs typeface="Calibri" pitchFamily="34" charset="0"/>
            </a:rPr>
            <a:t>Document</a:t>
          </a:r>
          <a:br>
            <a:rPr lang="en-US" b="1" dirty="0" smtClean="0">
              <a:latin typeface="Calibri" pitchFamily="34" charset="0"/>
              <a:cs typeface="Calibri" pitchFamily="34" charset="0"/>
            </a:rPr>
          </a:br>
          <a:r>
            <a:rPr lang="en-US" b="1" dirty="0" smtClean="0">
              <a:latin typeface="Calibri" pitchFamily="34" charset="0"/>
              <a:cs typeface="Calibri" pitchFamily="34" charset="0"/>
            </a:rPr>
            <a:t>Analysis</a:t>
          </a:r>
          <a:endParaRPr lang="en-US" b="1" dirty="0">
            <a:latin typeface="Calibri" pitchFamily="34" charset="0"/>
            <a:cs typeface="Calibri" pitchFamily="34" charset="0"/>
          </a:endParaRPr>
        </a:p>
      </dgm:t>
    </dgm:pt>
    <dgm:pt modelId="{0184A810-F8AE-4FD5-AAC3-62868CCFDC6E}" type="parTrans" cxnId="{3E0C32CF-A5A9-4AF4-9865-90F7EA43E499}">
      <dgm:prSet/>
      <dgm:spPr/>
      <dgm:t>
        <a:bodyPr/>
        <a:lstStyle/>
        <a:p>
          <a:endParaRPr lang="en-US" b="1">
            <a:latin typeface="Calibri" pitchFamily="34" charset="0"/>
            <a:cs typeface="Calibri" pitchFamily="34" charset="0"/>
          </a:endParaRPr>
        </a:p>
      </dgm:t>
    </dgm:pt>
    <dgm:pt modelId="{3646C626-D76F-487E-8A49-79C12F3FDA8A}" type="sibTrans" cxnId="{3E0C32CF-A5A9-4AF4-9865-90F7EA43E499}">
      <dgm:prSet/>
      <dgm:spPr/>
      <dgm:t>
        <a:bodyPr/>
        <a:lstStyle/>
        <a:p>
          <a:endParaRPr lang="en-US" b="1">
            <a:latin typeface="Calibri" pitchFamily="34" charset="0"/>
            <a:cs typeface="Calibri" pitchFamily="34" charset="0"/>
          </a:endParaRPr>
        </a:p>
      </dgm:t>
    </dgm:pt>
    <dgm:pt modelId="{017F6FC5-165A-4BF8-838A-10D6040A9C2E}" type="pres">
      <dgm:prSet presAssocID="{316E39A7-7492-4973-99E1-77BDF8E7E1D9}" presName="Name0" presStyleCnt="0">
        <dgm:presLayoutVars>
          <dgm:chMax val="7"/>
          <dgm:chPref val="7"/>
          <dgm:dir/>
          <dgm:animLvl val="lvl"/>
        </dgm:presLayoutVars>
      </dgm:prSet>
      <dgm:spPr/>
      <dgm:t>
        <a:bodyPr/>
        <a:lstStyle/>
        <a:p>
          <a:endParaRPr lang="en-US"/>
        </a:p>
      </dgm:t>
    </dgm:pt>
    <dgm:pt modelId="{917EA2D7-4B04-4A13-9C65-563F426C6CE8}" type="pres">
      <dgm:prSet presAssocID="{91637730-9451-42C7-AB5E-1AB3E707F352}" presName="Accent1" presStyleCnt="0"/>
      <dgm:spPr/>
    </dgm:pt>
    <dgm:pt modelId="{CD90B245-3234-4110-8CBD-2EA86BBAE9CB}" type="pres">
      <dgm:prSet presAssocID="{91637730-9451-42C7-AB5E-1AB3E707F352}" presName="Accent" presStyleLbl="node1" presStyleIdx="0" presStyleCnt="3"/>
      <dgm:spPr/>
    </dgm:pt>
    <dgm:pt modelId="{BC8B8BAB-321D-4778-92EB-2B32E6F775C5}" type="pres">
      <dgm:prSet presAssocID="{91637730-9451-42C7-AB5E-1AB3E707F352}" presName="Parent1" presStyleLbl="revTx" presStyleIdx="0" presStyleCnt="3">
        <dgm:presLayoutVars>
          <dgm:chMax val="1"/>
          <dgm:chPref val="1"/>
          <dgm:bulletEnabled val="1"/>
        </dgm:presLayoutVars>
      </dgm:prSet>
      <dgm:spPr/>
      <dgm:t>
        <a:bodyPr/>
        <a:lstStyle/>
        <a:p>
          <a:endParaRPr lang="en-US"/>
        </a:p>
      </dgm:t>
    </dgm:pt>
    <dgm:pt modelId="{38453927-B1D7-4768-92E9-9036A42E0CD8}" type="pres">
      <dgm:prSet presAssocID="{F1892CE4-2511-4B0C-AB02-EE214AB273D5}" presName="Accent2" presStyleCnt="0"/>
      <dgm:spPr/>
    </dgm:pt>
    <dgm:pt modelId="{304B0767-4C62-499C-9A74-32F2310D3685}" type="pres">
      <dgm:prSet presAssocID="{F1892CE4-2511-4B0C-AB02-EE214AB273D5}" presName="Accent" presStyleLbl="node1" presStyleIdx="1" presStyleCnt="3"/>
      <dgm:spPr/>
    </dgm:pt>
    <dgm:pt modelId="{D6035956-F2BB-4D21-AB57-F56B45033F21}" type="pres">
      <dgm:prSet presAssocID="{F1892CE4-2511-4B0C-AB02-EE214AB273D5}" presName="Parent2" presStyleLbl="revTx" presStyleIdx="1" presStyleCnt="3">
        <dgm:presLayoutVars>
          <dgm:chMax val="1"/>
          <dgm:chPref val="1"/>
          <dgm:bulletEnabled val="1"/>
        </dgm:presLayoutVars>
      </dgm:prSet>
      <dgm:spPr/>
      <dgm:t>
        <a:bodyPr/>
        <a:lstStyle/>
        <a:p>
          <a:endParaRPr lang="en-US"/>
        </a:p>
      </dgm:t>
    </dgm:pt>
    <dgm:pt modelId="{0D46C112-D6AC-4B7D-8C75-A8F22A6E5C95}" type="pres">
      <dgm:prSet presAssocID="{7ECEB7E6-CCE7-4536-AFEB-B1EE0859579A}" presName="Accent3" presStyleCnt="0"/>
      <dgm:spPr/>
    </dgm:pt>
    <dgm:pt modelId="{35990A9E-716B-4CB7-8BA2-EAA7C23A319C}" type="pres">
      <dgm:prSet presAssocID="{7ECEB7E6-CCE7-4536-AFEB-B1EE0859579A}" presName="Accent" presStyleLbl="node1" presStyleIdx="2" presStyleCnt="3"/>
      <dgm:spPr/>
    </dgm:pt>
    <dgm:pt modelId="{AE746C33-DAA1-4979-9641-0C149CF393AA}" type="pres">
      <dgm:prSet presAssocID="{7ECEB7E6-CCE7-4536-AFEB-B1EE0859579A}" presName="Parent3" presStyleLbl="revTx" presStyleIdx="2" presStyleCnt="3">
        <dgm:presLayoutVars>
          <dgm:chMax val="1"/>
          <dgm:chPref val="1"/>
          <dgm:bulletEnabled val="1"/>
        </dgm:presLayoutVars>
      </dgm:prSet>
      <dgm:spPr/>
      <dgm:t>
        <a:bodyPr/>
        <a:lstStyle/>
        <a:p>
          <a:endParaRPr lang="en-US"/>
        </a:p>
      </dgm:t>
    </dgm:pt>
  </dgm:ptLst>
  <dgm:cxnLst>
    <dgm:cxn modelId="{3E0C32CF-A5A9-4AF4-9865-90F7EA43E499}" srcId="{316E39A7-7492-4973-99E1-77BDF8E7E1D9}" destId="{7ECEB7E6-CCE7-4536-AFEB-B1EE0859579A}" srcOrd="2" destOrd="0" parTransId="{0184A810-F8AE-4FD5-AAC3-62868CCFDC6E}" sibTransId="{3646C626-D76F-487E-8A49-79C12F3FDA8A}"/>
    <dgm:cxn modelId="{58EF0CA9-A370-46FB-BD7E-E77592A19D09}" srcId="{316E39A7-7492-4973-99E1-77BDF8E7E1D9}" destId="{91637730-9451-42C7-AB5E-1AB3E707F352}" srcOrd="0" destOrd="0" parTransId="{0F3F53E6-0C48-4468-AB7B-9FD7F2C6BF2D}" sibTransId="{D651EE50-9F3E-436E-81B4-8324AB72223D}"/>
    <dgm:cxn modelId="{50B6D506-0647-49D2-BF8C-6F7FCA4A512C}" type="presOf" srcId="{91637730-9451-42C7-AB5E-1AB3E707F352}" destId="{BC8B8BAB-321D-4778-92EB-2B32E6F775C5}" srcOrd="0" destOrd="0" presId="urn:microsoft.com/office/officeart/2009/layout/CircleArrowProcess"/>
    <dgm:cxn modelId="{AA9C8E82-9428-4F45-9A80-3EFD915836B1}" type="presOf" srcId="{316E39A7-7492-4973-99E1-77BDF8E7E1D9}" destId="{017F6FC5-165A-4BF8-838A-10D6040A9C2E}" srcOrd="0" destOrd="0" presId="urn:microsoft.com/office/officeart/2009/layout/CircleArrowProcess"/>
    <dgm:cxn modelId="{56117283-8F5F-4B4C-978C-5955D9307B86}" srcId="{316E39A7-7492-4973-99E1-77BDF8E7E1D9}" destId="{F1892CE4-2511-4B0C-AB02-EE214AB273D5}" srcOrd="1" destOrd="0" parTransId="{095D4953-0DBB-47F6-9DC4-E99316C10D49}" sibTransId="{1588B0C9-D239-4697-A7DF-8250CC54B914}"/>
    <dgm:cxn modelId="{678700AE-9824-4079-B055-B8007B201682}" type="presOf" srcId="{F1892CE4-2511-4B0C-AB02-EE214AB273D5}" destId="{D6035956-F2BB-4D21-AB57-F56B45033F21}" srcOrd="0" destOrd="0" presId="urn:microsoft.com/office/officeart/2009/layout/CircleArrowProcess"/>
    <dgm:cxn modelId="{C0E3CDDB-669C-4D15-9610-A30CDDB3E125}" type="presOf" srcId="{7ECEB7E6-CCE7-4536-AFEB-B1EE0859579A}" destId="{AE746C33-DAA1-4979-9641-0C149CF393AA}" srcOrd="0" destOrd="0" presId="urn:microsoft.com/office/officeart/2009/layout/CircleArrowProcess"/>
    <dgm:cxn modelId="{26C19DD1-2CCF-4018-AA74-12F621708134}" type="presParOf" srcId="{017F6FC5-165A-4BF8-838A-10D6040A9C2E}" destId="{917EA2D7-4B04-4A13-9C65-563F426C6CE8}" srcOrd="0" destOrd="0" presId="urn:microsoft.com/office/officeart/2009/layout/CircleArrowProcess"/>
    <dgm:cxn modelId="{6397850C-866D-4664-B489-AD881601E2C2}" type="presParOf" srcId="{917EA2D7-4B04-4A13-9C65-563F426C6CE8}" destId="{CD90B245-3234-4110-8CBD-2EA86BBAE9CB}" srcOrd="0" destOrd="0" presId="urn:microsoft.com/office/officeart/2009/layout/CircleArrowProcess"/>
    <dgm:cxn modelId="{4A3F5C12-0A7C-4C86-948C-0BA2C3E03E5A}" type="presParOf" srcId="{017F6FC5-165A-4BF8-838A-10D6040A9C2E}" destId="{BC8B8BAB-321D-4778-92EB-2B32E6F775C5}" srcOrd="1" destOrd="0" presId="urn:microsoft.com/office/officeart/2009/layout/CircleArrowProcess"/>
    <dgm:cxn modelId="{24D2FFB1-559B-439E-B94A-B3BF82B7FBB4}" type="presParOf" srcId="{017F6FC5-165A-4BF8-838A-10D6040A9C2E}" destId="{38453927-B1D7-4768-92E9-9036A42E0CD8}" srcOrd="2" destOrd="0" presId="urn:microsoft.com/office/officeart/2009/layout/CircleArrowProcess"/>
    <dgm:cxn modelId="{03C95CC0-917A-4ECB-AF33-A5492B0DC2D1}" type="presParOf" srcId="{38453927-B1D7-4768-92E9-9036A42E0CD8}" destId="{304B0767-4C62-499C-9A74-32F2310D3685}" srcOrd="0" destOrd="0" presId="urn:microsoft.com/office/officeart/2009/layout/CircleArrowProcess"/>
    <dgm:cxn modelId="{8482A8B1-67F4-4969-A903-40CFA18277CA}" type="presParOf" srcId="{017F6FC5-165A-4BF8-838A-10D6040A9C2E}" destId="{D6035956-F2BB-4D21-AB57-F56B45033F21}" srcOrd="3" destOrd="0" presId="urn:microsoft.com/office/officeart/2009/layout/CircleArrowProcess"/>
    <dgm:cxn modelId="{8A4BE02B-1AAD-4C1F-BE00-570A27346BB9}" type="presParOf" srcId="{017F6FC5-165A-4BF8-838A-10D6040A9C2E}" destId="{0D46C112-D6AC-4B7D-8C75-A8F22A6E5C95}" srcOrd="4" destOrd="0" presId="urn:microsoft.com/office/officeart/2009/layout/CircleArrowProcess"/>
    <dgm:cxn modelId="{2D295588-2E05-4A19-B161-87E0874BE2EA}" type="presParOf" srcId="{0D46C112-D6AC-4B7D-8C75-A8F22A6E5C95}" destId="{35990A9E-716B-4CB7-8BA2-EAA7C23A319C}" srcOrd="0" destOrd="0" presId="urn:microsoft.com/office/officeart/2009/layout/CircleArrowProcess"/>
    <dgm:cxn modelId="{5260DF21-C1C0-492A-A7AB-7C8E579E3C45}" type="presParOf" srcId="{017F6FC5-165A-4BF8-838A-10D6040A9C2E}" destId="{AE746C33-DAA1-4979-9641-0C149CF393AA}"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70932C8-422C-48C6-AD3F-568F29DAF8C5}" type="doc">
      <dgm:prSet loTypeId="urn:microsoft.com/office/officeart/2005/8/layout/cycle8" loCatId="cycle" qsTypeId="urn:microsoft.com/office/officeart/2005/8/quickstyle/simple5" qsCatId="simple" csTypeId="urn:microsoft.com/office/officeart/2005/8/colors/colorful1" csCatId="colorful" phldr="1"/>
      <dgm:spPr/>
      <dgm:t>
        <a:bodyPr/>
        <a:lstStyle/>
        <a:p>
          <a:endParaRPr lang="en-US"/>
        </a:p>
      </dgm:t>
    </dgm:pt>
    <dgm:pt modelId="{9DA721DF-F9D1-41FC-9331-CFD2904BE4C5}">
      <dgm:prSet phldrT="[Text]" custT="1"/>
      <dgm:spPr/>
      <dgm:t>
        <a:bodyPr/>
        <a:lstStyle/>
        <a:p>
          <a:r>
            <a:rPr lang="en-US" sz="2000" b="1" dirty="0" smtClean="0">
              <a:effectLst>
                <a:outerShdw blurRad="50800" dist="38100" dir="2700000" algn="tl" rotWithShape="0">
                  <a:prstClr val="black">
                    <a:alpha val="40000"/>
                  </a:prstClr>
                </a:outerShdw>
              </a:effectLst>
              <a:latin typeface="Calibri" pitchFamily="34" charset="0"/>
              <a:cs typeface="Calibri" pitchFamily="34" charset="0"/>
            </a:rPr>
            <a:t>Accreditation Handbook: AAA Criteria</a:t>
          </a:r>
          <a:endParaRPr lang="en-US" sz="2000" b="1" dirty="0">
            <a:effectLst>
              <a:outerShdw blurRad="50800" dist="38100" dir="2700000" algn="tl" rotWithShape="0">
                <a:prstClr val="black">
                  <a:alpha val="40000"/>
                </a:prstClr>
              </a:outerShdw>
            </a:effectLst>
            <a:latin typeface="Calibri" pitchFamily="34" charset="0"/>
            <a:cs typeface="Calibri" pitchFamily="34" charset="0"/>
          </a:endParaRPr>
        </a:p>
      </dgm:t>
    </dgm:pt>
    <dgm:pt modelId="{82E3F729-F0F0-431F-91A3-D6A9DD6FCD16}" type="parTrans" cxnId="{66E2C4DC-27CB-47C7-9A8C-217C9B0643A8}">
      <dgm:prSet/>
      <dgm:spPr/>
      <dgm:t>
        <a:bodyPr/>
        <a:lstStyle/>
        <a:p>
          <a:endParaRPr lang="en-US" sz="2000" b="1">
            <a:effectLst>
              <a:outerShdw blurRad="50800" dist="38100" dir="2700000" algn="tl" rotWithShape="0">
                <a:prstClr val="black">
                  <a:alpha val="40000"/>
                </a:prstClr>
              </a:outerShdw>
            </a:effectLst>
            <a:latin typeface="Calibri" pitchFamily="34" charset="0"/>
            <a:cs typeface="Calibri" pitchFamily="34" charset="0"/>
          </a:endParaRPr>
        </a:p>
      </dgm:t>
    </dgm:pt>
    <dgm:pt modelId="{4E12AC4E-4F1D-4352-A3BF-E05954B018B1}" type="sibTrans" cxnId="{66E2C4DC-27CB-47C7-9A8C-217C9B0643A8}">
      <dgm:prSet/>
      <dgm:spPr/>
      <dgm:t>
        <a:bodyPr/>
        <a:lstStyle/>
        <a:p>
          <a:endParaRPr lang="en-US" sz="2000" b="1">
            <a:effectLst>
              <a:outerShdw blurRad="50800" dist="38100" dir="2700000" algn="tl" rotWithShape="0">
                <a:prstClr val="black">
                  <a:alpha val="40000"/>
                </a:prstClr>
              </a:outerShdw>
            </a:effectLst>
            <a:latin typeface="Calibri" pitchFamily="34" charset="0"/>
            <a:cs typeface="Calibri" pitchFamily="34" charset="0"/>
          </a:endParaRPr>
        </a:p>
      </dgm:t>
    </dgm:pt>
    <dgm:pt modelId="{6376F25F-41CC-4F32-B86A-7C8A41983DE8}">
      <dgm:prSet phldrT="[Text]" custT="1"/>
      <dgm:spPr/>
      <dgm:t>
        <a:bodyPr/>
        <a:lstStyle/>
        <a:p>
          <a:r>
            <a:rPr lang="en-US" sz="2000" b="1" dirty="0" smtClean="0">
              <a:effectLst>
                <a:outerShdw blurRad="50800" dist="38100" dir="2700000" algn="tl" rotWithShape="0">
                  <a:prstClr val="black">
                    <a:alpha val="40000"/>
                  </a:prstClr>
                </a:outerShdw>
              </a:effectLst>
              <a:latin typeface="Calibri" pitchFamily="34" charset="0"/>
              <a:cs typeface="Calibri" pitchFamily="34" charset="0"/>
            </a:rPr>
            <a:t>Self-Study: Response to </a:t>
          </a:r>
          <a:r>
            <a:rPr lang="en-US" sz="2000" b="1" dirty="0" err="1" smtClean="0">
              <a:effectLst>
                <a:outerShdw blurRad="50800" dist="38100" dir="2700000" algn="tl" rotWithShape="0">
                  <a:prstClr val="black">
                    <a:alpha val="40000"/>
                  </a:prstClr>
                </a:outerShdw>
              </a:effectLst>
              <a:latin typeface="Calibri" pitchFamily="34" charset="0"/>
              <a:cs typeface="Calibri" pitchFamily="34" charset="0"/>
            </a:rPr>
            <a:t>Recommen-dations</a:t>
          </a:r>
          <a:endParaRPr lang="en-US" sz="2000" b="1" dirty="0">
            <a:effectLst>
              <a:outerShdw blurRad="50800" dist="38100" dir="2700000" algn="tl" rotWithShape="0">
                <a:prstClr val="black">
                  <a:alpha val="40000"/>
                </a:prstClr>
              </a:outerShdw>
            </a:effectLst>
            <a:latin typeface="Calibri" pitchFamily="34" charset="0"/>
            <a:cs typeface="Calibri" pitchFamily="34" charset="0"/>
          </a:endParaRPr>
        </a:p>
      </dgm:t>
    </dgm:pt>
    <dgm:pt modelId="{B5DB2DC5-89E7-4DEC-A317-98F23A28A82F}" type="parTrans" cxnId="{D012EC9B-1E13-44A2-B199-66C4DFEFFA3F}">
      <dgm:prSet/>
      <dgm:spPr/>
      <dgm:t>
        <a:bodyPr/>
        <a:lstStyle/>
        <a:p>
          <a:endParaRPr lang="en-US" sz="2000" b="1">
            <a:effectLst>
              <a:outerShdw blurRad="50800" dist="38100" dir="2700000" algn="tl" rotWithShape="0">
                <a:prstClr val="black">
                  <a:alpha val="40000"/>
                </a:prstClr>
              </a:outerShdw>
            </a:effectLst>
            <a:latin typeface="Calibri" pitchFamily="34" charset="0"/>
            <a:cs typeface="Calibri" pitchFamily="34" charset="0"/>
          </a:endParaRPr>
        </a:p>
      </dgm:t>
    </dgm:pt>
    <dgm:pt modelId="{537717D7-EC63-43CE-A959-3D5D784F35E7}" type="sibTrans" cxnId="{D012EC9B-1E13-44A2-B199-66C4DFEFFA3F}">
      <dgm:prSet/>
      <dgm:spPr/>
      <dgm:t>
        <a:bodyPr/>
        <a:lstStyle/>
        <a:p>
          <a:endParaRPr lang="en-US" sz="2000" b="1">
            <a:effectLst>
              <a:outerShdw blurRad="50800" dist="38100" dir="2700000" algn="tl" rotWithShape="0">
                <a:prstClr val="black">
                  <a:alpha val="40000"/>
                </a:prstClr>
              </a:outerShdw>
            </a:effectLst>
            <a:latin typeface="Calibri" pitchFamily="34" charset="0"/>
            <a:cs typeface="Calibri" pitchFamily="34" charset="0"/>
          </a:endParaRPr>
        </a:p>
      </dgm:t>
    </dgm:pt>
    <dgm:pt modelId="{7BE0F7BA-E292-4CD3-A10F-6507C5A39EA1}">
      <dgm:prSet phldrT="[Text]" custT="1"/>
      <dgm:spPr/>
      <dgm:t>
        <a:bodyPr/>
        <a:lstStyle/>
        <a:p>
          <a:r>
            <a:rPr lang="en-US" sz="2000" b="1" dirty="0" smtClean="0">
              <a:effectLst>
                <a:outerShdw blurRad="50800" dist="38100" dir="2700000" algn="tl" rotWithShape="0">
                  <a:prstClr val="black">
                    <a:alpha val="40000"/>
                  </a:prstClr>
                </a:outerShdw>
              </a:effectLst>
              <a:latin typeface="Calibri" pitchFamily="34" charset="0"/>
              <a:cs typeface="Calibri" pitchFamily="34" charset="0"/>
            </a:rPr>
            <a:t>Self-Study: </a:t>
          </a:r>
          <a:br>
            <a:rPr lang="en-US" sz="2000" b="1" dirty="0" smtClean="0">
              <a:effectLst>
                <a:outerShdw blurRad="50800" dist="38100" dir="2700000" algn="tl" rotWithShape="0">
                  <a:prstClr val="black">
                    <a:alpha val="40000"/>
                  </a:prstClr>
                </a:outerShdw>
              </a:effectLst>
              <a:latin typeface="Calibri" pitchFamily="34" charset="0"/>
              <a:cs typeface="Calibri" pitchFamily="34" charset="0"/>
            </a:rPr>
          </a:br>
          <a:r>
            <a:rPr lang="en-US" sz="2000" b="1" dirty="0" smtClean="0">
              <a:effectLst>
                <a:outerShdw blurRad="50800" dist="38100" dir="2700000" algn="tl" rotWithShape="0">
                  <a:prstClr val="black">
                    <a:alpha val="40000"/>
                  </a:prstClr>
                </a:outerShdw>
              </a:effectLst>
              <a:latin typeface="Calibri" pitchFamily="34" charset="0"/>
              <a:cs typeface="Calibri" pitchFamily="34" charset="0"/>
            </a:rPr>
            <a:t>Response to </a:t>
          </a:r>
          <a:br>
            <a:rPr lang="en-US" sz="2000" b="1" dirty="0" smtClean="0">
              <a:effectLst>
                <a:outerShdw blurRad="50800" dist="38100" dir="2700000" algn="tl" rotWithShape="0">
                  <a:prstClr val="black">
                    <a:alpha val="40000"/>
                  </a:prstClr>
                </a:outerShdw>
              </a:effectLst>
              <a:latin typeface="Calibri" pitchFamily="34" charset="0"/>
              <a:cs typeface="Calibri" pitchFamily="34" charset="0"/>
            </a:rPr>
          </a:br>
          <a:r>
            <a:rPr lang="en-US" sz="2000" b="1" dirty="0" smtClean="0">
              <a:effectLst>
                <a:outerShdw blurRad="50800" dist="38100" dir="2700000" algn="tl" rotWithShape="0">
                  <a:prstClr val="black">
                    <a:alpha val="40000"/>
                  </a:prstClr>
                </a:outerShdw>
              </a:effectLst>
              <a:latin typeface="Calibri" pitchFamily="34" charset="0"/>
              <a:cs typeface="Calibri" pitchFamily="34" charset="0"/>
            </a:rPr>
            <a:t>AAA Criteria</a:t>
          </a:r>
          <a:endParaRPr lang="en-US" sz="2000" b="1" dirty="0">
            <a:effectLst>
              <a:outerShdw blurRad="50800" dist="38100" dir="2700000" algn="tl" rotWithShape="0">
                <a:prstClr val="black">
                  <a:alpha val="40000"/>
                </a:prstClr>
              </a:outerShdw>
            </a:effectLst>
            <a:latin typeface="Calibri" pitchFamily="34" charset="0"/>
            <a:cs typeface="Calibri" pitchFamily="34" charset="0"/>
          </a:endParaRPr>
        </a:p>
      </dgm:t>
    </dgm:pt>
    <dgm:pt modelId="{B3286BDB-528A-4E75-9CE8-5E39EC27F610}" type="parTrans" cxnId="{A6FEB7A7-6D77-4284-A7D9-6444CE16A611}">
      <dgm:prSet/>
      <dgm:spPr/>
      <dgm:t>
        <a:bodyPr/>
        <a:lstStyle/>
        <a:p>
          <a:endParaRPr lang="en-US" sz="2000" b="1">
            <a:effectLst>
              <a:outerShdw blurRad="50800" dist="38100" dir="2700000" algn="tl" rotWithShape="0">
                <a:prstClr val="black">
                  <a:alpha val="40000"/>
                </a:prstClr>
              </a:outerShdw>
            </a:effectLst>
            <a:latin typeface="Calibri" pitchFamily="34" charset="0"/>
            <a:cs typeface="Calibri" pitchFamily="34" charset="0"/>
          </a:endParaRPr>
        </a:p>
      </dgm:t>
    </dgm:pt>
    <dgm:pt modelId="{320F09BC-650A-45BB-8947-395671AC24B7}" type="sibTrans" cxnId="{A6FEB7A7-6D77-4284-A7D9-6444CE16A611}">
      <dgm:prSet/>
      <dgm:spPr/>
      <dgm:t>
        <a:bodyPr/>
        <a:lstStyle/>
        <a:p>
          <a:endParaRPr lang="en-US" sz="2000" b="1">
            <a:effectLst>
              <a:outerShdw blurRad="50800" dist="38100" dir="2700000" algn="tl" rotWithShape="0">
                <a:prstClr val="black">
                  <a:alpha val="40000"/>
                </a:prstClr>
              </a:outerShdw>
            </a:effectLst>
            <a:latin typeface="Calibri" pitchFamily="34" charset="0"/>
            <a:cs typeface="Calibri" pitchFamily="34" charset="0"/>
          </a:endParaRPr>
        </a:p>
      </dgm:t>
    </dgm:pt>
    <dgm:pt modelId="{67F0FB67-8868-42BD-AA56-62AA7DB78DAB}">
      <dgm:prSet phldrT="[Text]" custT="1"/>
      <dgm:spPr/>
      <dgm:t>
        <a:bodyPr/>
        <a:lstStyle/>
        <a:p>
          <a:r>
            <a:rPr lang="en-US" sz="2000" b="1" dirty="0" smtClean="0">
              <a:effectLst>
                <a:outerShdw blurRad="50800" dist="38100" dir="2700000" algn="tl" rotWithShape="0">
                  <a:prstClr val="black">
                    <a:alpha val="40000"/>
                  </a:prstClr>
                </a:outerShdw>
              </a:effectLst>
              <a:latin typeface="Calibri" pitchFamily="34" charset="0"/>
              <a:cs typeface="Calibri" pitchFamily="34" charset="0"/>
            </a:rPr>
            <a:t>Document Room: Required Evidences</a:t>
          </a:r>
          <a:endParaRPr lang="en-US" sz="2000" b="1" dirty="0">
            <a:effectLst>
              <a:outerShdw blurRad="50800" dist="38100" dir="2700000" algn="tl" rotWithShape="0">
                <a:prstClr val="black">
                  <a:alpha val="40000"/>
                </a:prstClr>
              </a:outerShdw>
            </a:effectLst>
            <a:latin typeface="Calibri" pitchFamily="34" charset="0"/>
            <a:cs typeface="Calibri" pitchFamily="34" charset="0"/>
          </a:endParaRPr>
        </a:p>
      </dgm:t>
    </dgm:pt>
    <dgm:pt modelId="{6C73C98E-725A-494D-A6EA-BA6D80506A27}" type="parTrans" cxnId="{02E3582E-904A-46BB-9CDB-303A8F2EA4D0}">
      <dgm:prSet/>
      <dgm:spPr/>
      <dgm:t>
        <a:bodyPr/>
        <a:lstStyle/>
        <a:p>
          <a:endParaRPr lang="en-US" sz="2000" b="1">
            <a:effectLst>
              <a:outerShdw blurRad="50800" dist="38100" dir="2700000" algn="tl" rotWithShape="0">
                <a:prstClr val="black">
                  <a:alpha val="40000"/>
                </a:prstClr>
              </a:outerShdw>
            </a:effectLst>
            <a:latin typeface="Calibri" pitchFamily="34" charset="0"/>
            <a:cs typeface="Calibri" pitchFamily="34" charset="0"/>
          </a:endParaRPr>
        </a:p>
      </dgm:t>
    </dgm:pt>
    <dgm:pt modelId="{F22483C8-E7E6-4452-832A-CD7160388AC2}" type="sibTrans" cxnId="{02E3582E-904A-46BB-9CDB-303A8F2EA4D0}">
      <dgm:prSet/>
      <dgm:spPr/>
      <dgm:t>
        <a:bodyPr/>
        <a:lstStyle/>
        <a:p>
          <a:endParaRPr lang="en-US" sz="2000" b="1">
            <a:effectLst>
              <a:outerShdw blurRad="50800" dist="38100" dir="2700000" algn="tl" rotWithShape="0">
                <a:prstClr val="black">
                  <a:alpha val="40000"/>
                </a:prstClr>
              </a:outerShdw>
            </a:effectLst>
            <a:latin typeface="Calibri" pitchFamily="34" charset="0"/>
            <a:cs typeface="Calibri" pitchFamily="34" charset="0"/>
          </a:endParaRPr>
        </a:p>
      </dgm:t>
    </dgm:pt>
    <dgm:pt modelId="{6CBBCC4D-C6FC-45EF-83BB-124C5726A09A}">
      <dgm:prSet phldrT="[Text]" custT="1"/>
      <dgm:spPr/>
      <dgm:t>
        <a:bodyPr/>
        <a:lstStyle/>
        <a:p>
          <a:r>
            <a:rPr lang="en-US" sz="2000" b="1" dirty="0" smtClean="0">
              <a:effectLst>
                <a:outerShdw blurRad="50800" dist="38100" dir="2700000" algn="tl" rotWithShape="0">
                  <a:prstClr val="black">
                    <a:alpha val="40000"/>
                  </a:prstClr>
                </a:outerShdw>
              </a:effectLst>
              <a:latin typeface="Calibri" pitchFamily="34" charset="0"/>
              <a:cs typeface="Calibri" pitchFamily="34" charset="0"/>
            </a:rPr>
            <a:t>Additional Solicited Materials</a:t>
          </a:r>
          <a:endParaRPr lang="en-US" sz="2000" b="1" dirty="0">
            <a:effectLst>
              <a:outerShdw blurRad="50800" dist="38100" dir="2700000" algn="tl" rotWithShape="0">
                <a:prstClr val="black">
                  <a:alpha val="40000"/>
                </a:prstClr>
              </a:outerShdw>
            </a:effectLst>
            <a:latin typeface="Calibri" pitchFamily="34" charset="0"/>
            <a:cs typeface="Calibri" pitchFamily="34" charset="0"/>
          </a:endParaRPr>
        </a:p>
      </dgm:t>
    </dgm:pt>
    <dgm:pt modelId="{525DEAE1-7926-4C1B-91FC-740A7E837812}" type="parTrans" cxnId="{C2B2B2EE-FEA8-45BA-B722-D0AC9CAC529E}">
      <dgm:prSet/>
      <dgm:spPr/>
      <dgm:t>
        <a:bodyPr/>
        <a:lstStyle/>
        <a:p>
          <a:endParaRPr lang="en-US" sz="2000" b="1">
            <a:effectLst>
              <a:outerShdw blurRad="50800" dist="38100" dir="2700000" algn="tl" rotWithShape="0">
                <a:prstClr val="black">
                  <a:alpha val="40000"/>
                </a:prstClr>
              </a:outerShdw>
            </a:effectLst>
            <a:latin typeface="Calibri" pitchFamily="34" charset="0"/>
            <a:cs typeface="Calibri" pitchFamily="34" charset="0"/>
          </a:endParaRPr>
        </a:p>
      </dgm:t>
    </dgm:pt>
    <dgm:pt modelId="{8180AD33-CEAF-4267-9919-FDEA82AD2F41}" type="sibTrans" cxnId="{C2B2B2EE-FEA8-45BA-B722-D0AC9CAC529E}">
      <dgm:prSet/>
      <dgm:spPr/>
      <dgm:t>
        <a:bodyPr/>
        <a:lstStyle/>
        <a:p>
          <a:endParaRPr lang="en-US" sz="2000" b="1">
            <a:effectLst>
              <a:outerShdw blurRad="50800" dist="38100" dir="2700000" algn="tl" rotWithShape="0">
                <a:prstClr val="black">
                  <a:alpha val="40000"/>
                </a:prstClr>
              </a:outerShdw>
            </a:effectLst>
            <a:latin typeface="Calibri" pitchFamily="34" charset="0"/>
            <a:cs typeface="Calibri" pitchFamily="34" charset="0"/>
          </a:endParaRPr>
        </a:p>
      </dgm:t>
    </dgm:pt>
    <dgm:pt modelId="{491942C2-8622-42C5-9100-7CAE6E9D27AB}" type="pres">
      <dgm:prSet presAssocID="{B70932C8-422C-48C6-AD3F-568F29DAF8C5}" presName="compositeShape" presStyleCnt="0">
        <dgm:presLayoutVars>
          <dgm:chMax val="7"/>
          <dgm:dir/>
          <dgm:resizeHandles val="exact"/>
        </dgm:presLayoutVars>
      </dgm:prSet>
      <dgm:spPr/>
      <dgm:t>
        <a:bodyPr/>
        <a:lstStyle/>
        <a:p>
          <a:endParaRPr lang="en-US"/>
        </a:p>
      </dgm:t>
    </dgm:pt>
    <dgm:pt modelId="{B084C01B-FB1B-42F6-AEA4-BE8D5557F42C}" type="pres">
      <dgm:prSet presAssocID="{B70932C8-422C-48C6-AD3F-568F29DAF8C5}" presName="wedge1" presStyleLbl="node1" presStyleIdx="0" presStyleCnt="5"/>
      <dgm:spPr/>
      <dgm:t>
        <a:bodyPr/>
        <a:lstStyle/>
        <a:p>
          <a:endParaRPr lang="en-US"/>
        </a:p>
      </dgm:t>
    </dgm:pt>
    <dgm:pt modelId="{92975C7B-7D3A-4E3A-AB74-F7C9219AA5C5}" type="pres">
      <dgm:prSet presAssocID="{B70932C8-422C-48C6-AD3F-568F29DAF8C5}" presName="dummy1a" presStyleCnt="0"/>
      <dgm:spPr/>
    </dgm:pt>
    <dgm:pt modelId="{E9BA888A-F879-47E4-8A0E-7F0844376F63}" type="pres">
      <dgm:prSet presAssocID="{B70932C8-422C-48C6-AD3F-568F29DAF8C5}" presName="dummy1b" presStyleCnt="0"/>
      <dgm:spPr/>
    </dgm:pt>
    <dgm:pt modelId="{474299DE-2B13-4CCD-9547-AFF0B87759F1}" type="pres">
      <dgm:prSet presAssocID="{B70932C8-422C-48C6-AD3F-568F29DAF8C5}" presName="wedge1Tx" presStyleLbl="node1" presStyleIdx="0" presStyleCnt="5">
        <dgm:presLayoutVars>
          <dgm:chMax val="0"/>
          <dgm:chPref val="0"/>
          <dgm:bulletEnabled val="1"/>
        </dgm:presLayoutVars>
      </dgm:prSet>
      <dgm:spPr/>
      <dgm:t>
        <a:bodyPr/>
        <a:lstStyle/>
        <a:p>
          <a:endParaRPr lang="en-US"/>
        </a:p>
      </dgm:t>
    </dgm:pt>
    <dgm:pt modelId="{B5D37665-7A80-4757-A84C-0E7FDEBFB27A}" type="pres">
      <dgm:prSet presAssocID="{B70932C8-422C-48C6-AD3F-568F29DAF8C5}" presName="wedge2" presStyleLbl="node1" presStyleIdx="1" presStyleCnt="5"/>
      <dgm:spPr/>
      <dgm:t>
        <a:bodyPr/>
        <a:lstStyle/>
        <a:p>
          <a:endParaRPr lang="en-US"/>
        </a:p>
      </dgm:t>
    </dgm:pt>
    <dgm:pt modelId="{30BFC099-2B60-4C8F-BBFA-D88F765C0BD4}" type="pres">
      <dgm:prSet presAssocID="{B70932C8-422C-48C6-AD3F-568F29DAF8C5}" presName="dummy2a" presStyleCnt="0"/>
      <dgm:spPr/>
    </dgm:pt>
    <dgm:pt modelId="{FF04C108-7FAD-4413-847C-F0335A55428D}" type="pres">
      <dgm:prSet presAssocID="{B70932C8-422C-48C6-AD3F-568F29DAF8C5}" presName="dummy2b" presStyleCnt="0"/>
      <dgm:spPr/>
    </dgm:pt>
    <dgm:pt modelId="{6DF29BEC-F99B-4AFE-BE29-33F27B232665}" type="pres">
      <dgm:prSet presAssocID="{B70932C8-422C-48C6-AD3F-568F29DAF8C5}" presName="wedge2Tx" presStyleLbl="node1" presStyleIdx="1" presStyleCnt="5">
        <dgm:presLayoutVars>
          <dgm:chMax val="0"/>
          <dgm:chPref val="0"/>
          <dgm:bulletEnabled val="1"/>
        </dgm:presLayoutVars>
      </dgm:prSet>
      <dgm:spPr/>
      <dgm:t>
        <a:bodyPr/>
        <a:lstStyle/>
        <a:p>
          <a:endParaRPr lang="en-US"/>
        </a:p>
      </dgm:t>
    </dgm:pt>
    <dgm:pt modelId="{E01DE58B-7069-4A13-9181-9352693376B4}" type="pres">
      <dgm:prSet presAssocID="{B70932C8-422C-48C6-AD3F-568F29DAF8C5}" presName="wedge3" presStyleLbl="node1" presStyleIdx="2" presStyleCnt="5"/>
      <dgm:spPr/>
      <dgm:t>
        <a:bodyPr/>
        <a:lstStyle/>
        <a:p>
          <a:endParaRPr lang="en-US"/>
        </a:p>
      </dgm:t>
    </dgm:pt>
    <dgm:pt modelId="{6AD8B70E-7A75-49D1-A02B-972D4186630A}" type="pres">
      <dgm:prSet presAssocID="{B70932C8-422C-48C6-AD3F-568F29DAF8C5}" presName="dummy3a" presStyleCnt="0"/>
      <dgm:spPr/>
    </dgm:pt>
    <dgm:pt modelId="{1D06AD44-C62D-4088-B4D0-5826F9E85780}" type="pres">
      <dgm:prSet presAssocID="{B70932C8-422C-48C6-AD3F-568F29DAF8C5}" presName="dummy3b" presStyleCnt="0"/>
      <dgm:spPr/>
    </dgm:pt>
    <dgm:pt modelId="{9865C4E0-7AF8-480C-BC43-2B918F76C1F2}" type="pres">
      <dgm:prSet presAssocID="{B70932C8-422C-48C6-AD3F-568F29DAF8C5}" presName="wedge3Tx" presStyleLbl="node1" presStyleIdx="2" presStyleCnt="5">
        <dgm:presLayoutVars>
          <dgm:chMax val="0"/>
          <dgm:chPref val="0"/>
          <dgm:bulletEnabled val="1"/>
        </dgm:presLayoutVars>
      </dgm:prSet>
      <dgm:spPr/>
      <dgm:t>
        <a:bodyPr/>
        <a:lstStyle/>
        <a:p>
          <a:endParaRPr lang="en-US"/>
        </a:p>
      </dgm:t>
    </dgm:pt>
    <dgm:pt modelId="{8938B7B9-CDB9-45AE-A606-F27784618130}" type="pres">
      <dgm:prSet presAssocID="{B70932C8-422C-48C6-AD3F-568F29DAF8C5}" presName="wedge4" presStyleLbl="node1" presStyleIdx="3" presStyleCnt="5"/>
      <dgm:spPr/>
      <dgm:t>
        <a:bodyPr/>
        <a:lstStyle/>
        <a:p>
          <a:endParaRPr lang="en-US"/>
        </a:p>
      </dgm:t>
    </dgm:pt>
    <dgm:pt modelId="{73CF1CA4-CE24-40CB-83E8-661D8973C980}" type="pres">
      <dgm:prSet presAssocID="{B70932C8-422C-48C6-AD3F-568F29DAF8C5}" presName="dummy4a" presStyleCnt="0"/>
      <dgm:spPr/>
    </dgm:pt>
    <dgm:pt modelId="{86657B69-F58B-46E3-A792-FAC2D4753D04}" type="pres">
      <dgm:prSet presAssocID="{B70932C8-422C-48C6-AD3F-568F29DAF8C5}" presName="dummy4b" presStyleCnt="0"/>
      <dgm:spPr/>
    </dgm:pt>
    <dgm:pt modelId="{EBDAF2F7-8AA1-470F-BB3A-D6C260F70BBE}" type="pres">
      <dgm:prSet presAssocID="{B70932C8-422C-48C6-AD3F-568F29DAF8C5}" presName="wedge4Tx" presStyleLbl="node1" presStyleIdx="3" presStyleCnt="5">
        <dgm:presLayoutVars>
          <dgm:chMax val="0"/>
          <dgm:chPref val="0"/>
          <dgm:bulletEnabled val="1"/>
        </dgm:presLayoutVars>
      </dgm:prSet>
      <dgm:spPr/>
      <dgm:t>
        <a:bodyPr/>
        <a:lstStyle/>
        <a:p>
          <a:endParaRPr lang="en-US"/>
        </a:p>
      </dgm:t>
    </dgm:pt>
    <dgm:pt modelId="{21C98948-C801-42F8-897A-24E4BFF9F9A0}" type="pres">
      <dgm:prSet presAssocID="{B70932C8-422C-48C6-AD3F-568F29DAF8C5}" presName="wedge5" presStyleLbl="node1" presStyleIdx="4" presStyleCnt="5"/>
      <dgm:spPr/>
      <dgm:t>
        <a:bodyPr/>
        <a:lstStyle/>
        <a:p>
          <a:endParaRPr lang="en-US"/>
        </a:p>
      </dgm:t>
    </dgm:pt>
    <dgm:pt modelId="{64AE3F05-81FA-4E29-BD8A-753A980EF620}" type="pres">
      <dgm:prSet presAssocID="{B70932C8-422C-48C6-AD3F-568F29DAF8C5}" presName="dummy5a" presStyleCnt="0"/>
      <dgm:spPr/>
    </dgm:pt>
    <dgm:pt modelId="{3D909B52-5D2E-4D08-A7D1-5C99EF05950B}" type="pres">
      <dgm:prSet presAssocID="{B70932C8-422C-48C6-AD3F-568F29DAF8C5}" presName="dummy5b" presStyleCnt="0"/>
      <dgm:spPr/>
    </dgm:pt>
    <dgm:pt modelId="{5ECD7BE1-F83C-4F7C-BB01-F5953A72CBBB}" type="pres">
      <dgm:prSet presAssocID="{B70932C8-422C-48C6-AD3F-568F29DAF8C5}" presName="wedge5Tx" presStyleLbl="node1" presStyleIdx="4" presStyleCnt="5">
        <dgm:presLayoutVars>
          <dgm:chMax val="0"/>
          <dgm:chPref val="0"/>
          <dgm:bulletEnabled val="1"/>
        </dgm:presLayoutVars>
      </dgm:prSet>
      <dgm:spPr/>
      <dgm:t>
        <a:bodyPr/>
        <a:lstStyle/>
        <a:p>
          <a:endParaRPr lang="en-US"/>
        </a:p>
      </dgm:t>
    </dgm:pt>
    <dgm:pt modelId="{78648B61-8DD4-43FA-9A8F-6B465D56AF04}" type="pres">
      <dgm:prSet presAssocID="{4E12AC4E-4F1D-4352-A3BF-E05954B018B1}" presName="arrowWedge1" presStyleLbl="fgSibTrans2D1" presStyleIdx="0" presStyleCnt="5"/>
      <dgm:spPr/>
    </dgm:pt>
    <dgm:pt modelId="{6760CE7C-F918-474F-91E9-2FE2B709732A}" type="pres">
      <dgm:prSet presAssocID="{537717D7-EC63-43CE-A959-3D5D784F35E7}" presName="arrowWedge2" presStyleLbl="fgSibTrans2D1" presStyleIdx="1" presStyleCnt="5"/>
      <dgm:spPr/>
    </dgm:pt>
    <dgm:pt modelId="{7C87C966-2335-429F-944E-B5281C61CC54}" type="pres">
      <dgm:prSet presAssocID="{320F09BC-650A-45BB-8947-395671AC24B7}" presName="arrowWedge3" presStyleLbl="fgSibTrans2D1" presStyleIdx="2" presStyleCnt="5"/>
      <dgm:spPr/>
    </dgm:pt>
    <dgm:pt modelId="{79DC2258-D529-4EA6-8553-17D9C1E8EC2F}" type="pres">
      <dgm:prSet presAssocID="{F22483C8-E7E6-4452-832A-CD7160388AC2}" presName="arrowWedge4" presStyleLbl="fgSibTrans2D1" presStyleIdx="3" presStyleCnt="5"/>
      <dgm:spPr/>
    </dgm:pt>
    <dgm:pt modelId="{83D6AE1F-F843-4C69-81DF-B6D254D2B4D3}" type="pres">
      <dgm:prSet presAssocID="{8180AD33-CEAF-4267-9919-FDEA82AD2F41}" presName="arrowWedge5" presStyleLbl="fgSibTrans2D1" presStyleIdx="4" presStyleCnt="5"/>
      <dgm:spPr/>
    </dgm:pt>
  </dgm:ptLst>
  <dgm:cxnLst>
    <dgm:cxn modelId="{D47DF249-8B59-4453-B8E0-A27161C28642}" type="presOf" srcId="{67F0FB67-8868-42BD-AA56-62AA7DB78DAB}" destId="{8938B7B9-CDB9-45AE-A606-F27784618130}" srcOrd="0" destOrd="0" presId="urn:microsoft.com/office/officeart/2005/8/layout/cycle8"/>
    <dgm:cxn modelId="{C2B2B2EE-FEA8-45BA-B722-D0AC9CAC529E}" srcId="{B70932C8-422C-48C6-AD3F-568F29DAF8C5}" destId="{6CBBCC4D-C6FC-45EF-83BB-124C5726A09A}" srcOrd="4" destOrd="0" parTransId="{525DEAE1-7926-4C1B-91FC-740A7E837812}" sibTransId="{8180AD33-CEAF-4267-9919-FDEA82AD2F41}"/>
    <dgm:cxn modelId="{02E3582E-904A-46BB-9CDB-303A8F2EA4D0}" srcId="{B70932C8-422C-48C6-AD3F-568F29DAF8C5}" destId="{67F0FB67-8868-42BD-AA56-62AA7DB78DAB}" srcOrd="3" destOrd="0" parTransId="{6C73C98E-725A-494D-A6EA-BA6D80506A27}" sibTransId="{F22483C8-E7E6-4452-832A-CD7160388AC2}"/>
    <dgm:cxn modelId="{453F316E-33AB-4958-9A8A-528624405C87}" type="presOf" srcId="{6CBBCC4D-C6FC-45EF-83BB-124C5726A09A}" destId="{5ECD7BE1-F83C-4F7C-BB01-F5953A72CBBB}" srcOrd="1" destOrd="0" presId="urn:microsoft.com/office/officeart/2005/8/layout/cycle8"/>
    <dgm:cxn modelId="{EE2A0A4E-A09E-403C-BADB-6384883241D0}" type="presOf" srcId="{7BE0F7BA-E292-4CD3-A10F-6507C5A39EA1}" destId="{E01DE58B-7069-4A13-9181-9352693376B4}" srcOrd="0" destOrd="0" presId="urn:microsoft.com/office/officeart/2005/8/layout/cycle8"/>
    <dgm:cxn modelId="{8D2306DD-B19B-41F6-8AAA-13939C3F12B4}" type="presOf" srcId="{B70932C8-422C-48C6-AD3F-568F29DAF8C5}" destId="{491942C2-8622-42C5-9100-7CAE6E9D27AB}" srcOrd="0" destOrd="0" presId="urn:microsoft.com/office/officeart/2005/8/layout/cycle8"/>
    <dgm:cxn modelId="{A6FEB7A7-6D77-4284-A7D9-6444CE16A611}" srcId="{B70932C8-422C-48C6-AD3F-568F29DAF8C5}" destId="{7BE0F7BA-E292-4CD3-A10F-6507C5A39EA1}" srcOrd="2" destOrd="0" parTransId="{B3286BDB-528A-4E75-9CE8-5E39EC27F610}" sibTransId="{320F09BC-650A-45BB-8947-395671AC24B7}"/>
    <dgm:cxn modelId="{2C3A1992-F166-48E6-A778-A49D9CF9835C}" type="presOf" srcId="{6376F25F-41CC-4F32-B86A-7C8A41983DE8}" destId="{6DF29BEC-F99B-4AFE-BE29-33F27B232665}" srcOrd="1" destOrd="0" presId="urn:microsoft.com/office/officeart/2005/8/layout/cycle8"/>
    <dgm:cxn modelId="{66E2C4DC-27CB-47C7-9A8C-217C9B0643A8}" srcId="{B70932C8-422C-48C6-AD3F-568F29DAF8C5}" destId="{9DA721DF-F9D1-41FC-9331-CFD2904BE4C5}" srcOrd="0" destOrd="0" parTransId="{82E3F729-F0F0-431F-91A3-D6A9DD6FCD16}" sibTransId="{4E12AC4E-4F1D-4352-A3BF-E05954B018B1}"/>
    <dgm:cxn modelId="{861696F5-9933-482C-BCF0-ADC727946130}" type="presOf" srcId="{67F0FB67-8868-42BD-AA56-62AA7DB78DAB}" destId="{EBDAF2F7-8AA1-470F-BB3A-D6C260F70BBE}" srcOrd="1" destOrd="0" presId="urn:microsoft.com/office/officeart/2005/8/layout/cycle8"/>
    <dgm:cxn modelId="{BB491C40-DA70-4E15-9A95-AAB5F3E5BC6D}" type="presOf" srcId="{6CBBCC4D-C6FC-45EF-83BB-124C5726A09A}" destId="{21C98948-C801-42F8-897A-24E4BFF9F9A0}" srcOrd="0" destOrd="0" presId="urn:microsoft.com/office/officeart/2005/8/layout/cycle8"/>
    <dgm:cxn modelId="{D79A6C0E-690A-461E-8ADC-C3287BE41E73}" type="presOf" srcId="{9DA721DF-F9D1-41FC-9331-CFD2904BE4C5}" destId="{474299DE-2B13-4CCD-9547-AFF0B87759F1}" srcOrd="1" destOrd="0" presId="urn:microsoft.com/office/officeart/2005/8/layout/cycle8"/>
    <dgm:cxn modelId="{D012EC9B-1E13-44A2-B199-66C4DFEFFA3F}" srcId="{B70932C8-422C-48C6-AD3F-568F29DAF8C5}" destId="{6376F25F-41CC-4F32-B86A-7C8A41983DE8}" srcOrd="1" destOrd="0" parTransId="{B5DB2DC5-89E7-4DEC-A317-98F23A28A82F}" sibTransId="{537717D7-EC63-43CE-A959-3D5D784F35E7}"/>
    <dgm:cxn modelId="{7C7EA7DE-7985-4F79-B73F-E6D8F6D11AF1}" type="presOf" srcId="{7BE0F7BA-E292-4CD3-A10F-6507C5A39EA1}" destId="{9865C4E0-7AF8-480C-BC43-2B918F76C1F2}" srcOrd="1" destOrd="0" presId="urn:microsoft.com/office/officeart/2005/8/layout/cycle8"/>
    <dgm:cxn modelId="{6A1331CB-5285-4616-A0AD-5C9660710DA8}" type="presOf" srcId="{6376F25F-41CC-4F32-B86A-7C8A41983DE8}" destId="{B5D37665-7A80-4757-A84C-0E7FDEBFB27A}" srcOrd="0" destOrd="0" presId="urn:microsoft.com/office/officeart/2005/8/layout/cycle8"/>
    <dgm:cxn modelId="{059A12B1-1478-4152-BA47-9006E9D902A0}" type="presOf" srcId="{9DA721DF-F9D1-41FC-9331-CFD2904BE4C5}" destId="{B084C01B-FB1B-42F6-AEA4-BE8D5557F42C}" srcOrd="0" destOrd="0" presId="urn:microsoft.com/office/officeart/2005/8/layout/cycle8"/>
    <dgm:cxn modelId="{97E58EF8-6711-4626-829E-5A68653262EB}" type="presParOf" srcId="{491942C2-8622-42C5-9100-7CAE6E9D27AB}" destId="{B084C01B-FB1B-42F6-AEA4-BE8D5557F42C}" srcOrd="0" destOrd="0" presId="urn:microsoft.com/office/officeart/2005/8/layout/cycle8"/>
    <dgm:cxn modelId="{954EFC84-348C-4858-982B-B6D2F15C287D}" type="presParOf" srcId="{491942C2-8622-42C5-9100-7CAE6E9D27AB}" destId="{92975C7B-7D3A-4E3A-AB74-F7C9219AA5C5}" srcOrd="1" destOrd="0" presId="urn:microsoft.com/office/officeart/2005/8/layout/cycle8"/>
    <dgm:cxn modelId="{1851D20E-2E69-4102-88E2-5E19F85A5A05}" type="presParOf" srcId="{491942C2-8622-42C5-9100-7CAE6E9D27AB}" destId="{E9BA888A-F879-47E4-8A0E-7F0844376F63}" srcOrd="2" destOrd="0" presId="urn:microsoft.com/office/officeart/2005/8/layout/cycle8"/>
    <dgm:cxn modelId="{D2D76BA7-DE84-4CDB-9990-4ED257806CED}" type="presParOf" srcId="{491942C2-8622-42C5-9100-7CAE6E9D27AB}" destId="{474299DE-2B13-4CCD-9547-AFF0B87759F1}" srcOrd="3" destOrd="0" presId="urn:microsoft.com/office/officeart/2005/8/layout/cycle8"/>
    <dgm:cxn modelId="{EEF94BC8-687C-481E-9544-C3F79D41E7AC}" type="presParOf" srcId="{491942C2-8622-42C5-9100-7CAE6E9D27AB}" destId="{B5D37665-7A80-4757-A84C-0E7FDEBFB27A}" srcOrd="4" destOrd="0" presId="urn:microsoft.com/office/officeart/2005/8/layout/cycle8"/>
    <dgm:cxn modelId="{02E206E4-77F3-46F0-8F5F-69A7AFC760D1}" type="presParOf" srcId="{491942C2-8622-42C5-9100-7CAE6E9D27AB}" destId="{30BFC099-2B60-4C8F-BBFA-D88F765C0BD4}" srcOrd="5" destOrd="0" presId="urn:microsoft.com/office/officeart/2005/8/layout/cycle8"/>
    <dgm:cxn modelId="{6531A6B4-E4FE-4F58-86F3-35A5D6F95A08}" type="presParOf" srcId="{491942C2-8622-42C5-9100-7CAE6E9D27AB}" destId="{FF04C108-7FAD-4413-847C-F0335A55428D}" srcOrd="6" destOrd="0" presId="urn:microsoft.com/office/officeart/2005/8/layout/cycle8"/>
    <dgm:cxn modelId="{30986AE3-F039-42E0-86DC-5E4DF2A43F05}" type="presParOf" srcId="{491942C2-8622-42C5-9100-7CAE6E9D27AB}" destId="{6DF29BEC-F99B-4AFE-BE29-33F27B232665}" srcOrd="7" destOrd="0" presId="urn:microsoft.com/office/officeart/2005/8/layout/cycle8"/>
    <dgm:cxn modelId="{C71AF9EC-28F2-4D2D-9941-F475C3BD32D0}" type="presParOf" srcId="{491942C2-8622-42C5-9100-7CAE6E9D27AB}" destId="{E01DE58B-7069-4A13-9181-9352693376B4}" srcOrd="8" destOrd="0" presId="urn:microsoft.com/office/officeart/2005/8/layout/cycle8"/>
    <dgm:cxn modelId="{33AA1C10-11FF-4AD3-9AD5-7B5D29F8A387}" type="presParOf" srcId="{491942C2-8622-42C5-9100-7CAE6E9D27AB}" destId="{6AD8B70E-7A75-49D1-A02B-972D4186630A}" srcOrd="9" destOrd="0" presId="urn:microsoft.com/office/officeart/2005/8/layout/cycle8"/>
    <dgm:cxn modelId="{4725C2C5-E822-4D50-87C2-418ECE8D85FF}" type="presParOf" srcId="{491942C2-8622-42C5-9100-7CAE6E9D27AB}" destId="{1D06AD44-C62D-4088-B4D0-5826F9E85780}" srcOrd="10" destOrd="0" presId="urn:microsoft.com/office/officeart/2005/8/layout/cycle8"/>
    <dgm:cxn modelId="{A79BFD52-963E-48FB-B4E4-4C0EB5FA29E4}" type="presParOf" srcId="{491942C2-8622-42C5-9100-7CAE6E9D27AB}" destId="{9865C4E0-7AF8-480C-BC43-2B918F76C1F2}" srcOrd="11" destOrd="0" presId="urn:microsoft.com/office/officeart/2005/8/layout/cycle8"/>
    <dgm:cxn modelId="{98A314ED-3DE3-4836-ABAA-430EFB6B1552}" type="presParOf" srcId="{491942C2-8622-42C5-9100-7CAE6E9D27AB}" destId="{8938B7B9-CDB9-45AE-A606-F27784618130}" srcOrd="12" destOrd="0" presId="urn:microsoft.com/office/officeart/2005/8/layout/cycle8"/>
    <dgm:cxn modelId="{7C34A468-AF3E-4183-9F95-EA8C77B8DFB5}" type="presParOf" srcId="{491942C2-8622-42C5-9100-7CAE6E9D27AB}" destId="{73CF1CA4-CE24-40CB-83E8-661D8973C980}" srcOrd="13" destOrd="0" presId="urn:microsoft.com/office/officeart/2005/8/layout/cycle8"/>
    <dgm:cxn modelId="{8CD2B751-62D2-4C32-9E18-B2D2F9FFF25A}" type="presParOf" srcId="{491942C2-8622-42C5-9100-7CAE6E9D27AB}" destId="{86657B69-F58B-46E3-A792-FAC2D4753D04}" srcOrd="14" destOrd="0" presId="urn:microsoft.com/office/officeart/2005/8/layout/cycle8"/>
    <dgm:cxn modelId="{E4268A6B-824C-47F3-A9D6-A2E60A7F2486}" type="presParOf" srcId="{491942C2-8622-42C5-9100-7CAE6E9D27AB}" destId="{EBDAF2F7-8AA1-470F-BB3A-D6C260F70BBE}" srcOrd="15" destOrd="0" presId="urn:microsoft.com/office/officeart/2005/8/layout/cycle8"/>
    <dgm:cxn modelId="{0DEEC1FC-1ADA-4FF1-8664-AD38629A1F3E}" type="presParOf" srcId="{491942C2-8622-42C5-9100-7CAE6E9D27AB}" destId="{21C98948-C801-42F8-897A-24E4BFF9F9A0}" srcOrd="16" destOrd="0" presId="urn:microsoft.com/office/officeart/2005/8/layout/cycle8"/>
    <dgm:cxn modelId="{B00339DF-5CAA-44C6-8670-DDB077576B41}" type="presParOf" srcId="{491942C2-8622-42C5-9100-7CAE6E9D27AB}" destId="{64AE3F05-81FA-4E29-BD8A-753A980EF620}" srcOrd="17" destOrd="0" presId="urn:microsoft.com/office/officeart/2005/8/layout/cycle8"/>
    <dgm:cxn modelId="{4D02F818-13AB-4FCB-A60D-51EFB96B4CFB}" type="presParOf" srcId="{491942C2-8622-42C5-9100-7CAE6E9D27AB}" destId="{3D909B52-5D2E-4D08-A7D1-5C99EF05950B}" srcOrd="18" destOrd="0" presId="urn:microsoft.com/office/officeart/2005/8/layout/cycle8"/>
    <dgm:cxn modelId="{71EE2FD3-DE53-44F5-9048-2FCED160D477}" type="presParOf" srcId="{491942C2-8622-42C5-9100-7CAE6E9D27AB}" destId="{5ECD7BE1-F83C-4F7C-BB01-F5953A72CBBB}" srcOrd="19" destOrd="0" presId="urn:microsoft.com/office/officeart/2005/8/layout/cycle8"/>
    <dgm:cxn modelId="{7875CF7B-E690-49FD-9A91-E5C1D124A380}" type="presParOf" srcId="{491942C2-8622-42C5-9100-7CAE6E9D27AB}" destId="{78648B61-8DD4-43FA-9A8F-6B465D56AF04}" srcOrd="20" destOrd="0" presId="urn:microsoft.com/office/officeart/2005/8/layout/cycle8"/>
    <dgm:cxn modelId="{B13AD1AA-45E5-4975-9F30-638119B9666B}" type="presParOf" srcId="{491942C2-8622-42C5-9100-7CAE6E9D27AB}" destId="{6760CE7C-F918-474F-91E9-2FE2B709732A}" srcOrd="21" destOrd="0" presId="urn:microsoft.com/office/officeart/2005/8/layout/cycle8"/>
    <dgm:cxn modelId="{1EDC50AD-5C52-4B87-A974-8CDFE06301B9}" type="presParOf" srcId="{491942C2-8622-42C5-9100-7CAE6E9D27AB}" destId="{7C87C966-2335-429F-944E-B5281C61CC54}" srcOrd="22" destOrd="0" presId="urn:microsoft.com/office/officeart/2005/8/layout/cycle8"/>
    <dgm:cxn modelId="{02951277-B4B0-4733-9DEF-FD46BBCD345A}" type="presParOf" srcId="{491942C2-8622-42C5-9100-7CAE6E9D27AB}" destId="{79DC2258-D529-4EA6-8553-17D9C1E8EC2F}" srcOrd="23" destOrd="0" presId="urn:microsoft.com/office/officeart/2005/8/layout/cycle8"/>
    <dgm:cxn modelId="{1CC7B7B4-D263-4080-8CC5-78848D0F77CA}" type="presParOf" srcId="{491942C2-8622-42C5-9100-7CAE6E9D27AB}" destId="{83D6AE1F-F843-4C69-81DF-B6D254D2B4D3}"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59C276B-21CE-44CE-B209-D054420BF7D0}" type="doc">
      <dgm:prSet loTypeId="urn:microsoft.com/office/officeart/2005/8/layout/vProcess5" loCatId="process" qsTypeId="urn:microsoft.com/office/officeart/2005/8/quickstyle/3d1" qsCatId="3D" csTypeId="urn:microsoft.com/office/officeart/2005/8/colors/colorful5" csCatId="colorful" phldr="1"/>
      <dgm:spPr/>
      <dgm:t>
        <a:bodyPr/>
        <a:lstStyle/>
        <a:p>
          <a:endParaRPr lang="en-US"/>
        </a:p>
      </dgm:t>
    </dgm:pt>
    <dgm:pt modelId="{501D29D9-1601-4753-8742-84824817B676}">
      <dgm:prSet phldrT="[Text]"/>
      <dgm:spPr/>
      <dgm:t>
        <a:bodyPr/>
        <a:lstStyle/>
        <a:p>
          <a:r>
            <a:rPr lang="en-US" dirty="0" smtClean="0"/>
            <a:t>Observations and findings</a:t>
          </a:r>
          <a:endParaRPr lang="en-US" dirty="0"/>
        </a:p>
      </dgm:t>
    </dgm:pt>
    <dgm:pt modelId="{2FB7268F-27B8-4BE1-ADC0-583DC2065C1A}" type="parTrans" cxnId="{C951F434-6D0A-4E71-A9F9-069F0A89D57D}">
      <dgm:prSet/>
      <dgm:spPr/>
      <dgm:t>
        <a:bodyPr/>
        <a:lstStyle/>
        <a:p>
          <a:endParaRPr lang="en-US"/>
        </a:p>
      </dgm:t>
    </dgm:pt>
    <dgm:pt modelId="{92289353-501D-4826-9E00-56B4EB37B56C}" type="sibTrans" cxnId="{C951F434-6D0A-4E71-A9F9-069F0A89D57D}">
      <dgm:prSet/>
      <dgm:spPr/>
      <dgm:t>
        <a:bodyPr/>
        <a:lstStyle/>
        <a:p>
          <a:endParaRPr lang="en-US"/>
        </a:p>
      </dgm:t>
    </dgm:pt>
    <dgm:pt modelId="{8FE07EA7-DC26-405B-A6AA-4424F3057E5F}">
      <dgm:prSet phldrT="[Text]"/>
      <dgm:spPr/>
      <dgm:t>
        <a:bodyPr/>
        <a:lstStyle/>
        <a:p>
          <a:r>
            <a:rPr lang="en-US" dirty="0" smtClean="0"/>
            <a:t>Prior recommendations</a:t>
          </a:r>
          <a:endParaRPr lang="en-US" dirty="0"/>
        </a:p>
      </dgm:t>
    </dgm:pt>
    <dgm:pt modelId="{62D6D576-141C-4320-ACA5-18460B185D54}" type="parTrans" cxnId="{95910D68-AA21-4C27-9DAE-B66FBE2E2198}">
      <dgm:prSet/>
      <dgm:spPr/>
      <dgm:t>
        <a:bodyPr/>
        <a:lstStyle/>
        <a:p>
          <a:endParaRPr lang="en-US"/>
        </a:p>
      </dgm:t>
    </dgm:pt>
    <dgm:pt modelId="{A5DB0A0D-7ADF-403A-B556-BFBD0ADF3D5D}" type="sibTrans" cxnId="{95910D68-AA21-4C27-9DAE-B66FBE2E2198}">
      <dgm:prSet/>
      <dgm:spPr/>
      <dgm:t>
        <a:bodyPr/>
        <a:lstStyle/>
        <a:p>
          <a:endParaRPr lang="en-US"/>
        </a:p>
      </dgm:t>
    </dgm:pt>
    <dgm:pt modelId="{EA54059D-4BDA-4895-9E77-AA0A063548DC}">
      <dgm:prSet phldrT="[Text]"/>
      <dgm:spPr/>
      <dgm:t>
        <a:bodyPr/>
        <a:lstStyle/>
        <a:p>
          <a:r>
            <a:rPr lang="en-US" dirty="0" smtClean="0"/>
            <a:t>Commendations</a:t>
          </a:r>
          <a:endParaRPr lang="en-US" dirty="0"/>
        </a:p>
      </dgm:t>
    </dgm:pt>
    <dgm:pt modelId="{9E57A668-CBCC-4934-BAE8-6979DEB9D864}" type="parTrans" cxnId="{D2F9A824-0B6E-4302-B969-660A14E8DFDF}">
      <dgm:prSet/>
      <dgm:spPr/>
      <dgm:t>
        <a:bodyPr/>
        <a:lstStyle/>
        <a:p>
          <a:endParaRPr lang="en-US"/>
        </a:p>
      </dgm:t>
    </dgm:pt>
    <dgm:pt modelId="{ABA2D83A-F69E-469D-A0BA-27F656E37C0B}" type="sibTrans" cxnId="{D2F9A824-0B6E-4302-B969-660A14E8DFDF}">
      <dgm:prSet/>
      <dgm:spPr/>
      <dgm:t>
        <a:bodyPr/>
        <a:lstStyle/>
        <a:p>
          <a:endParaRPr lang="en-US"/>
        </a:p>
      </dgm:t>
    </dgm:pt>
    <dgm:pt modelId="{C83C10B3-A587-4E20-BF98-6FF07A95B732}">
      <dgm:prSet phldrT="[Text]"/>
      <dgm:spPr/>
      <dgm:t>
        <a:bodyPr/>
        <a:lstStyle/>
        <a:p>
          <a:r>
            <a:rPr lang="en-US" dirty="0" smtClean="0"/>
            <a:t>Recommendations</a:t>
          </a:r>
          <a:endParaRPr lang="en-US" dirty="0"/>
        </a:p>
      </dgm:t>
    </dgm:pt>
    <dgm:pt modelId="{694D0715-18DD-474F-A3EF-9B9C9A3B2725}" type="parTrans" cxnId="{C3FBC965-3789-4BBC-8140-E10A0DBCCB46}">
      <dgm:prSet/>
      <dgm:spPr/>
      <dgm:t>
        <a:bodyPr/>
        <a:lstStyle/>
        <a:p>
          <a:endParaRPr lang="en-US"/>
        </a:p>
      </dgm:t>
    </dgm:pt>
    <dgm:pt modelId="{090DE271-961B-4DA6-A463-E44EE380278A}" type="sibTrans" cxnId="{C3FBC965-3789-4BBC-8140-E10A0DBCCB46}">
      <dgm:prSet/>
      <dgm:spPr/>
      <dgm:t>
        <a:bodyPr/>
        <a:lstStyle/>
        <a:p>
          <a:endParaRPr lang="en-US"/>
        </a:p>
      </dgm:t>
    </dgm:pt>
    <dgm:pt modelId="{7D9F0877-4FA9-42E2-B604-15BA912AF827}">
      <dgm:prSet phldrT="[Text]"/>
      <dgm:spPr/>
      <dgm:t>
        <a:bodyPr/>
        <a:lstStyle/>
        <a:p>
          <a:r>
            <a:rPr lang="en-US" dirty="0" smtClean="0"/>
            <a:t>Suggestions</a:t>
          </a:r>
          <a:endParaRPr lang="en-US" dirty="0"/>
        </a:p>
      </dgm:t>
    </dgm:pt>
    <dgm:pt modelId="{394A5B8F-2486-4A7A-A42C-C70F2D926ACB}" type="parTrans" cxnId="{175D272C-C4F9-469F-951C-25BCE2655E7D}">
      <dgm:prSet/>
      <dgm:spPr/>
      <dgm:t>
        <a:bodyPr/>
        <a:lstStyle/>
        <a:p>
          <a:endParaRPr lang="en-US"/>
        </a:p>
      </dgm:t>
    </dgm:pt>
    <dgm:pt modelId="{DED4BEE8-0E46-4F65-BAC7-864F213F02F7}" type="sibTrans" cxnId="{175D272C-C4F9-469F-951C-25BCE2655E7D}">
      <dgm:prSet/>
      <dgm:spPr/>
      <dgm:t>
        <a:bodyPr/>
        <a:lstStyle/>
        <a:p>
          <a:endParaRPr lang="en-US"/>
        </a:p>
      </dgm:t>
    </dgm:pt>
    <dgm:pt modelId="{49B54ADF-86CA-43ED-A54A-07E56D6BC6E5}" type="pres">
      <dgm:prSet presAssocID="{259C276B-21CE-44CE-B209-D054420BF7D0}" presName="outerComposite" presStyleCnt="0">
        <dgm:presLayoutVars>
          <dgm:chMax val="5"/>
          <dgm:dir/>
          <dgm:resizeHandles val="exact"/>
        </dgm:presLayoutVars>
      </dgm:prSet>
      <dgm:spPr/>
      <dgm:t>
        <a:bodyPr/>
        <a:lstStyle/>
        <a:p>
          <a:endParaRPr lang="en-US"/>
        </a:p>
      </dgm:t>
    </dgm:pt>
    <dgm:pt modelId="{94AE1B80-EF8C-4D54-ACF1-84BAA15370A6}" type="pres">
      <dgm:prSet presAssocID="{259C276B-21CE-44CE-B209-D054420BF7D0}" presName="dummyMaxCanvas" presStyleCnt="0">
        <dgm:presLayoutVars/>
      </dgm:prSet>
      <dgm:spPr/>
    </dgm:pt>
    <dgm:pt modelId="{018C508B-B6C6-4626-A84A-0E4C282F1152}" type="pres">
      <dgm:prSet presAssocID="{259C276B-21CE-44CE-B209-D054420BF7D0}" presName="FiveNodes_1" presStyleLbl="node1" presStyleIdx="0" presStyleCnt="5">
        <dgm:presLayoutVars>
          <dgm:bulletEnabled val="1"/>
        </dgm:presLayoutVars>
      </dgm:prSet>
      <dgm:spPr/>
      <dgm:t>
        <a:bodyPr/>
        <a:lstStyle/>
        <a:p>
          <a:endParaRPr lang="en-US"/>
        </a:p>
      </dgm:t>
    </dgm:pt>
    <dgm:pt modelId="{8F333933-079C-48F0-8B47-5A290E63A5FA}" type="pres">
      <dgm:prSet presAssocID="{259C276B-21CE-44CE-B209-D054420BF7D0}" presName="FiveNodes_2" presStyleLbl="node1" presStyleIdx="1" presStyleCnt="5">
        <dgm:presLayoutVars>
          <dgm:bulletEnabled val="1"/>
        </dgm:presLayoutVars>
      </dgm:prSet>
      <dgm:spPr/>
      <dgm:t>
        <a:bodyPr/>
        <a:lstStyle/>
        <a:p>
          <a:endParaRPr lang="en-US"/>
        </a:p>
      </dgm:t>
    </dgm:pt>
    <dgm:pt modelId="{EB45E2F7-D904-4980-90A2-868A837D27DF}" type="pres">
      <dgm:prSet presAssocID="{259C276B-21CE-44CE-B209-D054420BF7D0}" presName="FiveNodes_3" presStyleLbl="node1" presStyleIdx="2" presStyleCnt="5">
        <dgm:presLayoutVars>
          <dgm:bulletEnabled val="1"/>
        </dgm:presLayoutVars>
      </dgm:prSet>
      <dgm:spPr/>
      <dgm:t>
        <a:bodyPr/>
        <a:lstStyle/>
        <a:p>
          <a:endParaRPr lang="en-US"/>
        </a:p>
      </dgm:t>
    </dgm:pt>
    <dgm:pt modelId="{A0617B1D-4141-475D-A40F-CF9F96C670F8}" type="pres">
      <dgm:prSet presAssocID="{259C276B-21CE-44CE-B209-D054420BF7D0}" presName="FiveNodes_4" presStyleLbl="node1" presStyleIdx="3" presStyleCnt="5">
        <dgm:presLayoutVars>
          <dgm:bulletEnabled val="1"/>
        </dgm:presLayoutVars>
      </dgm:prSet>
      <dgm:spPr/>
      <dgm:t>
        <a:bodyPr/>
        <a:lstStyle/>
        <a:p>
          <a:endParaRPr lang="en-US"/>
        </a:p>
      </dgm:t>
    </dgm:pt>
    <dgm:pt modelId="{C074596A-EDEC-4865-A1C5-AE92BC00E096}" type="pres">
      <dgm:prSet presAssocID="{259C276B-21CE-44CE-B209-D054420BF7D0}" presName="FiveNodes_5" presStyleLbl="node1" presStyleIdx="4" presStyleCnt="5">
        <dgm:presLayoutVars>
          <dgm:bulletEnabled val="1"/>
        </dgm:presLayoutVars>
      </dgm:prSet>
      <dgm:spPr/>
      <dgm:t>
        <a:bodyPr/>
        <a:lstStyle/>
        <a:p>
          <a:endParaRPr lang="en-US"/>
        </a:p>
      </dgm:t>
    </dgm:pt>
    <dgm:pt modelId="{324579AF-5919-42EE-A6C4-E6C6A6162ED7}" type="pres">
      <dgm:prSet presAssocID="{259C276B-21CE-44CE-B209-D054420BF7D0}" presName="FiveConn_1-2" presStyleLbl="fgAccFollowNode1" presStyleIdx="0" presStyleCnt="4">
        <dgm:presLayoutVars>
          <dgm:bulletEnabled val="1"/>
        </dgm:presLayoutVars>
      </dgm:prSet>
      <dgm:spPr/>
      <dgm:t>
        <a:bodyPr/>
        <a:lstStyle/>
        <a:p>
          <a:endParaRPr lang="en-US"/>
        </a:p>
      </dgm:t>
    </dgm:pt>
    <dgm:pt modelId="{8BF934FF-5AB5-4991-B994-30363EBA9CFE}" type="pres">
      <dgm:prSet presAssocID="{259C276B-21CE-44CE-B209-D054420BF7D0}" presName="FiveConn_2-3" presStyleLbl="fgAccFollowNode1" presStyleIdx="1" presStyleCnt="4">
        <dgm:presLayoutVars>
          <dgm:bulletEnabled val="1"/>
        </dgm:presLayoutVars>
      </dgm:prSet>
      <dgm:spPr/>
      <dgm:t>
        <a:bodyPr/>
        <a:lstStyle/>
        <a:p>
          <a:endParaRPr lang="en-US"/>
        </a:p>
      </dgm:t>
    </dgm:pt>
    <dgm:pt modelId="{D63174BA-F2E1-4D15-BBDE-45D71ABA866F}" type="pres">
      <dgm:prSet presAssocID="{259C276B-21CE-44CE-B209-D054420BF7D0}" presName="FiveConn_3-4" presStyleLbl="fgAccFollowNode1" presStyleIdx="2" presStyleCnt="4">
        <dgm:presLayoutVars>
          <dgm:bulletEnabled val="1"/>
        </dgm:presLayoutVars>
      </dgm:prSet>
      <dgm:spPr/>
      <dgm:t>
        <a:bodyPr/>
        <a:lstStyle/>
        <a:p>
          <a:endParaRPr lang="en-US"/>
        </a:p>
      </dgm:t>
    </dgm:pt>
    <dgm:pt modelId="{796D5DF4-7562-414C-B408-1CE0CA4E8A39}" type="pres">
      <dgm:prSet presAssocID="{259C276B-21CE-44CE-B209-D054420BF7D0}" presName="FiveConn_4-5" presStyleLbl="fgAccFollowNode1" presStyleIdx="3" presStyleCnt="4">
        <dgm:presLayoutVars>
          <dgm:bulletEnabled val="1"/>
        </dgm:presLayoutVars>
      </dgm:prSet>
      <dgm:spPr/>
      <dgm:t>
        <a:bodyPr/>
        <a:lstStyle/>
        <a:p>
          <a:endParaRPr lang="en-US"/>
        </a:p>
      </dgm:t>
    </dgm:pt>
    <dgm:pt modelId="{756C70A5-8064-4B59-8682-4FAB57ECB2A6}" type="pres">
      <dgm:prSet presAssocID="{259C276B-21CE-44CE-B209-D054420BF7D0}" presName="FiveNodes_1_text" presStyleLbl="node1" presStyleIdx="4" presStyleCnt="5">
        <dgm:presLayoutVars>
          <dgm:bulletEnabled val="1"/>
        </dgm:presLayoutVars>
      </dgm:prSet>
      <dgm:spPr/>
      <dgm:t>
        <a:bodyPr/>
        <a:lstStyle/>
        <a:p>
          <a:endParaRPr lang="en-US"/>
        </a:p>
      </dgm:t>
    </dgm:pt>
    <dgm:pt modelId="{B3B70A27-D220-4D77-BFDB-C2E554A2040D}" type="pres">
      <dgm:prSet presAssocID="{259C276B-21CE-44CE-B209-D054420BF7D0}" presName="FiveNodes_2_text" presStyleLbl="node1" presStyleIdx="4" presStyleCnt="5">
        <dgm:presLayoutVars>
          <dgm:bulletEnabled val="1"/>
        </dgm:presLayoutVars>
      </dgm:prSet>
      <dgm:spPr/>
      <dgm:t>
        <a:bodyPr/>
        <a:lstStyle/>
        <a:p>
          <a:endParaRPr lang="en-US"/>
        </a:p>
      </dgm:t>
    </dgm:pt>
    <dgm:pt modelId="{CD9D6E45-6FEA-48FC-9AC6-0E94B93F7F16}" type="pres">
      <dgm:prSet presAssocID="{259C276B-21CE-44CE-B209-D054420BF7D0}" presName="FiveNodes_3_text" presStyleLbl="node1" presStyleIdx="4" presStyleCnt="5">
        <dgm:presLayoutVars>
          <dgm:bulletEnabled val="1"/>
        </dgm:presLayoutVars>
      </dgm:prSet>
      <dgm:spPr/>
      <dgm:t>
        <a:bodyPr/>
        <a:lstStyle/>
        <a:p>
          <a:endParaRPr lang="en-US"/>
        </a:p>
      </dgm:t>
    </dgm:pt>
    <dgm:pt modelId="{6602B761-54F3-44CB-AEEC-B86E2F3674D2}" type="pres">
      <dgm:prSet presAssocID="{259C276B-21CE-44CE-B209-D054420BF7D0}" presName="FiveNodes_4_text" presStyleLbl="node1" presStyleIdx="4" presStyleCnt="5">
        <dgm:presLayoutVars>
          <dgm:bulletEnabled val="1"/>
        </dgm:presLayoutVars>
      </dgm:prSet>
      <dgm:spPr/>
      <dgm:t>
        <a:bodyPr/>
        <a:lstStyle/>
        <a:p>
          <a:endParaRPr lang="en-US"/>
        </a:p>
      </dgm:t>
    </dgm:pt>
    <dgm:pt modelId="{F4925202-18B1-4E9F-8BD5-AD25A58D73EE}" type="pres">
      <dgm:prSet presAssocID="{259C276B-21CE-44CE-B209-D054420BF7D0}" presName="FiveNodes_5_text" presStyleLbl="node1" presStyleIdx="4" presStyleCnt="5">
        <dgm:presLayoutVars>
          <dgm:bulletEnabled val="1"/>
        </dgm:presLayoutVars>
      </dgm:prSet>
      <dgm:spPr/>
      <dgm:t>
        <a:bodyPr/>
        <a:lstStyle/>
        <a:p>
          <a:endParaRPr lang="en-US"/>
        </a:p>
      </dgm:t>
    </dgm:pt>
  </dgm:ptLst>
  <dgm:cxnLst>
    <dgm:cxn modelId="{C951F434-6D0A-4E71-A9F9-069F0A89D57D}" srcId="{259C276B-21CE-44CE-B209-D054420BF7D0}" destId="{501D29D9-1601-4753-8742-84824817B676}" srcOrd="0" destOrd="0" parTransId="{2FB7268F-27B8-4BE1-ADC0-583DC2065C1A}" sibTransId="{92289353-501D-4826-9E00-56B4EB37B56C}"/>
    <dgm:cxn modelId="{78B6826B-A220-4F3F-BF1F-4619E8779739}" type="presOf" srcId="{ABA2D83A-F69E-469D-A0BA-27F656E37C0B}" destId="{D63174BA-F2E1-4D15-BBDE-45D71ABA866F}" srcOrd="0" destOrd="0" presId="urn:microsoft.com/office/officeart/2005/8/layout/vProcess5"/>
    <dgm:cxn modelId="{ED554718-A1C2-44E7-811C-2F01F4466825}" type="presOf" srcId="{7D9F0877-4FA9-42E2-B604-15BA912AF827}" destId="{F4925202-18B1-4E9F-8BD5-AD25A58D73EE}" srcOrd="1" destOrd="0" presId="urn:microsoft.com/office/officeart/2005/8/layout/vProcess5"/>
    <dgm:cxn modelId="{C3FBC965-3789-4BBC-8140-E10A0DBCCB46}" srcId="{259C276B-21CE-44CE-B209-D054420BF7D0}" destId="{C83C10B3-A587-4E20-BF98-6FF07A95B732}" srcOrd="3" destOrd="0" parTransId="{694D0715-18DD-474F-A3EF-9B9C9A3B2725}" sibTransId="{090DE271-961B-4DA6-A463-E44EE380278A}"/>
    <dgm:cxn modelId="{3EB3A51C-BBBF-49CD-834F-ABF430AF1EDE}" type="presOf" srcId="{501D29D9-1601-4753-8742-84824817B676}" destId="{756C70A5-8064-4B59-8682-4FAB57ECB2A6}" srcOrd="1" destOrd="0" presId="urn:microsoft.com/office/officeart/2005/8/layout/vProcess5"/>
    <dgm:cxn modelId="{D2F9A824-0B6E-4302-B969-660A14E8DFDF}" srcId="{259C276B-21CE-44CE-B209-D054420BF7D0}" destId="{EA54059D-4BDA-4895-9E77-AA0A063548DC}" srcOrd="2" destOrd="0" parTransId="{9E57A668-CBCC-4934-BAE8-6979DEB9D864}" sibTransId="{ABA2D83A-F69E-469D-A0BA-27F656E37C0B}"/>
    <dgm:cxn modelId="{6291C786-C503-4F67-BF2C-B7FAD166DC28}" type="presOf" srcId="{92289353-501D-4826-9E00-56B4EB37B56C}" destId="{324579AF-5919-42EE-A6C4-E6C6A6162ED7}" srcOrd="0" destOrd="0" presId="urn:microsoft.com/office/officeart/2005/8/layout/vProcess5"/>
    <dgm:cxn modelId="{30BE5DCD-BEA1-4229-BEC1-70D981FAB976}" type="presOf" srcId="{C83C10B3-A587-4E20-BF98-6FF07A95B732}" destId="{6602B761-54F3-44CB-AEEC-B86E2F3674D2}" srcOrd="1" destOrd="0" presId="urn:microsoft.com/office/officeart/2005/8/layout/vProcess5"/>
    <dgm:cxn modelId="{33538762-E93B-4DC5-B69D-E96A7A7ECDEF}" type="presOf" srcId="{EA54059D-4BDA-4895-9E77-AA0A063548DC}" destId="{EB45E2F7-D904-4980-90A2-868A837D27DF}" srcOrd="0" destOrd="0" presId="urn:microsoft.com/office/officeart/2005/8/layout/vProcess5"/>
    <dgm:cxn modelId="{F3FDAAFC-ACF1-4D09-9124-596581A1FD99}" type="presOf" srcId="{8FE07EA7-DC26-405B-A6AA-4424F3057E5F}" destId="{8F333933-079C-48F0-8B47-5A290E63A5FA}" srcOrd="0" destOrd="0" presId="urn:microsoft.com/office/officeart/2005/8/layout/vProcess5"/>
    <dgm:cxn modelId="{599A7A34-7B4C-4E40-BACC-04051F7870BC}" type="presOf" srcId="{7D9F0877-4FA9-42E2-B604-15BA912AF827}" destId="{C074596A-EDEC-4865-A1C5-AE92BC00E096}" srcOrd="0" destOrd="0" presId="urn:microsoft.com/office/officeart/2005/8/layout/vProcess5"/>
    <dgm:cxn modelId="{C5880B4E-086A-48E1-A538-5A9B81C25973}" type="presOf" srcId="{259C276B-21CE-44CE-B209-D054420BF7D0}" destId="{49B54ADF-86CA-43ED-A54A-07E56D6BC6E5}" srcOrd="0" destOrd="0" presId="urn:microsoft.com/office/officeart/2005/8/layout/vProcess5"/>
    <dgm:cxn modelId="{0CB9A07A-A0FF-45BF-9AD0-4180003CDA9E}" type="presOf" srcId="{090DE271-961B-4DA6-A463-E44EE380278A}" destId="{796D5DF4-7562-414C-B408-1CE0CA4E8A39}" srcOrd="0" destOrd="0" presId="urn:microsoft.com/office/officeart/2005/8/layout/vProcess5"/>
    <dgm:cxn modelId="{A0396DFE-103C-4320-A502-C27F0D2C63EC}" type="presOf" srcId="{C83C10B3-A587-4E20-BF98-6FF07A95B732}" destId="{A0617B1D-4141-475D-A40F-CF9F96C670F8}" srcOrd="0" destOrd="0" presId="urn:microsoft.com/office/officeart/2005/8/layout/vProcess5"/>
    <dgm:cxn modelId="{37B3CAEB-66E5-4874-BCD7-013745BB13E9}" type="presOf" srcId="{A5DB0A0D-7ADF-403A-B556-BFBD0ADF3D5D}" destId="{8BF934FF-5AB5-4991-B994-30363EBA9CFE}" srcOrd="0" destOrd="0" presId="urn:microsoft.com/office/officeart/2005/8/layout/vProcess5"/>
    <dgm:cxn modelId="{95910D68-AA21-4C27-9DAE-B66FBE2E2198}" srcId="{259C276B-21CE-44CE-B209-D054420BF7D0}" destId="{8FE07EA7-DC26-405B-A6AA-4424F3057E5F}" srcOrd="1" destOrd="0" parTransId="{62D6D576-141C-4320-ACA5-18460B185D54}" sibTransId="{A5DB0A0D-7ADF-403A-B556-BFBD0ADF3D5D}"/>
    <dgm:cxn modelId="{C2BEE41A-7719-4DB3-B81E-DC4B885D910E}" type="presOf" srcId="{8FE07EA7-DC26-405B-A6AA-4424F3057E5F}" destId="{B3B70A27-D220-4D77-BFDB-C2E554A2040D}" srcOrd="1" destOrd="0" presId="urn:microsoft.com/office/officeart/2005/8/layout/vProcess5"/>
    <dgm:cxn modelId="{D133E40E-A420-4789-920E-522B984E439C}" type="presOf" srcId="{501D29D9-1601-4753-8742-84824817B676}" destId="{018C508B-B6C6-4626-A84A-0E4C282F1152}" srcOrd="0" destOrd="0" presId="urn:microsoft.com/office/officeart/2005/8/layout/vProcess5"/>
    <dgm:cxn modelId="{175D272C-C4F9-469F-951C-25BCE2655E7D}" srcId="{259C276B-21CE-44CE-B209-D054420BF7D0}" destId="{7D9F0877-4FA9-42E2-B604-15BA912AF827}" srcOrd="4" destOrd="0" parTransId="{394A5B8F-2486-4A7A-A42C-C70F2D926ACB}" sibTransId="{DED4BEE8-0E46-4F65-BAC7-864F213F02F7}"/>
    <dgm:cxn modelId="{A020BBBB-E63F-4DC1-B778-BA625FD62725}" type="presOf" srcId="{EA54059D-4BDA-4895-9E77-AA0A063548DC}" destId="{CD9D6E45-6FEA-48FC-9AC6-0E94B93F7F16}" srcOrd="1" destOrd="0" presId="urn:microsoft.com/office/officeart/2005/8/layout/vProcess5"/>
    <dgm:cxn modelId="{C824BA22-0E21-4B83-977D-EDFBDE031DDF}" type="presParOf" srcId="{49B54ADF-86CA-43ED-A54A-07E56D6BC6E5}" destId="{94AE1B80-EF8C-4D54-ACF1-84BAA15370A6}" srcOrd="0" destOrd="0" presId="urn:microsoft.com/office/officeart/2005/8/layout/vProcess5"/>
    <dgm:cxn modelId="{0DB1A32B-15D5-42A5-A802-41DA3CAA6B00}" type="presParOf" srcId="{49B54ADF-86CA-43ED-A54A-07E56D6BC6E5}" destId="{018C508B-B6C6-4626-A84A-0E4C282F1152}" srcOrd="1" destOrd="0" presId="urn:microsoft.com/office/officeart/2005/8/layout/vProcess5"/>
    <dgm:cxn modelId="{B290BDED-2F4E-4295-9DFE-0C1A8D4C7299}" type="presParOf" srcId="{49B54ADF-86CA-43ED-A54A-07E56D6BC6E5}" destId="{8F333933-079C-48F0-8B47-5A290E63A5FA}" srcOrd="2" destOrd="0" presId="urn:microsoft.com/office/officeart/2005/8/layout/vProcess5"/>
    <dgm:cxn modelId="{7A066C52-6406-4CC5-9AD1-5A9851294702}" type="presParOf" srcId="{49B54ADF-86CA-43ED-A54A-07E56D6BC6E5}" destId="{EB45E2F7-D904-4980-90A2-868A837D27DF}" srcOrd="3" destOrd="0" presId="urn:microsoft.com/office/officeart/2005/8/layout/vProcess5"/>
    <dgm:cxn modelId="{027EBCF8-3121-4851-9C35-E4367AFEFD43}" type="presParOf" srcId="{49B54ADF-86CA-43ED-A54A-07E56D6BC6E5}" destId="{A0617B1D-4141-475D-A40F-CF9F96C670F8}" srcOrd="4" destOrd="0" presId="urn:microsoft.com/office/officeart/2005/8/layout/vProcess5"/>
    <dgm:cxn modelId="{67BA5CD4-D45C-4743-AC37-65BAFB2E80F7}" type="presParOf" srcId="{49B54ADF-86CA-43ED-A54A-07E56D6BC6E5}" destId="{C074596A-EDEC-4865-A1C5-AE92BC00E096}" srcOrd="5" destOrd="0" presId="urn:microsoft.com/office/officeart/2005/8/layout/vProcess5"/>
    <dgm:cxn modelId="{71338FD3-1300-40FD-9AC8-85EC95E70711}" type="presParOf" srcId="{49B54ADF-86CA-43ED-A54A-07E56D6BC6E5}" destId="{324579AF-5919-42EE-A6C4-E6C6A6162ED7}" srcOrd="6" destOrd="0" presId="urn:microsoft.com/office/officeart/2005/8/layout/vProcess5"/>
    <dgm:cxn modelId="{6E247DAC-5E78-4678-BF99-74F8B5AC5B8E}" type="presParOf" srcId="{49B54ADF-86CA-43ED-A54A-07E56D6BC6E5}" destId="{8BF934FF-5AB5-4991-B994-30363EBA9CFE}" srcOrd="7" destOrd="0" presId="urn:microsoft.com/office/officeart/2005/8/layout/vProcess5"/>
    <dgm:cxn modelId="{A2544870-4561-4390-A26E-063B5A63EB74}" type="presParOf" srcId="{49B54ADF-86CA-43ED-A54A-07E56D6BC6E5}" destId="{D63174BA-F2E1-4D15-BBDE-45D71ABA866F}" srcOrd="8" destOrd="0" presId="urn:microsoft.com/office/officeart/2005/8/layout/vProcess5"/>
    <dgm:cxn modelId="{14FEEC17-5AA4-4DC1-99F0-41E31D2EE7DE}" type="presParOf" srcId="{49B54ADF-86CA-43ED-A54A-07E56D6BC6E5}" destId="{796D5DF4-7562-414C-B408-1CE0CA4E8A39}" srcOrd="9" destOrd="0" presId="urn:microsoft.com/office/officeart/2005/8/layout/vProcess5"/>
    <dgm:cxn modelId="{EBB71961-6486-4183-BE0A-28E75284EF54}" type="presParOf" srcId="{49B54ADF-86CA-43ED-A54A-07E56D6BC6E5}" destId="{756C70A5-8064-4B59-8682-4FAB57ECB2A6}" srcOrd="10" destOrd="0" presId="urn:microsoft.com/office/officeart/2005/8/layout/vProcess5"/>
    <dgm:cxn modelId="{63FA38B8-4EE9-44CE-B8A8-2552FDAF83BE}" type="presParOf" srcId="{49B54ADF-86CA-43ED-A54A-07E56D6BC6E5}" destId="{B3B70A27-D220-4D77-BFDB-C2E554A2040D}" srcOrd="11" destOrd="0" presId="urn:microsoft.com/office/officeart/2005/8/layout/vProcess5"/>
    <dgm:cxn modelId="{9D1147F0-D8BB-47A6-BB66-0922A2513308}" type="presParOf" srcId="{49B54ADF-86CA-43ED-A54A-07E56D6BC6E5}" destId="{CD9D6E45-6FEA-48FC-9AC6-0E94B93F7F16}" srcOrd="12" destOrd="0" presId="urn:microsoft.com/office/officeart/2005/8/layout/vProcess5"/>
    <dgm:cxn modelId="{FCF2915E-C4D5-426B-93EA-023D9870E988}" type="presParOf" srcId="{49B54ADF-86CA-43ED-A54A-07E56D6BC6E5}" destId="{6602B761-54F3-44CB-AEEC-B86E2F3674D2}" srcOrd="13" destOrd="0" presId="urn:microsoft.com/office/officeart/2005/8/layout/vProcess5"/>
    <dgm:cxn modelId="{D095B56E-143B-4E55-8C7C-F9C6980FE136}" type="presParOf" srcId="{49B54ADF-86CA-43ED-A54A-07E56D6BC6E5}" destId="{F4925202-18B1-4E9F-8BD5-AD25A58D73EE}"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0037B81-9F1E-4E7D-918C-B0E08DF8FD3D}" type="doc">
      <dgm:prSet loTypeId="urn:microsoft.com/office/officeart/2005/8/layout/vList2" loCatId="list" qsTypeId="urn:microsoft.com/office/officeart/2005/8/quickstyle/3d1" qsCatId="3D" csTypeId="urn:microsoft.com/office/officeart/2005/8/colors/colorful5" csCatId="colorful" phldr="1"/>
      <dgm:spPr/>
      <dgm:t>
        <a:bodyPr/>
        <a:lstStyle/>
        <a:p>
          <a:endParaRPr lang="en-US"/>
        </a:p>
      </dgm:t>
    </dgm:pt>
    <dgm:pt modelId="{4CBEA74D-BF52-4519-84E0-FAD53E57BB8B}">
      <dgm:prSet phldrT="[Text]"/>
      <dgm:spPr/>
      <dgm:t>
        <a:bodyPr/>
        <a:lstStyle/>
        <a:p>
          <a:pPr algn="ctr"/>
          <a:r>
            <a:rPr lang="en-US" b="1" noProof="0" smtClean="0">
              <a:latin typeface="Calibri" pitchFamily="34" charset="0"/>
              <a:cs typeface="Calibri" pitchFamily="34" charset="0"/>
            </a:rPr>
            <a:t>A five-year institutional accreditation with no interim revisit.</a:t>
          </a:r>
          <a:br>
            <a:rPr lang="en-US" b="1" noProof="0" smtClean="0">
              <a:latin typeface="Calibri" pitchFamily="34" charset="0"/>
              <a:cs typeface="Calibri" pitchFamily="34" charset="0"/>
            </a:rPr>
          </a:br>
          <a:r>
            <a:rPr lang="en-US" b="1" noProof="0" smtClean="0">
              <a:latin typeface="Calibri" pitchFamily="34" charset="0"/>
              <a:cs typeface="Calibri" pitchFamily="34" charset="0"/>
            </a:rPr>
            <a:t>May include written reports.</a:t>
          </a:r>
          <a:endParaRPr lang="en-US" b="1" noProof="0"/>
        </a:p>
      </dgm:t>
    </dgm:pt>
    <dgm:pt modelId="{8D48B598-6BFB-4D0C-AA9E-A5334B649724}" type="parTrans" cxnId="{6B4B8F52-A3E1-4AF7-B54E-4AEBF1D11C88}">
      <dgm:prSet/>
      <dgm:spPr/>
      <dgm:t>
        <a:bodyPr/>
        <a:lstStyle/>
        <a:p>
          <a:pPr algn="ctr"/>
          <a:endParaRPr lang="en-US" b="1" noProof="0"/>
        </a:p>
      </dgm:t>
    </dgm:pt>
    <dgm:pt modelId="{28E1CDB0-C192-4FD5-AB77-D51E13481692}" type="sibTrans" cxnId="{6B4B8F52-A3E1-4AF7-B54E-4AEBF1D11C88}">
      <dgm:prSet/>
      <dgm:spPr/>
      <dgm:t>
        <a:bodyPr/>
        <a:lstStyle/>
        <a:p>
          <a:pPr algn="ctr"/>
          <a:endParaRPr lang="en-US" b="1" noProof="0"/>
        </a:p>
      </dgm:t>
    </dgm:pt>
    <dgm:pt modelId="{3A270F03-90D4-4B81-BF7F-5EF24D01E249}">
      <dgm:prSet/>
      <dgm:spPr/>
      <dgm:t>
        <a:bodyPr/>
        <a:lstStyle/>
        <a:p>
          <a:pPr algn="ctr"/>
          <a:r>
            <a:rPr lang="en-US" b="1" noProof="0" smtClean="0">
              <a:latin typeface="Calibri" pitchFamily="34" charset="0"/>
              <a:cs typeface="Calibri" pitchFamily="34" charset="0"/>
            </a:rPr>
            <a:t>A five-year institutional accreditation with an interim visit..</a:t>
          </a:r>
          <a:br>
            <a:rPr lang="en-US" b="1" noProof="0" smtClean="0">
              <a:latin typeface="Calibri" pitchFamily="34" charset="0"/>
              <a:cs typeface="Calibri" pitchFamily="34" charset="0"/>
            </a:rPr>
          </a:br>
          <a:r>
            <a:rPr lang="en-US" b="1" noProof="0" smtClean="0">
              <a:latin typeface="Calibri" pitchFamily="34" charset="0"/>
              <a:cs typeface="Calibri" pitchFamily="34" charset="0"/>
            </a:rPr>
            <a:t>May also include written reports. </a:t>
          </a:r>
        </a:p>
      </dgm:t>
    </dgm:pt>
    <dgm:pt modelId="{2E29D6F2-B3AC-455A-952F-06E41032B517}" type="parTrans" cxnId="{162D9425-6E30-4937-BF5D-D5751F07A4BF}">
      <dgm:prSet/>
      <dgm:spPr/>
      <dgm:t>
        <a:bodyPr/>
        <a:lstStyle/>
        <a:p>
          <a:pPr algn="ctr"/>
          <a:endParaRPr lang="en-US" b="1" noProof="0"/>
        </a:p>
      </dgm:t>
    </dgm:pt>
    <dgm:pt modelId="{3F1D27EB-7B8C-4883-A574-DB000DB9037F}" type="sibTrans" cxnId="{162D9425-6E30-4937-BF5D-D5751F07A4BF}">
      <dgm:prSet/>
      <dgm:spPr/>
      <dgm:t>
        <a:bodyPr/>
        <a:lstStyle/>
        <a:p>
          <a:pPr algn="ctr"/>
          <a:endParaRPr lang="en-US" b="1" noProof="0"/>
        </a:p>
      </dgm:t>
    </dgm:pt>
    <dgm:pt modelId="{F9F1D157-6BCC-4891-A879-B78977DED32C}">
      <dgm:prSet/>
      <dgm:spPr/>
      <dgm:t>
        <a:bodyPr/>
        <a:lstStyle/>
        <a:p>
          <a:pPr algn="ctr"/>
          <a:r>
            <a:rPr lang="en-US" b="1" noProof="0" smtClean="0">
              <a:latin typeface="Calibri" pitchFamily="34" charset="0"/>
              <a:cs typeface="Calibri" pitchFamily="34" charset="0"/>
            </a:rPr>
            <a:t>Three- or four-year institutional accreditation. </a:t>
          </a:r>
          <a:br>
            <a:rPr lang="en-US" b="1" noProof="0" smtClean="0">
              <a:latin typeface="Calibri" pitchFamily="34" charset="0"/>
              <a:cs typeface="Calibri" pitchFamily="34" charset="0"/>
            </a:rPr>
          </a:br>
          <a:r>
            <a:rPr lang="en-US" b="1" noProof="0" smtClean="0">
              <a:latin typeface="Calibri" pitchFamily="34" charset="0"/>
              <a:cs typeface="Calibri" pitchFamily="34" charset="0"/>
            </a:rPr>
            <a:t>Interim reports or visits may be included.</a:t>
          </a:r>
        </a:p>
      </dgm:t>
    </dgm:pt>
    <dgm:pt modelId="{71EB2770-3F1F-4DE6-BF3E-35B8550562DC}" type="parTrans" cxnId="{F2FB1F59-424E-4E77-A5A2-0B5BF0CD2CA4}">
      <dgm:prSet/>
      <dgm:spPr/>
      <dgm:t>
        <a:bodyPr/>
        <a:lstStyle/>
        <a:p>
          <a:pPr algn="ctr"/>
          <a:endParaRPr lang="en-US" b="1" noProof="0"/>
        </a:p>
      </dgm:t>
    </dgm:pt>
    <dgm:pt modelId="{2697D7A8-9F44-4C78-980F-83BB43B5FE9B}" type="sibTrans" cxnId="{F2FB1F59-424E-4E77-A5A2-0B5BF0CD2CA4}">
      <dgm:prSet/>
      <dgm:spPr/>
      <dgm:t>
        <a:bodyPr/>
        <a:lstStyle/>
        <a:p>
          <a:pPr algn="ctr"/>
          <a:endParaRPr lang="en-US" b="1" noProof="0"/>
        </a:p>
      </dgm:t>
    </dgm:pt>
    <dgm:pt modelId="{C03AB5A1-A358-49F9-9046-5F3EAFD5E72F}">
      <dgm:prSet/>
      <dgm:spPr/>
      <dgm:t>
        <a:bodyPr/>
        <a:lstStyle/>
        <a:p>
          <a:pPr algn="ctr"/>
          <a:r>
            <a:rPr lang="en-US" b="1" noProof="0" smtClean="0">
              <a:latin typeface="Calibri" pitchFamily="34" charset="0"/>
              <a:cs typeface="Calibri" pitchFamily="34" charset="0"/>
            </a:rPr>
            <a:t>Probationary status, with a time limit of two years or less.</a:t>
          </a:r>
        </a:p>
      </dgm:t>
    </dgm:pt>
    <dgm:pt modelId="{B5046A21-4BA8-4D32-8114-08566EFED08E}" type="parTrans" cxnId="{6D8F1F31-C72C-40AF-A303-49E4126B5458}">
      <dgm:prSet/>
      <dgm:spPr/>
      <dgm:t>
        <a:bodyPr/>
        <a:lstStyle/>
        <a:p>
          <a:pPr algn="ctr"/>
          <a:endParaRPr lang="en-US" b="1" noProof="0"/>
        </a:p>
      </dgm:t>
    </dgm:pt>
    <dgm:pt modelId="{0E03BFE3-0F73-4F92-B72A-BF3EBAAFBDC5}" type="sibTrans" cxnId="{6D8F1F31-C72C-40AF-A303-49E4126B5458}">
      <dgm:prSet/>
      <dgm:spPr/>
      <dgm:t>
        <a:bodyPr/>
        <a:lstStyle/>
        <a:p>
          <a:pPr algn="ctr"/>
          <a:endParaRPr lang="en-US" b="1" noProof="0"/>
        </a:p>
      </dgm:t>
    </dgm:pt>
    <dgm:pt modelId="{F88A7887-340D-4412-8ED6-5A9E876E38A6}">
      <dgm:prSet/>
      <dgm:spPr/>
      <dgm:t>
        <a:bodyPr/>
        <a:lstStyle/>
        <a:p>
          <a:pPr algn="ctr"/>
          <a:r>
            <a:rPr lang="en-US" b="1" noProof="0" dirty="0" smtClean="0">
              <a:latin typeface="Calibri" pitchFamily="34" charset="0"/>
              <a:cs typeface="Calibri" pitchFamily="34" charset="0"/>
            </a:rPr>
            <a:t>Suspension of accreditation.</a:t>
          </a:r>
          <a:endParaRPr lang="en-US" b="1" noProof="0" dirty="0">
            <a:latin typeface="Calibri" pitchFamily="34" charset="0"/>
            <a:cs typeface="Calibri" pitchFamily="34" charset="0"/>
          </a:endParaRPr>
        </a:p>
      </dgm:t>
    </dgm:pt>
    <dgm:pt modelId="{93F39144-BC0E-47C1-BA0A-F8068CB4A705}" type="parTrans" cxnId="{301C898C-5C7B-42DA-9A8E-C77A54C276CF}">
      <dgm:prSet/>
      <dgm:spPr/>
      <dgm:t>
        <a:bodyPr/>
        <a:lstStyle/>
        <a:p>
          <a:pPr algn="ctr"/>
          <a:endParaRPr lang="en-US" b="1" noProof="0"/>
        </a:p>
      </dgm:t>
    </dgm:pt>
    <dgm:pt modelId="{3E9DD7A0-48BF-4D28-A1C8-8C78E5805B74}" type="sibTrans" cxnId="{301C898C-5C7B-42DA-9A8E-C77A54C276CF}">
      <dgm:prSet/>
      <dgm:spPr/>
      <dgm:t>
        <a:bodyPr/>
        <a:lstStyle/>
        <a:p>
          <a:pPr algn="ctr"/>
          <a:endParaRPr lang="en-US" b="1" noProof="0"/>
        </a:p>
      </dgm:t>
    </dgm:pt>
    <dgm:pt modelId="{9EBF82C8-7318-4260-AF28-864A15DA7BB6}" type="pres">
      <dgm:prSet presAssocID="{00037B81-9F1E-4E7D-918C-B0E08DF8FD3D}" presName="linear" presStyleCnt="0">
        <dgm:presLayoutVars>
          <dgm:animLvl val="lvl"/>
          <dgm:resizeHandles val="exact"/>
        </dgm:presLayoutVars>
      </dgm:prSet>
      <dgm:spPr/>
      <dgm:t>
        <a:bodyPr/>
        <a:lstStyle/>
        <a:p>
          <a:endParaRPr lang="en-US"/>
        </a:p>
      </dgm:t>
    </dgm:pt>
    <dgm:pt modelId="{E6508BA0-9992-43D1-837C-3DE8FBE55F4B}" type="pres">
      <dgm:prSet presAssocID="{4CBEA74D-BF52-4519-84E0-FAD53E57BB8B}" presName="parentText" presStyleLbl="node1" presStyleIdx="0" presStyleCnt="5" custLinFactNeighborX="917">
        <dgm:presLayoutVars>
          <dgm:chMax val="0"/>
          <dgm:bulletEnabled val="1"/>
        </dgm:presLayoutVars>
      </dgm:prSet>
      <dgm:spPr/>
      <dgm:t>
        <a:bodyPr/>
        <a:lstStyle/>
        <a:p>
          <a:endParaRPr lang="en-US"/>
        </a:p>
      </dgm:t>
    </dgm:pt>
    <dgm:pt modelId="{5A33FC9C-812E-40C7-881C-A5D4224CB550}" type="pres">
      <dgm:prSet presAssocID="{28E1CDB0-C192-4FD5-AB77-D51E13481692}" presName="spacer" presStyleCnt="0"/>
      <dgm:spPr/>
    </dgm:pt>
    <dgm:pt modelId="{0A5561F1-E453-4C7D-B762-5965C6CC14BA}" type="pres">
      <dgm:prSet presAssocID="{3A270F03-90D4-4B81-BF7F-5EF24D01E249}" presName="parentText" presStyleLbl="node1" presStyleIdx="1" presStyleCnt="5">
        <dgm:presLayoutVars>
          <dgm:chMax val="0"/>
          <dgm:bulletEnabled val="1"/>
        </dgm:presLayoutVars>
      </dgm:prSet>
      <dgm:spPr/>
      <dgm:t>
        <a:bodyPr/>
        <a:lstStyle/>
        <a:p>
          <a:endParaRPr lang="en-US"/>
        </a:p>
      </dgm:t>
    </dgm:pt>
    <dgm:pt modelId="{9A96A915-E326-4E7B-8EDF-5BB597DB9BCA}" type="pres">
      <dgm:prSet presAssocID="{3F1D27EB-7B8C-4883-A574-DB000DB9037F}" presName="spacer" presStyleCnt="0"/>
      <dgm:spPr/>
    </dgm:pt>
    <dgm:pt modelId="{174B4EC7-B683-470C-9C96-B2F6A223FB90}" type="pres">
      <dgm:prSet presAssocID="{F9F1D157-6BCC-4891-A879-B78977DED32C}" presName="parentText" presStyleLbl="node1" presStyleIdx="2" presStyleCnt="5">
        <dgm:presLayoutVars>
          <dgm:chMax val="0"/>
          <dgm:bulletEnabled val="1"/>
        </dgm:presLayoutVars>
      </dgm:prSet>
      <dgm:spPr/>
      <dgm:t>
        <a:bodyPr/>
        <a:lstStyle/>
        <a:p>
          <a:endParaRPr lang="en-US"/>
        </a:p>
      </dgm:t>
    </dgm:pt>
    <dgm:pt modelId="{F42780DB-BBC3-4DE5-9BDB-CAA850D86FBF}" type="pres">
      <dgm:prSet presAssocID="{2697D7A8-9F44-4C78-980F-83BB43B5FE9B}" presName="spacer" presStyleCnt="0"/>
      <dgm:spPr/>
    </dgm:pt>
    <dgm:pt modelId="{2BFC717E-6E05-4ABA-87AA-CF7FB4B985E3}" type="pres">
      <dgm:prSet presAssocID="{C03AB5A1-A358-49F9-9046-5F3EAFD5E72F}" presName="parentText" presStyleLbl="node1" presStyleIdx="3" presStyleCnt="5">
        <dgm:presLayoutVars>
          <dgm:chMax val="0"/>
          <dgm:bulletEnabled val="1"/>
        </dgm:presLayoutVars>
      </dgm:prSet>
      <dgm:spPr/>
      <dgm:t>
        <a:bodyPr/>
        <a:lstStyle/>
        <a:p>
          <a:endParaRPr lang="en-US"/>
        </a:p>
      </dgm:t>
    </dgm:pt>
    <dgm:pt modelId="{195B7C1D-3866-4741-B2F1-D4BBC62D68B0}" type="pres">
      <dgm:prSet presAssocID="{0E03BFE3-0F73-4F92-B72A-BF3EBAAFBDC5}" presName="spacer" presStyleCnt="0"/>
      <dgm:spPr/>
    </dgm:pt>
    <dgm:pt modelId="{0EDBDA82-F1C7-458B-91BB-FC83CAFC57A8}" type="pres">
      <dgm:prSet presAssocID="{F88A7887-340D-4412-8ED6-5A9E876E38A6}" presName="parentText" presStyleLbl="node1" presStyleIdx="4" presStyleCnt="5">
        <dgm:presLayoutVars>
          <dgm:chMax val="0"/>
          <dgm:bulletEnabled val="1"/>
        </dgm:presLayoutVars>
      </dgm:prSet>
      <dgm:spPr/>
      <dgm:t>
        <a:bodyPr/>
        <a:lstStyle/>
        <a:p>
          <a:endParaRPr lang="en-US"/>
        </a:p>
      </dgm:t>
    </dgm:pt>
  </dgm:ptLst>
  <dgm:cxnLst>
    <dgm:cxn modelId="{1595D7B0-169B-41D6-A1CA-9822BAAB7D2C}" type="presOf" srcId="{4CBEA74D-BF52-4519-84E0-FAD53E57BB8B}" destId="{E6508BA0-9992-43D1-837C-3DE8FBE55F4B}" srcOrd="0" destOrd="0" presId="urn:microsoft.com/office/officeart/2005/8/layout/vList2"/>
    <dgm:cxn modelId="{162D9425-6E30-4937-BF5D-D5751F07A4BF}" srcId="{00037B81-9F1E-4E7D-918C-B0E08DF8FD3D}" destId="{3A270F03-90D4-4B81-BF7F-5EF24D01E249}" srcOrd="1" destOrd="0" parTransId="{2E29D6F2-B3AC-455A-952F-06E41032B517}" sibTransId="{3F1D27EB-7B8C-4883-A574-DB000DB9037F}"/>
    <dgm:cxn modelId="{9E200D30-B547-4810-B2A0-4DB7083C752B}" type="presOf" srcId="{F88A7887-340D-4412-8ED6-5A9E876E38A6}" destId="{0EDBDA82-F1C7-458B-91BB-FC83CAFC57A8}" srcOrd="0" destOrd="0" presId="urn:microsoft.com/office/officeart/2005/8/layout/vList2"/>
    <dgm:cxn modelId="{8BA7C170-4DB4-425B-8914-C96ECFB475B6}" type="presOf" srcId="{3A270F03-90D4-4B81-BF7F-5EF24D01E249}" destId="{0A5561F1-E453-4C7D-B762-5965C6CC14BA}" srcOrd="0" destOrd="0" presId="urn:microsoft.com/office/officeart/2005/8/layout/vList2"/>
    <dgm:cxn modelId="{6B4B8F52-A3E1-4AF7-B54E-4AEBF1D11C88}" srcId="{00037B81-9F1E-4E7D-918C-B0E08DF8FD3D}" destId="{4CBEA74D-BF52-4519-84E0-FAD53E57BB8B}" srcOrd="0" destOrd="0" parTransId="{8D48B598-6BFB-4D0C-AA9E-A5334B649724}" sibTransId="{28E1CDB0-C192-4FD5-AB77-D51E13481692}"/>
    <dgm:cxn modelId="{8347F03E-E027-4E5A-9095-EFAECA1538A6}" type="presOf" srcId="{C03AB5A1-A358-49F9-9046-5F3EAFD5E72F}" destId="{2BFC717E-6E05-4ABA-87AA-CF7FB4B985E3}" srcOrd="0" destOrd="0" presId="urn:microsoft.com/office/officeart/2005/8/layout/vList2"/>
    <dgm:cxn modelId="{4AED11AD-62BD-429D-8ACE-6677D8D72125}" type="presOf" srcId="{F9F1D157-6BCC-4891-A879-B78977DED32C}" destId="{174B4EC7-B683-470C-9C96-B2F6A223FB90}" srcOrd="0" destOrd="0" presId="urn:microsoft.com/office/officeart/2005/8/layout/vList2"/>
    <dgm:cxn modelId="{301C898C-5C7B-42DA-9A8E-C77A54C276CF}" srcId="{00037B81-9F1E-4E7D-918C-B0E08DF8FD3D}" destId="{F88A7887-340D-4412-8ED6-5A9E876E38A6}" srcOrd="4" destOrd="0" parTransId="{93F39144-BC0E-47C1-BA0A-F8068CB4A705}" sibTransId="{3E9DD7A0-48BF-4D28-A1C8-8C78E5805B74}"/>
    <dgm:cxn modelId="{6D8F1F31-C72C-40AF-A303-49E4126B5458}" srcId="{00037B81-9F1E-4E7D-918C-B0E08DF8FD3D}" destId="{C03AB5A1-A358-49F9-9046-5F3EAFD5E72F}" srcOrd="3" destOrd="0" parTransId="{B5046A21-4BA8-4D32-8114-08566EFED08E}" sibTransId="{0E03BFE3-0F73-4F92-B72A-BF3EBAAFBDC5}"/>
    <dgm:cxn modelId="{7AE7B6E8-0243-4FE1-98D1-E9291D44BC80}" type="presOf" srcId="{00037B81-9F1E-4E7D-918C-B0E08DF8FD3D}" destId="{9EBF82C8-7318-4260-AF28-864A15DA7BB6}" srcOrd="0" destOrd="0" presId="urn:microsoft.com/office/officeart/2005/8/layout/vList2"/>
    <dgm:cxn modelId="{F2FB1F59-424E-4E77-A5A2-0B5BF0CD2CA4}" srcId="{00037B81-9F1E-4E7D-918C-B0E08DF8FD3D}" destId="{F9F1D157-6BCC-4891-A879-B78977DED32C}" srcOrd="2" destOrd="0" parTransId="{71EB2770-3F1F-4DE6-BF3E-35B8550562DC}" sibTransId="{2697D7A8-9F44-4C78-980F-83BB43B5FE9B}"/>
    <dgm:cxn modelId="{971B0758-94AE-4768-A3F8-F5E6BEA9364C}" type="presParOf" srcId="{9EBF82C8-7318-4260-AF28-864A15DA7BB6}" destId="{E6508BA0-9992-43D1-837C-3DE8FBE55F4B}" srcOrd="0" destOrd="0" presId="urn:microsoft.com/office/officeart/2005/8/layout/vList2"/>
    <dgm:cxn modelId="{2B2F84A6-6E07-439B-B90B-F0CDC5CD125C}" type="presParOf" srcId="{9EBF82C8-7318-4260-AF28-864A15DA7BB6}" destId="{5A33FC9C-812E-40C7-881C-A5D4224CB550}" srcOrd="1" destOrd="0" presId="urn:microsoft.com/office/officeart/2005/8/layout/vList2"/>
    <dgm:cxn modelId="{B3A479C4-588B-4170-AFFB-1452567761DB}" type="presParOf" srcId="{9EBF82C8-7318-4260-AF28-864A15DA7BB6}" destId="{0A5561F1-E453-4C7D-B762-5965C6CC14BA}" srcOrd="2" destOrd="0" presId="urn:microsoft.com/office/officeart/2005/8/layout/vList2"/>
    <dgm:cxn modelId="{4A4B8A03-ABB8-4E00-AB62-CE89D76FB9D4}" type="presParOf" srcId="{9EBF82C8-7318-4260-AF28-864A15DA7BB6}" destId="{9A96A915-E326-4E7B-8EDF-5BB597DB9BCA}" srcOrd="3" destOrd="0" presId="urn:microsoft.com/office/officeart/2005/8/layout/vList2"/>
    <dgm:cxn modelId="{D5FCE858-69D7-4E37-8BDB-4E2AAA955BF8}" type="presParOf" srcId="{9EBF82C8-7318-4260-AF28-864A15DA7BB6}" destId="{174B4EC7-B683-470C-9C96-B2F6A223FB90}" srcOrd="4" destOrd="0" presId="urn:microsoft.com/office/officeart/2005/8/layout/vList2"/>
    <dgm:cxn modelId="{D5B94F87-E38B-4B29-9666-260E09AAE359}" type="presParOf" srcId="{9EBF82C8-7318-4260-AF28-864A15DA7BB6}" destId="{F42780DB-BBC3-4DE5-9BDB-CAA850D86FBF}" srcOrd="5" destOrd="0" presId="urn:microsoft.com/office/officeart/2005/8/layout/vList2"/>
    <dgm:cxn modelId="{D4528901-B000-4632-903F-61115C7EC070}" type="presParOf" srcId="{9EBF82C8-7318-4260-AF28-864A15DA7BB6}" destId="{2BFC717E-6E05-4ABA-87AA-CF7FB4B985E3}" srcOrd="6" destOrd="0" presId="urn:microsoft.com/office/officeart/2005/8/layout/vList2"/>
    <dgm:cxn modelId="{9A7DFD5F-B7DE-48A6-A3F8-D34D1CF00E52}" type="presParOf" srcId="{9EBF82C8-7318-4260-AF28-864A15DA7BB6}" destId="{195B7C1D-3866-4741-B2F1-D4BBC62D68B0}" srcOrd="7" destOrd="0" presId="urn:microsoft.com/office/officeart/2005/8/layout/vList2"/>
    <dgm:cxn modelId="{727BB32D-011D-4C89-AEAA-0B067E4727DB}" type="presParOf" srcId="{9EBF82C8-7318-4260-AF28-864A15DA7BB6}" destId="{0EDBDA82-F1C7-458B-91BB-FC83CAFC57A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0037B81-9F1E-4E7D-918C-B0E08DF8FD3D}" type="doc">
      <dgm:prSet loTypeId="urn:microsoft.com/office/officeart/2005/8/layout/vList2" loCatId="list" qsTypeId="urn:microsoft.com/office/officeart/2005/8/quickstyle/3d1" qsCatId="3D" csTypeId="urn:microsoft.com/office/officeart/2005/8/colors/colorful5" csCatId="colorful" phldr="1"/>
      <dgm:spPr/>
      <dgm:t>
        <a:bodyPr/>
        <a:lstStyle/>
        <a:p>
          <a:endParaRPr lang="en-US"/>
        </a:p>
      </dgm:t>
    </dgm:pt>
    <dgm:pt modelId="{4CBEA74D-BF52-4519-84E0-FAD53E57BB8B}">
      <dgm:prSet phldrT="[Text]"/>
      <dgm:spPr/>
      <dgm:t>
        <a:bodyPr/>
        <a:lstStyle/>
        <a:p>
          <a:pPr algn="ctr"/>
          <a:r>
            <a:rPr lang="en-US" b="1" noProof="0" smtClean="0">
              <a:latin typeface="Calibri" pitchFamily="34" charset="0"/>
              <a:cs typeface="Calibri" pitchFamily="34" charset="0"/>
            </a:rPr>
            <a:t>A five-year institutional accreditation with no interim revisit.</a:t>
          </a:r>
          <a:br>
            <a:rPr lang="en-US" b="1" noProof="0" smtClean="0">
              <a:latin typeface="Calibri" pitchFamily="34" charset="0"/>
              <a:cs typeface="Calibri" pitchFamily="34" charset="0"/>
            </a:rPr>
          </a:br>
          <a:r>
            <a:rPr lang="en-US" b="1" noProof="0" smtClean="0">
              <a:latin typeface="Calibri" pitchFamily="34" charset="0"/>
              <a:cs typeface="Calibri" pitchFamily="34" charset="0"/>
            </a:rPr>
            <a:t>May include written reports.</a:t>
          </a:r>
          <a:endParaRPr lang="en-US" b="1" noProof="0"/>
        </a:p>
      </dgm:t>
    </dgm:pt>
    <dgm:pt modelId="{8D48B598-6BFB-4D0C-AA9E-A5334B649724}" type="parTrans" cxnId="{6B4B8F52-A3E1-4AF7-B54E-4AEBF1D11C88}">
      <dgm:prSet/>
      <dgm:spPr/>
      <dgm:t>
        <a:bodyPr/>
        <a:lstStyle/>
        <a:p>
          <a:pPr algn="ctr"/>
          <a:endParaRPr lang="en-US" b="1" noProof="0"/>
        </a:p>
      </dgm:t>
    </dgm:pt>
    <dgm:pt modelId="{28E1CDB0-C192-4FD5-AB77-D51E13481692}" type="sibTrans" cxnId="{6B4B8F52-A3E1-4AF7-B54E-4AEBF1D11C88}">
      <dgm:prSet/>
      <dgm:spPr/>
      <dgm:t>
        <a:bodyPr/>
        <a:lstStyle/>
        <a:p>
          <a:pPr algn="ctr"/>
          <a:endParaRPr lang="en-US" b="1" noProof="0"/>
        </a:p>
      </dgm:t>
    </dgm:pt>
    <dgm:pt modelId="{3A270F03-90D4-4B81-BF7F-5EF24D01E249}">
      <dgm:prSet/>
      <dgm:spPr/>
      <dgm:t>
        <a:bodyPr/>
        <a:lstStyle/>
        <a:p>
          <a:pPr algn="ctr"/>
          <a:r>
            <a:rPr lang="en-US" b="1" noProof="0" smtClean="0">
              <a:latin typeface="Calibri" pitchFamily="34" charset="0"/>
              <a:cs typeface="Calibri" pitchFamily="34" charset="0"/>
            </a:rPr>
            <a:t>A five-year institutional accreditation with an interim visit..</a:t>
          </a:r>
          <a:br>
            <a:rPr lang="en-US" b="1" noProof="0" smtClean="0">
              <a:latin typeface="Calibri" pitchFamily="34" charset="0"/>
              <a:cs typeface="Calibri" pitchFamily="34" charset="0"/>
            </a:rPr>
          </a:br>
          <a:r>
            <a:rPr lang="en-US" b="1" noProof="0" smtClean="0">
              <a:latin typeface="Calibri" pitchFamily="34" charset="0"/>
              <a:cs typeface="Calibri" pitchFamily="34" charset="0"/>
            </a:rPr>
            <a:t>May also include written reports. </a:t>
          </a:r>
        </a:p>
      </dgm:t>
    </dgm:pt>
    <dgm:pt modelId="{2E29D6F2-B3AC-455A-952F-06E41032B517}" type="parTrans" cxnId="{162D9425-6E30-4937-BF5D-D5751F07A4BF}">
      <dgm:prSet/>
      <dgm:spPr/>
      <dgm:t>
        <a:bodyPr/>
        <a:lstStyle/>
        <a:p>
          <a:pPr algn="ctr"/>
          <a:endParaRPr lang="en-US" b="1" noProof="0"/>
        </a:p>
      </dgm:t>
    </dgm:pt>
    <dgm:pt modelId="{3F1D27EB-7B8C-4883-A574-DB000DB9037F}" type="sibTrans" cxnId="{162D9425-6E30-4937-BF5D-D5751F07A4BF}">
      <dgm:prSet/>
      <dgm:spPr/>
      <dgm:t>
        <a:bodyPr/>
        <a:lstStyle/>
        <a:p>
          <a:pPr algn="ctr"/>
          <a:endParaRPr lang="en-US" b="1" noProof="0"/>
        </a:p>
      </dgm:t>
    </dgm:pt>
    <dgm:pt modelId="{F9F1D157-6BCC-4891-A879-B78977DED32C}">
      <dgm:prSet/>
      <dgm:spPr/>
      <dgm:t>
        <a:bodyPr/>
        <a:lstStyle/>
        <a:p>
          <a:pPr algn="ctr"/>
          <a:r>
            <a:rPr lang="en-US" b="1" noProof="0" smtClean="0">
              <a:latin typeface="Calibri" pitchFamily="34" charset="0"/>
              <a:cs typeface="Calibri" pitchFamily="34" charset="0"/>
            </a:rPr>
            <a:t>Three- or four-year institutional accreditation. </a:t>
          </a:r>
          <a:br>
            <a:rPr lang="en-US" b="1" noProof="0" smtClean="0">
              <a:latin typeface="Calibri" pitchFamily="34" charset="0"/>
              <a:cs typeface="Calibri" pitchFamily="34" charset="0"/>
            </a:rPr>
          </a:br>
          <a:r>
            <a:rPr lang="en-US" b="1" noProof="0" smtClean="0">
              <a:latin typeface="Calibri" pitchFamily="34" charset="0"/>
              <a:cs typeface="Calibri" pitchFamily="34" charset="0"/>
            </a:rPr>
            <a:t>Interim reports or visits may be included.</a:t>
          </a:r>
        </a:p>
      </dgm:t>
    </dgm:pt>
    <dgm:pt modelId="{71EB2770-3F1F-4DE6-BF3E-35B8550562DC}" type="parTrans" cxnId="{F2FB1F59-424E-4E77-A5A2-0B5BF0CD2CA4}">
      <dgm:prSet/>
      <dgm:spPr/>
      <dgm:t>
        <a:bodyPr/>
        <a:lstStyle/>
        <a:p>
          <a:pPr algn="ctr"/>
          <a:endParaRPr lang="en-US" b="1" noProof="0"/>
        </a:p>
      </dgm:t>
    </dgm:pt>
    <dgm:pt modelId="{2697D7A8-9F44-4C78-980F-83BB43B5FE9B}" type="sibTrans" cxnId="{F2FB1F59-424E-4E77-A5A2-0B5BF0CD2CA4}">
      <dgm:prSet/>
      <dgm:spPr/>
      <dgm:t>
        <a:bodyPr/>
        <a:lstStyle/>
        <a:p>
          <a:pPr algn="ctr"/>
          <a:endParaRPr lang="en-US" b="1" noProof="0"/>
        </a:p>
      </dgm:t>
    </dgm:pt>
    <dgm:pt modelId="{C03AB5A1-A358-49F9-9046-5F3EAFD5E72F}">
      <dgm:prSet/>
      <dgm:spPr/>
      <dgm:t>
        <a:bodyPr/>
        <a:lstStyle/>
        <a:p>
          <a:pPr algn="ctr"/>
          <a:r>
            <a:rPr lang="en-US" b="1" noProof="0" smtClean="0">
              <a:latin typeface="Calibri" pitchFamily="34" charset="0"/>
              <a:cs typeface="Calibri" pitchFamily="34" charset="0"/>
            </a:rPr>
            <a:t>Probationary status, with a time limit of two years or less.</a:t>
          </a:r>
        </a:p>
      </dgm:t>
    </dgm:pt>
    <dgm:pt modelId="{B5046A21-4BA8-4D32-8114-08566EFED08E}" type="parTrans" cxnId="{6D8F1F31-C72C-40AF-A303-49E4126B5458}">
      <dgm:prSet/>
      <dgm:spPr/>
      <dgm:t>
        <a:bodyPr/>
        <a:lstStyle/>
        <a:p>
          <a:pPr algn="ctr"/>
          <a:endParaRPr lang="en-US" b="1" noProof="0"/>
        </a:p>
      </dgm:t>
    </dgm:pt>
    <dgm:pt modelId="{0E03BFE3-0F73-4F92-B72A-BF3EBAAFBDC5}" type="sibTrans" cxnId="{6D8F1F31-C72C-40AF-A303-49E4126B5458}">
      <dgm:prSet/>
      <dgm:spPr/>
      <dgm:t>
        <a:bodyPr/>
        <a:lstStyle/>
        <a:p>
          <a:pPr algn="ctr"/>
          <a:endParaRPr lang="en-US" b="1" noProof="0"/>
        </a:p>
      </dgm:t>
    </dgm:pt>
    <dgm:pt modelId="{F88A7887-340D-4412-8ED6-5A9E876E38A6}">
      <dgm:prSet/>
      <dgm:spPr/>
      <dgm:t>
        <a:bodyPr/>
        <a:lstStyle/>
        <a:p>
          <a:pPr algn="ctr"/>
          <a:r>
            <a:rPr lang="en-US" b="1" noProof="0" dirty="0" smtClean="0">
              <a:latin typeface="Calibri" pitchFamily="34" charset="0"/>
              <a:cs typeface="Calibri" pitchFamily="34" charset="0"/>
            </a:rPr>
            <a:t>Suspension of accreditation.</a:t>
          </a:r>
          <a:endParaRPr lang="en-US" b="1" noProof="0" dirty="0">
            <a:latin typeface="Calibri" pitchFamily="34" charset="0"/>
            <a:cs typeface="Calibri" pitchFamily="34" charset="0"/>
          </a:endParaRPr>
        </a:p>
      </dgm:t>
    </dgm:pt>
    <dgm:pt modelId="{93F39144-BC0E-47C1-BA0A-F8068CB4A705}" type="parTrans" cxnId="{301C898C-5C7B-42DA-9A8E-C77A54C276CF}">
      <dgm:prSet/>
      <dgm:spPr/>
      <dgm:t>
        <a:bodyPr/>
        <a:lstStyle/>
        <a:p>
          <a:pPr algn="ctr"/>
          <a:endParaRPr lang="en-US" b="1" noProof="0"/>
        </a:p>
      </dgm:t>
    </dgm:pt>
    <dgm:pt modelId="{3E9DD7A0-48BF-4D28-A1C8-8C78E5805B74}" type="sibTrans" cxnId="{301C898C-5C7B-42DA-9A8E-C77A54C276CF}">
      <dgm:prSet/>
      <dgm:spPr/>
      <dgm:t>
        <a:bodyPr/>
        <a:lstStyle/>
        <a:p>
          <a:pPr algn="ctr"/>
          <a:endParaRPr lang="en-US" b="1" noProof="0"/>
        </a:p>
      </dgm:t>
    </dgm:pt>
    <dgm:pt modelId="{9EBF82C8-7318-4260-AF28-864A15DA7BB6}" type="pres">
      <dgm:prSet presAssocID="{00037B81-9F1E-4E7D-918C-B0E08DF8FD3D}" presName="linear" presStyleCnt="0">
        <dgm:presLayoutVars>
          <dgm:animLvl val="lvl"/>
          <dgm:resizeHandles val="exact"/>
        </dgm:presLayoutVars>
      </dgm:prSet>
      <dgm:spPr/>
      <dgm:t>
        <a:bodyPr/>
        <a:lstStyle/>
        <a:p>
          <a:endParaRPr lang="en-US"/>
        </a:p>
      </dgm:t>
    </dgm:pt>
    <dgm:pt modelId="{E6508BA0-9992-43D1-837C-3DE8FBE55F4B}" type="pres">
      <dgm:prSet presAssocID="{4CBEA74D-BF52-4519-84E0-FAD53E57BB8B}" presName="parentText" presStyleLbl="node1" presStyleIdx="0" presStyleCnt="5" custLinFactNeighborX="917">
        <dgm:presLayoutVars>
          <dgm:chMax val="0"/>
          <dgm:bulletEnabled val="1"/>
        </dgm:presLayoutVars>
      </dgm:prSet>
      <dgm:spPr/>
      <dgm:t>
        <a:bodyPr/>
        <a:lstStyle/>
        <a:p>
          <a:endParaRPr lang="en-US"/>
        </a:p>
      </dgm:t>
    </dgm:pt>
    <dgm:pt modelId="{5A33FC9C-812E-40C7-881C-A5D4224CB550}" type="pres">
      <dgm:prSet presAssocID="{28E1CDB0-C192-4FD5-AB77-D51E13481692}" presName="spacer" presStyleCnt="0"/>
      <dgm:spPr/>
    </dgm:pt>
    <dgm:pt modelId="{0A5561F1-E453-4C7D-B762-5965C6CC14BA}" type="pres">
      <dgm:prSet presAssocID="{3A270F03-90D4-4B81-BF7F-5EF24D01E249}" presName="parentText" presStyleLbl="node1" presStyleIdx="1" presStyleCnt="5">
        <dgm:presLayoutVars>
          <dgm:chMax val="0"/>
          <dgm:bulletEnabled val="1"/>
        </dgm:presLayoutVars>
      </dgm:prSet>
      <dgm:spPr/>
      <dgm:t>
        <a:bodyPr/>
        <a:lstStyle/>
        <a:p>
          <a:endParaRPr lang="en-US"/>
        </a:p>
      </dgm:t>
    </dgm:pt>
    <dgm:pt modelId="{9A96A915-E326-4E7B-8EDF-5BB597DB9BCA}" type="pres">
      <dgm:prSet presAssocID="{3F1D27EB-7B8C-4883-A574-DB000DB9037F}" presName="spacer" presStyleCnt="0"/>
      <dgm:spPr/>
    </dgm:pt>
    <dgm:pt modelId="{174B4EC7-B683-470C-9C96-B2F6A223FB90}" type="pres">
      <dgm:prSet presAssocID="{F9F1D157-6BCC-4891-A879-B78977DED32C}" presName="parentText" presStyleLbl="node1" presStyleIdx="2" presStyleCnt="5">
        <dgm:presLayoutVars>
          <dgm:chMax val="0"/>
          <dgm:bulletEnabled val="1"/>
        </dgm:presLayoutVars>
      </dgm:prSet>
      <dgm:spPr/>
      <dgm:t>
        <a:bodyPr/>
        <a:lstStyle/>
        <a:p>
          <a:endParaRPr lang="en-US"/>
        </a:p>
      </dgm:t>
    </dgm:pt>
    <dgm:pt modelId="{F42780DB-BBC3-4DE5-9BDB-CAA850D86FBF}" type="pres">
      <dgm:prSet presAssocID="{2697D7A8-9F44-4C78-980F-83BB43B5FE9B}" presName="spacer" presStyleCnt="0"/>
      <dgm:spPr/>
    </dgm:pt>
    <dgm:pt modelId="{2BFC717E-6E05-4ABA-87AA-CF7FB4B985E3}" type="pres">
      <dgm:prSet presAssocID="{C03AB5A1-A358-49F9-9046-5F3EAFD5E72F}" presName="parentText" presStyleLbl="node1" presStyleIdx="3" presStyleCnt="5">
        <dgm:presLayoutVars>
          <dgm:chMax val="0"/>
          <dgm:bulletEnabled val="1"/>
        </dgm:presLayoutVars>
      </dgm:prSet>
      <dgm:spPr/>
      <dgm:t>
        <a:bodyPr/>
        <a:lstStyle/>
        <a:p>
          <a:endParaRPr lang="en-US"/>
        </a:p>
      </dgm:t>
    </dgm:pt>
    <dgm:pt modelId="{195B7C1D-3866-4741-B2F1-D4BBC62D68B0}" type="pres">
      <dgm:prSet presAssocID="{0E03BFE3-0F73-4F92-B72A-BF3EBAAFBDC5}" presName="spacer" presStyleCnt="0"/>
      <dgm:spPr/>
    </dgm:pt>
    <dgm:pt modelId="{0EDBDA82-F1C7-458B-91BB-FC83CAFC57A8}" type="pres">
      <dgm:prSet presAssocID="{F88A7887-340D-4412-8ED6-5A9E876E38A6}" presName="parentText" presStyleLbl="node1" presStyleIdx="4" presStyleCnt="5">
        <dgm:presLayoutVars>
          <dgm:chMax val="0"/>
          <dgm:bulletEnabled val="1"/>
        </dgm:presLayoutVars>
      </dgm:prSet>
      <dgm:spPr/>
      <dgm:t>
        <a:bodyPr/>
        <a:lstStyle/>
        <a:p>
          <a:endParaRPr lang="en-US"/>
        </a:p>
      </dgm:t>
    </dgm:pt>
  </dgm:ptLst>
  <dgm:cxnLst>
    <dgm:cxn modelId="{162D9425-6E30-4937-BF5D-D5751F07A4BF}" srcId="{00037B81-9F1E-4E7D-918C-B0E08DF8FD3D}" destId="{3A270F03-90D4-4B81-BF7F-5EF24D01E249}" srcOrd="1" destOrd="0" parTransId="{2E29D6F2-B3AC-455A-952F-06E41032B517}" sibTransId="{3F1D27EB-7B8C-4883-A574-DB000DB9037F}"/>
    <dgm:cxn modelId="{2057B493-54E0-4D74-AB79-7DC64733398B}" type="presOf" srcId="{C03AB5A1-A358-49F9-9046-5F3EAFD5E72F}" destId="{2BFC717E-6E05-4ABA-87AA-CF7FB4B985E3}" srcOrd="0" destOrd="0" presId="urn:microsoft.com/office/officeart/2005/8/layout/vList2"/>
    <dgm:cxn modelId="{9EF07D04-40E7-4231-A03B-85D15649112A}" type="presOf" srcId="{F88A7887-340D-4412-8ED6-5A9E876E38A6}" destId="{0EDBDA82-F1C7-458B-91BB-FC83CAFC57A8}" srcOrd="0" destOrd="0" presId="urn:microsoft.com/office/officeart/2005/8/layout/vList2"/>
    <dgm:cxn modelId="{F9793678-AE73-42AA-A37B-C55A0AB8F88B}" type="presOf" srcId="{3A270F03-90D4-4B81-BF7F-5EF24D01E249}" destId="{0A5561F1-E453-4C7D-B762-5965C6CC14BA}" srcOrd="0" destOrd="0" presId="urn:microsoft.com/office/officeart/2005/8/layout/vList2"/>
    <dgm:cxn modelId="{6B4B8F52-A3E1-4AF7-B54E-4AEBF1D11C88}" srcId="{00037B81-9F1E-4E7D-918C-B0E08DF8FD3D}" destId="{4CBEA74D-BF52-4519-84E0-FAD53E57BB8B}" srcOrd="0" destOrd="0" parTransId="{8D48B598-6BFB-4D0C-AA9E-A5334B649724}" sibTransId="{28E1CDB0-C192-4FD5-AB77-D51E13481692}"/>
    <dgm:cxn modelId="{5063AD30-DC8D-4B99-87C6-622085F63ED7}" type="presOf" srcId="{F9F1D157-6BCC-4891-A879-B78977DED32C}" destId="{174B4EC7-B683-470C-9C96-B2F6A223FB90}" srcOrd="0" destOrd="0" presId="urn:microsoft.com/office/officeart/2005/8/layout/vList2"/>
    <dgm:cxn modelId="{301C898C-5C7B-42DA-9A8E-C77A54C276CF}" srcId="{00037B81-9F1E-4E7D-918C-B0E08DF8FD3D}" destId="{F88A7887-340D-4412-8ED6-5A9E876E38A6}" srcOrd="4" destOrd="0" parTransId="{93F39144-BC0E-47C1-BA0A-F8068CB4A705}" sibTransId="{3E9DD7A0-48BF-4D28-A1C8-8C78E5805B74}"/>
    <dgm:cxn modelId="{87AFC417-B04C-4461-8659-50189FBDC760}" type="presOf" srcId="{00037B81-9F1E-4E7D-918C-B0E08DF8FD3D}" destId="{9EBF82C8-7318-4260-AF28-864A15DA7BB6}" srcOrd="0" destOrd="0" presId="urn:microsoft.com/office/officeart/2005/8/layout/vList2"/>
    <dgm:cxn modelId="{6D8F1F31-C72C-40AF-A303-49E4126B5458}" srcId="{00037B81-9F1E-4E7D-918C-B0E08DF8FD3D}" destId="{C03AB5A1-A358-49F9-9046-5F3EAFD5E72F}" srcOrd="3" destOrd="0" parTransId="{B5046A21-4BA8-4D32-8114-08566EFED08E}" sibTransId="{0E03BFE3-0F73-4F92-B72A-BF3EBAAFBDC5}"/>
    <dgm:cxn modelId="{B6E1A1E4-6AC9-48C0-8F6A-774EA5694E80}" type="presOf" srcId="{4CBEA74D-BF52-4519-84E0-FAD53E57BB8B}" destId="{E6508BA0-9992-43D1-837C-3DE8FBE55F4B}" srcOrd="0" destOrd="0" presId="urn:microsoft.com/office/officeart/2005/8/layout/vList2"/>
    <dgm:cxn modelId="{F2FB1F59-424E-4E77-A5A2-0B5BF0CD2CA4}" srcId="{00037B81-9F1E-4E7D-918C-B0E08DF8FD3D}" destId="{F9F1D157-6BCC-4891-A879-B78977DED32C}" srcOrd="2" destOrd="0" parTransId="{71EB2770-3F1F-4DE6-BF3E-35B8550562DC}" sibTransId="{2697D7A8-9F44-4C78-980F-83BB43B5FE9B}"/>
    <dgm:cxn modelId="{C6F8AEF4-4EFF-46B1-8A60-A9CF45353607}" type="presParOf" srcId="{9EBF82C8-7318-4260-AF28-864A15DA7BB6}" destId="{E6508BA0-9992-43D1-837C-3DE8FBE55F4B}" srcOrd="0" destOrd="0" presId="urn:microsoft.com/office/officeart/2005/8/layout/vList2"/>
    <dgm:cxn modelId="{601D8935-434A-41D5-9D91-8DF6317711A2}" type="presParOf" srcId="{9EBF82C8-7318-4260-AF28-864A15DA7BB6}" destId="{5A33FC9C-812E-40C7-881C-A5D4224CB550}" srcOrd="1" destOrd="0" presId="urn:microsoft.com/office/officeart/2005/8/layout/vList2"/>
    <dgm:cxn modelId="{2F7C40B3-D0D2-4711-B260-012589205CED}" type="presParOf" srcId="{9EBF82C8-7318-4260-AF28-864A15DA7BB6}" destId="{0A5561F1-E453-4C7D-B762-5965C6CC14BA}" srcOrd="2" destOrd="0" presId="urn:microsoft.com/office/officeart/2005/8/layout/vList2"/>
    <dgm:cxn modelId="{70DF89BA-78FD-4452-A5B2-9873DD17FD0F}" type="presParOf" srcId="{9EBF82C8-7318-4260-AF28-864A15DA7BB6}" destId="{9A96A915-E326-4E7B-8EDF-5BB597DB9BCA}" srcOrd="3" destOrd="0" presId="urn:microsoft.com/office/officeart/2005/8/layout/vList2"/>
    <dgm:cxn modelId="{549BF2BA-0E66-423F-8D8A-3D4CCF166A74}" type="presParOf" srcId="{9EBF82C8-7318-4260-AF28-864A15DA7BB6}" destId="{174B4EC7-B683-470C-9C96-B2F6A223FB90}" srcOrd="4" destOrd="0" presId="urn:microsoft.com/office/officeart/2005/8/layout/vList2"/>
    <dgm:cxn modelId="{2A998FBD-B71A-4AE2-A5F1-531E61740463}" type="presParOf" srcId="{9EBF82C8-7318-4260-AF28-864A15DA7BB6}" destId="{F42780DB-BBC3-4DE5-9BDB-CAA850D86FBF}" srcOrd="5" destOrd="0" presId="urn:microsoft.com/office/officeart/2005/8/layout/vList2"/>
    <dgm:cxn modelId="{871CB74F-E896-4CEC-9250-23F2A52EB639}" type="presParOf" srcId="{9EBF82C8-7318-4260-AF28-864A15DA7BB6}" destId="{2BFC717E-6E05-4ABA-87AA-CF7FB4B985E3}" srcOrd="6" destOrd="0" presId="urn:microsoft.com/office/officeart/2005/8/layout/vList2"/>
    <dgm:cxn modelId="{85D1AA1E-224E-472F-B821-BF57AE82A2DB}" type="presParOf" srcId="{9EBF82C8-7318-4260-AF28-864A15DA7BB6}" destId="{195B7C1D-3866-4741-B2F1-D4BBC62D68B0}" srcOrd="7" destOrd="0" presId="urn:microsoft.com/office/officeart/2005/8/layout/vList2"/>
    <dgm:cxn modelId="{7E21E94B-BC7E-4C3E-8858-2D4B5ACFDF4B}" type="presParOf" srcId="{9EBF82C8-7318-4260-AF28-864A15DA7BB6}" destId="{0EDBDA82-F1C7-458B-91BB-FC83CAFC57A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28692A-C661-493E-9D06-F2A67FC5EC18}" type="doc">
      <dgm:prSet loTypeId="urn:microsoft.com/office/officeart/2009/3/layout/StepUpProcess" loCatId="process" qsTypeId="urn:microsoft.com/office/officeart/2005/8/quickstyle/3d1" qsCatId="3D" csTypeId="urn:microsoft.com/office/officeart/2005/8/colors/colorful5" csCatId="colorful" phldr="1"/>
      <dgm:spPr/>
      <dgm:t>
        <a:bodyPr/>
        <a:lstStyle/>
        <a:p>
          <a:endParaRPr lang="en-US"/>
        </a:p>
      </dgm:t>
    </dgm:pt>
    <dgm:pt modelId="{272BECFC-9A57-4C20-B795-ACBAE70F2CDD}">
      <dgm:prSet phldrT="[Text]" custT="1"/>
      <dgm:spPr/>
      <dgm:t>
        <a:bodyPr/>
        <a:lstStyle/>
        <a:p>
          <a:r>
            <a:rPr lang="en-US" sz="2400" b="1" dirty="0" smtClean="0">
              <a:latin typeface="Calibri" pitchFamily="34" charset="0"/>
              <a:cs typeface="Calibri" pitchFamily="34" charset="0"/>
            </a:rPr>
            <a:t>The institution carries out a </a:t>
          </a:r>
          <a:r>
            <a:rPr lang="en-US" sz="2400" b="1" dirty="0" smtClean="0">
              <a:solidFill>
                <a:srgbClr val="FFFF00"/>
              </a:solidFill>
              <a:latin typeface="Calibri" pitchFamily="34" charset="0"/>
              <a:cs typeface="Calibri" pitchFamily="34" charset="0"/>
            </a:rPr>
            <a:t>process</a:t>
          </a:r>
          <a:r>
            <a:rPr lang="en-US" sz="2400" b="1" dirty="0" smtClean="0">
              <a:latin typeface="Calibri" pitchFamily="34" charset="0"/>
              <a:cs typeface="Calibri" pitchFamily="34" charset="0"/>
            </a:rPr>
            <a:t> of </a:t>
          </a:r>
          <a:r>
            <a:rPr lang="en-US" sz="2400" b="1" dirty="0" smtClean="0">
              <a:solidFill>
                <a:schemeClr val="tx1"/>
              </a:solidFill>
              <a:latin typeface="Calibri" pitchFamily="34" charset="0"/>
              <a:cs typeface="Calibri" pitchFamily="34" charset="0"/>
            </a:rPr>
            <a:t>ongoing </a:t>
          </a:r>
          <a:r>
            <a:rPr lang="en-US" sz="2400" b="1" dirty="0" smtClean="0">
              <a:latin typeface="Calibri" pitchFamily="34" charset="0"/>
              <a:cs typeface="Calibri" pitchFamily="34" charset="0"/>
            </a:rPr>
            <a:t>self-evaluation</a:t>
          </a:r>
          <a:endParaRPr lang="en-US" sz="2400" b="1" dirty="0">
            <a:latin typeface="Calibri" pitchFamily="34" charset="0"/>
            <a:cs typeface="Calibri" pitchFamily="34" charset="0"/>
          </a:endParaRPr>
        </a:p>
      </dgm:t>
    </dgm:pt>
    <dgm:pt modelId="{68EF782A-F697-4960-A969-E8EC97F28B0D}" type="parTrans" cxnId="{0AA0CE9F-FD5E-4F66-A16A-4424356E08D4}">
      <dgm:prSet/>
      <dgm:spPr/>
      <dgm:t>
        <a:bodyPr/>
        <a:lstStyle/>
        <a:p>
          <a:endParaRPr lang="en-US" sz="2400" b="1"/>
        </a:p>
      </dgm:t>
    </dgm:pt>
    <dgm:pt modelId="{0A8D5481-9649-4D56-AE9D-98FBD2930C01}" type="sibTrans" cxnId="{0AA0CE9F-FD5E-4F66-A16A-4424356E08D4}">
      <dgm:prSet/>
      <dgm:spPr/>
      <dgm:t>
        <a:bodyPr/>
        <a:lstStyle/>
        <a:p>
          <a:endParaRPr lang="en-US" sz="2400" b="1"/>
        </a:p>
      </dgm:t>
    </dgm:pt>
    <dgm:pt modelId="{4EC6804D-DF4C-48F8-B622-044B0FA75122}">
      <dgm:prSet phldrT="[Text]" custT="1"/>
      <dgm:spPr/>
      <dgm:t>
        <a:bodyPr/>
        <a:lstStyle/>
        <a:p>
          <a:r>
            <a:rPr lang="en-US" sz="2400" b="1" dirty="0" smtClean="0">
              <a:latin typeface="Calibri" pitchFamily="34" charset="0"/>
              <a:cs typeface="Calibri" pitchFamily="34" charset="0"/>
            </a:rPr>
            <a:t>Periodically the evaluative pro-</a:t>
          </a:r>
          <a:r>
            <a:rPr lang="en-US" sz="2400" b="1" dirty="0" err="1" smtClean="0">
              <a:latin typeface="Calibri" pitchFamily="34" charset="0"/>
              <a:cs typeface="Calibri" pitchFamily="34" charset="0"/>
            </a:rPr>
            <a:t>cess</a:t>
          </a:r>
          <a:r>
            <a:rPr lang="en-US" sz="2400" b="1" dirty="0" smtClean="0">
              <a:latin typeface="Calibri" pitchFamily="34" charset="0"/>
              <a:cs typeface="Calibri" pitchFamily="34" charset="0"/>
            </a:rPr>
            <a:t> </a:t>
          </a:r>
          <a:r>
            <a:rPr lang="en-US" sz="2400" b="1" dirty="0" smtClean="0">
              <a:solidFill>
                <a:srgbClr val="FFFF00"/>
              </a:solidFill>
              <a:latin typeface="Calibri" pitchFamily="34" charset="0"/>
              <a:cs typeface="Calibri" pitchFamily="34" charset="0"/>
            </a:rPr>
            <a:t>culminates</a:t>
          </a:r>
          <a:r>
            <a:rPr lang="en-US" sz="2400" b="1" dirty="0" smtClean="0">
              <a:latin typeface="Calibri" pitchFamily="34" charset="0"/>
              <a:cs typeface="Calibri" pitchFamily="34" charset="0"/>
            </a:rPr>
            <a:t> in a </a:t>
          </a:r>
          <a:r>
            <a:rPr lang="en-US" sz="2400" b="1" i="1" dirty="0" smtClean="0">
              <a:latin typeface="Calibri" pitchFamily="34" charset="0"/>
              <a:cs typeface="Calibri" pitchFamily="34" charset="0"/>
            </a:rPr>
            <a:t>Self-study</a:t>
          </a:r>
          <a:r>
            <a:rPr lang="en-US" sz="2400" b="1" dirty="0" smtClean="0">
              <a:latin typeface="Calibri" pitchFamily="34" charset="0"/>
              <a:cs typeface="Calibri" pitchFamily="34" charset="0"/>
            </a:rPr>
            <a:t> and an </a:t>
          </a:r>
          <a:r>
            <a:rPr lang="en-US" sz="2400" b="1" dirty="0" err="1" smtClean="0">
              <a:latin typeface="Calibri" pitchFamily="34" charset="0"/>
              <a:cs typeface="Calibri" pitchFamily="34" charset="0"/>
            </a:rPr>
            <a:t>institu-tional</a:t>
          </a:r>
          <a:r>
            <a:rPr lang="en-US" sz="2400" b="1" dirty="0" smtClean="0">
              <a:latin typeface="Calibri" pitchFamily="34" charset="0"/>
              <a:cs typeface="Calibri" pitchFamily="34" charset="0"/>
            </a:rPr>
            <a:t> visit by an evaluation team</a:t>
          </a:r>
          <a:endParaRPr lang="en-US" sz="2400" b="1" dirty="0">
            <a:latin typeface="Calibri" pitchFamily="34" charset="0"/>
            <a:cs typeface="Calibri" pitchFamily="34" charset="0"/>
          </a:endParaRPr>
        </a:p>
      </dgm:t>
    </dgm:pt>
    <dgm:pt modelId="{6146556D-5BFD-433E-A8E2-4625A3BB7F82}" type="parTrans" cxnId="{67B238A8-8BFA-4267-ACE8-1CFD1CAFE3B1}">
      <dgm:prSet/>
      <dgm:spPr/>
      <dgm:t>
        <a:bodyPr/>
        <a:lstStyle/>
        <a:p>
          <a:endParaRPr lang="en-US" sz="2400" b="1"/>
        </a:p>
      </dgm:t>
    </dgm:pt>
    <dgm:pt modelId="{218398DA-2A8C-4010-8714-5A6CCB8DC74B}" type="sibTrans" cxnId="{67B238A8-8BFA-4267-ACE8-1CFD1CAFE3B1}">
      <dgm:prSet/>
      <dgm:spPr/>
      <dgm:t>
        <a:bodyPr/>
        <a:lstStyle/>
        <a:p>
          <a:endParaRPr lang="en-US" sz="2400" b="1"/>
        </a:p>
      </dgm:t>
    </dgm:pt>
    <dgm:pt modelId="{4A28C0DF-C3AE-4B3A-9119-64DFC93CF2E0}">
      <dgm:prSet phldrT="[Text]" custT="1"/>
      <dgm:spPr/>
      <dgm:t>
        <a:bodyPr/>
        <a:lstStyle/>
        <a:p>
          <a:r>
            <a:rPr lang="en-US" sz="2400" b="1" dirty="0" smtClean="0">
              <a:latin typeface="Calibri" pitchFamily="34" charset="0"/>
              <a:cs typeface="Calibri" pitchFamily="34" charset="0"/>
            </a:rPr>
            <a:t>The successful fulfillment of the accreditation requirements </a:t>
          </a:r>
          <a:r>
            <a:rPr lang="en-US" sz="2400" b="1" dirty="0" smtClean="0">
              <a:solidFill>
                <a:srgbClr val="FFFF00"/>
              </a:solidFill>
              <a:latin typeface="Calibri" pitchFamily="34" charset="0"/>
              <a:cs typeface="Calibri" pitchFamily="34" charset="0"/>
            </a:rPr>
            <a:t>results</a:t>
          </a:r>
          <a:r>
            <a:rPr lang="en-US" sz="2400" b="1" dirty="0" smtClean="0">
              <a:latin typeface="Calibri" pitchFamily="34" charset="0"/>
              <a:cs typeface="Calibri" pitchFamily="34" charset="0"/>
            </a:rPr>
            <a:t> in initial or extended accreditation</a:t>
          </a:r>
          <a:endParaRPr lang="en-US" sz="2400" b="1" dirty="0">
            <a:latin typeface="Calibri" pitchFamily="34" charset="0"/>
            <a:cs typeface="Calibri" pitchFamily="34" charset="0"/>
          </a:endParaRPr>
        </a:p>
      </dgm:t>
    </dgm:pt>
    <dgm:pt modelId="{740214E1-F2DF-4BDC-B122-4D3E6AA05D0D}" type="parTrans" cxnId="{367E1E7E-29EE-47ED-8507-8B9A39EA86E7}">
      <dgm:prSet/>
      <dgm:spPr/>
      <dgm:t>
        <a:bodyPr/>
        <a:lstStyle/>
        <a:p>
          <a:endParaRPr lang="en-US" sz="2400" b="1"/>
        </a:p>
      </dgm:t>
    </dgm:pt>
    <dgm:pt modelId="{029D5359-E154-4344-9942-81CE9E231E6B}" type="sibTrans" cxnId="{367E1E7E-29EE-47ED-8507-8B9A39EA86E7}">
      <dgm:prSet/>
      <dgm:spPr/>
      <dgm:t>
        <a:bodyPr/>
        <a:lstStyle/>
        <a:p>
          <a:endParaRPr lang="en-US" sz="2400" b="1"/>
        </a:p>
      </dgm:t>
    </dgm:pt>
    <dgm:pt modelId="{A7C00677-E41C-4B5B-8BCA-EEA50292096C}" type="pres">
      <dgm:prSet presAssocID="{EC28692A-C661-493E-9D06-F2A67FC5EC18}" presName="rootnode" presStyleCnt="0">
        <dgm:presLayoutVars>
          <dgm:chMax/>
          <dgm:chPref/>
          <dgm:dir/>
          <dgm:animLvl val="lvl"/>
        </dgm:presLayoutVars>
      </dgm:prSet>
      <dgm:spPr/>
      <dgm:t>
        <a:bodyPr/>
        <a:lstStyle/>
        <a:p>
          <a:endParaRPr lang="en-US"/>
        </a:p>
      </dgm:t>
    </dgm:pt>
    <dgm:pt modelId="{BEAD9436-93D5-478E-9509-726633E549AB}" type="pres">
      <dgm:prSet presAssocID="{272BECFC-9A57-4C20-B795-ACBAE70F2CDD}" presName="composite" presStyleCnt="0"/>
      <dgm:spPr/>
    </dgm:pt>
    <dgm:pt modelId="{FF7313F6-BE2E-4970-B62A-286989E863EE}" type="pres">
      <dgm:prSet presAssocID="{272BECFC-9A57-4C20-B795-ACBAE70F2CDD}" presName="LShape" presStyleLbl="alignNode1" presStyleIdx="0" presStyleCnt="5"/>
      <dgm:spPr/>
    </dgm:pt>
    <dgm:pt modelId="{59B8B894-CA8B-42F9-8855-74B347B4159B}" type="pres">
      <dgm:prSet presAssocID="{272BECFC-9A57-4C20-B795-ACBAE70F2CDD}" presName="ParentText" presStyleLbl="revTx" presStyleIdx="0" presStyleCnt="3">
        <dgm:presLayoutVars>
          <dgm:chMax val="0"/>
          <dgm:chPref val="0"/>
          <dgm:bulletEnabled val="1"/>
        </dgm:presLayoutVars>
      </dgm:prSet>
      <dgm:spPr/>
      <dgm:t>
        <a:bodyPr/>
        <a:lstStyle/>
        <a:p>
          <a:endParaRPr lang="en-US"/>
        </a:p>
      </dgm:t>
    </dgm:pt>
    <dgm:pt modelId="{F7DE3A32-A6D7-48BA-8E85-CD63C31C2F12}" type="pres">
      <dgm:prSet presAssocID="{272BECFC-9A57-4C20-B795-ACBAE70F2CDD}" presName="Triangle" presStyleLbl="alignNode1" presStyleIdx="1" presStyleCnt="5"/>
      <dgm:spPr/>
    </dgm:pt>
    <dgm:pt modelId="{B3AB854C-6F78-4D50-A595-9AFC0693D472}" type="pres">
      <dgm:prSet presAssocID="{0A8D5481-9649-4D56-AE9D-98FBD2930C01}" presName="sibTrans" presStyleCnt="0"/>
      <dgm:spPr/>
    </dgm:pt>
    <dgm:pt modelId="{1B4F517B-803E-42B2-A328-BC36B72BDFBF}" type="pres">
      <dgm:prSet presAssocID="{0A8D5481-9649-4D56-AE9D-98FBD2930C01}" presName="space" presStyleCnt="0"/>
      <dgm:spPr/>
    </dgm:pt>
    <dgm:pt modelId="{3012CCA4-C84D-4A18-9311-A9EE7CA1A26A}" type="pres">
      <dgm:prSet presAssocID="{4EC6804D-DF4C-48F8-B622-044B0FA75122}" presName="composite" presStyleCnt="0"/>
      <dgm:spPr/>
    </dgm:pt>
    <dgm:pt modelId="{82B8C7DD-3D5D-4336-86F8-EC0B43790841}" type="pres">
      <dgm:prSet presAssocID="{4EC6804D-DF4C-48F8-B622-044B0FA75122}" presName="LShape" presStyleLbl="alignNode1" presStyleIdx="2" presStyleCnt="5"/>
      <dgm:spPr/>
    </dgm:pt>
    <dgm:pt modelId="{F2761624-F224-40AF-BB25-447CE5A9F1BF}" type="pres">
      <dgm:prSet presAssocID="{4EC6804D-DF4C-48F8-B622-044B0FA75122}" presName="ParentText" presStyleLbl="revTx" presStyleIdx="1" presStyleCnt="3">
        <dgm:presLayoutVars>
          <dgm:chMax val="0"/>
          <dgm:chPref val="0"/>
          <dgm:bulletEnabled val="1"/>
        </dgm:presLayoutVars>
      </dgm:prSet>
      <dgm:spPr/>
      <dgm:t>
        <a:bodyPr/>
        <a:lstStyle/>
        <a:p>
          <a:endParaRPr lang="en-US"/>
        </a:p>
      </dgm:t>
    </dgm:pt>
    <dgm:pt modelId="{079C4B47-9510-4E78-9462-19414E934198}" type="pres">
      <dgm:prSet presAssocID="{4EC6804D-DF4C-48F8-B622-044B0FA75122}" presName="Triangle" presStyleLbl="alignNode1" presStyleIdx="3" presStyleCnt="5"/>
      <dgm:spPr/>
    </dgm:pt>
    <dgm:pt modelId="{22A12ED4-40A8-4CCD-8282-3291B44F6063}" type="pres">
      <dgm:prSet presAssocID="{218398DA-2A8C-4010-8714-5A6CCB8DC74B}" presName="sibTrans" presStyleCnt="0"/>
      <dgm:spPr/>
    </dgm:pt>
    <dgm:pt modelId="{4831728A-96D6-4374-A2DF-46CC2474A5CA}" type="pres">
      <dgm:prSet presAssocID="{218398DA-2A8C-4010-8714-5A6CCB8DC74B}" presName="space" presStyleCnt="0"/>
      <dgm:spPr/>
    </dgm:pt>
    <dgm:pt modelId="{EC835ECA-FC03-4E07-8266-D6521F439062}" type="pres">
      <dgm:prSet presAssocID="{4A28C0DF-C3AE-4B3A-9119-64DFC93CF2E0}" presName="composite" presStyleCnt="0"/>
      <dgm:spPr/>
    </dgm:pt>
    <dgm:pt modelId="{D34D34FB-CD80-490B-93F4-0774CD6167DE}" type="pres">
      <dgm:prSet presAssocID="{4A28C0DF-C3AE-4B3A-9119-64DFC93CF2E0}" presName="LShape" presStyleLbl="alignNode1" presStyleIdx="4" presStyleCnt="5"/>
      <dgm:spPr/>
    </dgm:pt>
    <dgm:pt modelId="{BF5E7E3D-8637-4EC4-8976-2430278CEC08}" type="pres">
      <dgm:prSet presAssocID="{4A28C0DF-C3AE-4B3A-9119-64DFC93CF2E0}" presName="ParentText" presStyleLbl="revTx" presStyleIdx="2" presStyleCnt="3">
        <dgm:presLayoutVars>
          <dgm:chMax val="0"/>
          <dgm:chPref val="0"/>
          <dgm:bulletEnabled val="1"/>
        </dgm:presLayoutVars>
      </dgm:prSet>
      <dgm:spPr/>
      <dgm:t>
        <a:bodyPr/>
        <a:lstStyle/>
        <a:p>
          <a:endParaRPr lang="en-US"/>
        </a:p>
      </dgm:t>
    </dgm:pt>
  </dgm:ptLst>
  <dgm:cxnLst>
    <dgm:cxn modelId="{0AA0CE9F-FD5E-4F66-A16A-4424356E08D4}" srcId="{EC28692A-C661-493E-9D06-F2A67FC5EC18}" destId="{272BECFC-9A57-4C20-B795-ACBAE70F2CDD}" srcOrd="0" destOrd="0" parTransId="{68EF782A-F697-4960-A969-E8EC97F28B0D}" sibTransId="{0A8D5481-9649-4D56-AE9D-98FBD2930C01}"/>
    <dgm:cxn modelId="{367E1E7E-29EE-47ED-8507-8B9A39EA86E7}" srcId="{EC28692A-C661-493E-9D06-F2A67FC5EC18}" destId="{4A28C0DF-C3AE-4B3A-9119-64DFC93CF2E0}" srcOrd="2" destOrd="0" parTransId="{740214E1-F2DF-4BDC-B122-4D3E6AA05D0D}" sibTransId="{029D5359-E154-4344-9942-81CE9E231E6B}"/>
    <dgm:cxn modelId="{94396231-C2E7-48D3-8008-49FD1513328B}" type="presOf" srcId="{272BECFC-9A57-4C20-B795-ACBAE70F2CDD}" destId="{59B8B894-CA8B-42F9-8855-74B347B4159B}" srcOrd="0" destOrd="0" presId="urn:microsoft.com/office/officeart/2009/3/layout/StepUpProcess"/>
    <dgm:cxn modelId="{55933A62-59CC-41AF-8C4D-4B7B28587668}" type="presOf" srcId="{EC28692A-C661-493E-9D06-F2A67FC5EC18}" destId="{A7C00677-E41C-4B5B-8BCA-EEA50292096C}" srcOrd="0" destOrd="0" presId="urn:microsoft.com/office/officeart/2009/3/layout/StepUpProcess"/>
    <dgm:cxn modelId="{AAF6F1EC-5C63-425D-A16C-3C84BA6621E4}" type="presOf" srcId="{4A28C0DF-C3AE-4B3A-9119-64DFC93CF2E0}" destId="{BF5E7E3D-8637-4EC4-8976-2430278CEC08}" srcOrd="0" destOrd="0" presId="urn:microsoft.com/office/officeart/2009/3/layout/StepUpProcess"/>
    <dgm:cxn modelId="{67B238A8-8BFA-4267-ACE8-1CFD1CAFE3B1}" srcId="{EC28692A-C661-493E-9D06-F2A67FC5EC18}" destId="{4EC6804D-DF4C-48F8-B622-044B0FA75122}" srcOrd="1" destOrd="0" parTransId="{6146556D-5BFD-433E-A8E2-4625A3BB7F82}" sibTransId="{218398DA-2A8C-4010-8714-5A6CCB8DC74B}"/>
    <dgm:cxn modelId="{5CF58FFA-36C1-4169-9B2C-CD8F825BCD66}" type="presOf" srcId="{4EC6804D-DF4C-48F8-B622-044B0FA75122}" destId="{F2761624-F224-40AF-BB25-447CE5A9F1BF}" srcOrd="0" destOrd="0" presId="urn:microsoft.com/office/officeart/2009/3/layout/StepUpProcess"/>
    <dgm:cxn modelId="{F69AF6D4-3076-407D-9F0B-D29F3BC8E701}" type="presParOf" srcId="{A7C00677-E41C-4B5B-8BCA-EEA50292096C}" destId="{BEAD9436-93D5-478E-9509-726633E549AB}" srcOrd="0" destOrd="0" presId="urn:microsoft.com/office/officeart/2009/3/layout/StepUpProcess"/>
    <dgm:cxn modelId="{5D2B96E1-77BA-4247-B694-1512F013C3A4}" type="presParOf" srcId="{BEAD9436-93D5-478E-9509-726633E549AB}" destId="{FF7313F6-BE2E-4970-B62A-286989E863EE}" srcOrd="0" destOrd="0" presId="urn:microsoft.com/office/officeart/2009/3/layout/StepUpProcess"/>
    <dgm:cxn modelId="{E005BE30-5C10-4CF8-985C-F283539BB287}" type="presParOf" srcId="{BEAD9436-93D5-478E-9509-726633E549AB}" destId="{59B8B894-CA8B-42F9-8855-74B347B4159B}" srcOrd="1" destOrd="0" presId="urn:microsoft.com/office/officeart/2009/3/layout/StepUpProcess"/>
    <dgm:cxn modelId="{BB74C87A-AF25-4006-AA56-6697A736666D}" type="presParOf" srcId="{BEAD9436-93D5-478E-9509-726633E549AB}" destId="{F7DE3A32-A6D7-48BA-8E85-CD63C31C2F12}" srcOrd="2" destOrd="0" presId="urn:microsoft.com/office/officeart/2009/3/layout/StepUpProcess"/>
    <dgm:cxn modelId="{4F09C8AA-E524-423C-8084-AE59ED36243B}" type="presParOf" srcId="{A7C00677-E41C-4B5B-8BCA-EEA50292096C}" destId="{B3AB854C-6F78-4D50-A595-9AFC0693D472}" srcOrd="1" destOrd="0" presId="urn:microsoft.com/office/officeart/2009/3/layout/StepUpProcess"/>
    <dgm:cxn modelId="{8C6A92BF-0A22-4B2B-BC3E-AD9DF29E432D}" type="presParOf" srcId="{B3AB854C-6F78-4D50-A595-9AFC0693D472}" destId="{1B4F517B-803E-42B2-A328-BC36B72BDFBF}" srcOrd="0" destOrd="0" presId="urn:microsoft.com/office/officeart/2009/3/layout/StepUpProcess"/>
    <dgm:cxn modelId="{DD220F5B-1815-4845-9E97-18BD00B3958E}" type="presParOf" srcId="{A7C00677-E41C-4B5B-8BCA-EEA50292096C}" destId="{3012CCA4-C84D-4A18-9311-A9EE7CA1A26A}" srcOrd="2" destOrd="0" presId="urn:microsoft.com/office/officeart/2009/3/layout/StepUpProcess"/>
    <dgm:cxn modelId="{BD6E9AF7-F5F3-401E-BCA2-8383679E50BF}" type="presParOf" srcId="{3012CCA4-C84D-4A18-9311-A9EE7CA1A26A}" destId="{82B8C7DD-3D5D-4336-86F8-EC0B43790841}" srcOrd="0" destOrd="0" presId="urn:microsoft.com/office/officeart/2009/3/layout/StepUpProcess"/>
    <dgm:cxn modelId="{AFD2C342-9E5C-40E1-A66B-1815F684B386}" type="presParOf" srcId="{3012CCA4-C84D-4A18-9311-A9EE7CA1A26A}" destId="{F2761624-F224-40AF-BB25-447CE5A9F1BF}" srcOrd="1" destOrd="0" presId="urn:microsoft.com/office/officeart/2009/3/layout/StepUpProcess"/>
    <dgm:cxn modelId="{E30A302C-0D56-4DDB-BD8D-77BF1D27EA7C}" type="presParOf" srcId="{3012CCA4-C84D-4A18-9311-A9EE7CA1A26A}" destId="{079C4B47-9510-4E78-9462-19414E934198}" srcOrd="2" destOrd="0" presId="urn:microsoft.com/office/officeart/2009/3/layout/StepUpProcess"/>
    <dgm:cxn modelId="{CB997C1A-142B-41E5-8AB0-33F2AB0DF1E3}" type="presParOf" srcId="{A7C00677-E41C-4B5B-8BCA-EEA50292096C}" destId="{22A12ED4-40A8-4CCD-8282-3291B44F6063}" srcOrd="3" destOrd="0" presId="urn:microsoft.com/office/officeart/2009/3/layout/StepUpProcess"/>
    <dgm:cxn modelId="{50C2C84B-19AA-487A-ACB1-01A5F46DF4C0}" type="presParOf" srcId="{22A12ED4-40A8-4CCD-8282-3291B44F6063}" destId="{4831728A-96D6-4374-A2DF-46CC2474A5CA}" srcOrd="0" destOrd="0" presId="urn:microsoft.com/office/officeart/2009/3/layout/StepUpProcess"/>
    <dgm:cxn modelId="{44721192-C6CA-4858-A9A8-83BCC1081DA8}" type="presParOf" srcId="{A7C00677-E41C-4B5B-8BCA-EEA50292096C}" destId="{EC835ECA-FC03-4E07-8266-D6521F439062}" srcOrd="4" destOrd="0" presId="urn:microsoft.com/office/officeart/2009/3/layout/StepUpProcess"/>
    <dgm:cxn modelId="{736EDEEE-F8F6-462F-9CF4-2591A841EA4A}" type="presParOf" srcId="{EC835ECA-FC03-4E07-8266-D6521F439062}" destId="{D34D34FB-CD80-490B-93F4-0774CD6167DE}" srcOrd="0" destOrd="0" presId="urn:microsoft.com/office/officeart/2009/3/layout/StepUpProcess"/>
    <dgm:cxn modelId="{33ED20CB-926A-4F69-A677-E9247B6C35B5}" type="presParOf" srcId="{EC835ECA-FC03-4E07-8266-D6521F439062}" destId="{BF5E7E3D-8637-4EC4-8976-2430278CEC08}"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53AD6D-55CF-488F-8A61-FCF1951E106E}" type="doc">
      <dgm:prSet loTypeId="urn:microsoft.com/office/officeart/2005/8/layout/list1" loCatId="list" qsTypeId="urn:microsoft.com/office/officeart/2005/8/quickstyle/3d2" qsCatId="3D" csTypeId="urn:microsoft.com/office/officeart/2005/8/colors/colorful5" csCatId="colorful" phldr="1"/>
      <dgm:spPr/>
      <dgm:t>
        <a:bodyPr/>
        <a:lstStyle/>
        <a:p>
          <a:endParaRPr lang="en-US"/>
        </a:p>
      </dgm:t>
    </dgm:pt>
    <dgm:pt modelId="{BB7D2FF1-34EA-4D5F-92B2-D1DCFD99D2FF}">
      <dgm:prSet phldrT="[Text]" custT="1"/>
      <dgm:spPr/>
      <dgm:t>
        <a:bodyPr/>
        <a:lstStyle/>
        <a:p>
          <a:pPr algn="ctr"/>
          <a:r>
            <a:rPr lang="en-US" sz="6000" b="1" dirty="0" smtClean="0">
              <a:effectLst>
                <a:innerShdw blurRad="63500" dist="50800" dir="13500000">
                  <a:prstClr val="black">
                    <a:alpha val="50000"/>
                  </a:prstClr>
                </a:innerShdw>
              </a:effectLst>
            </a:rPr>
            <a:t>Regular</a:t>
          </a:r>
          <a:endParaRPr lang="en-US" sz="6000" b="1" dirty="0">
            <a:effectLst>
              <a:innerShdw blurRad="63500" dist="50800" dir="13500000">
                <a:prstClr val="black">
                  <a:alpha val="50000"/>
                </a:prstClr>
              </a:innerShdw>
            </a:effectLst>
          </a:endParaRPr>
        </a:p>
      </dgm:t>
    </dgm:pt>
    <dgm:pt modelId="{F6474848-5D2D-4894-93B3-2D817C9976C4}" type="parTrans" cxnId="{AA388153-76FD-4D5F-8D7C-E7295C0B42E0}">
      <dgm:prSet/>
      <dgm:spPr/>
      <dgm:t>
        <a:bodyPr/>
        <a:lstStyle/>
        <a:p>
          <a:pPr algn="ctr"/>
          <a:endParaRPr lang="en-US" sz="6000" b="1">
            <a:effectLst>
              <a:innerShdw blurRad="63500" dist="50800" dir="13500000">
                <a:prstClr val="black">
                  <a:alpha val="50000"/>
                </a:prstClr>
              </a:innerShdw>
            </a:effectLst>
          </a:endParaRPr>
        </a:p>
      </dgm:t>
    </dgm:pt>
    <dgm:pt modelId="{994606F0-403D-4709-89A5-809FD604C097}" type="sibTrans" cxnId="{AA388153-76FD-4D5F-8D7C-E7295C0B42E0}">
      <dgm:prSet/>
      <dgm:spPr/>
      <dgm:t>
        <a:bodyPr/>
        <a:lstStyle/>
        <a:p>
          <a:pPr algn="ctr"/>
          <a:endParaRPr lang="en-US" sz="6000" b="1">
            <a:effectLst>
              <a:innerShdw blurRad="63500" dist="50800" dir="13500000">
                <a:prstClr val="black">
                  <a:alpha val="50000"/>
                </a:prstClr>
              </a:innerShdw>
            </a:effectLst>
          </a:endParaRPr>
        </a:p>
      </dgm:t>
    </dgm:pt>
    <dgm:pt modelId="{553BC26A-8C19-4298-BC70-BDA3CD96C109}">
      <dgm:prSet phldrT="[Text]" custT="1"/>
      <dgm:spPr/>
      <dgm:t>
        <a:bodyPr/>
        <a:lstStyle/>
        <a:p>
          <a:pPr algn="ctr"/>
          <a:r>
            <a:rPr lang="en-US" sz="6000" b="1" dirty="0" smtClean="0">
              <a:effectLst>
                <a:innerShdw blurRad="63500" dist="50800" dir="13500000">
                  <a:prstClr val="black">
                    <a:alpha val="50000"/>
                  </a:prstClr>
                </a:innerShdw>
              </a:effectLst>
            </a:rPr>
            <a:t>Interim</a:t>
          </a:r>
          <a:endParaRPr lang="en-US" sz="6000" b="1" dirty="0">
            <a:effectLst>
              <a:innerShdw blurRad="63500" dist="50800" dir="13500000">
                <a:prstClr val="black">
                  <a:alpha val="50000"/>
                </a:prstClr>
              </a:innerShdw>
            </a:effectLst>
          </a:endParaRPr>
        </a:p>
      </dgm:t>
    </dgm:pt>
    <dgm:pt modelId="{B690451D-33A2-4342-8BCE-C7097B008A15}" type="parTrans" cxnId="{086BA87E-35A0-4741-A70E-CA819C97E4B9}">
      <dgm:prSet/>
      <dgm:spPr/>
      <dgm:t>
        <a:bodyPr/>
        <a:lstStyle/>
        <a:p>
          <a:pPr algn="ctr"/>
          <a:endParaRPr lang="en-US" sz="6000" b="1">
            <a:effectLst>
              <a:innerShdw blurRad="63500" dist="50800" dir="13500000">
                <a:prstClr val="black">
                  <a:alpha val="50000"/>
                </a:prstClr>
              </a:innerShdw>
            </a:effectLst>
          </a:endParaRPr>
        </a:p>
      </dgm:t>
    </dgm:pt>
    <dgm:pt modelId="{580E2F6F-4449-48CB-824F-9D2D0DC583BB}" type="sibTrans" cxnId="{086BA87E-35A0-4741-A70E-CA819C97E4B9}">
      <dgm:prSet/>
      <dgm:spPr/>
      <dgm:t>
        <a:bodyPr/>
        <a:lstStyle/>
        <a:p>
          <a:pPr algn="ctr"/>
          <a:endParaRPr lang="en-US" sz="6000" b="1">
            <a:effectLst>
              <a:innerShdw blurRad="63500" dist="50800" dir="13500000">
                <a:prstClr val="black">
                  <a:alpha val="50000"/>
                </a:prstClr>
              </a:innerShdw>
            </a:effectLst>
          </a:endParaRPr>
        </a:p>
      </dgm:t>
    </dgm:pt>
    <dgm:pt modelId="{DD5A04C1-E02F-4289-9BD2-837FD9D5932D}">
      <dgm:prSet phldrT="[Text]" custT="1"/>
      <dgm:spPr/>
      <dgm:t>
        <a:bodyPr/>
        <a:lstStyle/>
        <a:p>
          <a:pPr algn="ctr"/>
          <a:r>
            <a:rPr lang="en-US" sz="6000" b="1" dirty="0" smtClean="0">
              <a:effectLst>
                <a:innerShdw blurRad="63500" dist="50800" dir="13500000">
                  <a:prstClr val="black">
                    <a:alpha val="50000"/>
                  </a:prstClr>
                </a:innerShdw>
              </a:effectLst>
            </a:rPr>
            <a:t>Focused</a:t>
          </a:r>
        </a:p>
      </dgm:t>
    </dgm:pt>
    <dgm:pt modelId="{3931197D-7B67-44BA-9574-3F9D99A133DF}" type="parTrans" cxnId="{ADF40314-323E-4A16-B6D0-AA5B5B14765B}">
      <dgm:prSet/>
      <dgm:spPr/>
      <dgm:t>
        <a:bodyPr/>
        <a:lstStyle/>
        <a:p>
          <a:pPr algn="ctr"/>
          <a:endParaRPr lang="en-US" sz="6000" b="1">
            <a:effectLst>
              <a:innerShdw blurRad="63500" dist="50800" dir="13500000">
                <a:prstClr val="black">
                  <a:alpha val="50000"/>
                </a:prstClr>
              </a:innerShdw>
            </a:effectLst>
          </a:endParaRPr>
        </a:p>
      </dgm:t>
    </dgm:pt>
    <dgm:pt modelId="{7EE64CF5-CDDB-4CE2-B622-FF1E485508AA}" type="sibTrans" cxnId="{ADF40314-323E-4A16-B6D0-AA5B5B14765B}">
      <dgm:prSet/>
      <dgm:spPr/>
      <dgm:t>
        <a:bodyPr/>
        <a:lstStyle/>
        <a:p>
          <a:pPr algn="ctr"/>
          <a:endParaRPr lang="en-US" sz="6000" b="1">
            <a:effectLst>
              <a:innerShdw blurRad="63500" dist="50800" dir="13500000">
                <a:prstClr val="black">
                  <a:alpha val="50000"/>
                </a:prstClr>
              </a:innerShdw>
            </a:effectLst>
          </a:endParaRPr>
        </a:p>
      </dgm:t>
    </dgm:pt>
    <dgm:pt modelId="{A5D57D22-ECF5-469D-869F-762FCF4E853C}" type="pres">
      <dgm:prSet presAssocID="{DC53AD6D-55CF-488F-8A61-FCF1951E106E}" presName="linear" presStyleCnt="0">
        <dgm:presLayoutVars>
          <dgm:dir/>
          <dgm:animLvl val="lvl"/>
          <dgm:resizeHandles val="exact"/>
        </dgm:presLayoutVars>
      </dgm:prSet>
      <dgm:spPr/>
      <dgm:t>
        <a:bodyPr/>
        <a:lstStyle/>
        <a:p>
          <a:endParaRPr lang="en-US"/>
        </a:p>
      </dgm:t>
    </dgm:pt>
    <dgm:pt modelId="{4B22B766-D98E-4CA6-8748-94D17E861F54}" type="pres">
      <dgm:prSet presAssocID="{BB7D2FF1-34EA-4D5F-92B2-D1DCFD99D2FF}" presName="parentLin" presStyleCnt="0"/>
      <dgm:spPr/>
    </dgm:pt>
    <dgm:pt modelId="{2A027409-045D-4679-BC27-FF73183072D1}" type="pres">
      <dgm:prSet presAssocID="{BB7D2FF1-34EA-4D5F-92B2-D1DCFD99D2FF}" presName="parentLeftMargin" presStyleLbl="node1" presStyleIdx="0" presStyleCnt="3"/>
      <dgm:spPr/>
      <dgm:t>
        <a:bodyPr/>
        <a:lstStyle/>
        <a:p>
          <a:endParaRPr lang="en-US"/>
        </a:p>
      </dgm:t>
    </dgm:pt>
    <dgm:pt modelId="{084F50A4-A871-4133-8582-1CD074164B9B}" type="pres">
      <dgm:prSet presAssocID="{BB7D2FF1-34EA-4D5F-92B2-D1DCFD99D2FF}" presName="parentText" presStyleLbl="node1" presStyleIdx="0" presStyleCnt="3" custScaleX="108519">
        <dgm:presLayoutVars>
          <dgm:chMax val="0"/>
          <dgm:bulletEnabled val="1"/>
        </dgm:presLayoutVars>
      </dgm:prSet>
      <dgm:spPr/>
      <dgm:t>
        <a:bodyPr/>
        <a:lstStyle/>
        <a:p>
          <a:endParaRPr lang="en-US"/>
        </a:p>
      </dgm:t>
    </dgm:pt>
    <dgm:pt modelId="{0EEB7712-1488-4E79-82C3-CD7B218FE903}" type="pres">
      <dgm:prSet presAssocID="{BB7D2FF1-34EA-4D5F-92B2-D1DCFD99D2FF}" presName="negativeSpace" presStyleCnt="0"/>
      <dgm:spPr/>
    </dgm:pt>
    <dgm:pt modelId="{C1002ED6-E378-4397-939D-251875966EC6}" type="pres">
      <dgm:prSet presAssocID="{BB7D2FF1-34EA-4D5F-92B2-D1DCFD99D2FF}" presName="childText" presStyleLbl="conFgAcc1" presStyleIdx="0" presStyleCnt="3" custScaleX="96330">
        <dgm:presLayoutVars>
          <dgm:bulletEnabled val="1"/>
        </dgm:presLayoutVars>
      </dgm:prSet>
      <dgm:spPr/>
    </dgm:pt>
    <dgm:pt modelId="{A0DE0BC5-4A10-43CA-AF97-8A1EC4B8F3D6}" type="pres">
      <dgm:prSet presAssocID="{994606F0-403D-4709-89A5-809FD604C097}" presName="spaceBetweenRectangles" presStyleCnt="0"/>
      <dgm:spPr/>
    </dgm:pt>
    <dgm:pt modelId="{CD70668A-F516-4C41-937D-25E434DF3971}" type="pres">
      <dgm:prSet presAssocID="{553BC26A-8C19-4298-BC70-BDA3CD96C109}" presName="parentLin" presStyleCnt="0"/>
      <dgm:spPr/>
    </dgm:pt>
    <dgm:pt modelId="{0CAAAC5F-8D85-428F-9F5B-FD05215C9EC7}" type="pres">
      <dgm:prSet presAssocID="{553BC26A-8C19-4298-BC70-BDA3CD96C109}" presName="parentLeftMargin" presStyleLbl="node1" presStyleIdx="0" presStyleCnt="3"/>
      <dgm:spPr/>
      <dgm:t>
        <a:bodyPr/>
        <a:lstStyle/>
        <a:p>
          <a:endParaRPr lang="en-US"/>
        </a:p>
      </dgm:t>
    </dgm:pt>
    <dgm:pt modelId="{344CE2BE-2927-4A6F-84BB-955E3EDE7E80}" type="pres">
      <dgm:prSet presAssocID="{553BC26A-8C19-4298-BC70-BDA3CD96C109}" presName="parentText" presStyleLbl="node1" presStyleIdx="1" presStyleCnt="3" custScaleX="108519">
        <dgm:presLayoutVars>
          <dgm:chMax val="0"/>
          <dgm:bulletEnabled val="1"/>
        </dgm:presLayoutVars>
      </dgm:prSet>
      <dgm:spPr/>
      <dgm:t>
        <a:bodyPr/>
        <a:lstStyle/>
        <a:p>
          <a:endParaRPr lang="en-US"/>
        </a:p>
      </dgm:t>
    </dgm:pt>
    <dgm:pt modelId="{78A7C2A8-9BF3-48F2-9B11-9BC195F355EE}" type="pres">
      <dgm:prSet presAssocID="{553BC26A-8C19-4298-BC70-BDA3CD96C109}" presName="negativeSpace" presStyleCnt="0"/>
      <dgm:spPr/>
    </dgm:pt>
    <dgm:pt modelId="{16444F1E-4B34-4AA1-B754-53848C558B76}" type="pres">
      <dgm:prSet presAssocID="{553BC26A-8C19-4298-BC70-BDA3CD96C109}" presName="childText" presStyleLbl="conFgAcc1" presStyleIdx="1" presStyleCnt="3" custScaleX="96330">
        <dgm:presLayoutVars>
          <dgm:bulletEnabled val="1"/>
        </dgm:presLayoutVars>
      </dgm:prSet>
      <dgm:spPr/>
    </dgm:pt>
    <dgm:pt modelId="{52802A80-DD45-4B80-8EC8-1D68E9ADCF7F}" type="pres">
      <dgm:prSet presAssocID="{580E2F6F-4449-48CB-824F-9D2D0DC583BB}" presName="spaceBetweenRectangles" presStyleCnt="0"/>
      <dgm:spPr/>
    </dgm:pt>
    <dgm:pt modelId="{9AB2EC6A-BEE1-41F5-84B6-DB52F6F79E88}" type="pres">
      <dgm:prSet presAssocID="{DD5A04C1-E02F-4289-9BD2-837FD9D5932D}" presName="parentLin" presStyleCnt="0"/>
      <dgm:spPr/>
    </dgm:pt>
    <dgm:pt modelId="{B68F3304-F40B-4545-8F41-4C684EA740C4}" type="pres">
      <dgm:prSet presAssocID="{DD5A04C1-E02F-4289-9BD2-837FD9D5932D}" presName="parentLeftMargin" presStyleLbl="node1" presStyleIdx="1" presStyleCnt="3"/>
      <dgm:spPr/>
      <dgm:t>
        <a:bodyPr/>
        <a:lstStyle/>
        <a:p>
          <a:endParaRPr lang="en-US"/>
        </a:p>
      </dgm:t>
    </dgm:pt>
    <dgm:pt modelId="{1A487E0B-FBB7-4FA0-80A1-3A1D0B60A7EF}" type="pres">
      <dgm:prSet presAssocID="{DD5A04C1-E02F-4289-9BD2-837FD9D5932D}" presName="parentText" presStyleLbl="node1" presStyleIdx="2" presStyleCnt="3" custScaleX="108519">
        <dgm:presLayoutVars>
          <dgm:chMax val="0"/>
          <dgm:bulletEnabled val="1"/>
        </dgm:presLayoutVars>
      </dgm:prSet>
      <dgm:spPr/>
      <dgm:t>
        <a:bodyPr/>
        <a:lstStyle/>
        <a:p>
          <a:endParaRPr lang="en-US"/>
        </a:p>
      </dgm:t>
    </dgm:pt>
    <dgm:pt modelId="{ACA84F72-84BA-413D-BFE1-D19BBF6DECA9}" type="pres">
      <dgm:prSet presAssocID="{DD5A04C1-E02F-4289-9BD2-837FD9D5932D}" presName="negativeSpace" presStyleCnt="0"/>
      <dgm:spPr/>
    </dgm:pt>
    <dgm:pt modelId="{C2D76399-0393-4977-BD01-6B6BD24836B5}" type="pres">
      <dgm:prSet presAssocID="{DD5A04C1-E02F-4289-9BD2-837FD9D5932D}" presName="childText" presStyleLbl="conFgAcc1" presStyleIdx="2" presStyleCnt="3" custScaleX="96330">
        <dgm:presLayoutVars>
          <dgm:bulletEnabled val="1"/>
        </dgm:presLayoutVars>
      </dgm:prSet>
      <dgm:spPr/>
    </dgm:pt>
  </dgm:ptLst>
  <dgm:cxnLst>
    <dgm:cxn modelId="{8CFF5E9F-24FB-408F-B870-C9807E843908}" type="presOf" srcId="{DC53AD6D-55CF-488F-8A61-FCF1951E106E}" destId="{A5D57D22-ECF5-469D-869F-762FCF4E853C}" srcOrd="0" destOrd="0" presId="urn:microsoft.com/office/officeart/2005/8/layout/list1"/>
    <dgm:cxn modelId="{050488AE-DBCC-4B3C-A934-7568BDE9D23D}" type="presOf" srcId="{BB7D2FF1-34EA-4D5F-92B2-D1DCFD99D2FF}" destId="{084F50A4-A871-4133-8582-1CD074164B9B}" srcOrd="1" destOrd="0" presId="urn:microsoft.com/office/officeart/2005/8/layout/list1"/>
    <dgm:cxn modelId="{82504DC5-5F5C-4032-9786-A48979B3E978}" type="presOf" srcId="{DD5A04C1-E02F-4289-9BD2-837FD9D5932D}" destId="{1A487E0B-FBB7-4FA0-80A1-3A1D0B60A7EF}" srcOrd="1" destOrd="0" presId="urn:microsoft.com/office/officeart/2005/8/layout/list1"/>
    <dgm:cxn modelId="{AA388153-76FD-4D5F-8D7C-E7295C0B42E0}" srcId="{DC53AD6D-55CF-488F-8A61-FCF1951E106E}" destId="{BB7D2FF1-34EA-4D5F-92B2-D1DCFD99D2FF}" srcOrd="0" destOrd="0" parTransId="{F6474848-5D2D-4894-93B3-2D817C9976C4}" sibTransId="{994606F0-403D-4709-89A5-809FD604C097}"/>
    <dgm:cxn modelId="{A790BA25-4CE6-4661-BEBA-6586740097A3}" type="presOf" srcId="{553BC26A-8C19-4298-BC70-BDA3CD96C109}" destId="{344CE2BE-2927-4A6F-84BB-955E3EDE7E80}" srcOrd="1" destOrd="0" presId="urn:microsoft.com/office/officeart/2005/8/layout/list1"/>
    <dgm:cxn modelId="{086BA87E-35A0-4741-A70E-CA819C97E4B9}" srcId="{DC53AD6D-55CF-488F-8A61-FCF1951E106E}" destId="{553BC26A-8C19-4298-BC70-BDA3CD96C109}" srcOrd="1" destOrd="0" parTransId="{B690451D-33A2-4342-8BCE-C7097B008A15}" sibTransId="{580E2F6F-4449-48CB-824F-9D2D0DC583BB}"/>
    <dgm:cxn modelId="{13C33EAA-7C1A-4826-90F0-BBBC9993392A}" type="presOf" srcId="{DD5A04C1-E02F-4289-9BD2-837FD9D5932D}" destId="{B68F3304-F40B-4545-8F41-4C684EA740C4}" srcOrd="0" destOrd="0" presId="urn:microsoft.com/office/officeart/2005/8/layout/list1"/>
    <dgm:cxn modelId="{125F232A-A23D-46D2-B457-22EDDC5FB6E9}" type="presOf" srcId="{553BC26A-8C19-4298-BC70-BDA3CD96C109}" destId="{0CAAAC5F-8D85-428F-9F5B-FD05215C9EC7}" srcOrd="0" destOrd="0" presId="urn:microsoft.com/office/officeart/2005/8/layout/list1"/>
    <dgm:cxn modelId="{ADF40314-323E-4A16-B6D0-AA5B5B14765B}" srcId="{DC53AD6D-55CF-488F-8A61-FCF1951E106E}" destId="{DD5A04C1-E02F-4289-9BD2-837FD9D5932D}" srcOrd="2" destOrd="0" parTransId="{3931197D-7B67-44BA-9574-3F9D99A133DF}" sibTransId="{7EE64CF5-CDDB-4CE2-B622-FF1E485508AA}"/>
    <dgm:cxn modelId="{4EDC6549-8ACC-4B75-8B60-EBFDB7E30161}" type="presOf" srcId="{BB7D2FF1-34EA-4D5F-92B2-D1DCFD99D2FF}" destId="{2A027409-045D-4679-BC27-FF73183072D1}" srcOrd="0" destOrd="0" presId="urn:microsoft.com/office/officeart/2005/8/layout/list1"/>
    <dgm:cxn modelId="{31271FA3-A9D5-45D1-8182-9F1CF471AA05}" type="presParOf" srcId="{A5D57D22-ECF5-469D-869F-762FCF4E853C}" destId="{4B22B766-D98E-4CA6-8748-94D17E861F54}" srcOrd="0" destOrd="0" presId="urn:microsoft.com/office/officeart/2005/8/layout/list1"/>
    <dgm:cxn modelId="{3E93E315-88B3-438A-B413-5B4FA73E7C87}" type="presParOf" srcId="{4B22B766-D98E-4CA6-8748-94D17E861F54}" destId="{2A027409-045D-4679-BC27-FF73183072D1}" srcOrd="0" destOrd="0" presId="urn:microsoft.com/office/officeart/2005/8/layout/list1"/>
    <dgm:cxn modelId="{B100AD4A-1174-4581-A6FF-C56CC81C2329}" type="presParOf" srcId="{4B22B766-D98E-4CA6-8748-94D17E861F54}" destId="{084F50A4-A871-4133-8582-1CD074164B9B}" srcOrd="1" destOrd="0" presId="urn:microsoft.com/office/officeart/2005/8/layout/list1"/>
    <dgm:cxn modelId="{1F38DAFD-DDD1-4884-BB67-CA773C482B28}" type="presParOf" srcId="{A5D57D22-ECF5-469D-869F-762FCF4E853C}" destId="{0EEB7712-1488-4E79-82C3-CD7B218FE903}" srcOrd="1" destOrd="0" presId="urn:microsoft.com/office/officeart/2005/8/layout/list1"/>
    <dgm:cxn modelId="{72E52915-1B44-4C8B-937B-77A91378179D}" type="presParOf" srcId="{A5D57D22-ECF5-469D-869F-762FCF4E853C}" destId="{C1002ED6-E378-4397-939D-251875966EC6}" srcOrd="2" destOrd="0" presId="urn:microsoft.com/office/officeart/2005/8/layout/list1"/>
    <dgm:cxn modelId="{7225CED7-D04A-40DB-84F3-9885F427FDAC}" type="presParOf" srcId="{A5D57D22-ECF5-469D-869F-762FCF4E853C}" destId="{A0DE0BC5-4A10-43CA-AF97-8A1EC4B8F3D6}" srcOrd="3" destOrd="0" presId="urn:microsoft.com/office/officeart/2005/8/layout/list1"/>
    <dgm:cxn modelId="{80D662FC-F016-41F9-AC1D-2D8744614FD1}" type="presParOf" srcId="{A5D57D22-ECF5-469D-869F-762FCF4E853C}" destId="{CD70668A-F516-4C41-937D-25E434DF3971}" srcOrd="4" destOrd="0" presId="urn:microsoft.com/office/officeart/2005/8/layout/list1"/>
    <dgm:cxn modelId="{9372D8D9-051A-4E69-B6EE-1FE89677E3D3}" type="presParOf" srcId="{CD70668A-F516-4C41-937D-25E434DF3971}" destId="{0CAAAC5F-8D85-428F-9F5B-FD05215C9EC7}" srcOrd="0" destOrd="0" presId="urn:microsoft.com/office/officeart/2005/8/layout/list1"/>
    <dgm:cxn modelId="{4B8BA944-96F8-412B-B9CF-89E0F5B8CD44}" type="presParOf" srcId="{CD70668A-F516-4C41-937D-25E434DF3971}" destId="{344CE2BE-2927-4A6F-84BB-955E3EDE7E80}" srcOrd="1" destOrd="0" presId="urn:microsoft.com/office/officeart/2005/8/layout/list1"/>
    <dgm:cxn modelId="{DE98AC8E-A72A-4E7B-98AF-0FD62FEDEA7C}" type="presParOf" srcId="{A5D57D22-ECF5-469D-869F-762FCF4E853C}" destId="{78A7C2A8-9BF3-48F2-9B11-9BC195F355EE}" srcOrd="5" destOrd="0" presId="urn:microsoft.com/office/officeart/2005/8/layout/list1"/>
    <dgm:cxn modelId="{7DE1C0D6-48B1-4DBC-B6EF-EC141114D8D3}" type="presParOf" srcId="{A5D57D22-ECF5-469D-869F-762FCF4E853C}" destId="{16444F1E-4B34-4AA1-B754-53848C558B76}" srcOrd="6" destOrd="0" presId="urn:microsoft.com/office/officeart/2005/8/layout/list1"/>
    <dgm:cxn modelId="{367F8055-C3BD-492C-9285-C50E5AC244F0}" type="presParOf" srcId="{A5D57D22-ECF5-469D-869F-762FCF4E853C}" destId="{52802A80-DD45-4B80-8EC8-1D68E9ADCF7F}" srcOrd="7" destOrd="0" presId="urn:microsoft.com/office/officeart/2005/8/layout/list1"/>
    <dgm:cxn modelId="{67DBABF0-E70D-41EC-B697-06361B4E1E6B}" type="presParOf" srcId="{A5D57D22-ECF5-469D-869F-762FCF4E853C}" destId="{9AB2EC6A-BEE1-41F5-84B6-DB52F6F79E88}" srcOrd="8" destOrd="0" presId="urn:microsoft.com/office/officeart/2005/8/layout/list1"/>
    <dgm:cxn modelId="{A9AE0ED0-FA71-4B91-8982-75EF62EBFDE9}" type="presParOf" srcId="{9AB2EC6A-BEE1-41F5-84B6-DB52F6F79E88}" destId="{B68F3304-F40B-4545-8F41-4C684EA740C4}" srcOrd="0" destOrd="0" presId="urn:microsoft.com/office/officeart/2005/8/layout/list1"/>
    <dgm:cxn modelId="{F56582BD-B208-4295-9E73-81228123A65F}" type="presParOf" srcId="{9AB2EC6A-BEE1-41F5-84B6-DB52F6F79E88}" destId="{1A487E0B-FBB7-4FA0-80A1-3A1D0B60A7EF}" srcOrd="1" destOrd="0" presId="urn:microsoft.com/office/officeart/2005/8/layout/list1"/>
    <dgm:cxn modelId="{E347C01D-D924-408C-9646-22F6ABF3B62B}" type="presParOf" srcId="{A5D57D22-ECF5-469D-869F-762FCF4E853C}" destId="{ACA84F72-84BA-413D-BFE1-D19BBF6DECA9}" srcOrd="9" destOrd="0" presId="urn:microsoft.com/office/officeart/2005/8/layout/list1"/>
    <dgm:cxn modelId="{693F7212-51DE-4AAC-8416-BA8A63F3B24F}" type="presParOf" srcId="{A5D57D22-ECF5-469D-869F-762FCF4E853C}" destId="{C2D76399-0393-4977-BD01-6B6BD24836B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CB536D-F947-4051-8697-FF5B2F840AEB}" type="doc">
      <dgm:prSet loTypeId="urn:microsoft.com/office/officeart/2005/8/layout/vList5" loCatId="list" qsTypeId="urn:microsoft.com/office/officeart/2005/8/quickstyle/3d1" qsCatId="3D" csTypeId="urn:microsoft.com/office/officeart/2005/8/colors/colorful5" csCatId="colorful" phldr="1"/>
      <dgm:spPr/>
      <dgm:t>
        <a:bodyPr/>
        <a:lstStyle/>
        <a:p>
          <a:endParaRPr lang="en-US"/>
        </a:p>
      </dgm:t>
    </dgm:pt>
    <dgm:pt modelId="{233E24B6-B1A0-40D3-9699-2D852647C87A}">
      <dgm:prSet phldrT="[Text]"/>
      <dgm:spPr/>
      <dgm:t>
        <a:bodyPr/>
        <a:lstStyle/>
        <a:p>
          <a:r>
            <a:rPr lang="en-US" b="1" dirty="0" smtClean="0">
              <a:effectLst>
                <a:outerShdw blurRad="50800" dist="38100" dir="2700000" algn="tl" rotWithShape="0">
                  <a:prstClr val="black">
                    <a:alpha val="40000"/>
                  </a:prstClr>
                </a:outerShdw>
              </a:effectLst>
            </a:rPr>
            <a:t>Form A</a:t>
          </a:r>
          <a:endParaRPr lang="en-US" b="1" dirty="0">
            <a:effectLst>
              <a:outerShdw blurRad="50800" dist="38100" dir="2700000" algn="tl" rotWithShape="0">
                <a:prstClr val="black">
                  <a:alpha val="40000"/>
                </a:prstClr>
              </a:outerShdw>
            </a:effectLst>
          </a:endParaRPr>
        </a:p>
      </dgm:t>
    </dgm:pt>
    <dgm:pt modelId="{B6D7FFEE-0286-446F-8574-D0C5F0644071}" type="parTrans" cxnId="{2B74A06F-44EA-4911-9B7D-F58AA4154E98}">
      <dgm:prSet/>
      <dgm:spPr/>
      <dgm:t>
        <a:bodyPr/>
        <a:lstStyle/>
        <a:p>
          <a:endParaRPr lang="en-US"/>
        </a:p>
      </dgm:t>
    </dgm:pt>
    <dgm:pt modelId="{B027A773-1B05-4A10-9272-ADF423B0742F}" type="sibTrans" cxnId="{2B74A06F-44EA-4911-9B7D-F58AA4154E98}">
      <dgm:prSet/>
      <dgm:spPr/>
      <dgm:t>
        <a:bodyPr/>
        <a:lstStyle/>
        <a:p>
          <a:endParaRPr lang="en-US"/>
        </a:p>
      </dgm:t>
    </dgm:pt>
    <dgm:pt modelId="{D56635E1-D918-4E5D-A3E6-26ED702FFEF7}">
      <dgm:prSet phldrT="[Text]"/>
      <dgm:spPr/>
      <dgm:t>
        <a:bodyPr/>
        <a:lstStyle/>
        <a:p>
          <a:r>
            <a:rPr lang="en-US" b="1" dirty="0" smtClean="0">
              <a:latin typeface="Calibri" pitchFamily="34" charset="0"/>
              <a:cs typeface="Calibri" pitchFamily="34" charset="0"/>
            </a:rPr>
            <a:t>Most institutions are accredited under the terms of Form A, which combines a strong focus on issues of institutional quality in general, with the specific mission focus expected of Seventh-day Adventist institutions. </a:t>
          </a:r>
          <a:endParaRPr lang="en-US" b="1" dirty="0">
            <a:latin typeface="Calibri" pitchFamily="34" charset="0"/>
            <a:cs typeface="Calibri" pitchFamily="34" charset="0"/>
          </a:endParaRPr>
        </a:p>
      </dgm:t>
    </dgm:pt>
    <dgm:pt modelId="{80298648-F447-4925-BF0F-0920A531D95B}" type="parTrans" cxnId="{6EA0C602-BBA5-479D-AA6A-C26C8C913FC1}">
      <dgm:prSet/>
      <dgm:spPr/>
      <dgm:t>
        <a:bodyPr/>
        <a:lstStyle/>
        <a:p>
          <a:endParaRPr lang="en-US"/>
        </a:p>
      </dgm:t>
    </dgm:pt>
    <dgm:pt modelId="{DF2CA74F-B06A-4047-AD20-AD91C6E62473}" type="sibTrans" cxnId="{6EA0C602-BBA5-479D-AA6A-C26C8C913FC1}">
      <dgm:prSet/>
      <dgm:spPr/>
      <dgm:t>
        <a:bodyPr/>
        <a:lstStyle/>
        <a:p>
          <a:endParaRPr lang="en-US"/>
        </a:p>
      </dgm:t>
    </dgm:pt>
    <dgm:pt modelId="{8A6EF92E-7E0E-40F9-AD87-A031FAA2647B}">
      <dgm:prSet phldrT="[Text]"/>
      <dgm:spPr/>
      <dgm:t>
        <a:bodyPr/>
        <a:lstStyle/>
        <a:p>
          <a:r>
            <a:rPr lang="en-US" b="1" dirty="0" smtClean="0">
              <a:effectLst>
                <a:outerShdw blurRad="50800" dist="38100" dir="2700000" algn="tl" rotWithShape="0">
                  <a:prstClr val="black">
                    <a:alpha val="40000"/>
                  </a:prstClr>
                </a:outerShdw>
              </a:effectLst>
            </a:rPr>
            <a:t>Form B</a:t>
          </a:r>
          <a:endParaRPr lang="en-US" b="1" dirty="0">
            <a:effectLst>
              <a:outerShdw blurRad="50800" dist="38100" dir="2700000" algn="tl" rotWithShape="0">
                <a:prstClr val="black">
                  <a:alpha val="40000"/>
                </a:prstClr>
              </a:outerShdw>
            </a:effectLst>
          </a:endParaRPr>
        </a:p>
      </dgm:t>
    </dgm:pt>
    <dgm:pt modelId="{A987A97F-3BC0-47D1-90B2-BF9CCE22DFE0}" type="parTrans" cxnId="{0331982C-2B96-468A-8B1A-BF890C6DB67E}">
      <dgm:prSet/>
      <dgm:spPr/>
      <dgm:t>
        <a:bodyPr/>
        <a:lstStyle/>
        <a:p>
          <a:endParaRPr lang="en-US"/>
        </a:p>
      </dgm:t>
    </dgm:pt>
    <dgm:pt modelId="{D6F3DB7B-6F64-4566-91A9-21052431698B}" type="sibTrans" cxnId="{0331982C-2B96-468A-8B1A-BF890C6DB67E}">
      <dgm:prSet/>
      <dgm:spPr/>
      <dgm:t>
        <a:bodyPr/>
        <a:lstStyle/>
        <a:p>
          <a:endParaRPr lang="en-US"/>
        </a:p>
      </dgm:t>
    </dgm:pt>
    <dgm:pt modelId="{17D17191-34B0-4EFE-8424-2C076FCB6830}">
      <dgm:prSet phldrT="[Text]"/>
      <dgm:spPr/>
      <dgm:t>
        <a:bodyPr/>
        <a:lstStyle/>
        <a:p>
          <a:r>
            <a:rPr lang="en-US" b="1" dirty="0" smtClean="0">
              <a:latin typeface="Calibri" pitchFamily="34" charset="0"/>
              <a:cs typeface="Calibri" pitchFamily="34" charset="0"/>
            </a:rPr>
            <a:t>Where institutions undergo rigorous and external accreditation by regional or government accreditation agencies in their countries and have a track record of managing a quality and mission-focused institution, Form B may be authorized. </a:t>
          </a:r>
          <a:endParaRPr lang="en-US" b="1" dirty="0">
            <a:latin typeface="Calibri" pitchFamily="34" charset="0"/>
            <a:cs typeface="Calibri" pitchFamily="34" charset="0"/>
          </a:endParaRPr>
        </a:p>
      </dgm:t>
    </dgm:pt>
    <dgm:pt modelId="{CFF4AFC5-E068-454A-8AF6-48468C541353}" type="parTrans" cxnId="{20BAF0FF-7F8E-46DD-87B4-BEAA8C0A5A50}">
      <dgm:prSet/>
      <dgm:spPr/>
      <dgm:t>
        <a:bodyPr/>
        <a:lstStyle/>
        <a:p>
          <a:endParaRPr lang="en-US"/>
        </a:p>
      </dgm:t>
    </dgm:pt>
    <dgm:pt modelId="{6DFAB527-06CB-45F3-9384-533911EB2F8F}" type="sibTrans" cxnId="{20BAF0FF-7F8E-46DD-87B4-BEAA8C0A5A50}">
      <dgm:prSet/>
      <dgm:spPr/>
      <dgm:t>
        <a:bodyPr/>
        <a:lstStyle/>
        <a:p>
          <a:endParaRPr lang="en-US"/>
        </a:p>
      </dgm:t>
    </dgm:pt>
    <dgm:pt modelId="{CF0CE10F-9BE5-4360-86C7-080668D3AF76}" type="pres">
      <dgm:prSet presAssocID="{67CB536D-F947-4051-8697-FF5B2F840AEB}" presName="Name0" presStyleCnt="0">
        <dgm:presLayoutVars>
          <dgm:dir/>
          <dgm:animLvl val="lvl"/>
          <dgm:resizeHandles val="exact"/>
        </dgm:presLayoutVars>
      </dgm:prSet>
      <dgm:spPr/>
      <dgm:t>
        <a:bodyPr/>
        <a:lstStyle/>
        <a:p>
          <a:endParaRPr lang="en-US"/>
        </a:p>
      </dgm:t>
    </dgm:pt>
    <dgm:pt modelId="{983474FC-1109-4D49-9F9C-2A532964FF6D}" type="pres">
      <dgm:prSet presAssocID="{233E24B6-B1A0-40D3-9699-2D852647C87A}" presName="linNode" presStyleCnt="0"/>
      <dgm:spPr/>
    </dgm:pt>
    <dgm:pt modelId="{5311FB1E-36C5-478F-8E36-D6D32E68D42E}" type="pres">
      <dgm:prSet presAssocID="{233E24B6-B1A0-40D3-9699-2D852647C87A}" presName="parentText" presStyleLbl="node1" presStyleIdx="0" presStyleCnt="2" custScaleX="73293">
        <dgm:presLayoutVars>
          <dgm:chMax val="1"/>
          <dgm:bulletEnabled val="1"/>
        </dgm:presLayoutVars>
      </dgm:prSet>
      <dgm:spPr/>
      <dgm:t>
        <a:bodyPr/>
        <a:lstStyle/>
        <a:p>
          <a:endParaRPr lang="en-US"/>
        </a:p>
      </dgm:t>
    </dgm:pt>
    <dgm:pt modelId="{413B5F4D-C20A-420A-B87F-24164DC8B704}" type="pres">
      <dgm:prSet presAssocID="{233E24B6-B1A0-40D3-9699-2D852647C87A}" presName="descendantText" presStyleLbl="alignAccFollowNode1" presStyleIdx="0" presStyleCnt="2" custScaleX="126806">
        <dgm:presLayoutVars>
          <dgm:bulletEnabled val="1"/>
        </dgm:presLayoutVars>
      </dgm:prSet>
      <dgm:spPr/>
      <dgm:t>
        <a:bodyPr/>
        <a:lstStyle/>
        <a:p>
          <a:endParaRPr lang="en-US"/>
        </a:p>
      </dgm:t>
    </dgm:pt>
    <dgm:pt modelId="{A1C3329C-117F-446C-BC99-CDDE65F23D84}" type="pres">
      <dgm:prSet presAssocID="{B027A773-1B05-4A10-9272-ADF423B0742F}" presName="sp" presStyleCnt="0"/>
      <dgm:spPr/>
    </dgm:pt>
    <dgm:pt modelId="{5CA833C2-DF33-459A-AE81-94A21B432174}" type="pres">
      <dgm:prSet presAssocID="{8A6EF92E-7E0E-40F9-AD87-A031FAA2647B}" presName="linNode" presStyleCnt="0"/>
      <dgm:spPr/>
    </dgm:pt>
    <dgm:pt modelId="{B1A54CE1-5BF7-4CE8-A7C8-10EBCD52C08B}" type="pres">
      <dgm:prSet presAssocID="{8A6EF92E-7E0E-40F9-AD87-A031FAA2647B}" presName="parentText" presStyleLbl="node1" presStyleIdx="1" presStyleCnt="2" custScaleX="73293">
        <dgm:presLayoutVars>
          <dgm:chMax val="1"/>
          <dgm:bulletEnabled val="1"/>
        </dgm:presLayoutVars>
      </dgm:prSet>
      <dgm:spPr/>
      <dgm:t>
        <a:bodyPr/>
        <a:lstStyle/>
        <a:p>
          <a:endParaRPr lang="en-US"/>
        </a:p>
      </dgm:t>
    </dgm:pt>
    <dgm:pt modelId="{F667A1F1-C881-449C-94C7-876912CEBF35}" type="pres">
      <dgm:prSet presAssocID="{8A6EF92E-7E0E-40F9-AD87-A031FAA2647B}" presName="descendantText" presStyleLbl="alignAccFollowNode1" presStyleIdx="1" presStyleCnt="2" custScaleX="126806">
        <dgm:presLayoutVars>
          <dgm:bulletEnabled val="1"/>
        </dgm:presLayoutVars>
      </dgm:prSet>
      <dgm:spPr/>
      <dgm:t>
        <a:bodyPr/>
        <a:lstStyle/>
        <a:p>
          <a:endParaRPr lang="en-US"/>
        </a:p>
      </dgm:t>
    </dgm:pt>
  </dgm:ptLst>
  <dgm:cxnLst>
    <dgm:cxn modelId="{5EF9C83B-3269-4E96-8F12-74E7E3D5EE9A}" type="presOf" srcId="{D56635E1-D918-4E5D-A3E6-26ED702FFEF7}" destId="{413B5F4D-C20A-420A-B87F-24164DC8B704}" srcOrd="0" destOrd="0" presId="urn:microsoft.com/office/officeart/2005/8/layout/vList5"/>
    <dgm:cxn modelId="{5CB727DE-DC06-4C8F-9817-3459537259CE}" type="presOf" srcId="{8A6EF92E-7E0E-40F9-AD87-A031FAA2647B}" destId="{B1A54CE1-5BF7-4CE8-A7C8-10EBCD52C08B}" srcOrd="0" destOrd="0" presId="urn:microsoft.com/office/officeart/2005/8/layout/vList5"/>
    <dgm:cxn modelId="{1320244E-EC82-494D-B337-47694B9762A0}" type="presOf" srcId="{67CB536D-F947-4051-8697-FF5B2F840AEB}" destId="{CF0CE10F-9BE5-4360-86C7-080668D3AF76}" srcOrd="0" destOrd="0" presId="urn:microsoft.com/office/officeart/2005/8/layout/vList5"/>
    <dgm:cxn modelId="{9EB9890C-97C6-4790-AC93-766FE8B34856}" type="presOf" srcId="{233E24B6-B1A0-40D3-9699-2D852647C87A}" destId="{5311FB1E-36C5-478F-8E36-D6D32E68D42E}" srcOrd="0" destOrd="0" presId="urn:microsoft.com/office/officeart/2005/8/layout/vList5"/>
    <dgm:cxn modelId="{E079D1A4-C5C7-460D-80A1-F8C00658C279}" type="presOf" srcId="{17D17191-34B0-4EFE-8424-2C076FCB6830}" destId="{F667A1F1-C881-449C-94C7-876912CEBF35}" srcOrd="0" destOrd="0" presId="urn:microsoft.com/office/officeart/2005/8/layout/vList5"/>
    <dgm:cxn modelId="{0331982C-2B96-468A-8B1A-BF890C6DB67E}" srcId="{67CB536D-F947-4051-8697-FF5B2F840AEB}" destId="{8A6EF92E-7E0E-40F9-AD87-A031FAA2647B}" srcOrd="1" destOrd="0" parTransId="{A987A97F-3BC0-47D1-90B2-BF9CCE22DFE0}" sibTransId="{D6F3DB7B-6F64-4566-91A9-21052431698B}"/>
    <dgm:cxn modelId="{6EA0C602-BBA5-479D-AA6A-C26C8C913FC1}" srcId="{233E24B6-B1A0-40D3-9699-2D852647C87A}" destId="{D56635E1-D918-4E5D-A3E6-26ED702FFEF7}" srcOrd="0" destOrd="0" parTransId="{80298648-F447-4925-BF0F-0920A531D95B}" sibTransId="{DF2CA74F-B06A-4047-AD20-AD91C6E62473}"/>
    <dgm:cxn modelId="{20BAF0FF-7F8E-46DD-87B4-BEAA8C0A5A50}" srcId="{8A6EF92E-7E0E-40F9-AD87-A031FAA2647B}" destId="{17D17191-34B0-4EFE-8424-2C076FCB6830}" srcOrd="0" destOrd="0" parTransId="{CFF4AFC5-E068-454A-8AF6-48468C541353}" sibTransId="{6DFAB527-06CB-45F3-9384-533911EB2F8F}"/>
    <dgm:cxn modelId="{2B74A06F-44EA-4911-9B7D-F58AA4154E98}" srcId="{67CB536D-F947-4051-8697-FF5B2F840AEB}" destId="{233E24B6-B1A0-40D3-9699-2D852647C87A}" srcOrd="0" destOrd="0" parTransId="{B6D7FFEE-0286-446F-8574-D0C5F0644071}" sibTransId="{B027A773-1B05-4A10-9272-ADF423B0742F}"/>
    <dgm:cxn modelId="{B8D5766A-8BFC-4574-9EF2-2A929784A78E}" type="presParOf" srcId="{CF0CE10F-9BE5-4360-86C7-080668D3AF76}" destId="{983474FC-1109-4D49-9F9C-2A532964FF6D}" srcOrd="0" destOrd="0" presId="urn:microsoft.com/office/officeart/2005/8/layout/vList5"/>
    <dgm:cxn modelId="{AFA5BFF6-DC79-449D-BAF3-8AF5E6E88306}" type="presParOf" srcId="{983474FC-1109-4D49-9F9C-2A532964FF6D}" destId="{5311FB1E-36C5-478F-8E36-D6D32E68D42E}" srcOrd="0" destOrd="0" presId="urn:microsoft.com/office/officeart/2005/8/layout/vList5"/>
    <dgm:cxn modelId="{7B5FE41D-EC7D-4AE8-92C1-83EE30E2E2D2}" type="presParOf" srcId="{983474FC-1109-4D49-9F9C-2A532964FF6D}" destId="{413B5F4D-C20A-420A-B87F-24164DC8B704}" srcOrd="1" destOrd="0" presId="urn:microsoft.com/office/officeart/2005/8/layout/vList5"/>
    <dgm:cxn modelId="{B3A7B857-A8EE-414E-AE24-6DAD23996EC9}" type="presParOf" srcId="{CF0CE10F-9BE5-4360-86C7-080668D3AF76}" destId="{A1C3329C-117F-446C-BC99-CDDE65F23D84}" srcOrd="1" destOrd="0" presId="urn:microsoft.com/office/officeart/2005/8/layout/vList5"/>
    <dgm:cxn modelId="{D7738990-B6FC-4355-AE90-81927FFFACAC}" type="presParOf" srcId="{CF0CE10F-9BE5-4360-86C7-080668D3AF76}" destId="{5CA833C2-DF33-459A-AE81-94A21B432174}" srcOrd="2" destOrd="0" presId="urn:microsoft.com/office/officeart/2005/8/layout/vList5"/>
    <dgm:cxn modelId="{190BEE53-AD63-40FE-85E7-A2F5A4329CD2}" type="presParOf" srcId="{5CA833C2-DF33-459A-AE81-94A21B432174}" destId="{B1A54CE1-5BF7-4CE8-A7C8-10EBCD52C08B}" srcOrd="0" destOrd="0" presId="urn:microsoft.com/office/officeart/2005/8/layout/vList5"/>
    <dgm:cxn modelId="{331ECB59-CBF6-475D-AA7B-1E4309162CA6}" type="presParOf" srcId="{5CA833C2-DF33-459A-AE81-94A21B432174}" destId="{F667A1F1-C881-449C-94C7-876912CEBF3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CB536D-F947-4051-8697-FF5B2F840AEB}" type="doc">
      <dgm:prSet loTypeId="urn:microsoft.com/office/officeart/2005/8/layout/vList5" loCatId="list" qsTypeId="urn:microsoft.com/office/officeart/2005/8/quickstyle/3d1" qsCatId="3D" csTypeId="urn:microsoft.com/office/officeart/2005/8/colors/accent2_2" csCatId="accent2" phldr="1"/>
      <dgm:spPr/>
      <dgm:t>
        <a:bodyPr/>
        <a:lstStyle/>
        <a:p>
          <a:endParaRPr lang="en-US"/>
        </a:p>
      </dgm:t>
    </dgm:pt>
    <dgm:pt modelId="{233E24B6-B1A0-40D3-9699-2D852647C87A}">
      <dgm:prSet phldrT="[Text]" custT="1"/>
      <dgm:spPr/>
      <dgm:t>
        <a:bodyPr/>
        <a:lstStyle/>
        <a:p>
          <a:r>
            <a:rPr lang="en-US" sz="2400" b="1" dirty="0" smtClean="0"/>
            <a:t>[ 1 ]</a:t>
          </a:r>
          <a:r>
            <a:rPr lang="en-US" sz="2400" dirty="0" smtClean="0"/>
            <a:t/>
          </a:r>
          <a:br>
            <a:rPr lang="en-US" sz="2400" dirty="0" smtClean="0"/>
          </a:br>
          <a:r>
            <a:rPr lang="en-US" sz="2400" dirty="0" smtClean="0"/>
            <a:t>History, Philosophy, Mission and Objectives</a:t>
          </a:r>
          <a:endParaRPr lang="en-US" sz="2400" b="1" dirty="0">
            <a:effectLst>
              <a:outerShdw blurRad="50800" dist="38100" dir="2700000" algn="tl" rotWithShape="0">
                <a:prstClr val="black">
                  <a:alpha val="40000"/>
                </a:prstClr>
              </a:outerShdw>
            </a:effectLst>
          </a:endParaRPr>
        </a:p>
      </dgm:t>
    </dgm:pt>
    <dgm:pt modelId="{B6D7FFEE-0286-446F-8574-D0C5F0644071}" type="parTrans" cxnId="{2B74A06F-44EA-4911-9B7D-F58AA4154E98}">
      <dgm:prSet/>
      <dgm:spPr/>
      <dgm:t>
        <a:bodyPr/>
        <a:lstStyle/>
        <a:p>
          <a:endParaRPr lang="en-US"/>
        </a:p>
      </dgm:t>
    </dgm:pt>
    <dgm:pt modelId="{B027A773-1B05-4A10-9272-ADF423B0742F}" type="sibTrans" cxnId="{2B74A06F-44EA-4911-9B7D-F58AA4154E98}">
      <dgm:prSet/>
      <dgm:spPr/>
      <dgm:t>
        <a:bodyPr/>
        <a:lstStyle/>
        <a:p>
          <a:endParaRPr lang="en-US"/>
        </a:p>
      </dgm:t>
    </dgm:pt>
    <dgm:pt modelId="{D56635E1-D918-4E5D-A3E6-26ED702FFEF7}">
      <dgm:prSet phldrT="[Text]"/>
      <dgm:spPr/>
      <dgm:t>
        <a:bodyPr/>
        <a:lstStyle/>
        <a:p>
          <a:r>
            <a:rPr lang="en-US" b="1" dirty="0" smtClean="0">
              <a:latin typeface="Calibri" pitchFamily="34" charset="0"/>
              <a:cs typeface="Calibri" pitchFamily="34" charset="0"/>
            </a:rPr>
            <a:t>Standard: The institution will have a clear sense of mission and identity, encapsulated in statements of mission, philosophy, objectives and ethics, and evidenced in the total life of the institution.</a:t>
          </a:r>
          <a:endParaRPr lang="en-US" b="1" dirty="0">
            <a:latin typeface="Calibri" pitchFamily="34" charset="0"/>
            <a:cs typeface="Calibri" pitchFamily="34" charset="0"/>
          </a:endParaRPr>
        </a:p>
      </dgm:t>
    </dgm:pt>
    <dgm:pt modelId="{80298648-F447-4925-BF0F-0920A531D95B}" type="parTrans" cxnId="{6EA0C602-BBA5-479D-AA6A-C26C8C913FC1}">
      <dgm:prSet/>
      <dgm:spPr/>
      <dgm:t>
        <a:bodyPr/>
        <a:lstStyle/>
        <a:p>
          <a:endParaRPr lang="en-US"/>
        </a:p>
      </dgm:t>
    </dgm:pt>
    <dgm:pt modelId="{DF2CA74F-B06A-4047-AD20-AD91C6E62473}" type="sibTrans" cxnId="{6EA0C602-BBA5-479D-AA6A-C26C8C913FC1}">
      <dgm:prSet/>
      <dgm:spPr/>
      <dgm:t>
        <a:bodyPr/>
        <a:lstStyle/>
        <a:p>
          <a:endParaRPr lang="en-US"/>
        </a:p>
      </dgm:t>
    </dgm:pt>
    <dgm:pt modelId="{8A6EF92E-7E0E-40F9-AD87-A031FAA2647B}">
      <dgm:prSet phldrT="[Text]" custT="1"/>
      <dgm:spPr/>
      <dgm:t>
        <a:bodyPr/>
        <a:lstStyle/>
        <a:p>
          <a:r>
            <a:rPr lang="en-US" sz="2400" b="1" dirty="0" smtClean="0"/>
            <a:t>[ 2 ]</a:t>
          </a:r>
          <a:r>
            <a:rPr lang="en-US" sz="2400" dirty="0" smtClean="0"/>
            <a:t/>
          </a:r>
          <a:br>
            <a:rPr lang="en-US" sz="2400" dirty="0" smtClean="0"/>
          </a:br>
          <a:r>
            <a:rPr lang="en-US" sz="2400" dirty="0" smtClean="0">
              <a:effectLst/>
            </a:rPr>
            <a:t>Spiritual Develop-</a:t>
          </a:r>
          <a:r>
            <a:rPr lang="en-US" sz="2400" dirty="0" err="1" smtClean="0">
              <a:effectLst/>
            </a:rPr>
            <a:t>ment</a:t>
          </a:r>
          <a:r>
            <a:rPr lang="en-US" sz="2400" dirty="0" smtClean="0">
              <a:effectLst/>
            </a:rPr>
            <a:t>, Service and Witnessing</a:t>
          </a:r>
          <a:endParaRPr lang="en-US" sz="2400" b="1" dirty="0">
            <a:effectLst>
              <a:outerShdw blurRad="50800" dist="38100" dir="2700000" algn="tl" rotWithShape="0">
                <a:prstClr val="black">
                  <a:alpha val="40000"/>
                </a:prstClr>
              </a:outerShdw>
            </a:effectLst>
          </a:endParaRPr>
        </a:p>
      </dgm:t>
    </dgm:pt>
    <dgm:pt modelId="{A987A97F-3BC0-47D1-90B2-BF9CCE22DFE0}" type="parTrans" cxnId="{0331982C-2B96-468A-8B1A-BF890C6DB67E}">
      <dgm:prSet/>
      <dgm:spPr/>
      <dgm:t>
        <a:bodyPr/>
        <a:lstStyle/>
        <a:p>
          <a:endParaRPr lang="en-US"/>
        </a:p>
      </dgm:t>
    </dgm:pt>
    <dgm:pt modelId="{D6F3DB7B-6F64-4566-91A9-21052431698B}" type="sibTrans" cxnId="{0331982C-2B96-468A-8B1A-BF890C6DB67E}">
      <dgm:prSet/>
      <dgm:spPr/>
      <dgm:t>
        <a:bodyPr/>
        <a:lstStyle/>
        <a:p>
          <a:endParaRPr lang="en-US"/>
        </a:p>
      </dgm:t>
    </dgm:pt>
    <dgm:pt modelId="{17D17191-34B0-4EFE-8424-2C076FCB6830}">
      <dgm:prSet phldrT="[Text]"/>
      <dgm:spPr/>
      <dgm:t>
        <a:bodyPr/>
        <a:lstStyle/>
        <a:p>
          <a:r>
            <a:rPr lang="en-US" b="1" dirty="0" smtClean="0">
              <a:latin typeface="Calibri" pitchFamily="34" charset="0"/>
              <a:cs typeface="Calibri" pitchFamily="34" charset="0"/>
            </a:rPr>
            <a:t>Standard: The institution will have a strong and vibrant spiritual life program, encapsulated in a spiritual master plan, that widely involves and impacts both the institution and communities beyond. </a:t>
          </a:r>
          <a:endParaRPr lang="en-US" b="1" dirty="0">
            <a:latin typeface="Calibri" pitchFamily="34" charset="0"/>
            <a:cs typeface="Calibri" pitchFamily="34" charset="0"/>
          </a:endParaRPr>
        </a:p>
      </dgm:t>
    </dgm:pt>
    <dgm:pt modelId="{CFF4AFC5-E068-454A-8AF6-48468C541353}" type="parTrans" cxnId="{20BAF0FF-7F8E-46DD-87B4-BEAA8C0A5A50}">
      <dgm:prSet/>
      <dgm:spPr/>
      <dgm:t>
        <a:bodyPr/>
        <a:lstStyle/>
        <a:p>
          <a:endParaRPr lang="en-US"/>
        </a:p>
      </dgm:t>
    </dgm:pt>
    <dgm:pt modelId="{6DFAB527-06CB-45F3-9384-533911EB2F8F}" type="sibTrans" cxnId="{20BAF0FF-7F8E-46DD-87B4-BEAA8C0A5A50}">
      <dgm:prSet/>
      <dgm:spPr/>
      <dgm:t>
        <a:bodyPr/>
        <a:lstStyle/>
        <a:p>
          <a:endParaRPr lang="en-US"/>
        </a:p>
      </dgm:t>
    </dgm:pt>
    <dgm:pt modelId="{CF0CE10F-9BE5-4360-86C7-080668D3AF76}" type="pres">
      <dgm:prSet presAssocID="{67CB536D-F947-4051-8697-FF5B2F840AEB}" presName="Name0" presStyleCnt="0">
        <dgm:presLayoutVars>
          <dgm:dir/>
          <dgm:animLvl val="lvl"/>
          <dgm:resizeHandles val="exact"/>
        </dgm:presLayoutVars>
      </dgm:prSet>
      <dgm:spPr/>
      <dgm:t>
        <a:bodyPr/>
        <a:lstStyle/>
        <a:p>
          <a:endParaRPr lang="en-US"/>
        </a:p>
      </dgm:t>
    </dgm:pt>
    <dgm:pt modelId="{983474FC-1109-4D49-9F9C-2A532964FF6D}" type="pres">
      <dgm:prSet presAssocID="{233E24B6-B1A0-40D3-9699-2D852647C87A}" presName="linNode" presStyleCnt="0"/>
      <dgm:spPr/>
      <dgm:t>
        <a:bodyPr/>
        <a:lstStyle/>
        <a:p>
          <a:endParaRPr lang="en-US"/>
        </a:p>
      </dgm:t>
    </dgm:pt>
    <dgm:pt modelId="{5311FB1E-36C5-478F-8E36-D6D32E68D42E}" type="pres">
      <dgm:prSet presAssocID="{233E24B6-B1A0-40D3-9699-2D852647C87A}" presName="parentText" presStyleLbl="node1" presStyleIdx="0" presStyleCnt="2" custScaleX="73293">
        <dgm:presLayoutVars>
          <dgm:chMax val="1"/>
          <dgm:bulletEnabled val="1"/>
        </dgm:presLayoutVars>
      </dgm:prSet>
      <dgm:spPr/>
      <dgm:t>
        <a:bodyPr/>
        <a:lstStyle/>
        <a:p>
          <a:endParaRPr lang="en-US"/>
        </a:p>
      </dgm:t>
    </dgm:pt>
    <dgm:pt modelId="{413B5F4D-C20A-420A-B87F-24164DC8B704}" type="pres">
      <dgm:prSet presAssocID="{233E24B6-B1A0-40D3-9699-2D852647C87A}" presName="descendantText" presStyleLbl="alignAccFollowNode1" presStyleIdx="0" presStyleCnt="2" custScaleX="126806">
        <dgm:presLayoutVars>
          <dgm:bulletEnabled val="1"/>
        </dgm:presLayoutVars>
      </dgm:prSet>
      <dgm:spPr/>
      <dgm:t>
        <a:bodyPr/>
        <a:lstStyle/>
        <a:p>
          <a:endParaRPr lang="en-US"/>
        </a:p>
      </dgm:t>
    </dgm:pt>
    <dgm:pt modelId="{A1C3329C-117F-446C-BC99-CDDE65F23D84}" type="pres">
      <dgm:prSet presAssocID="{B027A773-1B05-4A10-9272-ADF423B0742F}" presName="sp" presStyleCnt="0"/>
      <dgm:spPr/>
      <dgm:t>
        <a:bodyPr/>
        <a:lstStyle/>
        <a:p>
          <a:endParaRPr lang="en-US"/>
        </a:p>
      </dgm:t>
    </dgm:pt>
    <dgm:pt modelId="{5CA833C2-DF33-459A-AE81-94A21B432174}" type="pres">
      <dgm:prSet presAssocID="{8A6EF92E-7E0E-40F9-AD87-A031FAA2647B}" presName="linNode" presStyleCnt="0"/>
      <dgm:spPr/>
      <dgm:t>
        <a:bodyPr/>
        <a:lstStyle/>
        <a:p>
          <a:endParaRPr lang="en-US"/>
        </a:p>
      </dgm:t>
    </dgm:pt>
    <dgm:pt modelId="{B1A54CE1-5BF7-4CE8-A7C8-10EBCD52C08B}" type="pres">
      <dgm:prSet presAssocID="{8A6EF92E-7E0E-40F9-AD87-A031FAA2647B}" presName="parentText" presStyleLbl="node1" presStyleIdx="1" presStyleCnt="2" custScaleX="73293">
        <dgm:presLayoutVars>
          <dgm:chMax val="1"/>
          <dgm:bulletEnabled val="1"/>
        </dgm:presLayoutVars>
      </dgm:prSet>
      <dgm:spPr/>
      <dgm:t>
        <a:bodyPr/>
        <a:lstStyle/>
        <a:p>
          <a:endParaRPr lang="en-US"/>
        </a:p>
      </dgm:t>
    </dgm:pt>
    <dgm:pt modelId="{F667A1F1-C881-449C-94C7-876912CEBF35}" type="pres">
      <dgm:prSet presAssocID="{8A6EF92E-7E0E-40F9-AD87-A031FAA2647B}" presName="descendantText" presStyleLbl="alignAccFollowNode1" presStyleIdx="1" presStyleCnt="2" custScaleX="126806">
        <dgm:presLayoutVars>
          <dgm:bulletEnabled val="1"/>
        </dgm:presLayoutVars>
      </dgm:prSet>
      <dgm:spPr/>
      <dgm:t>
        <a:bodyPr/>
        <a:lstStyle/>
        <a:p>
          <a:endParaRPr lang="en-US"/>
        </a:p>
      </dgm:t>
    </dgm:pt>
  </dgm:ptLst>
  <dgm:cxnLst>
    <dgm:cxn modelId="{CFEE1C58-9EFE-449B-A85F-2C62C14E42A6}" type="presOf" srcId="{67CB536D-F947-4051-8697-FF5B2F840AEB}" destId="{CF0CE10F-9BE5-4360-86C7-080668D3AF76}" srcOrd="0" destOrd="0" presId="urn:microsoft.com/office/officeart/2005/8/layout/vList5"/>
    <dgm:cxn modelId="{48E15937-5ED6-4700-A7DD-C9C9F5B13E0A}" type="presOf" srcId="{8A6EF92E-7E0E-40F9-AD87-A031FAA2647B}" destId="{B1A54CE1-5BF7-4CE8-A7C8-10EBCD52C08B}" srcOrd="0" destOrd="0" presId="urn:microsoft.com/office/officeart/2005/8/layout/vList5"/>
    <dgm:cxn modelId="{9575BB8E-6BB3-4839-8188-D016A0B75C58}" type="presOf" srcId="{233E24B6-B1A0-40D3-9699-2D852647C87A}" destId="{5311FB1E-36C5-478F-8E36-D6D32E68D42E}" srcOrd="0" destOrd="0" presId="urn:microsoft.com/office/officeart/2005/8/layout/vList5"/>
    <dgm:cxn modelId="{0331982C-2B96-468A-8B1A-BF890C6DB67E}" srcId="{67CB536D-F947-4051-8697-FF5B2F840AEB}" destId="{8A6EF92E-7E0E-40F9-AD87-A031FAA2647B}" srcOrd="1" destOrd="0" parTransId="{A987A97F-3BC0-47D1-90B2-BF9CCE22DFE0}" sibTransId="{D6F3DB7B-6F64-4566-91A9-21052431698B}"/>
    <dgm:cxn modelId="{6EA0C602-BBA5-479D-AA6A-C26C8C913FC1}" srcId="{233E24B6-B1A0-40D3-9699-2D852647C87A}" destId="{D56635E1-D918-4E5D-A3E6-26ED702FFEF7}" srcOrd="0" destOrd="0" parTransId="{80298648-F447-4925-BF0F-0920A531D95B}" sibTransId="{DF2CA74F-B06A-4047-AD20-AD91C6E62473}"/>
    <dgm:cxn modelId="{20BAF0FF-7F8E-46DD-87B4-BEAA8C0A5A50}" srcId="{8A6EF92E-7E0E-40F9-AD87-A031FAA2647B}" destId="{17D17191-34B0-4EFE-8424-2C076FCB6830}" srcOrd="0" destOrd="0" parTransId="{CFF4AFC5-E068-454A-8AF6-48468C541353}" sibTransId="{6DFAB527-06CB-45F3-9384-533911EB2F8F}"/>
    <dgm:cxn modelId="{E891CE63-2BB5-4485-B2D3-A8BF82228F9B}" type="presOf" srcId="{D56635E1-D918-4E5D-A3E6-26ED702FFEF7}" destId="{413B5F4D-C20A-420A-B87F-24164DC8B704}" srcOrd="0" destOrd="0" presId="urn:microsoft.com/office/officeart/2005/8/layout/vList5"/>
    <dgm:cxn modelId="{2B74A06F-44EA-4911-9B7D-F58AA4154E98}" srcId="{67CB536D-F947-4051-8697-FF5B2F840AEB}" destId="{233E24B6-B1A0-40D3-9699-2D852647C87A}" srcOrd="0" destOrd="0" parTransId="{B6D7FFEE-0286-446F-8574-D0C5F0644071}" sibTransId="{B027A773-1B05-4A10-9272-ADF423B0742F}"/>
    <dgm:cxn modelId="{57152F73-8B56-4757-9DE2-E00CB85F022A}" type="presOf" srcId="{17D17191-34B0-4EFE-8424-2C076FCB6830}" destId="{F667A1F1-C881-449C-94C7-876912CEBF35}" srcOrd="0" destOrd="0" presId="urn:microsoft.com/office/officeart/2005/8/layout/vList5"/>
    <dgm:cxn modelId="{B4729398-B01B-478A-A2F8-C5745F29E231}" type="presParOf" srcId="{CF0CE10F-9BE5-4360-86C7-080668D3AF76}" destId="{983474FC-1109-4D49-9F9C-2A532964FF6D}" srcOrd="0" destOrd="0" presId="urn:microsoft.com/office/officeart/2005/8/layout/vList5"/>
    <dgm:cxn modelId="{D8E1F9BC-D0CB-4DCE-89A9-5BA983D4693A}" type="presParOf" srcId="{983474FC-1109-4D49-9F9C-2A532964FF6D}" destId="{5311FB1E-36C5-478F-8E36-D6D32E68D42E}" srcOrd="0" destOrd="0" presId="urn:microsoft.com/office/officeart/2005/8/layout/vList5"/>
    <dgm:cxn modelId="{5301E63E-7F58-484A-B7B1-80843A8CDEBA}" type="presParOf" srcId="{983474FC-1109-4D49-9F9C-2A532964FF6D}" destId="{413B5F4D-C20A-420A-B87F-24164DC8B704}" srcOrd="1" destOrd="0" presId="urn:microsoft.com/office/officeart/2005/8/layout/vList5"/>
    <dgm:cxn modelId="{2CF806CA-C4E4-4D57-91E4-03DA34FECA19}" type="presParOf" srcId="{CF0CE10F-9BE5-4360-86C7-080668D3AF76}" destId="{A1C3329C-117F-446C-BC99-CDDE65F23D84}" srcOrd="1" destOrd="0" presId="urn:microsoft.com/office/officeart/2005/8/layout/vList5"/>
    <dgm:cxn modelId="{F0478A4F-F97E-4F2E-B104-8A704716A6F9}" type="presParOf" srcId="{CF0CE10F-9BE5-4360-86C7-080668D3AF76}" destId="{5CA833C2-DF33-459A-AE81-94A21B432174}" srcOrd="2" destOrd="0" presId="urn:microsoft.com/office/officeart/2005/8/layout/vList5"/>
    <dgm:cxn modelId="{78D8A23F-5FCC-4ABA-84C7-D299C6A97635}" type="presParOf" srcId="{5CA833C2-DF33-459A-AE81-94A21B432174}" destId="{B1A54CE1-5BF7-4CE8-A7C8-10EBCD52C08B}" srcOrd="0" destOrd="0" presId="urn:microsoft.com/office/officeart/2005/8/layout/vList5"/>
    <dgm:cxn modelId="{D8AA2631-C092-4CCF-9CBE-22EEA6E0FF4A}" type="presParOf" srcId="{5CA833C2-DF33-459A-AE81-94A21B432174}" destId="{F667A1F1-C881-449C-94C7-876912CEBF3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CB536D-F947-4051-8697-FF5B2F840AEB}" type="doc">
      <dgm:prSet loTypeId="urn:microsoft.com/office/officeart/2005/8/layout/vList5" loCatId="list" qsTypeId="urn:microsoft.com/office/officeart/2005/8/quickstyle/3d1" qsCatId="3D" csTypeId="urn:microsoft.com/office/officeart/2005/8/colors/accent2_2" csCatId="accent2" phldr="1"/>
      <dgm:spPr/>
      <dgm:t>
        <a:bodyPr/>
        <a:lstStyle/>
        <a:p>
          <a:endParaRPr lang="en-US"/>
        </a:p>
      </dgm:t>
    </dgm:pt>
    <dgm:pt modelId="{233E24B6-B1A0-40D3-9699-2D852647C87A}">
      <dgm:prSet phldrT="[Text]" custT="1"/>
      <dgm:spPr/>
      <dgm:t>
        <a:bodyPr/>
        <a:lstStyle/>
        <a:p>
          <a:r>
            <a:rPr lang="en-US" sz="2400" b="1" dirty="0" smtClean="0"/>
            <a:t>[ 3 ]</a:t>
          </a:r>
          <a:r>
            <a:rPr lang="en-US" sz="2400" dirty="0" smtClean="0"/>
            <a:t/>
          </a:r>
          <a:br>
            <a:rPr lang="en-US" sz="2400" dirty="0" smtClean="0"/>
          </a:br>
          <a:r>
            <a:rPr lang="en-US" sz="2200" dirty="0" smtClean="0">
              <a:effectLst/>
            </a:rPr>
            <a:t>Governance, Organization and </a:t>
          </a:r>
          <a:r>
            <a:rPr lang="en-US" sz="2200" dirty="0" err="1" smtClean="0">
              <a:effectLst/>
            </a:rPr>
            <a:t>Adminis-tration</a:t>
          </a:r>
          <a:endParaRPr lang="en-US" sz="2200" b="1" dirty="0">
            <a:effectLst>
              <a:outerShdw blurRad="50800" dist="38100" dir="2700000" algn="tl" rotWithShape="0">
                <a:prstClr val="black">
                  <a:alpha val="40000"/>
                </a:prstClr>
              </a:outerShdw>
            </a:effectLst>
          </a:endParaRPr>
        </a:p>
      </dgm:t>
    </dgm:pt>
    <dgm:pt modelId="{B6D7FFEE-0286-446F-8574-D0C5F0644071}" type="parTrans" cxnId="{2B74A06F-44EA-4911-9B7D-F58AA4154E98}">
      <dgm:prSet/>
      <dgm:spPr/>
      <dgm:t>
        <a:bodyPr/>
        <a:lstStyle/>
        <a:p>
          <a:endParaRPr lang="en-US"/>
        </a:p>
      </dgm:t>
    </dgm:pt>
    <dgm:pt modelId="{B027A773-1B05-4A10-9272-ADF423B0742F}" type="sibTrans" cxnId="{2B74A06F-44EA-4911-9B7D-F58AA4154E98}">
      <dgm:prSet/>
      <dgm:spPr/>
      <dgm:t>
        <a:bodyPr/>
        <a:lstStyle/>
        <a:p>
          <a:endParaRPr lang="en-US"/>
        </a:p>
      </dgm:t>
    </dgm:pt>
    <dgm:pt modelId="{D56635E1-D918-4E5D-A3E6-26ED702FFEF7}">
      <dgm:prSet phldrT="[Text]"/>
      <dgm:spPr/>
      <dgm:t>
        <a:bodyPr/>
        <a:lstStyle/>
        <a:p>
          <a:r>
            <a:rPr lang="en-US" b="1" dirty="0" smtClean="0">
              <a:latin typeface="Calibri" pitchFamily="34" charset="0"/>
              <a:cs typeface="Calibri" pitchFamily="34" charset="0"/>
            </a:rPr>
            <a:t>Standard: The institution will have a governance structure and administrative leadership that provides strong mission-driven direction to the institution, ensures the institution’s educational objectives can be met, and nurtures a campus environment characterized by good communication, inclusive decision-making, and strong internal continuous quality improvement of educational and management processes as evidenced through outcomes. </a:t>
          </a:r>
          <a:endParaRPr lang="en-US" b="1" dirty="0">
            <a:latin typeface="Calibri" pitchFamily="34" charset="0"/>
            <a:cs typeface="Calibri" pitchFamily="34" charset="0"/>
          </a:endParaRPr>
        </a:p>
      </dgm:t>
    </dgm:pt>
    <dgm:pt modelId="{80298648-F447-4925-BF0F-0920A531D95B}" type="parTrans" cxnId="{6EA0C602-BBA5-479D-AA6A-C26C8C913FC1}">
      <dgm:prSet/>
      <dgm:spPr/>
      <dgm:t>
        <a:bodyPr/>
        <a:lstStyle/>
        <a:p>
          <a:endParaRPr lang="en-US"/>
        </a:p>
      </dgm:t>
    </dgm:pt>
    <dgm:pt modelId="{DF2CA74F-B06A-4047-AD20-AD91C6E62473}" type="sibTrans" cxnId="{6EA0C602-BBA5-479D-AA6A-C26C8C913FC1}">
      <dgm:prSet/>
      <dgm:spPr/>
      <dgm:t>
        <a:bodyPr/>
        <a:lstStyle/>
        <a:p>
          <a:endParaRPr lang="en-US"/>
        </a:p>
      </dgm:t>
    </dgm:pt>
    <dgm:pt modelId="{8A6EF92E-7E0E-40F9-AD87-A031FAA2647B}">
      <dgm:prSet phldrT="[Text]" custT="1"/>
      <dgm:spPr/>
      <dgm:t>
        <a:bodyPr/>
        <a:lstStyle/>
        <a:p>
          <a:r>
            <a:rPr lang="en-US" sz="2400" b="1" dirty="0" smtClean="0"/>
            <a:t>[ 4 ]</a:t>
          </a:r>
          <a:r>
            <a:rPr lang="en-US" sz="2400" dirty="0" smtClean="0"/>
            <a:t/>
          </a:r>
          <a:br>
            <a:rPr lang="en-US" sz="2400" dirty="0" smtClean="0"/>
          </a:br>
          <a:r>
            <a:rPr lang="en-US" sz="2400" dirty="0" smtClean="0">
              <a:effectLst/>
            </a:rPr>
            <a:t>Finances, Financial Structure, and Industries</a:t>
          </a:r>
          <a:endParaRPr lang="en-US" sz="2400" b="1" dirty="0">
            <a:effectLst>
              <a:outerShdw blurRad="50800" dist="38100" dir="2700000" algn="tl" rotWithShape="0">
                <a:prstClr val="black">
                  <a:alpha val="40000"/>
                </a:prstClr>
              </a:outerShdw>
            </a:effectLst>
          </a:endParaRPr>
        </a:p>
      </dgm:t>
    </dgm:pt>
    <dgm:pt modelId="{A987A97F-3BC0-47D1-90B2-BF9CCE22DFE0}" type="parTrans" cxnId="{0331982C-2B96-468A-8B1A-BF890C6DB67E}">
      <dgm:prSet/>
      <dgm:spPr/>
      <dgm:t>
        <a:bodyPr/>
        <a:lstStyle/>
        <a:p>
          <a:endParaRPr lang="en-US"/>
        </a:p>
      </dgm:t>
    </dgm:pt>
    <dgm:pt modelId="{D6F3DB7B-6F64-4566-91A9-21052431698B}" type="sibTrans" cxnId="{0331982C-2B96-468A-8B1A-BF890C6DB67E}">
      <dgm:prSet/>
      <dgm:spPr/>
      <dgm:t>
        <a:bodyPr/>
        <a:lstStyle/>
        <a:p>
          <a:endParaRPr lang="en-US"/>
        </a:p>
      </dgm:t>
    </dgm:pt>
    <dgm:pt modelId="{17D17191-34B0-4EFE-8424-2C076FCB6830}">
      <dgm:prSet phldrT="[Text]"/>
      <dgm:spPr/>
      <dgm:t>
        <a:bodyPr/>
        <a:lstStyle/>
        <a:p>
          <a:r>
            <a:rPr lang="en-US" b="1" dirty="0" smtClean="0">
              <a:latin typeface="Calibri" pitchFamily="34" charset="0"/>
              <a:cs typeface="Calibri" pitchFamily="34" charset="0"/>
            </a:rPr>
            <a:t>Standard: The institution will have a financial operation that has a strong financial base (including support from the church), is managed efficiently, and selects budget priorities to support institutional mission.</a:t>
          </a:r>
          <a:endParaRPr lang="en-US" b="1" dirty="0">
            <a:latin typeface="Calibri" pitchFamily="34" charset="0"/>
            <a:cs typeface="Calibri" pitchFamily="34" charset="0"/>
          </a:endParaRPr>
        </a:p>
      </dgm:t>
    </dgm:pt>
    <dgm:pt modelId="{CFF4AFC5-E068-454A-8AF6-48468C541353}" type="parTrans" cxnId="{20BAF0FF-7F8E-46DD-87B4-BEAA8C0A5A50}">
      <dgm:prSet/>
      <dgm:spPr/>
      <dgm:t>
        <a:bodyPr/>
        <a:lstStyle/>
        <a:p>
          <a:endParaRPr lang="en-US"/>
        </a:p>
      </dgm:t>
    </dgm:pt>
    <dgm:pt modelId="{6DFAB527-06CB-45F3-9384-533911EB2F8F}" type="sibTrans" cxnId="{20BAF0FF-7F8E-46DD-87B4-BEAA8C0A5A50}">
      <dgm:prSet/>
      <dgm:spPr/>
      <dgm:t>
        <a:bodyPr/>
        <a:lstStyle/>
        <a:p>
          <a:endParaRPr lang="en-US"/>
        </a:p>
      </dgm:t>
    </dgm:pt>
    <dgm:pt modelId="{CF0CE10F-9BE5-4360-86C7-080668D3AF76}" type="pres">
      <dgm:prSet presAssocID="{67CB536D-F947-4051-8697-FF5B2F840AEB}" presName="Name0" presStyleCnt="0">
        <dgm:presLayoutVars>
          <dgm:dir/>
          <dgm:animLvl val="lvl"/>
          <dgm:resizeHandles val="exact"/>
        </dgm:presLayoutVars>
      </dgm:prSet>
      <dgm:spPr/>
      <dgm:t>
        <a:bodyPr/>
        <a:lstStyle/>
        <a:p>
          <a:endParaRPr lang="en-US"/>
        </a:p>
      </dgm:t>
    </dgm:pt>
    <dgm:pt modelId="{983474FC-1109-4D49-9F9C-2A532964FF6D}" type="pres">
      <dgm:prSet presAssocID="{233E24B6-B1A0-40D3-9699-2D852647C87A}" presName="linNode" presStyleCnt="0"/>
      <dgm:spPr/>
      <dgm:t>
        <a:bodyPr/>
        <a:lstStyle/>
        <a:p>
          <a:endParaRPr lang="en-US"/>
        </a:p>
      </dgm:t>
    </dgm:pt>
    <dgm:pt modelId="{5311FB1E-36C5-478F-8E36-D6D32E68D42E}" type="pres">
      <dgm:prSet presAssocID="{233E24B6-B1A0-40D3-9699-2D852647C87A}" presName="parentText" presStyleLbl="node1" presStyleIdx="0" presStyleCnt="2" custScaleX="73293">
        <dgm:presLayoutVars>
          <dgm:chMax val="1"/>
          <dgm:bulletEnabled val="1"/>
        </dgm:presLayoutVars>
      </dgm:prSet>
      <dgm:spPr/>
      <dgm:t>
        <a:bodyPr/>
        <a:lstStyle/>
        <a:p>
          <a:endParaRPr lang="en-US"/>
        </a:p>
      </dgm:t>
    </dgm:pt>
    <dgm:pt modelId="{413B5F4D-C20A-420A-B87F-24164DC8B704}" type="pres">
      <dgm:prSet presAssocID="{233E24B6-B1A0-40D3-9699-2D852647C87A}" presName="descendantText" presStyleLbl="alignAccFollowNode1" presStyleIdx="0" presStyleCnt="2" custScaleX="126806">
        <dgm:presLayoutVars>
          <dgm:bulletEnabled val="1"/>
        </dgm:presLayoutVars>
      </dgm:prSet>
      <dgm:spPr/>
      <dgm:t>
        <a:bodyPr/>
        <a:lstStyle/>
        <a:p>
          <a:endParaRPr lang="en-US"/>
        </a:p>
      </dgm:t>
    </dgm:pt>
    <dgm:pt modelId="{A1C3329C-117F-446C-BC99-CDDE65F23D84}" type="pres">
      <dgm:prSet presAssocID="{B027A773-1B05-4A10-9272-ADF423B0742F}" presName="sp" presStyleCnt="0"/>
      <dgm:spPr/>
      <dgm:t>
        <a:bodyPr/>
        <a:lstStyle/>
        <a:p>
          <a:endParaRPr lang="en-US"/>
        </a:p>
      </dgm:t>
    </dgm:pt>
    <dgm:pt modelId="{5CA833C2-DF33-459A-AE81-94A21B432174}" type="pres">
      <dgm:prSet presAssocID="{8A6EF92E-7E0E-40F9-AD87-A031FAA2647B}" presName="linNode" presStyleCnt="0"/>
      <dgm:spPr/>
      <dgm:t>
        <a:bodyPr/>
        <a:lstStyle/>
        <a:p>
          <a:endParaRPr lang="en-US"/>
        </a:p>
      </dgm:t>
    </dgm:pt>
    <dgm:pt modelId="{B1A54CE1-5BF7-4CE8-A7C8-10EBCD52C08B}" type="pres">
      <dgm:prSet presAssocID="{8A6EF92E-7E0E-40F9-AD87-A031FAA2647B}" presName="parentText" presStyleLbl="node1" presStyleIdx="1" presStyleCnt="2" custScaleX="73293">
        <dgm:presLayoutVars>
          <dgm:chMax val="1"/>
          <dgm:bulletEnabled val="1"/>
        </dgm:presLayoutVars>
      </dgm:prSet>
      <dgm:spPr/>
      <dgm:t>
        <a:bodyPr/>
        <a:lstStyle/>
        <a:p>
          <a:endParaRPr lang="en-US"/>
        </a:p>
      </dgm:t>
    </dgm:pt>
    <dgm:pt modelId="{F667A1F1-C881-449C-94C7-876912CEBF35}" type="pres">
      <dgm:prSet presAssocID="{8A6EF92E-7E0E-40F9-AD87-A031FAA2647B}" presName="descendantText" presStyleLbl="alignAccFollowNode1" presStyleIdx="1" presStyleCnt="2" custScaleX="126806">
        <dgm:presLayoutVars>
          <dgm:bulletEnabled val="1"/>
        </dgm:presLayoutVars>
      </dgm:prSet>
      <dgm:spPr/>
      <dgm:t>
        <a:bodyPr/>
        <a:lstStyle/>
        <a:p>
          <a:endParaRPr lang="en-US"/>
        </a:p>
      </dgm:t>
    </dgm:pt>
  </dgm:ptLst>
  <dgm:cxnLst>
    <dgm:cxn modelId="{30A873CF-104E-4459-A832-2F329BA5D6A2}" type="presOf" srcId="{233E24B6-B1A0-40D3-9699-2D852647C87A}" destId="{5311FB1E-36C5-478F-8E36-D6D32E68D42E}" srcOrd="0" destOrd="0" presId="urn:microsoft.com/office/officeart/2005/8/layout/vList5"/>
    <dgm:cxn modelId="{E9751186-859D-49EC-A68F-0FC152F51DB4}" type="presOf" srcId="{67CB536D-F947-4051-8697-FF5B2F840AEB}" destId="{CF0CE10F-9BE5-4360-86C7-080668D3AF76}" srcOrd="0" destOrd="0" presId="urn:microsoft.com/office/officeart/2005/8/layout/vList5"/>
    <dgm:cxn modelId="{0331982C-2B96-468A-8B1A-BF890C6DB67E}" srcId="{67CB536D-F947-4051-8697-FF5B2F840AEB}" destId="{8A6EF92E-7E0E-40F9-AD87-A031FAA2647B}" srcOrd="1" destOrd="0" parTransId="{A987A97F-3BC0-47D1-90B2-BF9CCE22DFE0}" sibTransId="{D6F3DB7B-6F64-4566-91A9-21052431698B}"/>
    <dgm:cxn modelId="{36621D73-B69C-4DE6-91D0-739EC74B63FD}" type="presOf" srcId="{D56635E1-D918-4E5D-A3E6-26ED702FFEF7}" destId="{413B5F4D-C20A-420A-B87F-24164DC8B704}" srcOrd="0" destOrd="0" presId="urn:microsoft.com/office/officeart/2005/8/layout/vList5"/>
    <dgm:cxn modelId="{261B7CC0-203C-4D94-814E-088A4244D997}" type="presOf" srcId="{17D17191-34B0-4EFE-8424-2C076FCB6830}" destId="{F667A1F1-C881-449C-94C7-876912CEBF35}" srcOrd="0" destOrd="0" presId="urn:microsoft.com/office/officeart/2005/8/layout/vList5"/>
    <dgm:cxn modelId="{6EA0C602-BBA5-479D-AA6A-C26C8C913FC1}" srcId="{233E24B6-B1A0-40D3-9699-2D852647C87A}" destId="{D56635E1-D918-4E5D-A3E6-26ED702FFEF7}" srcOrd="0" destOrd="0" parTransId="{80298648-F447-4925-BF0F-0920A531D95B}" sibTransId="{DF2CA74F-B06A-4047-AD20-AD91C6E62473}"/>
    <dgm:cxn modelId="{20BAF0FF-7F8E-46DD-87B4-BEAA8C0A5A50}" srcId="{8A6EF92E-7E0E-40F9-AD87-A031FAA2647B}" destId="{17D17191-34B0-4EFE-8424-2C076FCB6830}" srcOrd="0" destOrd="0" parTransId="{CFF4AFC5-E068-454A-8AF6-48468C541353}" sibTransId="{6DFAB527-06CB-45F3-9384-533911EB2F8F}"/>
    <dgm:cxn modelId="{2B74A06F-44EA-4911-9B7D-F58AA4154E98}" srcId="{67CB536D-F947-4051-8697-FF5B2F840AEB}" destId="{233E24B6-B1A0-40D3-9699-2D852647C87A}" srcOrd="0" destOrd="0" parTransId="{B6D7FFEE-0286-446F-8574-D0C5F0644071}" sibTransId="{B027A773-1B05-4A10-9272-ADF423B0742F}"/>
    <dgm:cxn modelId="{4289457B-1E58-40E3-8596-8B883FBD6369}" type="presOf" srcId="{8A6EF92E-7E0E-40F9-AD87-A031FAA2647B}" destId="{B1A54CE1-5BF7-4CE8-A7C8-10EBCD52C08B}" srcOrd="0" destOrd="0" presId="urn:microsoft.com/office/officeart/2005/8/layout/vList5"/>
    <dgm:cxn modelId="{18E0C66E-7C52-4A83-A3F8-2433AC58AC00}" type="presParOf" srcId="{CF0CE10F-9BE5-4360-86C7-080668D3AF76}" destId="{983474FC-1109-4D49-9F9C-2A532964FF6D}" srcOrd="0" destOrd="0" presId="urn:microsoft.com/office/officeart/2005/8/layout/vList5"/>
    <dgm:cxn modelId="{423573D2-4A99-4C07-9E2F-758EDABDB420}" type="presParOf" srcId="{983474FC-1109-4D49-9F9C-2A532964FF6D}" destId="{5311FB1E-36C5-478F-8E36-D6D32E68D42E}" srcOrd="0" destOrd="0" presId="urn:microsoft.com/office/officeart/2005/8/layout/vList5"/>
    <dgm:cxn modelId="{1A5E82A6-7816-4B3B-9525-DFB69374E5E3}" type="presParOf" srcId="{983474FC-1109-4D49-9F9C-2A532964FF6D}" destId="{413B5F4D-C20A-420A-B87F-24164DC8B704}" srcOrd="1" destOrd="0" presId="urn:microsoft.com/office/officeart/2005/8/layout/vList5"/>
    <dgm:cxn modelId="{46BD6514-E366-4DD0-B143-4DB42587B127}" type="presParOf" srcId="{CF0CE10F-9BE5-4360-86C7-080668D3AF76}" destId="{A1C3329C-117F-446C-BC99-CDDE65F23D84}" srcOrd="1" destOrd="0" presId="urn:microsoft.com/office/officeart/2005/8/layout/vList5"/>
    <dgm:cxn modelId="{E030B684-335A-4CCC-8500-5AB67999EA08}" type="presParOf" srcId="{CF0CE10F-9BE5-4360-86C7-080668D3AF76}" destId="{5CA833C2-DF33-459A-AE81-94A21B432174}" srcOrd="2" destOrd="0" presId="urn:microsoft.com/office/officeart/2005/8/layout/vList5"/>
    <dgm:cxn modelId="{964B790B-8FD2-4FB0-8D49-4B2694DD57BA}" type="presParOf" srcId="{5CA833C2-DF33-459A-AE81-94A21B432174}" destId="{B1A54CE1-5BF7-4CE8-A7C8-10EBCD52C08B}" srcOrd="0" destOrd="0" presId="urn:microsoft.com/office/officeart/2005/8/layout/vList5"/>
    <dgm:cxn modelId="{710209F5-425E-4A86-85B0-26B356087144}" type="presParOf" srcId="{5CA833C2-DF33-459A-AE81-94A21B432174}" destId="{F667A1F1-C881-449C-94C7-876912CEBF3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7CB536D-F947-4051-8697-FF5B2F840AEB}" type="doc">
      <dgm:prSet loTypeId="urn:microsoft.com/office/officeart/2005/8/layout/vList5" loCatId="list" qsTypeId="urn:microsoft.com/office/officeart/2005/8/quickstyle/3d1" qsCatId="3D" csTypeId="urn:microsoft.com/office/officeart/2005/8/colors/accent2_2" csCatId="accent2" phldr="1"/>
      <dgm:spPr/>
      <dgm:t>
        <a:bodyPr/>
        <a:lstStyle/>
        <a:p>
          <a:endParaRPr lang="en-US"/>
        </a:p>
      </dgm:t>
    </dgm:pt>
    <dgm:pt modelId="{233E24B6-B1A0-40D3-9699-2D852647C87A}">
      <dgm:prSet phldrT="[Text]" custT="1"/>
      <dgm:spPr/>
      <dgm:t>
        <a:bodyPr/>
        <a:lstStyle/>
        <a:p>
          <a:r>
            <a:rPr lang="en-US" sz="2400" b="1" dirty="0" smtClean="0"/>
            <a:t>[ 5 ]</a:t>
          </a:r>
          <a:r>
            <a:rPr lang="en-US" sz="2400" dirty="0" smtClean="0"/>
            <a:t/>
          </a:r>
          <a:br>
            <a:rPr lang="en-US" sz="2400" dirty="0" smtClean="0"/>
          </a:br>
          <a:r>
            <a:rPr lang="en-US" sz="2400" dirty="0" smtClean="0">
              <a:effectLst/>
            </a:rPr>
            <a:t>Programs of Study</a:t>
          </a:r>
          <a:endParaRPr lang="en-US" sz="2200" b="1" dirty="0">
            <a:effectLst>
              <a:outerShdw blurRad="50800" dist="38100" dir="2700000" algn="tl" rotWithShape="0">
                <a:prstClr val="black">
                  <a:alpha val="40000"/>
                </a:prstClr>
              </a:outerShdw>
            </a:effectLst>
          </a:endParaRPr>
        </a:p>
      </dgm:t>
    </dgm:pt>
    <dgm:pt modelId="{B6D7FFEE-0286-446F-8574-D0C5F0644071}" type="parTrans" cxnId="{2B74A06F-44EA-4911-9B7D-F58AA4154E98}">
      <dgm:prSet/>
      <dgm:spPr/>
      <dgm:t>
        <a:bodyPr/>
        <a:lstStyle/>
        <a:p>
          <a:endParaRPr lang="en-US"/>
        </a:p>
      </dgm:t>
    </dgm:pt>
    <dgm:pt modelId="{B027A773-1B05-4A10-9272-ADF423B0742F}" type="sibTrans" cxnId="{2B74A06F-44EA-4911-9B7D-F58AA4154E98}">
      <dgm:prSet/>
      <dgm:spPr/>
      <dgm:t>
        <a:bodyPr/>
        <a:lstStyle/>
        <a:p>
          <a:endParaRPr lang="en-US"/>
        </a:p>
      </dgm:t>
    </dgm:pt>
    <dgm:pt modelId="{D56635E1-D918-4E5D-A3E6-26ED702FFEF7}">
      <dgm:prSet phldrT="[Text]"/>
      <dgm:spPr/>
      <dgm:t>
        <a:bodyPr/>
        <a:lstStyle/>
        <a:p>
          <a:r>
            <a:rPr lang="en-US" b="1" dirty="0" smtClean="0">
              <a:latin typeface="Calibri" pitchFamily="34" charset="0"/>
              <a:cs typeface="Calibri" pitchFamily="34" charset="0"/>
            </a:rPr>
            <a:t>Standard: The institution will provide a curriculum that, evidenced by appropriate outcomes, is (a) of an equivalent standard to other tertiary institutions both in the country and within the Seventh-day Adventist college/university sector, and (b) meets the mission and objectives of the institution and church, particularly in the preparation of students for service in the church.</a:t>
          </a:r>
          <a:endParaRPr lang="en-US" b="1" dirty="0">
            <a:latin typeface="Calibri" pitchFamily="34" charset="0"/>
            <a:cs typeface="Calibri" pitchFamily="34" charset="0"/>
          </a:endParaRPr>
        </a:p>
      </dgm:t>
    </dgm:pt>
    <dgm:pt modelId="{80298648-F447-4925-BF0F-0920A531D95B}" type="parTrans" cxnId="{6EA0C602-BBA5-479D-AA6A-C26C8C913FC1}">
      <dgm:prSet/>
      <dgm:spPr/>
      <dgm:t>
        <a:bodyPr/>
        <a:lstStyle/>
        <a:p>
          <a:endParaRPr lang="en-US"/>
        </a:p>
      </dgm:t>
    </dgm:pt>
    <dgm:pt modelId="{DF2CA74F-B06A-4047-AD20-AD91C6E62473}" type="sibTrans" cxnId="{6EA0C602-BBA5-479D-AA6A-C26C8C913FC1}">
      <dgm:prSet/>
      <dgm:spPr/>
      <dgm:t>
        <a:bodyPr/>
        <a:lstStyle/>
        <a:p>
          <a:endParaRPr lang="en-US"/>
        </a:p>
      </dgm:t>
    </dgm:pt>
    <dgm:pt modelId="{8A6EF92E-7E0E-40F9-AD87-A031FAA2647B}">
      <dgm:prSet phldrT="[Text]" custT="1"/>
      <dgm:spPr/>
      <dgm:t>
        <a:bodyPr/>
        <a:lstStyle/>
        <a:p>
          <a:r>
            <a:rPr lang="en-US" sz="2400" b="1" dirty="0" smtClean="0"/>
            <a:t>[ 6 ]</a:t>
          </a:r>
          <a:r>
            <a:rPr lang="en-US" sz="2400" dirty="0" smtClean="0"/>
            <a:t/>
          </a:r>
          <a:br>
            <a:rPr lang="en-US" sz="2400" dirty="0" smtClean="0"/>
          </a:br>
          <a:r>
            <a:rPr lang="en-US" sz="2400" dirty="0" smtClean="0">
              <a:effectLst/>
            </a:rPr>
            <a:t>Faculty and Staff</a:t>
          </a:r>
          <a:endParaRPr lang="en-US" sz="2400" b="1" dirty="0">
            <a:effectLst>
              <a:outerShdw blurRad="50800" dist="38100" dir="2700000" algn="tl" rotWithShape="0">
                <a:prstClr val="black">
                  <a:alpha val="40000"/>
                </a:prstClr>
              </a:outerShdw>
            </a:effectLst>
          </a:endParaRPr>
        </a:p>
      </dgm:t>
    </dgm:pt>
    <dgm:pt modelId="{A987A97F-3BC0-47D1-90B2-BF9CCE22DFE0}" type="parTrans" cxnId="{0331982C-2B96-468A-8B1A-BF890C6DB67E}">
      <dgm:prSet/>
      <dgm:spPr/>
      <dgm:t>
        <a:bodyPr/>
        <a:lstStyle/>
        <a:p>
          <a:endParaRPr lang="en-US"/>
        </a:p>
      </dgm:t>
    </dgm:pt>
    <dgm:pt modelId="{D6F3DB7B-6F64-4566-91A9-21052431698B}" type="sibTrans" cxnId="{0331982C-2B96-468A-8B1A-BF890C6DB67E}">
      <dgm:prSet/>
      <dgm:spPr/>
      <dgm:t>
        <a:bodyPr/>
        <a:lstStyle/>
        <a:p>
          <a:endParaRPr lang="en-US"/>
        </a:p>
      </dgm:t>
    </dgm:pt>
    <dgm:pt modelId="{17D17191-34B0-4EFE-8424-2C076FCB6830}">
      <dgm:prSet phldrT="[Text]"/>
      <dgm:spPr/>
      <dgm:t>
        <a:bodyPr/>
        <a:lstStyle/>
        <a:p>
          <a:r>
            <a:rPr lang="en-US" b="1" dirty="0" smtClean="0">
              <a:latin typeface="Calibri" pitchFamily="34" charset="0"/>
              <a:cs typeface="Calibri" pitchFamily="34" charset="0"/>
            </a:rPr>
            <a:t>Standard: The institution will have faculty and staff personally supportive of the institutional mission, effective in their transmission of both their discipline and values in the classroom, administrative processes to ensure adequate faculty and staff development, and evaluation procedures include mission-focused elements.</a:t>
          </a:r>
          <a:endParaRPr lang="en-US" b="1" dirty="0">
            <a:latin typeface="Calibri" pitchFamily="34" charset="0"/>
            <a:cs typeface="Calibri" pitchFamily="34" charset="0"/>
          </a:endParaRPr>
        </a:p>
      </dgm:t>
    </dgm:pt>
    <dgm:pt modelId="{CFF4AFC5-E068-454A-8AF6-48468C541353}" type="parTrans" cxnId="{20BAF0FF-7F8E-46DD-87B4-BEAA8C0A5A50}">
      <dgm:prSet/>
      <dgm:spPr/>
      <dgm:t>
        <a:bodyPr/>
        <a:lstStyle/>
        <a:p>
          <a:endParaRPr lang="en-US"/>
        </a:p>
      </dgm:t>
    </dgm:pt>
    <dgm:pt modelId="{6DFAB527-06CB-45F3-9384-533911EB2F8F}" type="sibTrans" cxnId="{20BAF0FF-7F8E-46DD-87B4-BEAA8C0A5A50}">
      <dgm:prSet/>
      <dgm:spPr/>
      <dgm:t>
        <a:bodyPr/>
        <a:lstStyle/>
        <a:p>
          <a:endParaRPr lang="en-US"/>
        </a:p>
      </dgm:t>
    </dgm:pt>
    <dgm:pt modelId="{CF0CE10F-9BE5-4360-86C7-080668D3AF76}" type="pres">
      <dgm:prSet presAssocID="{67CB536D-F947-4051-8697-FF5B2F840AEB}" presName="Name0" presStyleCnt="0">
        <dgm:presLayoutVars>
          <dgm:dir/>
          <dgm:animLvl val="lvl"/>
          <dgm:resizeHandles val="exact"/>
        </dgm:presLayoutVars>
      </dgm:prSet>
      <dgm:spPr/>
      <dgm:t>
        <a:bodyPr/>
        <a:lstStyle/>
        <a:p>
          <a:endParaRPr lang="en-US"/>
        </a:p>
      </dgm:t>
    </dgm:pt>
    <dgm:pt modelId="{983474FC-1109-4D49-9F9C-2A532964FF6D}" type="pres">
      <dgm:prSet presAssocID="{233E24B6-B1A0-40D3-9699-2D852647C87A}" presName="linNode" presStyleCnt="0"/>
      <dgm:spPr/>
      <dgm:t>
        <a:bodyPr/>
        <a:lstStyle/>
        <a:p>
          <a:endParaRPr lang="en-US"/>
        </a:p>
      </dgm:t>
    </dgm:pt>
    <dgm:pt modelId="{5311FB1E-36C5-478F-8E36-D6D32E68D42E}" type="pres">
      <dgm:prSet presAssocID="{233E24B6-B1A0-40D3-9699-2D852647C87A}" presName="parentText" presStyleLbl="node1" presStyleIdx="0" presStyleCnt="2" custScaleX="73293">
        <dgm:presLayoutVars>
          <dgm:chMax val="1"/>
          <dgm:bulletEnabled val="1"/>
        </dgm:presLayoutVars>
      </dgm:prSet>
      <dgm:spPr/>
      <dgm:t>
        <a:bodyPr/>
        <a:lstStyle/>
        <a:p>
          <a:endParaRPr lang="en-US"/>
        </a:p>
      </dgm:t>
    </dgm:pt>
    <dgm:pt modelId="{413B5F4D-C20A-420A-B87F-24164DC8B704}" type="pres">
      <dgm:prSet presAssocID="{233E24B6-B1A0-40D3-9699-2D852647C87A}" presName="descendantText" presStyleLbl="alignAccFollowNode1" presStyleIdx="0" presStyleCnt="2" custScaleX="126806">
        <dgm:presLayoutVars>
          <dgm:bulletEnabled val="1"/>
        </dgm:presLayoutVars>
      </dgm:prSet>
      <dgm:spPr/>
      <dgm:t>
        <a:bodyPr/>
        <a:lstStyle/>
        <a:p>
          <a:endParaRPr lang="en-US"/>
        </a:p>
      </dgm:t>
    </dgm:pt>
    <dgm:pt modelId="{A1C3329C-117F-446C-BC99-CDDE65F23D84}" type="pres">
      <dgm:prSet presAssocID="{B027A773-1B05-4A10-9272-ADF423B0742F}" presName="sp" presStyleCnt="0"/>
      <dgm:spPr/>
      <dgm:t>
        <a:bodyPr/>
        <a:lstStyle/>
        <a:p>
          <a:endParaRPr lang="en-US"/>
        </a:p>
      </dgm:t>
    </dgm:pt>
    <dgm:pt modelId="{5CA833C2-DF33-459A-AE81-94A21B432174}" type="pres">
      <dgm:prSet presAssocID="{8A6EF92E-7E0E-40F9-AD87-A031FAA2647B}" presName="linNode" presStyleCnt="0"/>
      <dgm:spPr/>
      <dgm:t>
        <a:bodyPr/>
        <a:lstStyle/>
        <a:p>
          <a:endParaRPr lang="en-US"/>
        </a:p>
      </dgm:t>
    </dgm:pt>
    <dgm:pt modelId="{B1A54CE1-5BF7-4CE8-A7C8-10EBCD52C08B}" type="pres">
      <dgm:prSet presAssocID="{8A6EF92E-7E0E-40F9-AD87-A031FAA2647B}" presName="parentText" presStyleLbl="node1" presStyleIdx="1" presStyleCnt="2" custScaleX="73293">
        <dgm:presLayoutVars>
          <dgm:chMax val="1"/>
          <dgm:bulletEnabled val="1"/>
        </dgm:presLayoutVars>
      </dgm:prSet>
      <dgm:spPr/>
      <dgm:t>
        <a:bodyPr/>
        <a:lstStyle/>
        <a:p>
          <a:endParaRPr lang="en-US"/>
        </a:p>
      </dgm:t>
    </dgm:pt>
    <dgm:pt modelId="{F667A1F1-C881-449C-94C7-876912CEBF35}" type="pres">
      <dgm:prSet presAssocID="{8A6EF92E-7E0E-40F9-AD87-A031FAA2647B}" presName="descendantText" presStyleLbl="alignAccFollowNode1" presStyleIdx="1" presStyleCnt="2" custScaleX="126806">
        <dgm:presLayoutVars>
          <dgm:bulletEnabled val="1"/>
        </dgm:presLayoutVars>
      </dgm:prSet>
      <dgm:spPr/>
      <dgm:t>
        <a:bodyPr/>
        <a:lstStyle/>
        <a:p>
          <a:endParaRPr lang="en-US"/>
        </a:p>
      </dgm:t>
    </dgm:pt>
  </dgm:ptLst>
  <dgm:cxnLst>
    <dgm:cxn modelId="{21AB939B-B331-413D-BE4B-3A62CEA21196}" type="presOf" srcId="{17D17191-34B0-4EFE-8424-2C076FCB6830}" destId="{F667A1F1-C881-449C-94C7-876912CEBF35}" srcOrd="0" destOrd="0" presId="urn:microsoft.com/office/officeart/2005/8/layout/vList5"/>
    <dgm:cxn modelId="{9A5B7CD0-90C9-48F3-A49D-8AA99AEEDFAE}" type="presOf" srcId="{233E24B6-B1A0-40D3-9699-2D852647C87A}" destId="{5311FB1E-36C5-478F-8E36-D6D32E68D42E}" srcOrd="0" destOrd="0" presId="urn:microsoft.com/office/officeart/2005/8/layout/vList5"/>
    <dgm:cxn modelId="{6F798530-1BF9-44E6-BE2E-383D83F1E0AB}" type="presOf" srcId="{67CB536D-F947-4051-8697-FF5B2F840AEB}" destId="{CF0CE10F-9BE5-4360-86C7-080668D3AF76}" srcOrd="0" destOrd="0" presId="urn:microsoft.com/office/officeart/2005/8/layout/vList5"/>
    <dgm:cxn modelId="{0331982C-2B96-468A-8B1A-BF890C6DB67E}" srcId="{67CB536D-F947-4051-8697-FF5B2F840AEB}" destId="{8A6EF92E-7E0E-40F9-AD87-A031FAA2647B}" srcOrd="1" destOrd="0" parTransId="{A987A97F-3BC0-47D1-90B2-BF9CCE22DFE0}" sibTransId="{D6F3DB7B-6F64-4566-91A9-21052431698B}"/>
    <dgm:cxn modelId="{6EA0C602-BBA5-479D-AA6A-C26C8C913FC1}" srcId="{233E24B6-B1A0-40D3-9699-2D852647C87A}" destId="{D56635E1-D918-4E5D-A3E6-26ED702FFEF7}" srcOrd="0" destOrd="0" parTransId="{80298648-F447-4925-BF0F-0920A531D95B}" sibTransId="{DF2CA74F-B06A-4047-AD20-AD91C6E62473}"/>
    <dgm:cxn modelId="{20BAF0FF-7F8E-46DD-87B4-BEAA8C0A5A50}" srcId="{8A6EF92E-7E0E-40F9-AD87-A031FAA2647B}" destId="{17D17191-34B0-4EFE-8424-2C076FCB6830}" srcOrd="0" destOrd="0" parTransId="{CFF4AFC5-E068-454A-8AF6-48468C541353}" sibTransId="{6DFAB527-06CB-45F3-9384-533911EB2F8F}"/>
    <dgm:cxn modelId="{2B74A06F-44EA-4911-9B7D-F58AA4154E98}" srcId="{67CB536D-F947-4051-8697-FF5B2F840AEB}" destId="{233E24B6-B1A0-40D3-9699-2D852647C87A}" srcOrd="0" destOrd="0" parTransId="{B6D7FFEE-0286-446F-8574-D0C5F0644071}" sibTransId="{B027A773-1B05-4A10-9272-ADF423B0742F}"/>
    <dgm:cxn modelId="{1D559218-A6C7-4C7D-9793-959DB8808FAE}" type="presOf" srcId="{8A6EF92E-7E0E-40F9-AD87-A031FAA2647B}" destId="{B1A54CE1-5BF7-4CE8-A7C8-10EBCD52C08B}" srcOrd="0" destOrd="0" presId="urn:microsoft.com/office/officeart/2005/8/layout/vList5"/>
    <dgm:cxn modelId="{07D734FD-3403-4B9E-B988-E8DBE281ED12}" type="presOf" srcId="{D56635E1-D918-4E5D-A3E6-26ED702FFEF7}" destId="{413B5F4D-C20A-420A-B87F-24164DC8B704}" srcOrd="0" destOrd="0" presId="urn:microsoft.com/office/officeart/2005/8/layout/vList5"/>
    <dgm:cxn modelId="{D8E4F7E4-E63E-41D1-B2F8-FD4D7E723739}" type="presParOf" srcId="{CF0CE10F-9BE5-4360-86C7-080668D3AF76}" destId="{983474FC-1109-4D49-9F9C-2A532964FF6D}" srcOrd="0" destOrd="0" presId="urn:microsoft.com/office/officeart/2005/8/layout/vList5"/>
    <dgm:cxn modelId="{5ACD10F1-CF45-4F52-9FCD-1D056EA1341C}" type="presParOf" srcId="{983474FC-1109-4D49-9F9C-2A532964FF6D}" destId="{5311FB1E-36C5-478F-8E36-D6D32E68D42E}" srcOrd="0" destOrd="0" presId="urn:microsoft.com/office/officeart/2005/8/layout/vList5"/>
    <dgm:cxn modelId="{EA5A7DBA-6CF7-4D67-B815-379F8561B1F9}" type="presParOf" srcId="{983474FC-1109-4D49-9F9C-2A532964FF6D}" destId="{413B5F4D-C20A-420A-B87F-24164DC8B704}" srcOrd="1" destOrd="0" presId="urn:microsoft.com/office/officeart/2005/8/layout/vList5"/>
    <dgm:cxn modelId="{734CBE56-394C-4340-8BE1-D39366A5695A}" type="presParOf" srcId="{CF0CE10F-9BE5-4360-86C7-080668D3AF76}" destId="{A1C3329C-117F-446C-BC99-CDDE65F23D84}" srcOrd="1" destOrd="0" presId="urn:microsoft.com/office/officeart/2005/8/layout/vList5"/>
    <dgm:cxn modelId="{2C930262-2BBA-49FC-A8FE-EBC32043BC90}" type="presParOf" srcId="{CF0CE10F-9BE5-4360-86C7-080668D3AF76}" destId="{5CA833C2-DF33-459A-AE81-94A21B432174}" srcOrd="2" destOrd="0" presId="urn:microsoft.com/office/officeart/2005/8/layout/vList5"/>
    <dgm:cxn modelId="{DE7EA338-545A-44D8-88D3-FDB46141E833}" type="presParOf" srcId="{5CA833C2-DF33-459A-AE81-94A21B432174}" destId="{B1A54CE1-5BF7-4CE8-A7C8-10EBCD52C08B}" srcOrd="0" destOrd="0" presId="urn:microsoft.com/office/officeart/2005/8/layout/vList5"/>
    <dgm:cxn modelId="{74091409-2653-4F8E-B263-5D4714D453EC}" type="presParOf" srcId="{5CA833C2-DF33-459A-AE81-94A21B432174}" destId="{F667A1F1-C881-449C-94C7-876912CEBF3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7CB536D-F947-4051-8697-FF5B2F840AEB}" type="doc">
      <dgm:prSet loTypeId="urn:microsoft.com/office/officeart/2005/8/layout/vList5" loCatId="list" qsTypeId="urn:microsoft.com/office/officeart/2005/8/quickstyle/3d1" qsCatId="3D" csTypeId="urn:microsoft.com/office/officeart/2005/8/colors/accent2_2" csCatId="accent2" phldr="1"/>
      <dgm:spPr/>
      <dgm:t>
        <a:bodyPr/>
        <a:lstStyle/>
        <a:p>
          <a:endParaRPr lang="en-US"/>
        </a:p>
      </dgm:t>
    </dgm:pt>
    <dgm:pt modelId="{233E24B6-B1A0-40D3-9699-2D852647C87A}">
      <dgm:prSet phldrT="[Text]" custT="1"/>
      <dgm:spPr/>
      <dgm:t>
        <a:bodyPr/>
        <a:lstStyle/>
        <a:p>
          <a:r>
            <a:rPr lang="en-US" sz="2400" b="1" dirty="0" smtClean="0"/>
            <a:t>[ 7 ]</a:t>
          </a:r>
          <a:r>
            <a:rPr lang="en-US" sz="2400" dirty="0" smtClean="0"/>
            <a:t/>
          </a:r>
          <a:br>
            <a:rPr lang="en-US" sz="2400" dirty="0" smtClean="0"/>
          </a:br>
          <a:r>
            <a:rPr lang="en-US" sz="2400" dirty="0" smtClean="0">
              <a:effectLst/>
            </a:rPr>
            <a:t>Library and Resource Centers</a:t>
          </a:r>
          <a:endParaRPr lang="en-US" sz="2200" b="1" dirty="0">
            <a:effectLst>
              <a:outerShdw blurRad="50800" dist="38100" dir="2700000" algn="tl" rotWithShape="0">
                <a:prstClr val="black">
                  <a:alpha val="40000"/>
                </a:prstClr>
              </a:outerShdw>
            </a:effectLst>
          </a:endParaRPr>
        </a:p>
      </dgm:t>
    </dgm:pt>
    <dgm:pt modelId="{B6D7FFEE-0286-446F-8574-D0C5F0644071}" type="parTrans" cxnId="{2B74A06F-44EA-4911-9B7D-F58AA4154E98}">
      <dgm:prSet/>
      <dgm:spPr/>
      <dgm:t>
        <a:bodyPr/>
        <a:lstStyle/>
        <a:p>
          <a:endParaRPr lang="en-US"/>
        </a:p>
      </dgm:t>
    </dgm:pt>
    <dgm:pt modelId="{B027A773-1B05-4A10-9272-ADF423B0742F}" type="sibTrans" cxnId="{2B74A06F-44EA-4911-9B7D-F58AA4154E98}">
      <dgm:prSet/>
      <dgm:spPr/>
      <dgm:t>
        <a:bodyPr/>
        <a:lstStyle/>
        <a:p>
          <a:endParaRPr lang="en-US"/>
        </a:p>
      </dgm:t>
    </dgm:pt>
    <dgm:pt modelId="{D56635E1-D918-4E5D-A3E6-26ED702FFEF7}">
      <dgm:prSet phldrT="[Text]"/>
      <dgm:spPr/>
      <dgm:t>
        <a:bodyPr/>
        <a:lstStyle/>
        <a:p>
          <a:r>
            <a:rPr lang="en-US" b="1" dirty="0" smtClean="0">
              <a:latin typeface="Calibri" pitchFamily="34" charset="0"/>
              <a:cs typeface="Calibri" pitchFamily="34" charset="0"/>
            </a:rPr>
            <a:t>Standard: The institution will have resource centers (library and computer services, in particular) that provide adequate resources to support the academic program, and policies to ensure ethical and mission concerns are involved in the resourcing choices that are made.</a:t>
          </a:r>
          <a:endParaRPr lang="en-US" b="1" dirty="0">
            <a:latin typeface="Calibri" pitchFamily="34" charset="0"/>
            <a:cs typeface="Calibri" pitchFamily="34" charset="0"/>
          </a:endParaRPr>
        </a:p>
      </dgm:t>
    </dgm:pt>
    <dgm:pt modelId="{80298648-F447-4925-BF0F-0920A531D95B}" type="parTrans" cxnId="{6EA0C602-BBA5-479D-AA6A-C26C8C913FC1}">
      <dgm:prSet/>
      <dgm:spPr/>
      <dgm:t>
        <a:bodyPr/>
        <a:lstStyle/>
        <a:p>
          <a:endParaRPr lang="en-US"/>
        </a:p>
      </dgm:t>
    </dgm:pt>
    <dgm:pt modelId="{DF2CA74F-B06A-4047-AD20-AD91C6E62473}" type="sibTrans" cxnId="{6EA0C602-BBA5-479D-AA6A-C26C8C913FC1}">
      <dgm:prSet/>
      <dgm:spPr/>
      <dgm:t>
        <a:bodyPr/>
        <a:lstStyle/>
        <a:p>
          <a:endParaRPr lang="en-US"/>
        </a:p>
      </dgm:t>
    </dgm:pt>
    <dgm:pt modelId="{8A6EF92E-7E0E-40F9-AD87-A031FAA2647B}">
      <dgm:prSet phldrT="[Text]" custT="1"/>
      <dgm:spPr/>
      <dgm:t>
        <a:bodyPr/>
        <a:lstStyle/>
        <a:p>
          <a:r>
            <a:rPr lang="en-US" sz="2400" b="1" dirty="0" smtClean="0"/>
            <a:t>[ 8 ]</a:t>
          </a:r>
          <a:r>
            <a:rPr lang="en-US" sz="2400" dirty="0" smtClean="0"/>
            <a:t/>
          </a:r>
          <a:br>
            <a:rPr lang="en-US" sz="2400" dirty="0" smtClean="0"/>
          </a:br>
          <a:r>
            <a:rPr lang="en-US" sz="2400" dirty="0" smtClean="0">
              <a:effectLst/>
            </a:rPr>
            <a:t>Academic Policies and Records</a:t>
          </a:r>
          <a:endParaRPr lang="en-US" sz="2400" b="1" dirty="0">
            <a:effectLst>
              <a:outerShdw blurRad="50800" dist="38100" dir="2700000" algn="tl" rotWithShape="0">
                <a:prstClr val="black">
                  <a:alpha val="40000"/>
                </a:prstClr>
              </a:outerShdw>
            </a:effectLst>
          </a:endParaRPr>
        </a:p>
      </dgm:t>
    </dgm:pt>
    <dgm:pt modelId="{A987A97F-3BC0-47D1-90B2-BF9CCE22DFE0}" type="parTrans" cxnId="{0331982C-2B96-468A-8B1A-BF890C6DB67E}">
      <dgm:prSet/>
      <dgm:spPr/>
      <dgm:t>
        <a:bodyPr/>
        <a:lstStyle/>
        <a:p>
          <a:endParaRPr lang="en-US"/>
        </a:p>
      </dgm:t>
    </dgm:pt>
    <dgm:pt modelId="{D6F3DB7B-6F64-4566-91A9-21052431698B}" type="sibTrans" cxnId="{0331982C-2B96-468A-8B1A-BF890C6DB67E}">
      <dgm:prSet/>
      <dgm:spPr/>
      <dgm:t>
        <a:bodyPr/>
        <a:lstStyle/>
        <a:p>
          <a:endParaRPr lang="en-US"/>
        </a:p>
      </dgm:t>
    </dgm:pt>
    <dgm:pt modelId="{17D17191-34B0-4EFE-8424-2C076FCB6830}">
      <dgm:prSet phldrT="[Text]"/>
      <dgm:spPr/>
      <dgm:t>
        <a:bodyPr/>
        <a:lstStyle/>
        <a:p>
          <a:r>
            <a:rPr lang="en-US" b="1" dirty="0" smtClean="0">
              <a:latin typeface="Calibri" pitchFamily="34" charset="0"/>
              <a:cs typeface="Calibri" pitchFamily="34" charset="0"/>
            </a:rPr>
            <a:t>Standard: The institution will have academic policy and records procedures that are efficient and secure and which reflect best practice in tertiary institutions.</a:t>
          </a:r>
          <a:endParaRPr lang="en-US" b="1" dirty="0">
            <a:latin typeface="Calibri" pitchFamily="34" charset="0"/>
            <a:cs typeface="Calibri" pitchFamily="34" charset="0"/>
          </a:endParaRPr>
        </a:p>
      </dgm:t>
    </dgm:pt>
    <dgm:pt modelId="{CFF4AFC5-E068-454A-8AF6-48468C541353}" type="parTrans" cxnId="{20BAF0FF-7F8E-46DD-87B4-BEAA8C0A5A50}">
      <dgm:prSet/>
      <dgm:spPr/>
      <dgm:t>
        <a:bodyPr/>
        <a:lstStyle/>
        <a:p>
          <a:endParaRPr lang="en-US"/>
        </a:p>
      </dgm:t>
    </dgm:pt>
    <dgm:pt modelId="{6DFAB527-06CB-45F3-9384-533911EB2F8F}" type="sibTrans" cxnId="{20BAF0FF-7F8E-46DD-87B4-BEAA8C0A5A50}">
      <dgm:prSet/>
      <dgm:spPr/>
      <dgm:t>
        <a:bodyPr/>
        <a:lstStyle/>
        <a:p>
          <a:endParaRPr lang="en-US"/>
        </a:p>
      </dgm:t>
    </dgm:pt>
    <dgm:pt modelId="{CF0CE10F-9BE5-4360-86C7-080668D3AF76}" type="pres">
      <dgm:prSet presAssocID="{67CB536D-F947-4051-8697-FF5B2F840AEB}" presName="Name0" presStyleCnt="0">
        <dgm:presLayoutVars>
          <dgm:dir/>
          <dgm:animLvl val="lvl"/>
          <dgm:resizeHandles val="exact"/>
        </dgm:presLayoutVars>
      </dgm:prSet>
      <dgm:spPr/>
      <dgm:t>
        <a:bodyPr/>
        <a:lstStyle/>
        <a:p>
          <a:endParaRPr lang="en-US"/>
        </a:p>
      </dgm:t>
    </dgm:pt>
    <dgm:pt modelId="{983474FC-1109-4D49-9F9C-2A532964FF6D}" type="pres">
      <dgm:prSet presAssocID="{233E24B6-B1A0-40D3-9699-2D852647C87A}" presName="linNode" presStyleCnt="0"/>
      <dgm:spPr/>
      <dgm:t>
        <a:bodyPr/>
        <a:lstStyle/>
        <a:p>
          <a:endParaRPr lang="en-US"/>
        </a:p>
      </dgm:t>
    </dgm:pt>
    <dgm:pt modelId="{5311FB1E-36C5-478F-8E36-D6D32E68D42E}" type="pres">
      <dgm:prSet presAssocID="{233E24B6-B1A0-40D3-9699-2D852647C87A}" presName="parentText" presStyleLbl="node1" presStyleIdx="0" presStyleCnt="2" custScaleX="73293">
        <dgm:presLayoutVars>
          <dgm:chMax val="1"/>
          <dgm:bulletEnabled val="1"/>
        </dgm:presLayoutVars>
      </dgm:prSet>
      <dgm:spPr/>
      <dgm:t>
        <a:bodyPr/>
        <a:lstStyle/>
        <a:p>
          <a:endParaRPr lang="en-US"/>
        </a:p>
      </dgm:t>
    </dgm:pt>
    <dgm:pt modelId="{413B5F4D-C20A-420A-B87F-24164DC8B704}" type="pres">
      <dgm:prSet presAssocID="{233E24B6-B1A0-40D3-9699-2D852647C87A}" presName="descendantText" presStyleLbl="alignAccFollowNode1" presStyleIdx="0" presStyleCnt="2" custScaleX="126806">
        <dgm:presLayoutVars>
          <dgm:bulletEnabled val="1"/>
        </dgm:presLayoutVars>
      </dgm:prSet>
      <dgm:spPr/>
      <dgm:t>
        <a:bodyPr/>
        <a:lstStyle/>
        <a:p>
          <a:endParaRPr lang="en-US"/>
        </a:p>
      </dgm:t>
    </dgm:pt>
    <dgm:pt modelId="{A1C3329C-117F-446C-BC99-CDDE65F23D84}" type="pres">
      <dgm:prSet presAssocID="{B027A773-1B05-4A10-9272-ADF423B0742F}" presName="sp" presStyleCnt="0"/>
      <dgm:spPr/>
      <dgm:t>
        <a:bodyPr/>
        <a:lstStyle/>
        <a:p>
          <a:endParaRPr lang="en-US"/>
        </a:p>
      </dgm:t>
    </dgm:pt>
    <dgm:pt modelId="{5CA833C2-DF33-459A-AE81-94A21B432174}" type="pres">
      <dgm:prSet presAssocID="{8A6EF92E-7E0E-40F9-AD87-A031FAA2647B}" presName="linNode" presStyleCnt="0"/>
      <dgm:spPr/>
      <dgm:t>
        <a:bodyPr/>
        <a:lstStyle/>
        <a:p>
          <a:endParaRPr lang="en-US"/>
        </a:p>
      </dgm:t>
    </dgm:pt>
    <dgm:pt modelId="{B1A54CE1-5BF7-4CE8-A7C8-10EBCD52C08B}" type="pres">
      <dgm:prSet presAssocID="{8A6EF92E-7E0E-40F9-AD87-A031FAA2647B}" presName="parentText" presStyleLbl="node1" presStyleIdx="1" presStyleCnt="2" custScaleX="73293">
        <dgm:presLayoutVars>
          <dgm:chMax val="1"/>
          <dgm:bulletEnabled val="1"/>
        </dgm:presLayoutVars>
      </dgm:prSet>
      <dgm:spPr/>
      <dgm:t>
        <a:bodyPr/>
        <a:lstStyle/>
        <a:p>
          <a:endParaRPr lang="en-US"/>
        </a:p>
      </dgm:t>
    </dgm:pt>
    <dgm:pt modelId="{F667A1F1-C881-449C-94C7-876912CEBF35}" type="pres">
      <dgm:prSet presAssocID="{8A6EF92E-7E0E-40F9-AD87-A031FAA2647B}" presName="descendantText" presStyleLbl="alignAccFollowNode1" presStyleIdx="1" presStyleCnt="2" custScaleX="126806">
        <dgm:presLayoutVars>
          <dgm:bulletEnabled val="1"/>
        </dgm:presLayoutVars>
      </dgm:prSet>
      <dgm:spPr/>
      <dgm:t>
        <a:bodyPr/>
        <a:lstStyle/>
        <a:p>
          <a:endParaRPr lang="en-US"/>
        </a:p>
      </dgm:t>
    </dgm:pt>
  </dgm:ptLst>
  <dgm:cxnLst>
    <dgm:cxn modelId="{94450787-C5D9-4434-BA23-A4FB020EFAAE}" type="presOf" srcId="{17D17191-34B0-4EFE-8424-2C076FCB6830}" destId="{F667A1F1-C881-449C-94C7-876912CEBF35}" srcOrd="0" destOrd="0" presId="urn:microsoft.com/office/officeart/2005/8/layout/vList5"/>
    <dgm:cxn modelId="{490B749A-76DB-4838-859B-56712E4095D6}" type="presOf" srcId="{8A6EF92E-7E0E-40F9-AD87-A031FAA2647B}" destId="{B1A54CE1-5BF7-4CE8-A7C8-10EBCD52C08B}" srcOrd="0" destOrd="0" presId="urn:microsoft.com/office/officeart/2005/8/layout/vList5"/>
    <dgm:cxn modelId="{3A9522DE-3276-4DD4-B439-E07717E8EE2F}" type="presOf" srcId="{D56635E1-D918-4E5D-A3E6-26ED702FFEF7}" destId="{413B5F4D-C20A-420A-B87F-24164DC8B704}" srcOrd="0" destOrd="0" presId="urn:microsoft.com/office/officeart/2005/8/layout/vList5"/>
    <dgm:cxn modelId="{08659E91-965D-46DB-8027-02286ABEFDFB}" type="presOf" srcId="{67CB536D-F947-4051-8697-FF5B2F840AEB}" destId="{CF0CE10F-9BE5-4360-86C7-080668D3AF76}" srcOrd="0" destOrd="0" presId="urn:microsoft.com/office/officeart/2005/8/layout/vList5"/>
    <dgm:cxn modelId="{0331982C-2B96-468A-8B1A-BF890C6DB67E}" srcId="{67CB536D-F947-4051-8697-FF5B2F840AEB}" destId="{8A6EF92E-7E0E-40F9-AD87-A031FAA2647B}" srcOrd="1" destOrd="0" parTransId="{A987A97F-3BC0-47D1-90B2-BF9CCE22DFE0}" sibTransId="{D6F3DB7B-6F64-4566-91A9-21052431698B}"/>
    <dgm:cxn modelId="{1A373875-037D-4CEE-8125-EEE40E6F6CD8}" type="presOf" srcId="{233E24B6-B1A0-40D3-9699-2D852647C87A}" destId="{5311FB1E-36C5-478F-8E36-D6D32E68D42E}" srcOrd="0" destOrd="0" presId="urn:microsoft.com/office/officeart/2005/8/layout/vList5"/>
    <dgm:cxn modelId="{6EA0C602-BBA5-479D-AA6A-C26C8C913FC1}" srcId="{233E24B6-B1A0-40D3-9699-2D852647C87A}" destId="{D56635E1-D918-4E5D-A3E6-26ED702FFEF7}" srcOrd="0" destOrd="0" parTransId="{80298648-F447-4925-BF0F-0920A531D95B}" sibTransId="{DF2CA74F-B06A-4047-AD20-AD91C6E62473}"/>
    <dgm:cxn modelId="{20BAF0FF-7F8E-46DD-87B4-BEAA8C0A5A50}" srcId="{8A6EF92E-7E0E-40F9-AD87-A031FAA2647B}" destId="{17D17191-34B0-4EFE-8424-2C076FCB6830}" srcOrd="0" destOrd="0" parTransId="{CFF4AFC5-E068-454A-8AF6-48468C541353}" sibTransId="{6DFAB527-06CB-45F3-9384-533911EB2F8F}"/>
    <dgm:cxn modelId="{2B74A06F-44EA-4911-9B7D-F58AA4154E98}" srcId="{67CB536D-F947-4051-8697-FF5B2F840AEB}" destId="{233E24B6-B1A0-40D3-9699-2D852647C87A}" srcOrd="0" destOrd="0" parTransId="{B6D7FFEE-0286-446F-8574-D0C5F0644071}" sibTransId="{B027A773-1B05-4A10-9272-ADF423B0742F}"/>
    <dgm:cxn modelId="{768DACA1-B727-4711-9A3F-5462ECB6C2FD}" type="presParOf" srcId="{CF0CE10F-9BE5-4360-86C7-080668D3AF76}" destId="{983474FC-1109-4D49-9F9C-2A532964FF6D}" srcOrd="0" destOrd="0" presId="urn:microsoft.com/office/officeart/2005/8/layout/vList5"/>
    <dgm:cxn modelId="{5606A93B-1B3D-48E1-8119-CC8352BC5080}" type="presParOf" srcId="{983474FC-1109-4D49-9F9C-2A532964FF6D}" destId="{5311FB1E-36C5-478F-8E36-D6D32E68D42E}" srcOrd="0" destOrd="0" presId="urn:microsoft.com/office/officeart/2005/8/layout/vList5"/>
    <dgm:cxn modelId="{D7099279-5440-41EC-B021-1D3C30C2839E}" type="presParOf" srcId="{983474FC-1109-4D49-9F9C-2A532964FF6D}" destId="{413B5F4D-C20A-420A-B87F-24164DC8B704}" srcOrd="1" destOrd="0" presId="urn:microsoft.com/office/officeart/2005/8/layout/vList5"/>
    <dgm:cxn modelId="{8393EB2F-E00B-4B01-A4D3-8B76E206FDD7}" type="presParOf" srcId="{CF0CE10F-9BE5-4360-86C7-080668D3AF76}" destId="{A1C3329C-117F-446C-BC99-CDDE65F23D84}" srcOrd="1" destOrd="0" presId="urn:microsoft.com/office/officeart/2005/8/layout/vList5"/>
    <dgm:cxn modelId="{8EBDC90B-6B4A-4F2E-903E-8BFB177F69D9}" type="presParOf" srcId="{CF0CE10F-9BE5-4360-86C7-080668D3AF76}" destId="{5CA833C2-DF33-459A-AE81-94A21B432174}" srcOrd="2" destOrd="0" presId="urn:microsoft.com/office/officeart/2005/8/layout/vList5"/>
    <dgm:cxn modelId="{AD6F9AD3-C781-428E-9B11-6C0C4148A490}" type="presParOf" srcId="{5CA833C2-DF33-459A-AE81-94A21B432174}" destId="{B1A54CE1-5BF7-4CE8-A7C8-10EBCD52C08B}" srcOrd="0" destOrd="0" presId="urn:microsoft.com/office/officeart/2005/8/layout/vList5"/>
    <dgm:cxn modelId="{27F1A6D3-4039-4D76-B849-287E5792EFD3}" type="presParOf" srcId="{5CA833C2-DF33-459A-AE81-94A21B432174}" destId="{F667A1F1-C881-449C-94C7-876912CEBF3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7CB536D-F947-4051-8697-FF5B2F840AEB}" type="doc">
      <dgm:prSet loTypeId="urn:microsoft.com/office/officeart/2005/8/layout/vList5" loCatId="list" qsTypeId="urn:microsoft.com/office/officeart/2005/8/quickstyle/3d1" qsCatId="3D" csTypeId="urn:microsoft.com/office/officeart/2005/8/colors/accent2_2" csCatId="accent2" phldr="1"/>
      <dgm:spPr/>
      <dgm:t>
        <a:bodyPr/>
        <a:lstStyle/>
        <a:p>
          <a:endParaRPr lang="en-US"/>
        </a:p>
      </dgm:t>
    </dgm:pt>
    <dgm:pt modelId="{233E24B6-B1A0-40D3-9699-2D852647C87A}">
      <dgm:prSet phldrT="[Text]" custT="1"/>
      <dgm:spPr/>
      <dgm:t>
        <a:bodyPr/>
        <a:lstStyle/>
        <a:p>
          <a:r>
            <a:rPr lang="en-US" sz="2400" b="1" dirty="0" smtClean="0"/>
            <a:t>[ 9 ]</a:t>
          </a:r>
          <a:r>
            <a:rPr lang="en-US" sz="2400" dirty="0" smtClean="0"/>
            <a:t/>
          </a:r>
          <a:br>
            <a:rPr lang="en-US" sz="2400" dirty="0" smtClean="0"/>
          </a:br>
          <a:r>
            <a:rPr lang="en-US" sz="2400" dirty="0" smtClean="0">
              <a:effectLst/>
            </a:rPr>
            <a:t>Student Services</a:t>
          </a:r>
          <a:endParaRPr lang="en-US" sz="2200" b="1" dirty="0">
            <a:effectLst>
              <a:outerShdw blurRad="50800" dist="38100" dir="2700000" algn="tl" rotWithShape="0">
                <a:prstClr val="black">
                  <a:alpha val="40000"/>
                </a:prstClr>
              </a:outerShdw>
            </a:effectLst>
          </a:endParaRPr>
        </a:p>
      </dgm:t>
    </dgm:pt>
    <dgm:pt modelId="{B6D7FFEE-0286-446F-8574-D0C5F0644071}" type="parTrans" cxnId="{2B74A06F-44EA-4911-9B7D-F58AA4154E98}">
      <dgm:prSet/>
      <dgm:spPr/>
      <dgm:t>
        <a:bodyPr/>
        <a:lstStyle/>
        <a:p>
          <a:endParaRPr lang="en-US"/>
        </a:p>
      </dgm:t>
    </dgm:pt>
    <dgm:pt modelId="{B027A773-1B05-4A10-9272-ADF423B0742F}" type="sibTrans" cxnId="{2B74A06F-44EA-4911-9B7D-F58AA4154E98}">
      <dgm:prSet/>
      <dgm:spPr/>
      <dgm:t>
        <a:bodyPr/>
        <a:lstStyle/>
        <a:p>
          <a:endParaRPr lang="en-US"/>
        </a:p>
      </dgm:t>
    </dgm:pt>
    <dgm:pt modelId="{D56635E1-D918-4E5D-A3E6-26ED702FFEF7}">
      <dgm:prSet phldrT="[Text]"/>
      <dgm:spPr/>
      <dgm:t>
        <a:bodyPr/>
        <a:lstStyle/>
        <a:p>
          <a:r>
            <a:rPr lang="en-US" b="1" dirty="0" smtClean="0">
              <a:latin typeface="Calibri" pitchFamily="34" charset="0"/>
              <a:cs typeface="Calibri" pitchFamily="34" charset="0"/>
            </a:rPr>
            <a:t>Standard: The institution will have student services that provide strong support for the personal and spiritual needs of students, and which model and nurture Seventh-day Adventist lifestyle in a constructive manner in all areas of student life.</a:t>
          </a:r>
          <a:endParaRPr lang="en-US" b="1" dirty="0">
            <a:latin typeface="Calibri" pitchFamily="34" charset="0"/>
            <a:cs typeface="Calibri" pitchFamily="34" charset="0"/>
          </a:endParaRPr>
        </a:p>
      </dgm:t>
    </dgm:pt>
    <dgm:pt modelId="{80298648-F447-4925-BF0F-0920A531D95B}" type="parTrans" cxnId="{6EA0C602-BBA5-479D-AA6A-C26C8C913FC1}">
      <dgm:prSet/>
      <dgm:spPr/>
      <dgm:t>
        <a:bodyPr/>
        <a:lstStyle/>
        <a:p>
          <a:endParaRPr lang="en-US"/>
        </a:p>
      </dgm:t>
    </dgm:pt>
    <dgm:pt modelId="{DF2CA74F-B06A-4047-AD20-AD91C6E62473}" type="sibTrans" cxnId="{6EA0C602-BBA5-479D-AA6A-C26C8C913FC1}">
      <dgm:prSet/>
      <dgm:spPr/>
      <dgm:t>
        <a:bodyPr/>
        <a:lstStyle/>
        <a:p>
          <a:endParaRPr lang="en-US"/>
        </a:p>
      </dgm:t>
    </dgm:pt>
    <dgm:pt modelId="{8A6EF92E-7E0E-40F9-AD87-A031FAA2647B}">
      <dgm:prSet phldrT="[Text]" custT="1"/>
      <dgm:spPr/>
      <dgm:t>
        <a:bodyPr/>
        <a:lstStyle/>
        <a:p>
          <a:r>
            <a:rPr lang="en-US" sz="2400" b="1" dirty="0" smtClean="0"/>
            <a:t>[ 10 ]</a:t>
          </a:r>
          <a:r>
            <a:rPr lang="en-US" sz="2400" dirty="0" smtClean="0"/>
            <a:t/>
          </a:r>
          <a:br>
            <a:rPr lang="en-US" sz="2400" dirty="0" smtClean="0"/>
          </a:br>
          <a:r>
            <a:rPr lang="en-US" sz="2400" dirty="0" smtClean="0">
              <a:effectLst/>
            </a:rPr>
            <a:t>Physical Plant and Facilities</a:t>
          </a:r>
          <a:endParaRPr lang="en-US" sz="2400" b="1" dirty="0">
            <a:effectLst>
              <a:outerShdw blurRad="50800" dist="38100" dir="2700000" algn="tl" rotWithShape="0">
                <a:prstClr val="black">
                  <a:alpha val="40000"/>
                </a:prstClr>
              </a:outerShdw>
            </a:effectLst>
          </a:endParaRPr>
        </a:p>
      </dgm:t>
    </dgm:pt>
    <dgm:pt modelId="{A987A97F-3BC0-47D1-90B2-BF9CCE22DFE0}" type="parTrans" cxnId="{0331982C-2B96-468A-8B1A-BF890C6DB67E}">
      <dgm:prSet/>
      <dgm:spPr/>
      <dgm:t>
        <a:bodyPr/>
        <a:lstStyle/>
        <a:p>
          <a:endParaRPr lang="en-US"/>
        </a:p>
      </dgm:t>
    </dgm:pt>
    <dgm:pt modelId="{D6F3DB7B-6F64-4566-91A9-21052431698B}" type="sibTrans" cxnId="{0331982C-2B96-468A-8B1A-BF890C6DB67E}">
      <dgm:prSet/>
      <dgm:spPr/>
      <dgm:t>
        <a:bodyPr/>
        <a:lstStyle/>
        <a:p>
          <a:endParaRPr lang="en-US"/>
        </a:p>
      </dgm:t>
    </dgm:pt>
    <dgm:pt modelId="{17D17191-34B0-4EFE-8424-2C076FCB6830}">
      <dgm:prSet phldrT="[Text]"/>
      <dgm:spPr/>
      <dgm:t>
        <a:bodyPr/>
        <a:lstStyle/>
        <a:p>
          <a:r>
            <a:rPr lang="en-US" b="1" dirty="0" smtClean="0">
              <a:latin typeface="Calibri" pitchFamily="34" charset="0"/>
              <a:cs typeface="Calibri" pitchFamily="34" charset="0"/>
            </a:rPr>
            <a:t>Standard: The institution will have a physical plant, including laboratories, that provides adequate and well-maintained facilities for the development of a quality education program, and plans for development that are supportive of the total institution strategic plan.</a:t>
          </a:r>
          <a:endParaRPr lang="en-US" b="1" dirty="0">
            <a:latin typeface="Calibri" pitchFamily="34" charset="0"/>
            <a:cs typeface="Calibri" pitchFamily="34" charset="0"/>
          </a:endParaRPr>
        </a:p>
      </dgm:t>
    </dgm:pt>
    <dgm:pt modelId="{CFF4AFC5-E068-454A-8AF6-48468C541353}" type="parTrans" cxnId="{20BAF0FF-7F8E-46DD-87B4-BEAA8C0A5A50}">
      <dgm:prSet/>
      <dgm:spPr/>
      <dgm:t>
        <a:bodyPr/>
        <a:lstStyle/>
        <a:p>
          <a:endParaRPr lang="en-US"/>
        </a:p>
      </dgm:t>
    </dgm:pt>
    <dgm:pt modelId="{6DFAB527-06CB-45F3-9384-533911EB2F8F}" type="sibTrans" cxnId="{20BAF0FF-7F8E-46DD-87B4-BEAA8C0A5A50}">
      <dgm:prSet/>
      <dgm:spPr/>
      <dgm:t>
        <a:bodyPr/>
        <a:lstStyle/>
        <a:p>
          <a:endParaRPr lang="en-US"/>
        </a:p>
      </dgm:t>
    </dgm:pt>
    <dgm:pt modelId="{CF0CE10F-9BE5-4360-86C7-080668D3AF76}" type="pres">
      <dgm:prSet presAssocID="{67CB536D-F947-4051-8697-FF5B2F840AEB}" presName="Name0" presStyleCnt="0">
        <dgm:presLayoutVars>
          <dgm:dir/>
          <dgm:animLvl val="lvl"/>
          <dgm:resizeHandles val="exact"/>
        </dgm:presLayoutVars>
      </dgm:prSet>
      <dgm:spPr/>
      <dgm:t>
        <a:bodyPr/>
        <a:lstStyle/>
        <a:p>
          <a:endParaRPr lang="en-US"/>
        </a:p>
      </dgm:t>
    </dgm:pt>
    <dgm:pt modelId="{983474FC-1109-4D49-9F9C-2A532964FF6D}" type="pres">
      <dgm:prSet presAssocID="{233E24B6-B1A0-40D3-9699-2D852647C87A}" presName="linNode" presStyleCnt="0"/>
      <dgm:spPr/>
      <dgm:t>
        <a:bodyPr/>
        <a:lstStyle/>
        <a:p>
          <a:endParaRPr lang="en-US"/>
        </a:p>
      </dgm:t>
    </dgm:pt>
    <dgm:pt modelId="{5311FB1E-36C5-478F-8E36-D6D32E68D42E}" type="pres">
      <dgm:prSet presAssocID="{233E24B6-B1A0-40D3-9699-2D852647C87A}" presName="parentText" presStyleLbl="node1" presStyleIdx="0" presStyleCnt="2" custScaleX="73293">
        <dgm:presLayoutVars>
          <dgm:chMax val="1"/>
          <dgm:bulletEnabled val="1"/>
        </dgm:presLayoutVars>
      </dgm:prSet>
      <dgm:spPr/>
      <dgm:t>
        <a:bodyPr/>
        <a:lstStyle/>
        <a:p>
          <a:endParaRPr lang="en-US"/>
        </a:p>
      </dgm:t>
    </dgm:pt>
    <dgm:pt modelId="{413B5F4D-C20A-420A-B87F-24164DC8B704}" type="pres">
      <dgm:prSet presAssocID="{233E24B6-B1A0-40D3-9699-2D852647C87A}" presName="descendantText" presStyleLbl="alignAccFollowNode1" presStyleIdx="0" presStyleCnt="2" custScaleX="126806">
        <dgm:presLayoutVars>
          <dgm:bulletEnabled val="1"/>
        </dgm:presLayoutVars>
      </dgm:prSet>
      <dgm:spPr/>
      <dgm:t>
        <a:bodyPr/>
        <a:lstStyle/>
        <a:p>
          <a:endParaRPr lang="en-US"/>
        </a:p>
      </dgm:t>
    </dgm:pt>
    <dgm:pt modelId="{A1C3329C-117F-446C-BC99-CDDE65F23D84}" type="pres">
      <dgm:prSet presAssocID="{B027A773-1B05-4A10-9272-ADF423B0742F}" presName="sp" presStyleCnt="0"/>
      <dgm:spPr/>
      <dgm:t>
        <a:bodyPr/>
        <a:lstStyle/>
        <a:p>
          <a:endParaRPr lang="en-US"/>
        </a:p>
      </dgm:t>
    </dgm:pt>
    <dgm:pt modelId="{5CA833C2-DF33-459A-AE81-94A21B432174}" type="pres">
      <dgm:prSet presAssocID="{8A6EF92E-7E0E-40F9-AD87-A031FAA2647B}" presName="linNode" presStyleCnt="0"/>
      <dgm:spPr/>
      <dgm:t>
        <a:bodyPr/>
        <a:lstStyle/>
        <a:p>
          <a:endParaRPr lang="en-US"/>
        </a:p>
      </dgm:t>
    </dgm:pt>
    <dgm:pt modelId="{B1A54CE1-5BF7-4CE8-A7C8-10EBCD52C08B}" type="pres">
      <dgm:prSet presAssocID="{8A6EF92E-7E0E-40F9-AD87-A031FAA2647B}" presName="parentText" presStyleLbl="node1" presStyleIdx="1" presStyleCnt="2" custScaleX="73293">
        <dgm:presLayoutVars>
          <dgm:chMax val="1"/>
          <dgm:bulletEnabled val="1"/>
        </dgm:presLayoutVars>
      </dgm:prSet>
      <dgm:spPr/>
      <dgm:t>
        <a:bodyPr/>
        <a:lstStyle/>
        <a:p>
          <a:endParaRPr lang="en-US"/>
        </a:p>
      </dgm:t>
    </dgm:pt>
    <dgm:pt modelId="{F667A1F1-C881-449C-94C7-876912CEBF35}" type="pres">
      <dgm:prSet presAssocID="{8A6EF92E-7E0E-40F9-AD87-A031FAA2647B}" presName="descendantText" presStyleLbl="alignAccFollowNode1" presStyleIdx="1" presStyleCnt="2" custScaleX="126806">
        <dgm:presLayoutVars>
          <dgm:bulletEnabled val="1"/>
        </dgm:presLayoutVars>
      </dgm:prSet>
      <dgm:spPr/>
      <dgm:t>
        <a:bodyPr/>
        <a:lstStyle/>
        <a:p>
          <a:endParaRPr lang="en-US"/>
        </a:p>
      </dgm:t>
    </dgm:pt>
  </dgm:ptLst>
  <dgm:cxnLst>
    <dgm:cxn modelId="{0331982C-2B96-468A-8B1A-BF890C6DB67E}" srcId="{67CB536D-F947-4051-8697-FF5B2F840AEB}" destId="{8A6EF92E-7E0E-40F9-AD87-A031FAA2647B}" srcOrd="1" destOrd="0" parTransId="{A987A97F-3BC0-47D1-90B2-BF9CCE22DFE0}" sibTransId="{D6F3DB7B-6F64-4566-91A9-21052431698B}"/>
    <dgm:cxn modelId="{EB2013D4-9A7E-44A6-BFBA-DCD4FF06BCC8}" type="presOf" srcId="{8A6EF92E-7E0E-40F9-AD87-A031FAA2647B}" destId="{B1A54CE1-5BF7-4CE8-A7C8-10EBCD52C08B}" srcOrd="0" destOrd="0" presId="urn:microsoft.com/office/officeart/2005/8/layout/vList5"/>
    <dgm:cxn modelId="{6EA0C602-BBA5-479D-AA6A-C26C8C913FC1}" srcId="{233E24B6-B1A0-40D3-9699-2D852647C87A}" destId="{D56635E1-D918-4E5D-A3E6-26ED702FFEF7}" srcOrd="0" destOrd="0" parTransId="{80298648-F447-4925-BF0F-0920A531D95B}" sibTransId="{DF2CA74F-B06A-4047-AD20-AD91C6E62473}"/>
    <dgm:cxn modelId="{A8825069-35DF-4296-A0AF-8C92189F1E9E}" type="presOf" srcId="{233E24B6-B1A0-40D3-9699-2D852647C87A}" destId="{5311FB1E-36C5-478F-8E36-D6D32E68D42E}" srcOrd="0" destOrd="0" presId="urn:microsoft.com/office/officeart/2005/8/layout/vList5"/>
    <dgm:cxn modelId="{C83D5742-9612-4BA3-9FE4-2783002B411D}" type="presOf" srcId="{D56635E1-D918-4E5D-A3E6-26ED702FFEF7}" destId="{413B5F4D-C20A-420A-B87F-24164DC8B704}" srcOrd="0" destOrd="0" presId="urn:microsoft.com/office/officeart/2005/8/layout/vList5"/>
    <dgm:cxn modelId="{20BAF0FF-7F8E-46DD-87B4-BEAA8C0A5A50}" srcId="{8A6EF92E-7E0E-40F9-AD87-A031FAA2647B}" destId="{17D17191-34B0-4EFE-8424-2C076FCB6830}" srcOrd="0" destOrd="0" parTransId="{CFF4AFC5-E068-454A-8AF6-48468C541353}" sibTransId="{6DFAB527-06CB-45F3-9384-533911EB2F8F}"/>
    <dgm:cxn modelId="{6ACC6958-5DA9-44E7-91CE-D2164A924F22}" type="presOf" srcId="{67CB536D-F947-4051-8697-FF5B2F840AEB}" destId="{CF0CE10F-9BE5-4360-86C7-080668D3AF76}" srcOrd="0" destOrd="0" presId="urn:microsoft.com/office/officeart/2005/8/layout/vList5"/>
    <dgm:cxn modelId="{2B74A06F-44EA-4911-9B7D-F58AA4154E98}" srcId="{67CB536D-F947-4051-8697-FF5B2F840AEB}" destId="{233E24B6-B1A0-40D3-9699-2D852647C87A}" srcOrd="0" destOrd="0" parTransId="{B6D7FFEE-0286-446F-8574-D0C5F0644071}" sibTransId="{B027A773-1B05-4A10-9272-ADF423B0742F}"/>
    <dgm:cxn modelId="{0AEAA759-CC44-4D0F-AB7F-35EA14AEAE5C}" type="presOf" srcId="{17D17191-34B0-4EFE-8424-2C076FCB6830}" destId="{F667A1F1-C881-449C-94C7-876912CEBF35}" srcOrd="0" destOrd="0" presId="urn:microsoft.com/office/officeart/2005/8/layout/vList5"/>
    <dgm:cxn modelId="{5AF3D581-6E9A-449D-8AA0-D2985010D525}" type="presParOf" srcId="{CF0CE10F-9BE5-4360-86C7-080668D3AF76}" destId="{983474FC-1109-4D49-9F9C-2A532964FF6D}" srcOrd="0" destOrd="0" presId="urn:microsoft.com/office/officeart/2005/8/layout/vList5"/>
    <dgm:cxn modelId="{70620A55-6294-407D-873A-E47541159C61}" type="presParOf" srcId="{983474FC-1109-4D49-9F9C-2A532964FF6D}" destId="{5311FB1E-36C5-478F-8E36-D6D32E68D42E}" srcOrd="0" destOrd="0" presId="urn:microsoft.com/office/officeart/2005/8/layout/vList5"/>
    <dgm:cxn modelId="{F44C764B-ED3D-40EF-8F22-487439B89524}" type="presParOf" srcId="{983474FC-1109-4D49-9F9C-2A532964FF6D}" destId="{413B5F4D-C20A-420A-B87F-24164DC8B704}" srcOrd="1" destOrd="0" presId="urn:microsoft.com/office/officeart/2005/8/layout/vList5"/>
    <dgm:cxn modelId="{58FB33B6-736E-477E-B646-297688C90DD1}" type="presParOf" srcId="{CF0CE10F-9BE5-4360-86C7-080668D3AF76}" destId="{A1C3329C-117F-446C-BC99-CDDE65F23D84}" srcOrd="1" destOrd="0" presId="urn:microsoft.com/office/officeart/2005/8/layout/vList5"/>
    <dgm:cxn modelId="{C7BE120E-609C-4E03-A01A-C609C22CE989}" type="presParOf" srcId="{CF0CE10F-9BE5-4360-86C7-080668D3AF76}" destId="{5CA833C2-DF33-459A-AE81-94A21B432174}" srcOrd="2" destOrd="0" presId="urn:microsoft.com/office/officeart/2005/8/layout/vList5"/>
    <dgm:cxn modelId="{8CEF1D66-4BAC-45DB-BDE8-87C4EE4F050B}" type="presParOf" srcId="{5CA833C2-DF33-459A-AE81-94A21B432174}" destId="{B1A54CE1-5BF7-4CE8-A7C8-10EBCD52C08B}" srcOrd="0" destOrd="0" presId="urn:microsoft.com/office/officeart/2005/8/layout/vList5"/>
    <dgm:cxn modelId="{D3CD14D1-5BEC-4700-8D31-E8A2C0523A57}" type="presParOf" srcId="{5CA833C2-DF33-459A-AE81-94A21B432174}" destId="{F667A1F1-C881-449C-94C7-876912CEBF3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55B82-DABA-48E4-8C31-6B2D6F186438}">
      <dsp:nvSpPr>
        <dsp:cNvPr id="0" name=""/>
        <dsp:cNvSpPr/>
      </dsp:nvSpPr>
      <dsp:spPr>
        <a:xfrm>
          <a:off x="0" y="16319"/>
          <a:ext cx="8534400" cy="1085760"/>
        </a:xfrm>
        <a:prstGeom prst="roundRect">
          <a:avLst/>
        </a:prstGeom>
        <a:gradFill rotWithShape="0">
          <a:gsLst>
            <a:gs pos="0">
              <a:schemeClr val="accent5">
                <a:hueOff val="0"/>
                <a:satOff val="0"/>
                <a:lumOff val="0"/>
                <a:alphaOff val="0"/>
              </a:schemeClr>
            </a:gs>
            <a:gs pos="100000">
              <a:schemeClr val="accent5">
                <a:hueOff val="0"/>
                <a:satOff val="0"/>
                <a:lumOff val="0"/>
                <a:alphaOff val="0"/>
                <a:shade val="48000"/>
                <a:satMod val="180000"/>
                <a:lumMod val="94000"/>
              </a:schemeClr>
            </a:gs>
            <a:gs pos="100000">
              <a:schemeClr val="accent5">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b="1" kern="1200" dirty="0" smtClean="0">
              <a:effectLst>
                <a:outerShdw blurRad="50800" dist="38100" dir="2700000" algn="tl" rotWithShape="0">
                  <a:prstClr val="black">
                    <a:alpha val="40000"/>
                  </a:prstClr>
                </a:outerShdw>
              </a:effectLst>
              <a:latin typeface="Calibri" pitchFamily="34" charset="0"/>
              <a:cs typeface="Calibri" pitchFamily="34" charset="0"/>
            </a:rPr>
            <a:t>To assess t</a:t>
          </a:r>
          <a:r>
            <a:rPr lang="en-US" sz="2500" b="1" kern="1200" dirty="0" smtClean="0">
              <a:latin typeface="Calibri" pitchFamily="34" charset="0"/>
              <a:cs typeface="Calibri" pitchFamily="34" charset="0"/>
            </a:rPr>
            <a:t>hat the various aspects of the institution and its programs align with Adventist mission, identity, and purpose</a:t>
          </a:r>
          <a:r>
            <a:rPr lang="en-US" sz="2500" b="1" kern="1200" dirty="0" smtClean="0">
              <a:effectLst>
                <a:outerShdw blurRad="50800" dist="38100" dir="2700000" algn="tl" rotWithShape="0">
                  <a:prstClr val="black">
                    <a:alpha val="40000"/>
                  </a:prstClr>
                </a:outerShdw>
              </a:effectLst>
              <a:latin typeface="Calibri" pitchFamily="34" charset="0"/>
              <a:cs typeface="Calibri" pitchFamily="34" charset="0"/>
            </a:rPr>
            <a:t>.</a:t>
          </a:r>
          <a:endParaRPr lang="en-US" sz="2500" b="1" kern="1200" dirty="0">
            <a:effectLst>
              <a:outerShdw blurRad="50800" dist="38100" dir="2700000" algn="tl" rotWithShape="0">
                <a:prstClr val="black">
                  <a:alpha val="40000"/>
                </a:prstClr>
              </a:outerShdw>
            </a:effectLst>
            <a:latin typeface="Calibri" pitchFamily="34" charset="0"/>
            <a:cs typeface="Calibri" pitchFamily="34" charset="0"/>
          </a:endParaRPr>
        </a:p>
      </dsp:txBody>
      <dsp:txXfrm>
        <a:off x="53002" y="69321"/>
        <a:ext cx="8428396" cy="979756"/>
      </dsp:txXfrm>
    </dsp:sp>
    <dsp:sp modelId="{D429281E-F1A8-431E-B21B-B9428A7DE8AC}">
      <dsp:nvSpPr>
        <dsp:cNvPr id="0" name=""/>
        <dsp:cNvSpPr/>
      </dsp:nvSpPr>
      <dsp:spPr>
        <a:xfrm>
          <a:off x="0" y="1269119"/>
          <a:ext cx="8534400" cy="1085760"/>
        </a:xfrm>
        <a:prstGeom prst="roundRect">
          <a:avLst/>
        </a:prstGeom>
        <a:gradFill rotWithShape="0">
          <a:gsLst>
            <a:gs pos="0">
              <a:schemeClr val="accent5">
                <a:hueOff val="2003566"/>
                <a:satOff val="-8793"/>
                <a:lumOff val="2614"/>
                <a:alphaOff val="0"/>
              </a:schemeClr>
            </a:gs>
            <a:gs pos="100000">
              <a:schemeClr val="accent5">
                <a:hueOff val="2003566"/>
                <a:satOff val="-8793"/>
                <a:lumOff val="2614"/>
                <a:alphaOff val="0"/>
                <a:shade val="48000"/>
                <a:satMod val="180000"/>
                <a:lumMod val="94000"/>
              </a:schemeClr>
            </a:gs>
            <a:gs pos="100000">
              <a:schemeClr val="accent5">
                <a:hueOff val="2003566"/>
                <a:satOff val="-8793"/>
                <a:lumOff val="2614"/>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b="1" kern="1200" dirty="0" smtClean="0">
              <a:effectLst>
                <a:outerShdw blurRad="50800" dist="38100" dir="2700000" algn="tl" rotWithShape="0">
                  <a:prstClr val="black">
                    <a:alpha val="40000"/>
                  </a:prstClr>
                </a:outerShdw>
              </a:effectLst>
              <a:latin typeface="Calibri" pitchFamily="34" charset="0"/>
              <a:cs typeface="Calibri" pitchFamily="34" charset="0"/>
            </a:rPr>
            <a:t>To determine if the degree programs offered are comparable in content and quality to those of similar SDA institutions.</a:t>
          </a:r>
          <a:endParaRPr lang="en-US" sz="2500" b="1" kern="1200" dirty="0">
            <a:effectLst>
              <a:outerShdw blurRad="50800" dist="38100" dir="2700000" algn="tl" rotWithShape="0">
                <a:prstClr val="black">
                  <a:alpha val="40000"/>
                </a:prstClr>
              </a:outerShdw>
            </a:effectLst>
            <a:latin typeface="Calibri" pitchFamily="34" charset="0"/>
            <a:cs typeface="Calibri" pitchFamily="34" charset="0"/>
          </a:endParaRPr>
        </a:p>
      </dsp:txBody>
      <dsp:txXfrm>
        <a:off x="53002" y="1322121"/>
        <a:ext cx="8428396" cy="979756"/>
      </dsp:txXfrm>
    </dsp:sp>
    <dsp:sp modelId="{B9677CC1-DDA5-4789-998D-8AC7737D9F17}">
      <dsp:nvSpPr>
        <dsp:cNvPr id="0" name=""/>
        <dsp:cNvSpPr/>
      </dsp:nvSpPr>
      <dsp:spPr>
        <a:xfrm>
          <a:off x="0" y="2521919"/>
          <a:ext cx="8534400" cy="1085760"/>
        </a:xfrm>
        <a:prstGeom prst="roundRect">
          <a:avLst/>
        </a:prstGeom>
        <a:gradFill rotWithShape="0">
          <a:gsLst>
            <a:gs pos="0">
              <a:schemeClr val="accent5">
                <a:hueOff val="4007133"/>
                <a:satOff val="-17587"/>
                <a:lumOff val="5229"/>
                <a:alphaOff val="0"/>
              </a:schemeClr>
            </a:gs>
            <a:gs pos="100000">
              <a:schemeClr val="accent5">
                <a:hueOff val="4007133"/>
                <a:satOff val="-17587"/>
                <a:lumOff val="5229"/>
                <a:alphaOff val="0"/>
                <a:shade val="48000"/>
                <a:satMod val="180000"/>
                <a:lumMod val="94000"/>
              </a:schemeClr>
            </a:gs>
            <a:gs pos="100000">
              <a:schemeClr val="accent5">
                <a:hueOff val="4007133"/>
                <a:satOff val="-17587"/>
                <a:lumOff val="5229"/>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b="1" kern="1200" dirty="0" smtClean="0">
              <a:latin typeface="Calibri" pitchFamily="34" charset="0"/>
              <a:cs typeface="Calibri" pitchFamily="34" charset="0"/>
            </a:rPr>
            <a:t>To verify that the institution possesses the resources, programs, and services sufficient to accomplish its goals.</a:t>
          </a:r>
          <a:endParaRPr lang="en-US" sz="2500" b="1" kern="1200" dirty="0">
            <a:effectLst>
              <a:outerShdw blurRad="50800" dist="38100" dir="2700000" algn="tl" rotWithShape="0">
                <a:prstClr val="black">
                  <a:alpha val="40000"/>
                </a:prstClr>
              </a:outerShdw>
            </a:effectLst>
            <a:latin typeface="Calibri" pitchFamily="34" charset="0"/>
            <a:cs typeface="Calibri" pitchFamily="34" charset="0"/>
          </a:endParaRPr>
        </a:p>
      </dsp:txBody>
      <dsp:txXfrm>
        <a:off x="53002" y="2574921"/>
        <a:ext cx="8428396" cy="979756"/>
      </dsp:txXfrm>
    </dsp:sp>
    <dsp:sp modelId="{00DD875F-1FC2-41A5-BFBE-FE8FC888C3A0}">
      <dsp:nvSpPr>
        <dsp:cNvPr id="0" name=""/>
        <dsp:cNvSpPr/>
      </dsp:nvSpPr>
      <dsp:spPr>
        <a:xfrm>
          <a:off x="0" y="3774720"/>
          <a:ext cx="8534400" cy="1085760"/>
        </a:xfrm>
        <a:prstGeom prst="roundRect">
          <a:avLst/>
        </a:prstGeom>
        <a:gradFill rotWithShape="0">
          <a:gsLst>
            <a:gs pos="0">
              <a:schemeClr val="accent5">
                <a:hueOff val="6010699"/>
                <a:satOff val="-26380"/>
                <a:lumOff val="7843"/>
                <a:alphaOff val="0"/>
              </a:schemeClr>
            </a:gs>
            <a:gs pos="100000">
              <a:schemeClr val="accent5">
                <a:hueOff val="6010699"/>
                <a:satOff val="-26380"/>
                <a:lumOff val="7843"/>
                <a:alphaOff val="0"/>
                <a:shade val="48000"/>
                <a:satMod val="180000"/>
                <a:lumMod val="94000"/>
              </a:schemeClr>
            </a:gs>
            <a:gs pos="100000">
              <a:schemeClr val="accent5">
                <a:hueOff val="6010699"/>
                <a:satOff val="-26380"/>
                <a:lumOff val="7843"/>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b="1" kern="1200" dirty="0" smtClean="0">
              <a:effectLst>
                <a:outerShdw blurRad="50800" dist="38100" dir="2700000" algn="tl" rotWithShape="0">
                  <a:prstClr val="black">
                    <a:alpha val="40000"/>
                  </a:prstClr>
                </a:outerShdw>
              </a:effectLst>
              <a:latin typeface="Calibri" pitchFamily="34" charset="0"/>
              <a:cs typeface="Calibri" pitchFamily="34" charset="0"/>
            </a:rPr>
            <a:t>To provide guidance on ways in which the institution may strengthen its operation and better achieve its mission.</a:t>
          </a:r>
          <a:endParaRPr lang="en-US" sz="2500" b="1" kern="1200" dirty="0">
            <a:effectLst>
              <a:outerShdw blurRad="50800" dist="38100" dir="2700000" algn="tl" rotWithShape="0">
                <a:prstClr val="black">
                  <a:alpha val="40000"/>
                </a:prstClr>
              </a:outerShdw>
            </a:effectLst>
            <a:latin typeface="Calibri" pitchFamily="34" charset="0"/>
            <a:cs typeface="Calibri" pitchFamily="34" charset="0"/>
          </a:endParaRPr>
        </a:p>
      </dsp:txBody>
      <dsp:txXfrm>
        <a:off x="53002" y="3827722"/>
        <a:ext cx="8428396" cy="97975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B5F4D-C20A-420A-B87F-24164DC8B704}">
      <dsp:nvSpPr>
        <dsp:cNvPr id="0" name=""/>
        <dsp:cNvSpPr/>
      </dsp:nvSpPr>
      <dsp:spPr>
        <a:xfrm rot="5400000">
          <a:off x="4220069" y="-1943851"/>
          <a:ext cx="1903094" cy="6266690"/>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a:outerShdw blurRad="76200" dist="38100" dir="5400000"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smtClean="0">
              <a:latin typeface="Calibri" pitchFamily="34" charset="0"/>
              <a:cs typeface="Calibri" pitchFamily="34" charset="0"/>
            </a:rPr>
            <a:t>Standard: Public relations activities of the university/college will provide an opportunity for dialogue with external constituencies that provides useful and accurate feedback to the institution and positions the school/university positively in the minds of the various constituent groups.</a:t>
          </a:r>
          <a:endParaRPr lang="en-US" sz="1600" b="1" kern="1200" dirty="0">
            <a:latin typeface="Calibri" pitchFamily="34" charset="0"/>
            <a:cs typeface="Calibri" pitchFamily="34" charset="0"/>
          </a:endParaRPr>
        </a:p>
      </dsp:txBody>
      <dsp:txXfrm rot="-5400000">
        <a:off x="2038272" y="330847"/>
        <a:ext cx="6173789" cy="1717292"/>
      </dsp:txXfrm>
    </dsp:sp>
    <dsp:sp modelId="{5311FB1E-36C5-478F-8E36-D6D32E68D42E}">
      <dsp:nvSpPr>
        <dsp:cNvPr id="0" name=""/>
        <dsp:cNvSpPr/>
      </dsp:nvSpPr>
      <dsp:spPr>
        <a:xfrm>
          <a:off x="838" y="59"/>
          <a:ext cx="2037433" cy="2378868"/>
        </a:xfrm>
        <a:prstGeom prst="roundRect">
          <a:avLst/>
        </a:prstGeom>
        <a:gradFill rotWithShape="0">
          <a:gsLst>
            <a:gs pos="0">
              <a:schemeClr val="accent2">
                <a:hueOff val="0"/>
                <a:satOff val="0"/>
                <a:lumOff val="0"/>
                <a:alphaOff val="0"/>
              </a:schemeClr>
            </a:gs>
            <a:gs pos="100000">
              <a:schemeClr val="accent2">
                <a:hueOff val="0"/>
                <a:satOff val="0"/>
                <a:lumOff val="0"/>
                <a:alphaOff val="0"/>
                <a:shade val="48000"/>
                <a:satMod val="180000"/>
                <a:lumMod val="94000"/>
              </a:schemeClr>
            </a:gs>
            <a:gs pos="100000">
              <a:schemeClr val="accent2">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t>[ 11 ]</a:t>
          </a:r>
          <a:r>
            <a:rPr lang="en-US" sz="2400" kern="1200" dirty="0" smtClean="0"/>
            <a:t/>
          </a:r>
          <a:br>
            <a:rPr lang="en-US" sz="2400" kern="1200" dirty="0" smtClean="0"/>
          </a:br>
          <a:r>
            <a:rPr lang="en-US" sz="2400" kern="1200" dirty="0" smtClean="0">
              <a:effectLst/>
            </a:rPr>
            <a:t>Public Relations &amp; External </a:t>
          </a:r>
          <a:r>
            <a:rPr lang="en-US" sz="2400" kern="1200" dirty="0" err="1" smtClean="0">
              <a:effectLst/>
            </a:rPr>
            <a:t>Consti-tuencies</a:t>
          </a:r>
          <a:endParaRPr lang="en-US" sz="2200" b="1" kern="1200" dirty="0">
            <a:effectLst>
              <a:outerShdw blurRad="50800" dist="38100" dir="2700000" algn="tl" rotWithShape="0">
                <a:prstClr val="black">
                  <a:alpha val="40000"/>
                </a:prstClr>
              </a:outerShdw>
            </a:effectLst>
          </a:endParaRPr>
        </a:p>
      </dsp:txBody>
      <dsp:txXfrm>
        <a:off x="100297" y="99518"/>
        <a:ext cx="1838515" cy="2179950"/>
      </dsp:txXfrm>
    </dsp:sp>
    <dsp:sp modelId="{F667A1F1-C881-449C-94C7-876912CEBF35}">
      <dsp:nvSpPr>
        <dsp:cNvPr id="0" name=""/>
        <dsp:cNvSpPr/>
      </dsp:nvSpPr>
      <dsp:spPr>
        <a:xfrm rot="5400000">
          <a:off x="4220069" y="553960"/>
          <a:ext cx="1903094" cy="6266690"/>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a:outerShdw blurRad="76200" dist="38100" dir="5400000"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b="1" i="0" kern="1200" noProof="0" dirty="0" smtClean="0">
              <a:latin typeface="Calibri" pitchFamily="34" charset="0"/>
              <a:cs typeface="Calibri" pitchFamily="34" charset="0"/>
            </a:rPr>
            <a:t>Standard: Pastoral and theological education with curriculum that, evidenced by appropriate outcomes, is (a) of an equivalent standard to other tertiary institutions offering pastoral and theological education in the country and within the Seventh-day Adventist college/university sector, and (b) meets the mission and objectives of the institution and church, particularly in the preparation of students for service in the church.</a:t>
          </a:r>
          <a:endParaRPr lang="en-US" sz="1600" b="1" kern="1200" noProof="0" dirty="0">
            <a:latin typeface="Calibri" pitchFamily="34" charset="0"/>
            <a:cs typeface="Calibri" pitchFamily="34" charset="0"/>
          </a:endParaRPr>
        </a:p>
      </dsp:txBody>
      <dsp:txXfrm rot="-5400000">
        <a:off x="2038272" y="2828659"/>
        <a:ext cx="6173789" cy="1717292"/>
      </dsp:txXfrm>
    </dsp:sp>
    <dsp:sp modelId="{B1A54CE1-5BF7-4CE8-A7C8-10EBCD52C08B}">
      <dsp:nvSpPr>
        <dsp:cNvPr id="0" name=""/>
        <dsp:cNvSpPr/>
      </dsp:nvSpPr>
      <dsp:spPr>
        <a:xfrm>
          <a:off x="838" y="2497871"/>
          <a:ext cx="2037433" cy="2378868"/>
        </a:xfrm>
        <a:prstGeom prst="roundRect">
          <a:avLst/>
        </a:prstGeom>
        <a:gradFill rotWithShape="0">
          <a:gsLst>
            <a:gs pos="0">
              <a:schemeClr val="accent2">
                <a:hueOff val="0"/>
                <a:satOff val="0"/>
                <a:lumOff val="0"/>
                <a:alphaOff val="0"/>
              </a:schemeClr>
            </a:gs>
            <a:gs pos="100000">
              <a:schemeClr val="accent2">
                <a:hueOff val="0"/>
                <a:satOff val="0"/>
                <a:lumOff val="0"/>
                <a:alphaOff val="0"/>
                <a:shade val="48000"/>
                <a:satMod val="180000"/>
                <a:lumMod val="94000"/>
              </a:schemeClr>
            </a:gs>
            <a:gs pos="100000">
              <a:schemeClr val="accent2">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noProof="0" smtClean="0">
              <a:effectLst>
                <a:outerShdw blurRad="50800" dist="38100" dir="2700000" algn="tl" rotWithShape="0">
                  <a:prstClr val="black">
                    <a:alpha val="40000"/>
                  </a:prstClr>
                </a:outerShdw>
              </a:effectLst>
            </a:rPr>
            <a:t>[12] Pastoral and Theological Education</a:t>
          </a:r>
          <a:endParaRPr lang="en-US" sz="2400" b="1" kern="1200" noProof="0">
            <a:effectLst>
              <a:outerShdw blurRad="50800" dist="38100" dir="2700000" algn="tl" rotWithShape="0">
                <a:prstClr val="black">
                  <a:alpha val="40000"/>
                </a:prstClr>
              </a:outerShdw>
            </a:effectLst>
          </a:endParaRPr>
        </a:p>
      </dsp:txBody>
      <dsp:txXfrm>
        <a:off x="100297" y="2597330"/>
        <a:ext cx="1838515" cy="21799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90B245-3234-4110-8CBD-2EA86BBAE9CB}">
      <dsp:nvSpPr>
        <dsp:cNvPr id="0" name=""/>
        <dsp:cNvSpPr/>
      </dsp:nvSpPr>
      <dsp:spPr>
        <a:xfrm>
          <a:off x="3080048" y="0"/>
          <a:ext cx="2970844" cy="2971297"/>
        </a:xfrm>
        <a:prstGeom prst="circularArrow">
          <a:avLst>
            <a:gd name="adj1" fmla="val 10980"/>
            <a:gd name="adj2" fmla="val 1142322"/>
            <a:gd name="adj3" fmla="val 4500000"/>
            <a:gd name="adj4" fmla="val 10800000"/>
            <a:gd name="adj5" fmla="val 12500"/>
          </a:avLst>
        </a:prstGeom>
        <a:gradFill rotWithShape="0">
          <a:gsLst>
            <a:gs pos="0">
              <a:schemeClr val="accent5">
                <a:hueOff val="0"/>
                <a:satOff val="0"/>
                <a:lumOff val="0"/>
                <a:alphaOff val="0"/>
              </a:schemeClr>
            </a:gs>
            <a:gs pos="100000">
              <a:schemeClr val="accent5">
                <a:hueOff val="0"/>
                <a:satOff val="0"/>
                <a:lumOff val="0"/>
                <a:alphaOff val="0"/>
                <a:shade val="48000"/>
                <a:satMod val="180000"/>
                <a:lumMod val="94000"/>
              </a:schemeClr>
            </a:gs>
            <a:gs pos="100000">
              <a:schemeClr val="accent5">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dsp:spPr>
      <dsp:style>
        <a:lnRef idx="0">
          <a:scrgbClr r="0" g="0" b="0"/>
        </a:lnRef>
        <a:fillRef idx="3">
          <a:scrgbClr r="0" g="0" b="0"/>
        </a:fillRef>
        <a:effectRef idx="3">
          <a:scrgbClr r="0" g="0" b="0"/>
        </a:effectRef>
        <a:fontRef idx="minor">
          <a:schemeClr val="lt1"/>
        </a:fontRef>
      </dsp:style>
    </dsp:sp>
    <dsp:sp modelId="{BC8B8BAB-321D-4778-92EB-2B32E6F775C5}">
      <dsp:nvSpPr>
        <dsp:cNvPr id="0" name=""/>
        <dsp:cNvSpPr/>
      </dsp:nvSpPr>
      <dsp:spPr>
        <a:xfrm>
          <a:off x="3736702" y="1072728"/>
          <a:ext cx="1650841" cy="825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b="1" kern="1200" dirty="0" smtClean="0">
              <a:latin typeface="Calibri" pitchFamily="34" charset="0"/>
              <a:cs typeface="Calibri" pitchFamily="34" charset="0"/>
            </a:rPr>
            <a:t>Interview</a:t>
          </a:r>
          <a:endParaRPr lang="en-US" sz="2500" b="1" kern="1200" dirty="0">
            <a:latin typeface="Calibri" pitchFamily="34" charset="0"/>
            <a:cs typeface="Calibri" pitchFamily="34" charset="0"/>
          </a:endParaRPr>
        </a:p>
      </dsp:txBody>
      <dsp:txXfrm>
        <a:off x="3736702" y="1072728"/>
        <a:ext cx="1650841" cy="825223"/>
      </dsp:txXfrm>
    </dsp:sp>
    <dsp:sp modelId="{304B0767-4C62-499C-9A74-32F2310D3685}">
      <dsp:nvSpPr>
        <dsp:cNvPr id="0" name=""/>
        <dsp:cNvSpPr/>
      </dsp:nvSpPr>
      <dsp:spPr>
        <a:xfrm>
          <a:off x="2254906" y="1707230"/>
          <a:ext cx="2970844" cy="2971297"/>
        </a:xfrm>
        <a:prstGeom prst="leftCircularArrow">
          <a:avLst>
            <a:gd name="adj1" fmla="val 10980"/>
            <a:gd name="adj2" fmla="val 1142322"/>
            <a:gd name="adj3" fmla="val 6300000"/>
            <a:gd name="adj4" fmla="val 18900000"/>
            <a:gd name="adj5" fmla="val 12500"/>
          </a:avLst>
        </a:prstGeom>
        <a:gradFill rotWithShape="0">
          <a:gsLst>
            <a:gs pos="0">
              <a:schemeClr val="accent5">
                <a:hueOff val="3005349"/>
                <a:satOff val="-13190"/>
                <a:lumOff val="3921"/>
                <a:alphaOff val="0"/>
              </a:schemeClr>
            </a:gs>
            <a:gs pos="100000">
              <a:schemeClr val="accent5">
                <a:hueOff val="3005349"/>
                <a:satOff val="-13190"/>
                <a:lumOff val="3921"/>
                <a:alphaOff val="0"/>
                <a:shade val="48000"/>
                <a:satMod val="180000"/>
                <a:lumMod val="94000"/>
              </a:schemeClr>
            </a:gs>
            <a:gs pos="100000">
              <a:schemeClr val="accent5">
                <a:hueOff val="3005349"/>
                <a:satOff val="-13190"/>
                <a:lumOff val="3921"/>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dsp:spPr>
      <dsp:style>
        <a:lnRef idx="0">
          <a:scrgbClr r="0" g="0" b="0"/>
        </a:lnRef>
        <a:fillRef idx="3">
          <a:scrgbClr r="0" g="0" b="0"/>
        </a:fillRef>
        <a:effectRef idx="3">
          <a:scrgbClr r="0" g="0" b="0"/>
        </a:effectRef>
        <a:fontRef idx="minor">
          <a:schemeClr val="lt1"/>
        </a:fontRef>
      </dsp:style>
    </dsp:sp>
    <dsp:sp modelId="{D6035956-F2BB-4D21-AB57-F56B45033F21}">
      <dsp:nvSpPr>
        <dsp:cNvPr id="0" name=""/>
        <dsp:cNvSpPr/>
      </dsp:nvSpPr>
      <dsp:spPr>
        <a:xfrm>
          <a:off x="2914908" y="2789834"/>
          <a:ext cx="1650841" cy="825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b="1" kern="1200" dirty="0" smtClean="0">
              <a:latin typeface="Calibri" pitchFamily="34" charset="0"/>
              <a:cs typeface="Calibri" pitchFamily="34" charset="0"/>
            </a:rPr>
            <a:t>Observation</a:t>
          </a:r>
          <a:endParaRPr lang="en-US" sz="2500" b="1" kern="1200" dirty="0">
            <a:latin typeface="Calibri" pitchFamily="34" charset="0"/>
            <a:cs typeface="Calibri" pitchFamily="34" charset="0"/>
          </a:endParaRPr>
        </a:p>
      </dsp:txBody>
      <dsp:txXfrm>
        <a:off x="2914908" y="2789834"/>
        <a:ext cx="1650841" cy="825223"/>
      </dsp:txXfrm>
    </dsp:sp>
    <dsp:sp modelId="{35990A9E-716B-4CB7-8BA2-EAA7C23A319C}">
      <dsp:nvSpPr>
        <dsp:cNvPr id="0" name=""/>
        <dsp:cNvSpPr/>
      </dsp:nvSpPr>
      <dsp:spPr>
        <a:xfrm>
          <a:off x="3291494" y="3618760"/>
          <a:ext cx="2552416" cy="2553439"/>
        </a:xfrm>
        <a:prstGeom prst="blockArc">
          <a:avLst>
            <a:gd name="adj1" fmla="val 13500000"/>
            <a:gd name="adj2" fmla="val 10800000"/>
            <a:gd name="adj3" fmla="val 12740"/>
          </a:avLst>
        </a:prstGeom>
        <a:gradFill rotWithShape="0">
          <a:gsLst>
            <a:gs pos="0">
              <a:schemeClr val="accent5">
                <a:hueOff val="6010699"/>
                <a:satOff val="-26380"/>
                <a:lumOff val="7843"/>
                <a:alphaOff val="0"/>
              </a:schemeClr>
            </a:gs>
            <a:gs pos="100000">
              <a:schemeClr val="accent5">
                <a:hueOff val="6010699"/>
                <a:satOff val="-26380"/>
                <a:lumOff val="7843"/>
                <a:alphaOff val="0"/>
                <a:shade val="48000"/>
                <a:satMod val="180000"/>
                <a:lumMod val="94000"/>
              </a:schemeClr>
            </a:gs>
            <a:gs pos="100000">
              <a:schemeClr val="accent5">
                <a:hueOff val="6010699"/>
                <a:satOff val="-26380"/>
                <a:lumOff val="7843"/>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dsp:spPr>
      <dsp:style>
        <a:lnRef idx="0">
          <a:scrgbClr r="0" g="0" b="0"/>
        </a:lnRef>
        <a:fillRef idx="3">
          <a:scrgbClr r="0" g="0" b="0"/>
        </a:fillRef>
        <a:effectRef idx="3">
          <a:scrgbClr r="0" g="0" b="0"/>
        </a:effectRef>
        <a:fontRef idx="minor">
          <a:schemeClr val="lt1"/>
        </a:fontRef>
      </dsp:style>
    </dsp:sp>
    <dsp:sp modelId="{AE746C33-DAA1-4979-9641-0C149CF393AA}">
      <dsp:nvSpPr>
        <dsp:cNvPr id="0" name=""/>
        <dsp:cNvSpPr/>
      </dsp:nvSpPr>
      <dsp:spPr>
        <a:xfrm>
          <a:off x="3740608" y="4509409"/>
          <a:ext cx="1650841" cy="825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b="1" kern="1200" dirty="0" smtClean="0">
              <a:latin typeface="Calibri" pitchFamily="34" charset="0"/>
              <a:cs typeface="Calibri" pitchFamily="34" charset="0"/>
            </a:rPr>
            <a:t>Document</a:t>
          </a:r>
          <a:br>
            <a:rPr lang="en-US" sz="2500" b="1" kern="1200" dirty="0" smtClean="0">
              <a:latin typeface="Calibri" pitchFamily="34" charset="0"/>
              <a:cs typeface="Calibri" pitchFamily="34" charset="0"/>
            </a:rPr>
          </a:br>
          <a:r>
            <a:rPr lang="en-US" sz="2500" b="1" kern="1200" dirty="0" smtClean="0">
              <a:latin typeface="Calibri" pitchFamily="34" charset="0"/>
              <a:cs typeface="Calibri" pitchFamily="34" charset="0"/>
            </a:rPr>
            <a:t>Analysis</a:t>
          </a:r>
          <a:endParaRPr lang="en-US" sz="2500" b="1" kern="1200" dirty="0">
            <a:latin typeface="Calibri" pitchFamily="34" charset="0"/>
            <a:cs typeface="Calibri" pitchFamily="34" charset="0"/>
          </a:endParaRPr>
        </a:p>
      </dsp:txBody>
      <dsp:txXfrm>
        <a:off x="3740608" y="4509409"/>
        <a:ext cx="1650841" cy="82522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4C01B-FB1B-42F6-AEA4-BE8D5557F42C}">
      <dsp:nvSpPr>
        <dsp:cNvPr id="0" name=""/>
        <dsp:cNvSpPr/>
      </dsp:nvSpPr>
      <dsp:spPr>
        <a:xfrm>
          <a:off x="1889241" y="349041"/>
          <a:ext cx="4736592" cy="4736592"/>
        </a:xfrm>
        <a:prstGeom prst="pie">
          <a:avLst>
            <a:gd name="adj1" fmla="val 16200000"/>
            <a:gd name="adj2" fmla="val 20520000"/>
          </a:avLst>
        </a:prstGeom>
        <a:gradFill rotWithShape="0">
          <a:gsLst>
            <a:gs pos="0">
              <a:schemeClr val="accent2">
                <a:hueOff val="0"/>
                <a:satOff val="0"/>
                <a:lumOff val="0"/>
                <a:alphaOff val="0"/>
              </a:schemeClr>
            </a:gs>
            <a:gs pos="100000">
              <a:schemeClr val="accent2">
                <a:hueOff val="0"/>
                <a:satOff val="0"/>
                <a:lumOff val="0"/>
                <a:alphaOff val="0"/>
                <a:shade val="48000"/>
                <a:satMod val="180000"/>
                <a:lumMod val="94000"/>
              </a:schemeClr>
            </a:gs>
            <a:gs pos="100000">
              <a:schemeClr val="accent2">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50800" dist="38100" dir="2700000" algn="tl" rotWithShape="0">
                  <a:prstClr val="black">
                    <a:alpha val="40000"/>
                  </a:prstClr>
                </a:outerShdw>
              </a:effectLst>
              <a:latin typeface="Calibri" pitchFamily="34" charset="0"/>
              <a:cs typeface="Calibri" pitchFamily="34" charset="0"/>
            </a:rPr>
            <a:t>Accreditation Handbook: AAA Criteria</a:t>
          </a:r>
          <a:endParaRPr lang="en-US" sz="2000" b="1" kern="1200" dirty="0">
            <a:effectLst>
              <a:outerShdw blurRad="50800" dist="38100" dir="2700000" algn="tl" rotWithShape="0">
                <a:prstClr val="black">
                  <a:alpha val="40000"/>
                </a:prstClr>
              </a:outerShdw>
            </a:effectLst>
            <a:latin typeface="Calibri" pitchFamily="34" charset="0"/>
            <a:cs typeface="Calibri" pitchFamily="34" charset="0"/>
          </a:endParaRPr>
        </a:p>
      </dsp:txBody>
      <dsp:txXfrm>
        <a:off x="4360164" y="1145240"/>
        <a:ext cx="1522476" cy="1014984"/>
      </dsp:txXfrm>
    </dsp:sp>
    <dsp:sp modelId="{B5D37665-7A80-4757-A84C-0E7FDEBFB27A}">
      <dsp:nvSpPr>
        <dsp:cNvPr id="0" name=""/>
        <dsp:cNvSpPr/>
      </dsp:nvSpPr>
      <dsp:spPr>
        <a:xfrm>
          <a:off x="1929841" y="475350"/>
          <a:ext cx="4736592" cy="4736592"/>
        </a:xfrm>
        <a:prstGeom prst="pie">
          <a:avLst>
            <a:gd name="adj1" fmla="val 20520000"/>
            <a:gd name="adj2" fmla="val 3240000"/>
          </a:avLst>
        </a:prstGeom>
        <a:gradFill rotWithShape="0">
          <a:gsLst>
            <a:gs pos="0">
              <a:schemeClr val="accent3">
                <a:hueOff val="0"/>
                <a:satOff val="0"/>
                <a:lumOff val="0"/>
                <a:alphaOff val="0"/>
              </a:schemeClr>
            </a:gs>
            <a:gs pos="100000">
              <a:schemeClr val="accent3">
                <a:hueOff val="0"/>
                <a:satOff val="0"/>
                <a:lumOff val="0"/>
                <a:alphaOff val="0"/>
                <a:shade val="48000"/>
                <a:satMod val="180000"/>
                <a:lumMod val="94000"/>
              </a:schemeClr>
            </a:gs>
            <a:gs pos="100000">
              <a:schemeClr val="accent3">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50800" dist="38100" dir="2700000" algn="tl" rotWithShape="0">
                  <a:prstClr val="black">
                    <a:alpha val="40000"/>
                  </a:prstClr>
                </a:outerShdw>
              </a:effectLst>
              <a:latin typeface="Calibri" pitchFamily="34" charset="0"/>
              <a:cs typeface="Calibri" pitchFamily="34" charset="0"/>
            </a:rPr>
            <a:t>Self-Study: Response to </a:t>
          </a:r>
          <a:r>
            <a:rPr lang="en-US" sz="2000" b="1" kern="1200" dirty="0" err="1" smtClean="0">
              <a:effectLst>
                <a:outerShdw blurRad="50800" dist="38100" dir="2700000" algn="tl" rotWithShape="0">
                  <a:prstClr val="black">
                    <a:alpha val="40000"/>
                  </a:prstClr>
                </a:outerShdw>
              </a:effectLst>
              <a:latin typeface="Calibri" pitchFamily="34" charset="0"/>
              <a:cs typeface="Calibri" pitchFamily="34" charset="0"/>
            </a:rPr>
            <a:t>Recommen-dations</a:t>
          </a:r>
          <a:endParaRPr lang="en-US" sz="2000" b="1" kern="1200" dirty="0">
            <a:effectLst>
              <a:outerShdw blurRad="50800" dist="38100" dir="2700000" algn="tl" rotWithShape="0">
                <a:prstClr val="black">
                  <a:alpha val="40000"/>
                </a:prstClr>
              </a:outerShdw>
            </a:effectLst>
            <a:latin typeface="Calibri" pitchFamily="34" charset="0"/>
            <a:cs typeface="Calibri" pitchFamily="34" charset="0"/>
          </a:endParaRPr>
        </a:p>
      </dsp:txBody>
      <dsp:txXfrm>
        <a:off x="4980432" y="2639522"/>
        <a:ext cx="1409700" cy="1127760"/>
      </dsp:txXfrm>
    </dsp:sp>
    <dsp:sp modelId="{E01DE58B-7069-4A13-9181-9352693376B4}">
      <dsp:nvSpPr>
        <dsp:cNvPr id="0" name=""/>
        <dsp:cNvSpPr/>
      </dsp:nvSpPr>
      <dsp:spPr>
        <a:xfrm>
          <a:off x="1822704" y="553166"/>
          <a:ext cx="4736592" cy="4736592"/>
        </a:xfrm>
        <a:prstGeom prst="pie">
          <a:avLst>
            <a:gd name="adj1" fmla="val 3240000"/>
            <a:gd name="adj2" fmla="val 7560000"/>
          </a:avLst>
        </a:prstGeom>
        <a:gradFill rotWithShape="0">
          <a:gsLst>
            <a:gs pos="0">
              <a:schemeClr val="accent4">
                <a:hueOff val="0"/>
                <a:satOff val="0"/>
                <a:lumOff val="0"/>
                <a:alphaOff val="0"/>
              </a:schemeClr>
            </a:gs>
            <a:gs pos="100000">
              <a:schemeClr val="accent4">
                <a:hueOff val="0"/>
                <a:satOff val="0"/>
                <a:lumOff val="0"/>
                <a:alphaOff val="0"/>
                <a:shade val="48000"/>
                <a:satMod val="180000"/>
                <a:lumMod val="94000"/>
              </a:schemeClr>
            </a:gs>
            <a:gs pos="100000">
              <a:schemeClr val="accent4">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50800" dist="38100" dir="2700000" algn="tl" rotWithShape="0">
                  <a:prstClr val="black">
                    <a:alpha val="40000"/>
                  </a:prstClr>
                </a:outerShdw>
              </a:effectLst>
              <a:latin typeface="Calibri" pitchFamily="34" charset="0"/>
              <a:cs typeface="Calibri" pitchFamily="34" charset="0"/>
            </a:rPr>
            <a:t>Self-Study: </a:t>
          </a:r>
          <a:br>
            <a:rPr lang="en-US" sz="2000" b="1" kern="1200" dirty="0" smtClean="0">
              <a:effectLst>
                <a:outerShdw blurRad="50800" dist="38100" dir="2700000" algn="tl" rotWithShape="0">
                  <a:prstClr val="black">
                    <a:alpha val="40000"/>
                  </a:prstClr>
                </a:outerShdw>
              </a:effectLst>
              <a:latin typeface="Calibri" pitchFamily="34" charset="0"/>
              <a:cs typeface="Calibri" pitchFamily="34" charset="0"/>
            </a:rPr>
          </a:br>
          <a:r>
            <a:rPr lang="en-US" sz="2000" b="1" kern="1200" dirty="0" smtClean="0">
              <a:effectLst>
                <a:outerShdw blurRad="50800" dist="38100" dir="2700000" algn="tl" rotWithShape="0">
                  <a:prstClr val="black">
                    <a:alpha val="40000"/>
                  </a:prstClr>
                </a:outerShdw>
              </a:effectLst>
              <a:latin typeface="Calibri" pitchFamily="34" charset="0"/>
              <a:cs typeface="Calibri" pitchFamily="34" charset="0"/>
            </a:rPr>
            <a:t>Response to </a:t>
          </a:r>
          <a:br>
            <a:rPr lang="en-US" sz="2000" b="1" kern="1200" dirty="0" smtClean="0">
              <a:effectLst>
                <a:outerShdw blurRad="50800" dist="38100" dir="2700000" algn="tl" rotWithShape="0">
                  <a:prstClr val="black">
                    <a:alpha val="40000"/>
                  </a:prstClr>
                </a:outerShdw>
              </a:effectLst>
              <a:latin typeface="Calibri" pitchFamily="34" charset="0"/>
              <a:cs typeface="Calibri" pitchFamily="34" charset="0"/>
            </a:rPr>
          </a:br>
          <a:r>
            <a:rPr lang="en-US" sz="2000" b="1" kern="1200" dirty="0" smtClean="0">
              <a:effectLst>
                <a:outerShdw blurRad="50800" dist="38100" dir="2700000" algn="tl" rotWithShape="0">
                  <a:prstClr val="black">
                    <a:alpha val="40000"/>
                  </a:prstClr>
                </a:outerShdw>
              </a:effectLst>
              <a:latin typeface="Calibri" pitchFamily="34" charset="0"/>
              <a:cs typeface="Calibri" pitchFamily="34" charset="0"/>
            </a:rPr>
            <a:t>AAA Criteria</a:t>
          </a:r>
          <a:endParaRPr lang="en-US" sz="2000" b="1" kern="1200" dirty="0">
            <a:effectLst>
              <a:outerShdw blurRad="50800" dist="38100" dir="2700000" algn="tl" rotWithShape="0">
                <a:prstClr val="black">
                  <a:alpha val="40000"/>
                </a:prstClr>
              </a:outerShdw>
            </a:effectLst>
            <a:latin typeface="Calibri" pitchFamily="34" charset="0"/>
            <a:cs typeface="Calibri" pitchFamily="34" charset="0"/>
          </a:endParaRPr>
        </a:p>
      </dsp:txBody>
      <dsp:txXfrm>
        <a:off x="3514344" y="3880058"/>
        <a:ext cx="1353312" cy="1240536"/>
      </dsp:txXfrm>
    </dsp:sp>
    <dsp:sp modelId="{8938B7B9-CDB9-45AE-A606-F27784618130}">
      <dsp:nvSpPr>
        <dsp:cNvPr id="0" name=""/>
        <dsp:cNvSpPr/>
      </dsp:nvSpPr>
      <dsp:spPr>
        <a:xfrm>
          <a:off x="1715566" y="475350"/>
          <a:ext cx="4736592" cy="4736592"/>
        </a:xfrm>
        <a:prstGeom prst="pie">
          <a:avLst>
            <a:gd name="adj1" fmla="val 7560000"/>
            <a:gd name="adj2" fmla="val 11880000"/>
          </a:avLst>
        </a:prstGeom>
        <a:gradFill rotWithShape="0">
          <a:gsLst>
            <a:gs pos="0">
              <a:schemeClr val="accent5">
                <a:hueOff val="0"/>
                <a:satOff val="0"/>
                <a:lumOff val="0"/>
                <a:alphaOff val="0"/>
              </a:schemeClr>
            </a:gs>
            <a:gs pos="100000">
              <a:schemeClr val="accent5">
                <a:hueOff val="0"/>
                <a:satOff val="0"/>
                <a:lumOff val="0"/>
                <a:alphaOff val="0"/>
                <a:shade val="48000"/>
                <a:satMod val="180000"/>
                <a:lumMod val="94000"/>
              </a:schemeClr>
            </a:gs>
            <a:gs pos="100000">
              <a:schemeClr val="accent5">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50800" dist="38100" dir="2700000" algn="tl" rotWithShape="0">
                  <a:prstClr val="black">
                    <a:alpha val="40000"/>
                  </a:prstClr>
                </a:outerShdw>
              </a:effectLst>
              <a:latin typeface="Calibri" pitchFamily="34" charset="0"/>
              <a:cs typeface="Calibri" pitchFamily="34" charset="0"/>
            </a:rPr>
            <a:t>Document Room: Required Evidences</a:t>
          </a:r>
          <a:endParaRPr lang="en-US" sz="2000" b="1" kern="1200" dirty="0">
            <a:effectLst>
              <a:outerShdw blurRad="50800" dist="38100" dir="2700000" algn="tl" rotWithShape="0">
                <a:prstClr val="black">
                  <a:alpha val="40000"/>
                </a:prstClr>
              </a:outerShdw>
            </a:effectLst>
            <a:latin typeface="Calibri" pitchFamily="34" charset="0"/>
            <a:cs typeface="Calibri" pitchFamily="34" charset="0"/>
          </a:endParaRPr>
        </a:p>
      </dsp:txBody>
      <dsp:txXfrm>
        <a:off x="1991868" y="2639522"/>
        <a:ext cx="1409700" cy="1127760"/>
      </dsp:txXfrm>
    </dsp:sp>
    <dsp:sp modelId="{21C98948-C801-42F8-897A-24E4BFF9F9A0}">
      <dsp:nvSpPr>
        <dsp:cNvPr id="0" name=""/>
        <dsp:cNvSpPr/>
      </dsp:nvSpPr>
      <dsp:spPr>
        <a:xfrm>
          <a:off x="1756166" y="349041"/>
          <a:ext cx="4736592" cy="4736592"/>
        </a:xfrm>
        <a:prstGeom prst="pie">
          <a:avLst>
            <a:gd name="adj1" fmla="val 11880000"/>
            <a:gd name="adj2" fmla="val 16200000"/>
          </a:avLst>
        </a:prstGeom>
        <a:gradFill rotWithShape="0">
          <a:gsLst>
            <a:gs pos="0">
              <a:schemeClr val="accent6">
                <a:hueOff val="0"/>
                <a:satOff val="0"/>
                <a:lumOff val="0"/>
                <a:alphaOff val="0"/>
              </a:schemeClr>
            </a:gs>
            <a:gs pos="100000">
              <a:schemeClr val="accent6">
                <a:hueOff val="0"/>
                <a:satOff val="0"/>
                <a:lumOff val="0"/>
                <a:alphaOff val="0"/>
                <a:shade val="48000"/>
                <a:satMod val="180000"/>
                <a:lumMod val="94000"/>
              </a:schemeClr>
            </a:gs>
            <a:gs pos="100000">
              <a:schemeClr val="accent6">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50800" dist="38100" dir="2700000" algn="tl" rotWithShape="0">
                  <a:prstClr val="black">
                    <a:alpha val="40000"/>
                  </a:prstClr>
                </a:outerShdw>
              </a:effectLst>
              <a:latin typeface="Calibri" pitchFamily="34" charset="0"/>
              <a:cs typeface="Calibri" pitchFamily="34" charset="0"/>
            </a:rPr>
            <a:t>Additional Solicited Materials</a:t>
          </a:r>
          <a:endParaRPr lang="en-US" sz="2000" b="1" kern="1200" dirty="0">
            <a:effectLst>
              <a:outerShdw blurRad="50800" dist="38100" dir="2700000" algn="tl" rotWithShape="0">
                <a:prstClr val="black">
                  <a:alpha val="40000"/>
                </a:prstClr>
              </a:outerShdw>
            </a:effectLst>
            <a:latin typeface="Calibri" pitchFamily="34" charset="0"/>
            <a:cs typeface="Calibri" pitchFamily="34" charset="0"/>
          </a:endParaRPr>
        </a:p>
      </dsp:txBody>
      <dsp:txXfrm>
        <a:off x="2499360" y="1145240"/>
        <a:ext cx="1522476" cy="1014984"/>
      </dsp:txXfrm>
    </dsp:sp>
    <dsp:sp modelId="{78648B61-8DD4-43FA-9A8F-6B465D56AF04}">
      <dsp:nvSpPr>
        <dsp:cNvPr id="0" name=""/>
        <dsp:cNvSpPr/>
      </dsp:nvSpPr>
      <dsp:spPr>
        <a:xfrm>
          <a:off x="1595801" y="55824"/>
          <a:ext cx="5323027" cy="5323027"/>
        </a:xfrm>
        <a:prstGeom prst="circularArrow">
          <a:avLst>
            <a:gd name="adj1" fmla="val 5085"/>
            <a:gd name="adj2" fmla="val 327528"/>
            <a:gd name="adj3" fmla="val 20192361"/>
            <a:gd name="adj4" fmla="val 16200324"/>
            <a:gd name="adj5" fmla="val 5932"/>
          </a:avLst>
        </a:prstGeom>
        <a:gradFill rotWithShape="0">
          <a:gsLst>
            <a:gs pos="0">
              <a:schemeClr val="accent2">
                <a:hueOff val="0"/>
                <a:satOff val="0"/>
                <a:lumOff val="0"/>
                <a:alphaOff val="0"/>
              </a:schemeClr>
            </a:gs>
            <a:gs pos="100000">
              <a:schemeClr val="accent2">
                <a:hueOff val="0"/>
                <a:satOff val="0"/>
                <a:lumOff val="0"/>
                <a:alphaOff val="0"/>
                <a:shade val="48000"/>
                <a:satMod val="180000"/>
                <a:lumMod val="94000"/>
              </a:schemeClr>
            </a:gs>
            <a:gs pos="100000">
              <a:schemeClr val="accent2">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dsp:spPr>
      <dsp:style>
        <a:lnRef idx="0">
          <a:scrgbClr r="0" g="0" b="0"/>
        </a:lnRef>
        <a:fillRef idx="3">
          <a:scrgbClr r="0" g="0" b="0"/>
        </a:fillRef>
        <a:effectRef idx="3">
          <a:scrgbClr r="0" g="0" b="0"/>
        </a:effectRef>
        <a:fontRef idx="minor">
          <a:schemeClr val="lt1"/>
        </a:fontRef>
      </dsp:style>
    </dsp:sp>
    <dsp:sp modelId="{6760CE7C-F918-474F-91E9-2FE2B709732A}">
      <dsp:nvSpPr>
        <dsp:cNvPr id="0" name=""/>
        <dsp:cNvSpPr/>
      </dsp:nvSpPr>
      <dsp:spPr>
        <a:xfrm>
          <a:off x="1636950" y="182091"/>
          <a:ext cx="5323027" cy="5323027"/>
        </a:xfrm>
        <a:prstGeom prst="circularArrow">
          <a:avLst>
            <a:gd name="adj1" fmla="val 5085"/>
            <a:gd name="adj2" fmla="val 327528"/>
            <a:gd name="adj3" fmla="val 2912753"/>
            <a:gd name="adj4" fmla="val 20519953"/>
            <a:gd name="adj5" fmla="val 5932"/>
          </a:avLst>
        </a:prstGeom>
        <a:gradFill rotWithShape="0">
          <a:gsLst>
            <a:gs pos="0">
              <a:schemeClr val="accent3">
                <a:hueOff val="0"/>
                <a:satOff val="0"/>
                <a:lumOff val="0"/>
                <a:alphaOff val="0"/>
              </a:schemeClr>
            </a:gs>
            <a:gs pos="100000">
              <a:schemeClr val="accent3">
                <a:hueOff val="0"/>
                <a:satOff val="0"/>
                <a:lumOff val="0"/>
                <a:alphaOff val="0"/>
                <a:shade val="48000"/>
                <a:satMod val="180000"/>
                <a:lumMod val="94000"/>
              </a:schemeClr>
            </a:gs>
            <a:gs pos="100000">
              <a:schemeClr val="accent3">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dsp:spPr>
      <dsp:style>
        <a:lnRef idx="0">
          <a:scrgbClr r="0" g="0" b="0"/>
        </a:lnRef>
        <a:fillRef idx="3">
          <a:scrgbClr r="0" g="0" b="0"/>
        </a:fillRef>
        <a:effectRef idx="3">
          <a:scrgbClr r="0" g="0" b="0"/>
        </a:effectRef>
        <a:fontRef idx="minor">
          <a:schemeClr val="lt1"/>
        </a:fontRef>
      </dsp:style>
    </dsp:sp>
    <dsp:sp modelId="{7C87C966-2335-429F-944E-B5281C61CC54}">
      <dsp:nvSpPr>
        <dsp:cNvPr id="0" name=""/>
        <dsp:cNvSpPr/>
      </dsp:nvSpPr>
      <dsp:spPr>
        <a:xfrm>
          <a:off x="1529486" y="260144"/>
          <a:ext cx="5323027" cy="5323027"/>
        </a:xfrm>
        <a:prstGeom prst="circularArrow">
          <a:avLst>
            <a:gd name="adj1" fmla="val 5085"/>
            <a:gd name="adj2" fmla="val 327528"/>
            <a:gd name="adj3" fmla="val 7232777"/>
            <a:gd name="adj4" fmla="val 3239695"/>
            <a:gd name="adj5" fmla="val 5932"/>
          </a:avLst>
        </a:prstGeom>
        <a:gradFill rotWithShape="0">
          <a:gsLst>
            <a:gs pos="0">
              <a:schemeClr val="accent4">
                <a:hueOff val="0"/>
                <a:satOff val="0"/>
                <a:lumOff val="0"/>
                <a:alphaOff val="0"/>
              </a:schemeClr>
            </a:gs>
            <a:gs pos="100000">
              <a:schemeClr val="accent4">
                <a:hueOff val="0"/>
                <a:satOff val="0"/>
                <a:lumOff val="0"/>
                <a:alphaOff val="0"/>
                <a:shade val="48000"/>
                <a:satMod val="180000"/>
                <a:lumMod val="94000"/>
              </a:schemeClr>
            </a:gs>
            <a:gs pos="100000">
              <a:schemeClr val="accent4">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dsp:spPr>
      <dsp:style>
        <a:lnRef idx="0">
          <a:scrgbClr r="0" g="0" b="0"/>
        </a:lnRef>
        <a:fillRef idx="3">
          <a:scrgbClr r="0" g="0" b="0"/>
        </a:fillRef>
        <a:effectRef idx="3">
          <a:scrgbClr r="0" g="0" b="0"/>
        </a:effectRef>
        <a:fontRef idx="minor">
          <a:schemeClr val="lt1"/>
        </a:fontRef>
      </dsp:style>
    </dsp:sp>
    <dsp:sp modelId="{79DC2258-D529-4EA6-8553-17D9C1E8EC2F}">
      <dsp:nvSpPr>
        <dsp:cNvPr id="0" name=""/>
        <dsp:cNvSpPr/>
      </dsp:nvSpPr>
      <dsp:spPr>
        <a:xfrm>
          <a:off x="1422021" y="182091"/>
          <a:ext cx="5323027" cy="5323027"/>
        </a:xfrm>
        <a:prstGeom prst="circularArrow">
          <a:avLst>
            <a:gd name="adj1" fmla="val 5085"/>
            <a:gd name="adj2" fmla="val 327528"/>
            <a:gd name="adj3" fmla="val 11552519"/>
            <a:gd name="adj4" fmla="val 7559718"/>
            <a:gd name="adj5" fmla="val 5932"/>
          </a:avLst>
        </a:prstGeom>
        <a:gradFill rotWithShape="0">
          <a:gsLst>
            <a:gs pos="0">
              <a:schemeClr val="accent5">
                <a:hueOff val="0"/>
                <a:satOff val="0"/>
                <a:lumOff val="0"/>
                <a:alphaOff val="0"/>
              </a:schemeClr>
            </a:gs>
            <a:gs pos="100000">
              <a:schemeClr val="accent5">
                <a:hueOff val="0"/>
                <a:satOff val="0"/>
                <a:lumOff val="0"/>
                <a:alphaOff val="0"/>
                <a:shade val="48000"/>
                <a:satMod val="180000"/>
                <a:lumMod val="94000"/>
              </a:schemeClr>
            </a:gs>
            <a:gs pos="100000">
              <a:schemeClr val="accent5">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dsp:spPr>
      <dsp:style>
        <a:lnRef idx="0">
          <a:scrgbClr r="0" g="0" b="0"/>
        </a:lnRef>
        <a:fillRef idx="3">
          <a:scrgbClr r="0" g="0" b="0"/>
        </a:fillRef>
        <a:effectRef idx="3">
          <a:scrgbClr r="0" g="0" b="0"/>
        </a:effectRef>
        <a:fontRef idx="minor">
          <a:schemeClr val="lt1"/>
        </a:fontRef>
      </dsp:style>
    </dsp:sp>
    <dsp:sp modelId="{83D6AE1F-F843-4C69-81DF-B6D254D2B4D3}">
      <dsp:nvSpPr>
        <dsp:cNvPr id="0" name=""/>
        <dsp:cNvSpPr/>
      </dsp:nvSpPr>
      <dsp:spPr>
        <a:xfrm>
          <a:off x="1463171" y="55824"/>
          <a:ext cx="5323027" cy="5323027"/>
        </a:xfrm>
        <a:prstGeom prst="circularArrow">
          <a:avLst>
            <a:gd name="adj1" fmla="val 5085"/>
            <a:gd name="adj2" fmla="val 327528"/>
            <a:gd name="adj3" fmla="val 15872148"/>
            <a:gd name="adj4" fmla="val 11880111"/>
            <a:gd name="adj5" fmla="val 5932"/>
          </a:avLst>
        </a:prstGeom>
        <a:gradFill rotWithShape="0">
          <a:gsLst>
            <a:gs pos="0">
              <a:schemeClr val="accent6">
                <a:hueOff val="0"/>
                <a:satOff val="0"/>
                <a:lumOff val="0"/>
                <a:alphaOff val="0"/>
              </a:schemeClr>
            </a:gs>
            <a:gs pos="100000">
              <a:schemeClr val="accent6">
                <a:hueOff val="0"/>
                <a:satOff val="0"/>
                <a:lumOff val="0"/>
                <a:alphaOff val="0"/>
                <a:shade val="48000"/>
                <a:satMod val="180000"/>
                <a:lumMod val="94000"/>
              </a:schemeClr>
            </a:gs>
            <a:gs pos="100000">
              <a:schemeClr val="accent6">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dsp:spPr>
      <dsp:style>
        <a:lnRef idx="0">
          <a:scrgbClr r="0" g="0" b="0"/>
        </a:lnRef>
        <a:fillRef idx="3">
          <a:scrgbClr r="0" g="0" b="0"/>
        </a:fillRef>
        <a:effectRef idx="3">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C508B-B6C6-4626-A84A-0E4C282F1152}">
      <dsp:nvSpPr>
        <dsp:cNvPr id="0" name=""/>
        <dsp:cNvSpPr/>
      </dsp:nvSpPr>
      <dsp:spPr>
        <a:xfrm>
          <a:off x="0" y="0"/>
          <a:ext cx="6395466" cy="877824"/>
        </a:xfrm>
        <a:prstGeom prst="roundRect">
          <a:avLst>
            <a:gd name="adj" fmla="val 10000"/>
          </a:avLst>
        </a:prstGeom>
        <a:gradFill rotWithShape="0">
          <a:gsLst>
            <a:gs pos="0">
              <a:schemeClr val="accent5">
                <a:hueOff val="0"/>
                <a:satOff val="0"/>
                <a:lumOff val="0"/>
                <a:alphaOff val="0"/>
              </a:schemeClr>
            </a:gs>
            <a:gs pos="100000">
              <a:schemeClr val="accent5">
                <a:hueOff val="0"/>
                <a:satOff val="0"/>
                <a:lumOff val="0"/>
                <a:alphaOff val="0"/>
                <a:shade val="48000"/>
                <a:satMod val="180000"/>
                <a:lumMod val="94000"/>
              </a:schemeClr>
            </a:gs>
            <a:gs pos="100000">
              <a:schemeClr val="accent5">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kern="1200" dirty="0" smtClean="0"/>
            <a:t>Observations and findings</a:t>
          </a:r>
          <a:endParaRPr lang="en-US" sz="3400" kern="1200" dirty="0"/>
        </a:p>
      </dsp:txBody>
      <dsp:txXfrm>
        <a:off x="25711" y="25711"/>
        <a:ext cx="5345519" cy="826402"/>
      </dsp:txXfrm>
    </dsp:sp>
    <dsp:sp modelId="{8F333933-079C-48F0-8B47-5A290E63A5FA}">
      <dsp:nvSpPr>
        <dsp:cNvPr id="0" name=""/>
        <dsp:cNvSpPr/>
      </dsp:nvSpPr>
      <dsp:spPr>
        <a:xfrm>
          <a:off x="477583" y="999744"/>
          <a:ext cx="6395466" cy="877824"/>
        </a:xfrm>
        <a:prstGeom prst="roundRect">
          <a:avLst>
            <a:gd name="adj" fmla="val 10000"/>
          </a:avLst>
        </a:prstGeom>
        <a:gradFill rotWithShape="0">
          <a:gsLst>
            <a:gs pos="0">
              <a:schemeClr val="accent5">
                <a:hueOff val="1502675"/>
                <a:satOff val="-6595"/>
                <a:lumOff val="1961"/>
                <a:alphaOff val="0"/>
              </a:schemeClr>
            </a:gs>
            <a:gs pos="100000">
              <a:schemeClr val="accent5">
                <a:hueOff val="1502675"/>
                <a:satOff val="-6595"/>
                <a:lumOff val="1961"/>
                <a:alphaOff val="0"/>
                <a:shade val="48000"/>
                <a:satMod val="180000"/>
                <a:lumMod val="94000"/>
              </a:schemeClr>
            </a:gs>
            <a:gs pos="100000">
              <a:schemeClr val="accent5">
                <a:hueOff val="1502675"/>
                <a:satOff val="-6595"/>
                <a:lumOff val="1961"/>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kern="1200" dirty="0" smtClean="0"/>
            <a:t>Prior recommendations</a:t>
          </a:r>
          <a:endParaRPr lang="en-US" sz="3400" kern="1200" dirty="0"/>
        </a:p>
      </dsp:txBody>
      <dsp:txXfrm>
        <a:off x="503294" y="1025455"/>
        <a:ext cx="5295874" cy="826402"/>
      </dsp:txXfrm>
    </dsp:sp>
    <dsp:sp modelId="{EB45E2F7-D904-4980-90A2-868A837D27DF}">
      <dsp:nvSpPr>
        <dsp:cNvPr id="0" name=""/>
        <dsp:cNvSpPr/>
      </dsp:nvSpPr>
      <dsp:spPr>
        <a:xfrm>
          <a:off x="955166" y="1999488"/>
          <a:ext cx="6395466" cy="877824"/>
        </a:xfrm>
        <a:prstGeom prst="roundRect">
          <a:avLst>
            <a:gd name="adj" fmla="val 10000"/>
          </a:avLst>
        </a:prstGeom>
        <a:gradFill rotWithShape="0">
          <a:gsLst>
            <a:gs pos="0">
              <a:schemeClr val="accent5">
                <a:hueOff val="3005349"/>
                <a:satOff val="-13190"/>
                <a:lumOff val="3921"/>
                <a:alphaOff val="0"/>
              </a:schemeClr>
            </a:gs>
            <a:gs pos="100000">
              <a:schemeClr val="accent5">
                <a:hueOff val="3005349"/>
                <a:satOff val="-13190"/>
                <a:lumOff val="3921"/>
                <a:alphaOff val="0"/>
                <a:shade val="48000"/>
                <a:satMod val="180000"/>
                <a:lumMod val="94000"/>
              </a:schemeClr>
            </a:gs>
            <a:gs pos="100000">
              <a:schemeClr val="accent5">
                <a:hueOff val="3005349"/>
                <a:satOff val="-13190"/>
                <a:lumOff val="3921"/>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kern="1200" dirty="0" smtClean="0"/>
            <a:t>Commendations</a:t>
          </a:r>
          <a:endParaRPr lang="en-US" sz="3400" kern="1200" dirty="0"/>
        </a:p>
      </dsp:txBody>
      <dsp:txXfrm>
        <a:off x="980877" y="2025199"/>
        <a:ext cx="5295874" cy="826402"/>
      </dsp:txXfrm>
    </dsp:sp>
    <dsp:sp modelId="{A0617B1D-4141-475D-A40F-CF9F96C670F8}">
      <dsp:nvSpPr>
        <dsp:cNvPr id="0" name=""/>
        <dsp:cNvSpPr/>
      </dsp:nvSpPr>
      <dsp:spPr>
        <a:xfrm>
          <a:off x="1432750" y="2999232"/>
          <a:ext cx="6395466" cy="877824"/>
        </a:xfrm>
        <a:prstGeom prst="roundRect">
          <a:avLst>
            <a:gd name="adj" fmla="val 10000"/>
          </a:avLst>
        </a:prstGeom>
        <a:gradFill rotWithShape="0">
          <a:gsLst>
            <a:gs pos="0">
              <a:schemeClr val="accent5">
                <a:hueOff val="4508024"/>
                <a:satOff val="-19785"/>
                <a:lumOff val="5882"/>
                <a:alphaOff val="0"/>
              </a:schemeClr>
            </a:gs>
            <a:gs pos="100000">
              <a:schemeClr val="accent5">
                <a:hueOff val="4508024"/>
                <a:satOff val="-19785"/>
                <a:lumOff val="5882"/>
                <a:alphaOff val="0"/>
                <a:shade val="48000"/>
                <a:satMod val="180000"/>
                <a:lumMod val="94000"/>
              </a:schemeClr>
            </a:gs>
            <a:gs pos="100000">
              <a:schemeClr val="accent5">
                <a:hueOff val="4508024"/>
                <a:satOff val="-19785"/>
                <a:lumOff val="5882"/>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kern="1200" dirty="0" smtClean="0"/>
            <a:t>Recommendations</a:t>
          </a:r>
          <a:endParaRPr lang="en-US" sz="3400" kern="1200" dirty="0"/>
        </a:p>
      </dsp:txBody>
      <dsp:txXfrm>
        <a:off x="1458461" y="3024943"/>
        <a:ext cx="5295874" cy="826402"/>
      </dsp:txXfrm>
    </dsp:sp>
    <dsp:sp modelId="{C074596A-EDEC-4865-A1C5-AE92BC00E096}">
      <dsp:nvSpPr>
        <dsp:cNvPr id="0" name=""/>
        <dsp:cNvSpPr/>
      </dsp:nvSpPr>
      <dsp:spPr>
        <a:xfrm>
          <a:off x="1910333" y="3998976"/>
          <a:ext cx="6395466" cy="877824"/>
        </a:xfrm>
        <a:prstGeom prst="roundRect">
          <a:avLst>
            <a:gd name="adj" fmla="val 10000"/>
          </a:avLst>
        </a:prstGeom>
        <a:gradFill rotWithShape="0">
          <a:gsLst>
            <a:gs pos="0">
              <a:schemeClr val="accent5">
                <a:hueOff val="6010699"/>
                <a:satOff val="-26380"/>
                <a:lumOff val="7843"/>
                <a:alphaOff val="0"/>
              </a:schemeClr>
            </a:gs>
            <a:gs pos="100000">
              <a:schemeClr val="accent5">
                <a:hueOff val="6010699"/>
                <a:satOff val="-26380"/>
                <a:lumOff val="7843"/>
                <a:alphaOff val="0"/>
                <a:shade val="48000"/>
                <a:satMod val="180000"/>
                <a:lumMod val="94000"/>
              </a:schemeClr>
            </a:gs>
            <a:gs pos="100000">
              <a:schemeClr val="accent5">
                <a:hueOff val="6010699"/>
                <a:satOff val="-26380"/>
                <a:lumOff val="7843"/>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kern="1200" dirty="0" smtClean="0"/>
            <a:t>Suggestions</a:t>
          </a:r>
          <a:endParaRPr lang="en-US" sz="3400" kern="1200" dirty="0"/>
        </a:p>
      </dsp:txBody>
      <dsp:txXfrm>
        <a:off x="1936044" y="4024687"/>
        <a:ext cx="5295874" cy="826402"/>
      </dsp:txXfrm>
    </dsp:sp>
    <dsp:sp modelId="{324579AF-5919-42EE-A6C4-E6C6A6162ED7}">
      <dsp:nvSpPr>
        <dsp:cNvPr id="0" name=""/>
        <dsp:cNvSpPr/>
      </dsp:nvSpPr>
      <dsp:spPr>
        <a:xfrm>
          <a:off x="5824880" y="641299"/>
          <a:ext cx="570585" cy="570585"/>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a:outerShdw blurRad="76200" dist="38100" dir="5400000"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a:p>
      </dsp:txBody>
      <dsp:txXfrm>
        <a:off x="5953262" y="641299"/>
        <a:ext cx="313821" cy="429365"/>
      </dsp:txXfrm>
    </dsp:sp>
    <dsp:sp modelId="{8BF934FF-5AB5-4991-B994-30363EBA9CFE}">
      <dsp:nvSpPr>
        <dsp:cNvPr id="0" name=""/>
        <dsp:cNvSpPr/>
      </dsp:nvSpPr>
      <dsp:spPr>
        <a:xfrm>
          <a:off x="6302463" y="1641043"/>
          <a:ext cx="570585" cy="570585"/>
        </a:xfrm>
        <a:prstGeom prst="downArrow">
          <a:avLst>
            <a:gd name="adj1" fmla="val 55000"/>
            <a:gd name="adj2" fmla="val 45000"/>
          </a:avLst>
        </a:prstGeom>
        <a:solidFill>
          <a:schemeClr val="accent5">
            <a:tint val="40000"/>
            <a:alpha val="90000"/>
            <a:hueOff val="1942688"/>
            <a:satOff val="-6081"/>
            <a:lumOff val="403"/>
            <a:alphaOff val="0"/>
          </a:schemeClr>
        </a:solidFill>
        <a:ln w="12700" cap="flat" cmpd="sng" algn="ctr">
          <a:solidFill>
            <a:schemeClr val="accent5">
              <a:tint val="40000"/>
              <a:alpha val="90000"/>
              <a:hueOff val="0"/>
              <a:satOff val="0"/>
              <a:lumOff val="0"/>
              <a:alphaOff val="0"/>
            </a:schemeClr>
          </a:solidFill>
          <a:prstDash val="solid"/>
        </a:ln>
        <a:effectLst>
          <a:outerShdw blurRad="76200" dist="38100" dir="5400000"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a:p>
      </dsp:txBody>
      <dsp:txXfrm>
        <a:off x="6430845" y="1641043"/>
        <a:ext cx="313821" cy="429365"/>
      </dsp:txXfrm>
    </dsp:sp>
    <dsp:sp modelId="{D63174BA-F2E1-4D15-BBDE-45D71ABA866F}">
      <dsp:nvSpPr>
        <dsp:cNvPr id="0" name=""/>
        <dsp:cNvSpPr/>
      </dsp:nvSpPr>
      <dsp:spPr>
        <a:xfrm>
          <a:off x="6780047" y="2626156"/>
          <a:ext cx="570585" cy="570585"/>
        </a:xfrm>
        <a:prstGeom prst="downArrow">
          <a:avLst>
            <a:gd name="adj1" fmla="val 55000"/>
            <a:gd name="adj2" fmla="val 45000"/>
          </a:avLst>
        </a:prstGeom>
        <a:solidFill>
          <a:schemeClr val="accent5">
            <a:tint val="40000"/>
            <a:alpha val="90000"/>
            <a:hueOff val="3885376"/>
            <a:satOff val="-12163"/>
            <a:lumOff val="806"/>
            <a:alphaOff val="0"/>
          </a:schemeClr>
        </a:solidFill>
        <a:ln w="12700" cap="flat" cmpd="sng" algn="ctr">
          <a:solidFill>
            <a:schemeClr val="accent5">
              <a:tint val="40000"/>
              <a:alpha val="90000"/>
              <a:hueOff val="0"/>
              <a:satOff val="0"/>
              <a:lumOff val="0"/>
              <a:alphaOff val="0"/>
            </a:schemeClr>
          </a:solidFill>
          <a:prstDash val="solid"/>
        </a:ln>
        <a:effectLst>
          <a:outerShdw blurRad="76200" dist="38100" dir="5400000"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a:p>
      </dsp:txBody>
      <dsp:txXfrm>
        <a:off x="6908429" y="2626156"/>
        <a:ext cx="313821" cy="429365"/>
      </dsp:txXfrm>
    </dsp:sp>
    <dsp:sp modelId="{796D5DF4-7562-414C-B408-1CE0CA4E8A39}">
      <dsp:nvSpPr>
        <dsp:cNvPr id="0" name=""/>
        <dsp:cNvSpPr/>
      </dsp:nvSpPr>
      <dsp:spPr>
        <a:xfrm>
          <a:off x="7257630" y="3635654"/>
          <a:ext cx="570585" cy="570585"/>
        </a:xfrm>
        <a:prstGeom prst="downArrow">
          <a:avLst>
            <a:gd name="adj1" fmla="val 55000"/>
            <a:gd name="adj2" fmla="val 45000"/>
          </a:avLst>
        </a:prstGeom>
        <a:solidFill>
          <a:schemeClr val="accent5">
            <a:tint val="40000"/>
            <a:alpha val="90000"/>
            <a:hueOff val="5828064"/>
            <a:satOff val="-18244"/>
            <a:lumOff val="1209"/>
            <a:alphaOff val="0"/>
          </a:schemeClr>
        </a:solidFill>
        <a:ln w="12700" cap="flat" cmpd="sng" algn="ctr">
          <a:solidFill>
            <a:schemeClr val="accent5">
              <a:tint val="40000"/>
              <a:alpha val="90000"/>
              <a:hueOff val="0"/>
              <a:satOff val="0"/>
              <a:lumOff val="0"/>
              <a:alphaOff val="0"/>
            </a:schemeClr>
          </a:solidFill>
          <a:prstDash val="solid"/>
        </a:ln>
        <a:effectLst>
          <a:outerShdw blurRad="76200" dist="38100" dir="5400000"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a:p>
      </dsp:txBody>
      <dsp:txXfrm>
        <a:off x="7386012" y="3635654"/>
        <a:ext cx="313821" cy="42936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508BA0-9992-43D1-837C-3DE8FBE55F4B}">
      <dsp:nvSpPr>
        <dsp:cNvPr id="0" name=""/>
        <dsp:cNvSpPr/>
      </dsp:nvSpPr>
      <dsp:spPr>
        <a:xfrm>
          <a:off x="0" y="106140"/>
          <a:ext cx="8305800" cy="884519"/>
        </a:xfrm>
        <a:prstGeom prst="roundRect">
          <a:avLst/>
        </a:prstGeom>
        <a:gradFill rotWithShape="0">
          <a:gsLst>
            <a:gs pos="0">
              <a:schemeClr val="accent5">
                <a:hueOff val="0"/>
                <a:satOff val="0"/>
                <a:lumOff val="0"/>
                <a:alphaOff val="0"/>
              </a:schemeClr>
            </a:gs>
            <a:gs pos="100000">
              <a:schemeClr val="accent5">
                <a:hueOff val="0"/>
                <a:satOff val="0"/>
                <a:lumOff val="0"/>
                <a:alphaOff val="0"/>
                <a:shade val="48000"/>
                <a:satMod val="180000"/>
                <a:lumMod val="94000"/>
              </a:schemeClr>
            </a:gs>
            <a:gs pos="100000">
              <a:schemeClr val="accent5">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noProof="0" smtClean="0">
              <a:latin typeface="Calibri" pitchFamily="34" charset="0"/>
              <a:cs typeface="Calibri" pitchFamily="34" charset="0"/>
            </a:rPr>
            <a:t>A five-year institutional accreditation with no interim revisit.</a:t>
          </a:r>
          <a:br>
            <a:rPr lang="en-US" sz="2100" b="1" kern="1200" noProof="0" smtClean="0">
              <a:latin typeface="Calibri" pitchFamily="34" charset="0"/>
              <a:cs typeface="Calibri" pitchFamily="34" charset="0"/>
            </a:rPr>
          </a:br>
          <a:r>
            <a:rPr lang="en-US" sz="2100" b="1" kern="1200" noProof="0" smtClean="0">
              <a:latin typeface="Calibri" pitchFamily="34" charset="0"/>
              <a:cs typeface="Calibri" pitchFamily="34" charset="0"/>
            </a:rPr>
            <a:t>May include written reports.</a:t>
          </a:r>
          <a:endParaRPr lang="en-US" sz="2100" b="1" kern="1200" noProof="0"/>
        </a:p>
      </dsp:txBody>
      <dsp:txXfrm>
        <a:off x="43179" y="149319"/>
        <a:ext cx="8219442" cy="798161"/>
      </dsp:txXfrm>
    </dsp:sp>
    <dsp:sp modelId="{0A5561F1-E453-4C7D-B762-5965C6CC14BA}">
      <dsp:nvSpPr>
        <dsp:cNvPr id="0" name=""/>
        <dsp:cNvSpPr/>
      </dsp:nvSpPr>
      <dsp:spPr>
        <a:xfrm>
          <a:off x="0" y="1051140"/>
          <a:ext cx="8305800" cy="884519"/>
        </a:xfrm>
        <a:prstGeom prst="roundRect">
          <a:avLst/>
        </a:prstGeom>
        <a:gradFill rotWithShape="0">
          <a:gsLst>
            <a:gs pos="0">
              <a:schemeClr val="accent5">
                <a:hueOff val="1502675"/>
                <a:satOff val="-6595"/>
                <a:lumOff val="1961"/>
                <a:alphaOff val="0"/>
              </a:schemeClr>
            </a:gs>
            <a:gs pos="100000">
              <a:schemeClr val="accent5">
                <a:hueOff val="1502675"/>
                <a:satOff val="-6595"/>
                <a:lumOff val="1961"/>
                <a:alphaOff val="0"/>
                <a:shade val="48000"/>
                <a:satMod val="180000"/>
                <a:lumMod val="94000"/>
              </a:schemeClr>
            </a:gs>
            <a:gs pos="100000">
              <a:schemeClr val="accent5">
                <a:hueOff val="1502675"/>
                <a:satOff val="-6595"/>
                <a:lumOff val="1961"/>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noProof="0" smtClean="0">
              <a:latin typeface="Calibri" pitchFamily="34" charset="0"/>
              <a:cs typeface="Calibri" pitchFamily="34" charset="0"/>
            </a:rPr>
            <a:t>A five-year institutional accreditation with an interim visit..</a:t>
          </a:r>
          <a:br>
            <a:rPr lang="en-US" sz="2100" b="1" kern="1200" noProof="0" smtClean="0">
              <a:latin typeface="Calibri" pitchFamily="34" charset="0"/>
              <a:cs typeface="Calibri" pitchFamily="34" charset="0"/>
            </a:rPr>
          </a:br>
          <a:r>
            <a:rPr lang="en-US" sz="2100" b="1" kern="1200" noProof="0" smtClean="0">
              <a:latin typeface="Calibri" pitchFamily="34" charset="0"/>
              <a:cs typeface="Calibri" pitchFamily="34" charset="0"/>
            </a:rPr>
            <a:t>May also include written reports. </a:t>
          </a:r>
        </a:p>
      </dsp:txBody>
      <dsp:txXfrm>
        <a:off x="43179" y="1094319"/>
        <a:ext cx="8219442" cy="798161"/>
      </dsp:txXfrm>
    </dsp:sp>
    <dsp:sp modelId="{174B4EC7-B683-470C-9C96-B2F6A223FB90}">
      <dsp:nvSpPr>
        <dsp:cNvPr id="0" name=""/>
        <dsp:cNvSpPr/>
      </dsp:nvSpPr>
      <dsp:spPr>
        <a:xfrm>
          <a:off x="0" y="1996140"/>
          <a:ext cx="8305800" cy="884519"/>
        </a:xfrm>
        <a:prstGeom prst="roundRect">
          <a:avLst/>
        </a:prstGeom>
        <a:gradFill rotWithShape="0">
          <a:gsLst>
            <a:gs pos="0">
              <a:schemeClr val="accent5">
                <a:hueOff val="3005349"/>
                <a:satOff val="-13190"/>
                <a:lumOff val="3921"/>
                <a:alphaOff val="0"/>
              </a:schemeClr>
            </a:gs>
            <a:gs pos="100000">
              <a:schemeClr val="accent5">
                <a:hueOff val="3005349"/>
                <a:satOff val="-13190"/>
                <a:lumOff val="3921"/>
                <a:alphaOff val="0"/>
                <a:shade val="48000"/>
                <a:satMod val="180000"/>
                <a:lumMod val="94000"/>
              </a:schemeClr>
            </a:gs>
            <a:gs pos="100000">
              <a:schemeClr val="accent5">
                <a:hueOff val="3005349"/>
                <a:satOff val="-13190"/>
                <a:lumOff val="3921"/>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noProof="0" smtClean="0">
              <a:latin typeface="Calibri" pitchFamily="34" charset="0"/>
              <a:cs typeface="Calibri" pitchFamily="34" charset="0"/>
            </a:rPr>
            <a:t>Three- or four-year institutional accreditation. </a:t>
          </a:r>
          <a:br>
            <a:rPr lang="en-US" sz="2100" b="1" kern="1200" noProof="0" smtClean="0">
              <a:latin typeface="Calibri" pitchFamily="34" charset="0"/>
              <a:cs typeface="Calibri" pitchFamily="34" charset="0"/>
            </a:rPr>
          </a:br>
          <a:r>
            <a:rPr lang="en-US" sz="2100" b="1" kern="1200" noProof="0" smtClean="0">
              <a:latin typeface="Calibri" pitchFamily="34" charset="0"/>
              <a:cs typeface="Calibri" pitchFamily="34" charset="0"/>
            </a:rPr>
            <a:t>Interim reports or visits may be included.</a:t>
          </a:r>
        </a:p>
      </dsp:txBody>
      <dsp:txXfrm>
        <a:off x="43179" y="2039319"/>
        <a:ext cx="8219442" cy="798161"/>
      </dsp:txXfrm>
    </dsp:sp>
    <dsp:sp modelId="{2BFC717E-6E05-4ABA-87AA-CF7FB4B985E3}">
      <dsp:nvSpPr>
        <dsp:cNvPr id="0" name=""/>
        <dsp:cNvSpPr/>
      </dsp:nvSpPr>
      <dsp:spPr>
        <a:xfrm>
          <a:off x="0" y="2941140"/>
          <a:ext cx="8305800" cy="884519"/>
        </a:xfrm>
        <a:prstGeom prst="roundRect">
          <a:avLst/>
        </a:prstGeom>
        <a:gradFill rotWithShape="0">
          <a:gsLst>
            <a:gs pos="0">
              <a:schemeClr val="accent5">
                <a:hueOff val="4508024"/>
                <a:satOff val="-19785"/>
                <a:lumOff val="5882"/>
                <a:alphaOff val="0"/>
              </a:schemeClr>
            </a:gs>
            <a:gs pos="100000">
              <a:schemeClr val="accent5">
                <a:hueOff val="4508024"/>
                <a:satOff val="-19785"/>
                <a:lumOff val="5882"/>
                <a:alphaOff val="0"/>
                <a:shade val="48000"/>
                <a:satMod val="180000"/>
                <a:lumMod val="94000"/>
              </a:schemeClr>
            </a:gs>
            <a:gs pos="100000">
              <a:schemeClr val="accent5">
                <a:hueOff val="4508024"/>
                <a:satOff val="-19785"/>
                <a:lumOff val="5882"/>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noProof="0" smtClean="0">
              <a:latin typeface="Calibri" pitchFamily="34" charset="0"/>
              <a:cs typeface="Calibri" pitchFamily="34" charset="0"/>
            </a:rPr>
            <a:t>Probationary status, with a time limit of two years or less.</a:t>
          </a:r>
        </a:p>
      </dsp:txBody>
      <dsp:txXfrm>
        <a:off x="43179" y="2984319"/>
        <a:ext cx="8219442" cy="798161"/>
      </dsp:txXfrm>
    </dsp:sp>
    <dsp:sp modelId="{0EDBDA82-F1C7-458B-91BB-FC83CAFC57A8}">
      <dsp:nvSpPr>
        <dsp:cNvPr id="0" name=""/>
        <dsp:cNvSpPr/>
      </dsp:nvSpPr>
      <dsp:spPr>
        <a:xfrm>
          <a:off x="0" y="3886140"/>
          <a:ext cx="8305800" cy="884519"/>
        </a:xfrm>
        <a:prstGeom prst="roundRect">
          <a:avLst/>
        </a:prstGeom>
        <a:gradFill rotWithShape="0">
          <a:gsLst>
            <a:gs pos="0">
              <a:schemeClr val="accent5">
                <a:hueOff val="6010699"/>
                <a:satOff val="-26380"/>
                <a:lumOff val="7843"/>
                <a:alphaOff val="0"/>
              </a:schemeClr>
            </a:gs>
            <a:gs pos="100000">
              <a:schemeClr val="accent5">
                <a:hueOff val="6010699"/>
                <a:satOff val="-26380"/>
                <a:lumOff val="7843"/>
                <a:alphaOff val="0"/>
                <a:shade val="48000"/>
                <a:satMod val="180000"/>
                <a:lumMod val="94000"/>
              </a:schemeClr>
            </a:gs>
            <a:gs pos="100000">
              <a:schemeClr val="accent5">
                <a:hueOff val="6010699"/>
                <a:satOff val="-26380"/>
                <a:lumOff val="7843"/>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noProof="0" dirty="0" smtClean="0">
              <a:latin typeface="Calibri" pitchFamily="34" charset="0"/>
              <a:cs typeface="Calibri" pitchFamily="34" charset="0"/>
            </a:rPr>
            <a:t>Suspension of accreditation.</a:t>
          </a:r>
          <a:endParaRPr lang="en-US" sz="2100" b="1" kern="1200" noProof="0" dirty="0">
            <a:latin typeface="Calibri" pitchFamily="34" charset="0"/>
            <a:cs typeface="Calibri" pitchFamily="34" charset="0"/>
          </a:endParaRPr>
        </a:p>
      </dsp:txBody>
      <dsp:txXfrm>
        <a:off x="43179" y="3929319"/>
        <a:ext cx="8219442" cy="79816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508BA0-9992-43D1-837C-3DE8FBE55F4B}">
      <dsp:nvSpPr>
        <dsp:cNvPr id="0" name=""/>
        <dsp:cNvSpPr/>
      </dsp:nvSpPr>
      <dsp:spPr>
        <a:xfrm>
          <a:off x="0" y="106140"/>
          <a:ext cx="8305800" cy="884519"/>
        </a:xfrm>
        <a:prstGeom prst="roundRect">
          <a:avLst/>
        </a:prstGeom>
        <a:gradFill rotWithShape="0">
          <a:gsLst>
            <a:gs pos="0">
              <a:schemeClr val="accent5">
                <a:hueOff val="0"/>
                <a:satOff val="0"/>
                <a:lumOff val="0"/>
                <a:alphaOff val="0"/>
              </a:schemeClr>
            </a:gs>
            <a:gs pos="100000">
              <a:schemeClr val="accent5">
                <a:hueOff val="0"/>
                <a:satOff val="0"/>
                <a:lumOff val="0"/>
                <a:alphaOff val="0"/>
                <a:shade val="48000"/>
                <a:satMod val="180000"/>
                <a:lumMod val="94000"/>
              </a:schemeClr>
            </a:gs>
            <a:gs pos="100000">
              <a:schemeClr val="accent5">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noProof="0" smtClean="0">
              <a:latin typeface="Calibri" pitchFamily="34" charset="0"/>
              <a:cs typeface="Calibri" pitchFamily="34" charset="0"/>
            </a:rPr>
            <a:t>A five-year institutional accreditation with no interim revisit.</a:t>
          </a:r>
          <a:br>
            <a:rPr lang="en-US" sz="2100" b="1" kern="1200" noProof="0" smtClean="0">
              <a:latin typeface="Calibri" pitchFamily="34" charset="0"/>
              <a:cs typeface="Calibri" pitchFamily="34" charset="0"/>
            </a:rPr>
          </a:br>
          <a:r>
            <a:rPr lang="en-US" sz="2100" b="1" kern="1200" noProof="0" smtClean="0">
              <a:latin typeface="Calibri" pitchFamily="34" charset="0"/>
              <a:cs typeface="Calibri" pitchFamily="34" charset="0"/>
            </a:rPr>
            <a:t>May include written reports.</a:t>
          </a:r>
          <a:endParaRPr lang="en-US" sz="2100" b="1" kern="1200" noProof="0"/>
        </a:p>
      </dsp:txBody>
      <dsp:txXfrm>
        <a:off x="43179" y="149319"/>
        <a:ext cx="8219442" cy="798161"/>
      </dsp:txXfrm>
    </dsp:sp>
    <dsp:sp modelId="{0A5561F1-E453-4C7D-B762-5965C6CC14BA}">
      <dsp:nvSpPr>
        <dsp:cNvPr id="0" name=""/>
        <dsp:cNvSpPr/>
      </dsp:nvSpPr>
      <dsp:spPr>
        <a:xfrm>
          <a:off x="0" y="1051140"/>
          <a:ext cx="8305800" cy="884519"/>
        </a:xfrm>
        <a:prstGeom prst="roundRect">
          <a:avLst/>
        </a:prstGeom>
        <a:gradFill rotWithShape="0">
          <a:gsLst>
            <a:gs pos="0">
              <a:schemeClr val="accent5">
                <a:hueOff val="1502675"/>
                <a:satOff val="-6595"/>
                <a:lumOff val="1961"/>
                <a:alphaOff val="0"/>
              </a:schemeClr>
            </a:gs>
            <a:gs pos="100000">
              <a:schemeClr val="accent5">
                <a:hueOff val="1502675"/>
                <a:satOff val="-6595"/>
                <a:lumOff val="1961"/>
                <a:alphaOff val="0"/>
                <a:shade val="48000"/>
                <a:satMod val="180000"/>
                <a:lumMod val="94000"/>
              </a:schemeClr>
            </a:gs>
            <a:gs pos="100000">
              <a:schemeClr val="accent5">
                <a:hueOff val="1502675"/>
                <a:satOff val="-6595"/>
                <a:lumOff val="1961"/>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noProof="0" smtClean="0">
              <a:latin typeface="Calibri" pitchFamily="34" charset="0"/>
              <a:cs typeface="Calibri" pitchFamily="34" charset="0"/>
            </a:rPr>
            <a:t>A five-year institutional accreditation with an interim visit..</a:t>
          </a:r>
          <a:br>
            <a:rPr lang="en-US" sz="2100" b="1" kern="1200" noProof="0" smtClean="0">
              <a:latin typeface="Calibri" pitchFamily="34" charset="0"/>
              <a:cs typeface="Calibri" pitchFamily="34" charset="0"/>
            </a:rPr>
          </a:br>
          <a:r>
            <a:rPr lang="en-US" sz="2100" b="1" kern="1200" noProof="0" smtClean="0">
              <a:latin typeface="Calibri" pitchFamily="34" charset="0"/>
              <a:cs typeface="Calibri" pitchFamily="34" charset="0"/>
            </a:rPr>
            <a:t>May also include written reports. </a:t>
          </a:r>
        </a:p>
      </dsp:txBody>
      <dsp:txXfrm>
        <a:off x="43179" y="1094319"/>
        <a:ext cx="8219442" cy="798161"/>
      </dsp:txXfrm>
    </dsp:sp>
    <dsp:sp modelId="{174B4EC7-B683-470C-9C96-B2F6A223FB90}">
      <dsp:nvSpPr>
        <dsp:cNvPr id="0" name=""/>
        <dsp:cNvSpPr/>
      </dsp:nvSpPr>
      <dsp:spPr>
        <a:xfrm>
          <a:off x="0" y="1996140"/>
          <a:ext cx="8305800" cy="884519"/>
        </a:xfrm>
        <a:prstGeom prst="roundRect">
          <a:avLst/>
        </a:prstGeom>
        <a:gradFill rotWithShape="0">
          <a:gsLst>
            <a:gs pos="0">
              <a:schemeClr val="accent5">
                <a:hueOff val="3005349"/>
                <a:satOff val="-13190"/>
                <a:lumOff val="3921"/>
                <a:alphaOff val="0"/>
              </a:schemeClr>
            </a:gs>
            <a:gs pos="100000">
              <a:schemeClr val="accent5">
                <a:hueOff val="3005349"/>
                <a:satOff val="-13190"/>
                <a:lumOff val="3921"/>
                <a:alphaOff val="0"/>
                <a:shade val="48000"/>
                <a:satMod val="180000"/>
                <a:lumMod val="94000"/>
              </a:schemeClr>
            </a:gs>
            <a:gs pos="100000">
              <a:schemeClr val="accent5">
                <a:hueOff val="3005349"/>
                <a:satOff val="-13190"/>
                <a:lumOff val="3921"/>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noProof="0" smtClean="0">
              <a:latin typeface="Calibri" pitchFamily="34" charset="0"/>
              <a:cs typeface="Calibri" pitchFamily="34" charset="0"/>
            </a:rPr>
            <a:t>Three- or four-year institutional accreditation. </a:t>
          </a:r>
          <a:br>
            <a:rPr lang="en-US" sz="2100" b="1" kern="1200" noProof="0" smtClean="0">
              <a:latin typeface="Calibri" pitchFamily="34" charset="0"/>
              <a:cs typeface="Calibri" pitchFamily="34" charset="0"/>
            </a:rPr>
          </a:br>
          <a:r>
            <a:rPr lang="en-US" sz="2100" b="1" kern="1200" noProof="0" smtClean="0">
              <a:latin typeface="Calibri" pitchFamily="34" charset="0"/>
              <a:cs typeface="Calibri" pitchFamily="34" charset="0"/>
            </a:rPr>
            <a:t>Interim reports or visits may be included.</a:t>
          </a:r>
        </a:p>
      </dsp:txBody>
      <dsp:txXfrm>
        <a:off x="43179" y="2039319"/>
        <a:ext cx="8219442" cy="798161"/>
      </dsp:txXfrm>
    </dsp:sp>
    <dsp:sp modelId="{2BFC717E-6E05-4ABA-87AA-CF7FB4B985E3}">
      <dsp:nvSpPr>
        <dsp:cNvPr id="0" name=""/>
        <dsp:cNvSpPr/>
      </dsp:nvSpPr>
      <dsp:spPr>
        <a:xfrm>
          <a:off x="0" y="2941140"/>
          <a:ext cx="8305800" cy="884519"/>
        </a:xfrm>
        <a:prstGeom prst="roundRect">
          <a:avLst/>
        </a:prstGeom>
        <a:gradFill rotWithShape="0">
          <a:gsLst>
            <a:gs pos="0">
              <a:schemeClr val="accent5">
                <a:hueOff val="4508024"/>
                <a:satOff val="-19785"/>
                <a:lumOff val="5882"/>
                <a:alphaOff val="0"/>
              </a:schemeClr>
            </a:gs>
            <a:gs pos="100000">
              <a:schemeClr val="accent5">
                <a:hueOff val="4508024"/>
                <a:satOff val="-19785"/>
                <a:lumOff val="5882"/>
                <a:alphaOff val="0"/>
                <a:shade val="48000"/>
                <a:satMod val="180000"/>
                <a:lumMod val="94000"/>
              </a:schemeClr>
            </a:gs>
            <a:gs pos="100000">
              <a:schemeClr val="accent5">
                <a:hueOff val="4508024"/>
                <a:satOff val="-19785"/>
                <a:lumOff val="5882"/>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noProof="0" smtClean="0">
              <a:latin typeface="Calibri" pitchFamily="34" charset="0"/>
              <a:cs typeface="Calibri" pitchFamily="34" charset="0"/>
            </a:rPr>
            <a:t>Probationary status, with a time limit of two years or less.</a:t>
          </a:r>
        </a:p>
      </dsp:txBody>
      <dsp:txXfrm>
        <a:off x="43179" y="2984319"/>
        <a:ext cx="8219442" cy="798161"/>
      </dsp:txXfrm>
    </dsp:sp>
    <dsp:sp modelId="{0EDBDA82-F1C7-458B-91BB-FC83CAFC57A8}">
      <dsp:nvSpPr>
        <dsp:cNvPr id="0" name=""/>
        <dsp:cNvSpPr/>
      </dsp:nvSpPr>
      <dsp:spPr>
        <a:xfrm>
          <a:off x="0" y="3886140"/>
          <a:ext cx="8305800" cy="884519"/>
        </a:xfrm>
        <a:prstGeom prst="roundRect">
          <a:avLst/>
        </a:prstGeom>
        <a:gradFill rotWithShape="0">
          <a:gsLst>
            <a:gs pos="0">
              <a:schemeClr val="accent5">
                <a:hueOff val="6010699"/>
                <a:satOff val="-26380"/>
                <a:lumOff val="7843"/>
                <a:alphaOff val="0"/>
              </a:schemeClr>
            </a:gs>
            <a:gs pos="100000">
              <a:schemeClr val="accent5">
                <a:hueOff val="6010699"/>
                <a:satOff val="-26380"/>
                <a:lumOff val="7843"/>
                <a:alphaOff val="0"/>
                <a:shade val="48000"/>
                <a:satMod val="180000"/>
                <a:lumMod val="94000"/>
              </a:schemeClr>
            </a:gs>
            <a:gs pos="100000">
              <a:schemeClr val="accent5">
                <a:hueOff val="6010699"/>
                <a:satOff val="-26380"/>
                <a:lumOff val="7843"/>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noProof="0" dirty="0" smtClean="0">
              <a:latin typeface="Calibri" pitchFamily="34" charset="0"/>
              <a:cs typeface="Calibri" pitchFamily="34" charset="0"/>
            </a:rPr>
            <a:t>Suspension of accreditation.</a:t>
          </a:r>
          <a:endParaRPr lang="en-US" sz="2100" b="1" kern="1200" noProof="0" dirty="0">
            <a:latin typeface="Calibri" pitchFamily="34" charset="0"/>
            <a:cs typeface="Calibri" pitchFamily="34" charset="0"/>
          </a:endParaRPr>
        </a:p>
      </dsp:txBody>
      <dsp:txXfrm>
        <a:off x="43179" y="3929319"/>
        <a:ext cx="8219442" cy="7981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313F6-BE2E-4970-B62A-286989E863EE}">
      <dsp:nvSpPr>
        <dsp:cNvPr id="0" name=""/>
        <dsp:cNvSpPr/>
      </dsp:nvSpPr>
      <dsp:spPr>
        <a:xfrm rot="5400000">
          <a:off x="518659" y="2241018"/>
          <a:ext cx="1552621" cy="2583527"/>
        </a:xfrm>
        <a:prstGeom prst="corner">
          <a:avLst>
            <a:gd name="adj1" fmla="val 16120"/>
            <a:gd name="adj2" fmla="val 16110"/>
          </a:avLst>
        </a:prstGeom>
        <a:gradFill rotWithShape="0">
          <a:gsLst>
            <a:gs pos="0">
              <a:schemeClr val="accent5">
                <a:hueOff val="0"/>
                <a:satOff val="0"/>
                <a:lumOff val="0"/>
                <a:alphaOff val="0"/>
              </a:schemeClr>
            </a:gs>
            <a:gs pos="100000">
              <a:schemeClr val="accent5">
                <a:hueOff val="0"/>
                <a:satOff val="0"/>
                <a:lumOff val="0"/>
                <a:alphaOff val="0"/>
                <a:shade val="48000"/>
                <a:satMod val="180000"/>
                <a:lumMod val="94000"/>
              </a:schemeClr>
            </a:gs>
            <a:gs pos="100000">
              <a:schemeClr val="accent5">
                <a:hueOff val="0"/>
                <a:satOff val="0"/>
                <a:lumOff val="0"/>
                <a:alphaOff val="0"/>
                <a:shade val="48000"/>
                <a:satMod val="180000"/>
                <a:lumMod val="94000"/>
              </a:schemeClr>
            </a:gs>
          </a:gsLst>
          <a:lin ang="4140000" scaled="1"/>
        </a:gradFill>
        <a:ln w="12700" cap="flat" cmpd="sng" algn="ctr">
          <a:solidFill>
            <a:schemeClr val="accent5">
              <a:hueOff val="0"/>
              <a:satOff val="0"/>
              <a:lumOff val="0"/>
              <a:alphaOff val="0"/>
            </a:schemeClr>
          </a:solidFill>
          <a:prstDash val="solid"/>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9B8B894-CA8B-42F9-8855-74B347B4159B}">
      <dsp:nvSpPr>
        <dsp:cNvPr id="0" name=""/>
        <dsp:cNvSpPr/>
      </dsp:nvSpPr>
      <dsp:spPr>
        <a:xfrm>
          <a:off x="259487" y="3012936"/>
          <a:ext cx="2332423" cy="2044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smtClean="0">
              <a:latin typeface="Calibri" pitchFamily="34" charset="0"/>
              <a:cs typeface="Calibri" pitchFamily="34" charset="0"/>
            </a:rPr>
            <a:t>The institution carries out a </a:t>
          </a:r>
          <a:r>
            <a:rPr lang="en-US" sz="2400" b="1" kern="1200" dirty="0" smtClean="0">
              <a:solidFill>
                <a:srgbClr val="FFFF00"/>
              </a:solidFill>
              <a:latin typeface="Calibri" pitchFamily="34" charset="0"/>
              <a:cs typeface="Calibri" pitchFamily="34" charset="0"/>
            </a:rPr>
            <a:t>process</a:t>
          </a:r>
          <a:r>
            <a:rPr lang="en-US" sz="2400" b="1" kern="1200" dirty="0" smtClean="0">
              <a:latin typeface="Calibri" pitchFamily="34" charset="0"/>
              <a:cs typeface="Calibri" pitchFamily="34" charset="0"/>
            </a:rPr>
            <a:t> of </a:t>
          </a:r>
          <a:r>
            <a:rPr lang="en-US" sz="2400" b="1" kern="1200" dirty="0" smtClean="0">
              <a:solidFill>
                <a:schemeClr val="tx1"/>
              </a:solidFill>
              <a:latin typeface="Calibri" pitchFamily="34" charset="0"/>
              <a:cs typeface="Calibri" pitchFamily="34" charset="0"/>
            </a:rPr>
            <a:t>ongoing </a:t>
          </a:r>
          <a:r>
            <a:rPr lang="en-US" sz="2400" b="1" kern="1200" dirty="0" smtClean="0">
              <a:latin typeface="Calibri" pitchFamily="34" charset="0"/>
              <a:cs typeface="Calibri" pitchFamily="34" charset="0"/>
            </a:rPr>
            <a:t>self-evaluation</a:t>
          </a:r>
          <a:endParaRPr lang="en-US" sz="2400" b="1" kern="1200" dirty="0">
            <a:latin typeface="Calibri" pitchFamily="34" charset="0"/>
            <a:cs typeface="Calibri" pitchFamily="34" charset="0"/>
          </a:endParaRPr>
        </a:p>
      </dsp:txBody>
      <dsp:txXfrm>
        <a:off x="259487" y="3012936"/>
        <a:ext cx="2332423" cy="2044505"/>
      </dsp:txXfrm>
    </dsp:sp>
    <dsp:sp modelId="{F7DE3A32-A6D7-48BA-8E85-CD63C31C2F12}">
      <dsp:nvSpPr>
        <dsp:cNvPr id="0" name=""/>
        <dsp:cNvSpPr/>
      </dsp:nvSpPr>
      <dsp:spPr>
        <a:xfrm>
          <a:off x="2151831" y="2050816"/>
          <a:ext cx="440079" cy="440079"/>
        </a:xfrm>
        <a:prstGeom prst="triangle">
          <a:avLst>
            <a:gd name="adj" fmla="val 100000"/>
          </a:avLst>
        </a:prstGeom>
        <a:gradFill rotWithShape="0">
          <a:gsLst>
            <a:gs pos="0">
              <a:schemeClr val="accent5">
                <a:hueOff val="1502675"/>
                <a:satOff val="-6595"/>
                <a:lumOff val="1961"/>
                <a:alphaOff val="0"/>
              </a:schemeClr>
            </a:gs>
            <a:gs pos="100000">
              <a:schemeClr val="accent5">
                <a:hueOff val="1502675"/>
                <a:satOff val="-6595"/>
                <a:lumOff val="1961"/>
                <a:alphaOff val="0"/>
                <a:shade val="48000"/>
                <a:satMod val="180000"/>
                <a:lumMod val="94000"/>
              </a:schemeClr>
            </a:gs>
            <a:gs pos="100000">
              <a:schemeClr val="accent5">
                <a:hueOff val="1502675"/>
                <a:satOff val="-6595"/>
                <a:lumOff val="1961"/>
                <a:alphaOff val="0"/>
                <a:shade val="48000"/>
                <a:satMod val="180000"/>
                <a:lumMod val="94000"/>
              </a:schemeClr>
            </a:gs>
          </a:gsLst>
          <a:lin ang="4140000" scaled="1"/>
        </a:gradFill>
        <a:ln w="12700" cap="flat" cmpd="sng" algn="ctr">
          <a:solidFill>
            <a:schemeClr val="accent5">
              <a:hueOff val="1502675"/>
              <a:satOff val="-6595"/>
              <a:lumOff val="1961"/>
              <a:alphaOff val="0"/>
            </a:schemeClr>
          </a:solidFill>
          <a:prstDash val="solid"/>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2B8C7DD-3D5D-4336-86F8-EC0B43790841}">
      <dsp:nvSpPr>
        <dsp:cNvPr id="0" name=""/>
        <dsp:cNvSpPr/>
      </dsp:nvSpPr>
      <dsp:spPr>
        <a:xfrm rot="5400000">
          <a:off x="3374000" y="1534461"/>
          <a:ext cx="1552621" cy="2583527"/>
        </a:xfrm>
        <a:prstGeom prst="corner">
          <a:avLst>
            <a:gd name="adj1" fmla="val 16120"/>
            <a:gd name="adj2" fmla="val 16110"/>
          </a:avLst>
        </a:prstGeom>
        <a:gradFill rotWithShape="0">
          <a:gsLst>
            <a:gs pos="0">
              <a:schemeClr val="accent5">
                <a:hueOff val="3005349"/>
                <a:satOff val="-13190"/>
                <a:lumOff val="3921"/>
                <a:alphaOff val="0"/>
              </a:schemeClr>
            </a:gs>
            <a:gs pos="100000">
              <a:schemeClr val="accent5">
                <a:hueOff val="3005349"/>
                <a:satOff val="-13190"/>
                <a:lumOff val="3921"/>
                <a:alphaOff val="0"/>
                <a:shade val="48000"/>
                <a:satMod val="180000"/>
                <a:lumMod val="94000"/>
              </a:schemeClr>
            </a:gs>
            <a:gs pos="100000">
              <a:schemeClr val="accent5">
                <a:hueOff val="3005349"/>
                <a:satOff val="-13190"/>
                <a:lumOff val="3921"/>
                <a:alphaOff val="0"/>
                <a:shade val="48000"/>
                <a:satMod val="180000"/>
                <a:lumMod val="94000"/>
              </a:schemeClr>
            </a:gs>
          </a:gsLst>
          <a:lin ang="4140000" scaled="1"/>
        </a:gradFill>
        <a:ln w="12700" cap="flat" cmpd="sng" algn="ctr">
          <a:solidFill>
            <a:schemeClr val="accent5">
              <a:hueOff val="3005349"/>
              <a:satOff val="-13190"/>
              <a:lumOff val="3921"/>
              <a:alphaOff val="0"/>
            </a:schemeClr>
          </a:solidFill>
          <a:prstDash val="solid"/>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2761624-F224-40AF-BB25-447CE5A9F1BF}">
      <dsp:nvSpPr>
        <dsp:cNvPr id="0" name=""/>
        <dsp:cNvSpPr/>
      </dsp:nvSpPr>
      <dsp:spPr>
        <a:xfrm>
          <a:off x="3114829" y="2306379"/>
          <a:ext cx="2332423" cy="2044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smtClean="0">
              <a:latin typeface="Calibri" pitchFamily="34" charset="0"/>
              <a:cs typeface="Calibri" pitchFamily="34" charset="0"/>
            </a:rPr>
            <a:t>Periodically the evaluative pro-</a:t>
          </a:r>
          <a:r>
            <a:rPr lang="en-US" sz="2400" b="1" kern="1200" dirty="0" err="1" smtClean="0">
              <a:latin typeface="Calibri" pitchFamily="34" charset="0"/>
              <a:cs typeface="Calibri" pitchFamily="34" charset="0"/>
            </a:rPr>
            <a:t>cess</a:t>
          </a:r>
          <a:r>
            <a:rPr lang="en-US" sz="2400" b="1" kern="1200" dirty="0" smtClean="0">
              <a:latin typeface="Calibri" pitchFamily="34" charset="0"/>
              <a:cs typeface="Calibri" pitchFamily="34" charset="0"/>
            </a:rPr>
            <a:t> </a:t>
          </a:r>
          <a:r>
            <a:rPr lang="en-US" sz="2400" b="1" kern="1200" dirty="0" smtClean="0">
              <a:solidFill>
                <a:srgbClr val="FFFF00"/>
              </a:solidFill>
              <a:latin typeface="Calibri" pitchFamily="34" charset="0"/>
              <a:cs typeface="Calibri" pitchFamily="34" charset="0"/>
            </a:rPr>
            <a:t>culminates</a:t>
          </a:r>
          <a:r>
            <a:rPr lang="en-US" sz="2400" b="1" kern="1200" dirty="0" smtClean="0">
              <a:latin typeface="Calibri" pitchFamily="34" charset="0"/>
              <a:cs typeface="Calibri" pitchFamily="34" charset="0"/>
            </a:rPr>
            <a:t> in a </a:t>
          </a:r>
          <a:r>
            <a:rPr lang="en-US" sz="2400" b="1" i="1" kern="1200" dirty="0" smtClean="0">
              <a:latin typeface="Calibri" pitchFamily="34" charset="0"/>
              <a:cs typeface="Calibri" pitchFamily="34" charset="0"/>
            </a:rPr>
            <a:t>Self-study</a:t>
          </a:r>
          <a:r>
            <a:rPr lang="en-US" sz="2400" b="1" kern="1200" dirty="0" smtClean="0">
              <a:latin typeface="Calibri" pitchFamily="34" charset="0"/>
              <a:cs typeface="Calibri" pitchFamily="34" charset="0"/>
            </a:rPr>
            <a:t> and an </a:t>
          </a:r>
          <a:r>
            <a:rPr lang="en-US" sz="2400" b="1" kern="1200" dirty="0" err="1" smtClean="0">
              <a:latin typeface="Calibri" pitchFamily="34" charset="0"/>
              <a:cs typeface="Calibri" pitchFamily="34" charset="0"/>
            </a:rPr>
            <a:t>institu-tional</a:t>
          </a:r>
          <a:r>
            <a:rPr lang="en-US" sz="2400" b="1" kern="1200" dirty="0" smtClean="0">
              <a:latin typeface="Calibri" pitchFamily="34" charset="0"/>
              <a:cs typeface="Calibri" pitchFamily="34" charset="0"/>
            </a:rPr>
            <a:t> visit by an evaluation team</a:t>
          </a:r>
          <a:endParaRPr lang="en-US" sz="2400" b="1" kern="1200" dirty="0">
            <a:latin typeface="Calibri" pitchFamily="34" charset="0"/>
            <a:cs typeface="Calibri" pitchFamily="34" charset="0"/>
          </a:endParaRPr>
        </a:p>
      </dsp:txBody>
      <dsp:txXfrm>
        <a:off x="3114829" y="2306379"/>
        <a:ext cx="2332423" cy="2044505"/>
      </dsp:txXfrm>
    </dsp:sp>
    <dsp:sp modelId="{079C4B47-9510-4E78-9462-19414E934198}">
      <dsp:nvSpPr>
        <dsp:cNvPr id="0" name=""/>
        <dsp:cNvSpPr/>
      </dsp:nvSpPr>
      <dsp:spPr>
        <a:xfrm>
          <a:off x="5007172" y="1344259"/>
          <a:ext cx="440079" cy="440079"/>
        </a:xfrm>
        <a:prstGeom prst="triangle">
          <a:avLst>
            <a:gd name="adj" fmla="val 100000"/>
          </a:avLst>
        </a:prstGeom>
        <a:gradFill rotWithShape="0">
          <a:gsLst>
            <a:gs pos="0">
              <a:schemeClr val="accent5">
                <a:hueOff val="4508024"/>
                <a:satOff val="-19785"/>
                <a:lumOff val="5882"/>
                <a:alphaOff val="0"/>
              </a:schemeClr>
            </a:gs>
            <a:gs pos="100000">
              <a:schemeClr val="accent5">
                <a:hueOff val="4508024"/>
                <a:satOff val="-19785"/>
                <a:lumOff val="5882"/>
                <a:alphaOff val="0"/>
                <a:shade val="48000"/>
                <a:satMod val="180000"/>
                <a:lumMod val="94000"/>
              </a:schemeClr>
            </a:gs>
            <a:gs pos="100000">
              <a:schemeClr val="accent5">
                <a:hueOff val="4508024"/>
                <a:satOff val="-19785"/>
                <a:lumOff val="5882"/>
                <a:alphaOff val="0"/>
                <a:shade val="48000"/>
                <a:satMod val="180000"/>
                <a:lumMod val="94000"/>
              </a:schemeClr>
            </a:gs>
          </a:gsLst>
          <a:lin ang="4140000" scaled="1"/>
        </a:gradFill>
        <a:ln w="12700" cap="flat" cmpd="sng" algn="ctr">
          <a:solidFill>
            <a:schemeClr val="accent5">
              <a:hueOff val="4508024"/>
              <a:satOff val="-19785"/>
              <a:lumOff val="5882"/>
              <a:alphaOff val="0"/>
            </a:schemeClr>
          </a:solidFill>
          <a:prstDash val="solid"/>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34D34FB-CD80-490B-93F4-0774CD6167DE}">
      <dsp:nvSpPr>
        <dsp:cNvPr id="0" name=""/>
        <dsp:cNvSpPr/>
      </dsp:nvSpPr>
      <dsp:spPr>
        <a:xfrm rot="5400000">
          <a:off x="6229341" y="827904"/>
          <a:ext cx="1552621" cy="2583527"/>
        </a:xfrm>
        <a:prstGeom prst="corner">
          <a:avLst>
            <a:gd name="adj1" fmla="val 16120"/>
            <a:gd name="adj2" fmla="val 16110"/>
          </a:avLst>
        </a:prstGeom>
        <a:gradFill rotWithShape="0">
          <a:gsLst>
            <a:gs pos="0">
              <a:schemeClr val="accent5">
                <a:hueOff val="6010699"/>
                <a:satOff val="-26380"/>
                <a:lumOff val="7843"/>
                <a:alphaOff val="0"/>
              </a:schemeClr>
            </a:gs>
            <a:gs pos="100000">
              <a:schemeClr val="accent5">
                <a:hueOff val="6010699"/>
                <a:satOff val="-26380"/>
                <a:lumOff val="7843"/>
                <a:alphaOff val="0"/>
                <a:shade val="48000"/>
                <a:satMod val="180000"/>
                <a:lumMod val="94000"/>
              </a:schemeClr>
            </a:gs>
            <a:gs pos="100000">
              <a:schemeClr val="accent5">
                <a:hueOff val="6010699"/>
                <a:satOff val="-26380"/>
                <a:lumOff val="7843"/>
                <a:alphaOff val="0"/>
                <a:shade val="48000"/>
                <a:satMod val="180000"/>
                <a:lumMod val="94000"/>
              </a:schemeClr>
            </a:gs>
          </a:gsLst>
          <a:lin ang="4140000" scaled="1"/>
        </a:gradFill>
        <a:ln w="12700" cap="flat" cmpd="sng" algn="ctr">
          <a:solidFill>
            <a:schemeClr val="accent5">
              <a:hueOff val="6010699"/>
              <a:satOff val="-26380"/>
              <a:lumOff val="7843"/>
              <a:alphaOff val="0"/>
            </a:schemeClr>
          </a:solidFill>
          <a:prstDash val="solid"/>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F5E7E3D-8637-4EC4-8976-2430278CEC08}">
      <dsp:nvSpPr>
        <dsp:cNvPr id="0" name=""/>
        <dsp:cNvSpPr/>
      </dsp:nvSpPr>
      <dsp:spPr>
        <a:xfrm>
          <a:off x="5970170" y="1599822"/>
          <a:ext cx="2332423" cy="2044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smtClean="0">
              <a:latin typeface="Calibri" pitchFamily="34" charset="0"/>
              <a:cs typeface="Calibri" pitchFamily="34" charset="0"/>
            </a:rPr>
            <a:t>The successful fulfillment of the accreditation requirements </a:t>
          </a:r>
          <a:r>
            <a:rPr lang="en-US" sz="2400" b="1" kern="1200" dirty="0" smtClean="0">
              <a:solidFill>
                <a:srgbClr val="FFFF00"/>
              </a:solidFill>
              <a:latin typeface="Calibri" pitchFamily="34" charset="0"/>
              <a:cs typeface="Calibri" pitchFamily="34" charset="0"/>
            </a:rPr>
            <a:t>results</a:t>
          </a:r>
          <a:r>
            <a:rPr lang="en-US" sz="2400" b="1" kern="1200" dirty="0" smtClean="0">
              <a:latin typeface="Calibri" pitchFamily="34" charset="0"/>
              <a:cs typeface="Calibri" pitchFamily="34" charset="0"/>
            </a:rPr>
            <a:t> in initial or extended accreditation</a:t>
          </a:r>
          <a:endParaRPr lang="en-US" sz="2400" b="1" kern="1200" dirty="0">
            <a:latin typeface="Calibri" pitchFamily="34" charset="0"/>
            <a:cs typeface="Calibri" pitchFamily="34" charset="0"/>
          </a:endParaRPr>
        </a:p>
      </dsp:txBody>
      <dsp:txXfrm>
        <a:off x="5970170" y="1599822"/>
        <a:ext cx="2332423" cy="20445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02ED6-E378-4397-939D-251875966EC6}">
      <dsp:nvSpPr>
        <dsp:cNvPr id="0" name=""/>
        <dsp:cNvSpPr/>
      </dsp:nvSpPr>
      <dsp:spPr>
        <a:xfrm>
          <a:off x="0" y="566940"/>
          <a:ext cx="8000977" cy="932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a:outerShdw blurRad="76200" dist="38100" dir="5400000"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084F50A4-A871-4133-8582-1CD074164B9B}">
      <dsp:nvSpPr>
        <dsp:cNvPr id="0" name=""/>
        <dsp:cNvSpPr/>
      </dsp:nvSpPr>
      <dsp:spPr>
        <a:xfrm>
          <a:off x="415290" y="20819"/>
          <a:ext cx="6309359" cy="1092240"/>
        </a:xfrm>
        <a:prstGeom prst="roundRect">
          <a:avLst/>
        </a:prstGeom>
        <a:gradFill rotWithShape="0">
          <a:gsLst>
            <a:gs pos="0">
              <a:schemeClr val="accent5">
                <a:hueOff val="0"/>
                <a:satOff val="0"/>
                <a:lumOff val="0"/>
                <a:alphaOff val="0"/>
              </a:schemeClr>
            </a:gs>
            <a:gs pos="100000">
              <a:schemeClr val="accent5">
                <a:hueOff val="0"/>
                <a:satOff val="0"/>
                <a:lumOff val="0"/>
                <a:alphaOff val="0"/>
                <a:shade val="48000"/>
                <a:satMod val="180000"/>
                <a:lumMod val="94000"/>
              </a:schemeClr>
            </a:gs>
            <a:gs pos="100000">
              <a:schemeClr val="accent5">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9758" tIns="0" rIns="219758" bIns="0" numCol="1" spcCol="1270" anchor="ctr" anchorCtr="0">
          <a:noAutofit/>
        </a:bodyPr>
        <a:lstStyle/>
        <a:p>
          <a:pPr lvl="0" algn="ctr" defTabSz="2667000">
            <a:lnSpc>
              <a:spcPct val="90000"/>
            </a:lnSpc>
            <a:spcBef>
              <a:spcPct val="0"/>
            </a:spcBef>
            <a:spcAft>
              <a:spcPct val="35000"/>
            </a:spcAft>
          </a:pPr>
          <a:r>
            <a:rPr lang="en-US" sz="6000" b="1" kern="1200" dirty="0" smtClean="0">
              <a:effectLst>
                <a:innerShdw blurRad="63500" dist="50800" dir="13500000">
                  <a:prstClr val="black">
                    <a:alpha val="50000"/>
                  </a:prstClr>
                </a:innerShdw>
              </a:effectLst>
            </a:rPr>
            <a:t>Regular</a:t>
          </a:r>
          <a:endParaRPr lang="en-US" sz="6000" b="1" kern="1200" dirty="0">
            <a:effectLst>
              <a:innerShdw blurRad="63500" dist="50800" dir="13500000">
                <a:prstClr val="black">
                  <a:alpha val="50000"/>
                </a:prstClr>
              </a:innerShdw>
            </a:effectLst>
          </a:endParaRPr>
        </a:p>
      </dsp:txBody>
      <dsp:txXfrm>
        <a:off x="468609" y="74138"/>
        <a:ext cx="6202721" cy="985602"/>
      </dsp:txXfrm>
    </dsp:sp>
    <dsp:sp modelId="{16444F1E-4B34-4AA1-B754-53848C558B76}">
      <dsp:nvSpPr>
        <dsp:cNvPr id="0" name=""/>
        <dsp:cNvSpPr/>
      </dsp:nvSpPr>
      <dsp:spPr>
        <a:xfrm>
          <a:off x="0" y="2245260"/>
          <a:ext cx="8000977" cy="932400"/>
        </a:xfrm>
        <a:prstGeom prst="rect">
          <a:avLst/>
        </a:prstGeom>
        <a:solidFill>
          <a:schemeClr val="lt1">
            <a:alpha val="90000"/>
            <a:hueOff val="0"/>
            <a:satOff val="0"/>
            <a:lumOff val="0"/>
            <a:alphaOff val="0"/>
          </a:schemeClr>
        </a:solidFill>
        <a:ln w="12700" cap="flat" cmpd="sng" algn="ctr">
          <a:solidFill>
            <a:schemeClr val="accent5">
              <a:hueOff val="3005349"/>
              <a:satOff val="-13190"/>
              <a:lumOff val="3921"/>
              <a:alphaOff val="0"/>
            </a:schemeClr>
          </a:solidFill>
          <a:prstDash val="solid"/>
        </a:ln>
        <a:effectLst>
          <a:outerShdw blurRad="76200" dist="38100" dir="5400000"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344CE2BE-2927-4A6F-84BB-955E3EDE7E80}">
      <dsp:nvSpPr>
        <dsp:cNvPr id="0" name=""/>
        <dsp:cNvSpPr/>
      </dsp:nvSpPr>
      <dsp:spPr>
        <a:xfrm>
          <a:off x="415290" y="1699140"/>
          <a:ext cx="6309359" cy="1092240"/>
        </a:xfrm>
        <a:prstGeom prst="roundRect">
          <a:avLst/>
        </a:prstGeom>
        <a:gradFill rotWithShape="0">
          <a:gsLst>
            <a:gs pos="0">
              <a:schemeClr val="accent5">
                <a:hueOff val="3005349"/>
                <a:satOff val="-13190"/>
                <a:lumOff val="3921"/>
                <a:alphaOff val="0"/>
              </a:schemeClr>
            </a:gs>
            <a:gs pos="100000">
              <a:schemeClr val="accent5">
                <a:hueOff val="3005349"/>
                <a:satOff val="-13190"/>
                <a:lumOff val="3921"/>
                <a:alphaOff val="0"/>
                <a:shade val="48000"/>
                <a:satMod val="180000"/>
                <a:lumMod val="94000"/>
              </a:schemeClr>
            </a:gs>
            <a:gs pos="100000">
              <a:schemeClr val="accent5">
                <a:hueOff val="3005349"/>
                <a:satOff val="-13190"/>
                <a:lumOff val="3921"/>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9758" tIns="0" rIns="219758" bIns="0" numCol="1" spcCol="1270" anchor="ctr" anchorCtr="0">
          <a:noAutofit/>
        </a:bodyPr>
        <a:lstStyle/>
        <a:p>
          <a:pPr lvl="0" algn="ctr" defTabSz="2667000">
            <a:lnSpc>
              <a:spcPct val="90000"/>
            </a:lnSpc>
            <a:spcBef>
              <a:spcPct val="0"/>
            </a:spcBef>
            <a:spcAft>
              <a:spcPct val="35000"/>
            </a:spcAft>
          </a:pPr>
          <a:r>
            <a:rPr lang="en-US" sz="6000" b="1" kern="1200" dirty="0" smtClean="0">
              <a:effectLst>
                <a:innerShdw blurRad="63500" dist="50800" dir="13500000">
                  <a:prstClr val="black">
                    <a:alpha val="50000"/>
                  </a:prstClr>
                </a:innerShdw>
              </a:effectLst>
            </a:rPr>
            <a:t>Interim</a:t>
          </a:r>
          <a:endParaRPr lang="en-US" sz="6000" b="1" kern="1200" dirty="0">
            <a:effectLst>
              <a:innerShdw blurRad="63500" dist="50800" dir="13500000">
                <a:prstClr val="black">
                  <a:alpha val="50000"/>
                </a:prstClr>
              </a:innerShdw>
            </a:effectLst>
          </a:endParaRPr>
        </a:p>
      </dsp:txBody>
      <dsp:txXfrm>
        <a:off x="468609" y="1752459"/>
        <a:ext cx="6202721" cy="985602"/>
      </dsp:txXfrm>
    </dsp:sp>
    <dsp:sp modelId="{C2D76399-0393-4977-BD01-6B6BD24836B5}">
      <dsp:nvSpPr>
        <dsp:cNvPr id="0" name=""/>
        <dsp:cNvSpPr/>
      </dsp:nvSpPr>
      <dsp:spPr>
        <a:xfrm>
          <a:off x="0" y="3923580"/>
          <a:ext cx="8000977" cy="932400"/>
        </a:xfrm>
        <a:prstGeom prst="rect">
          <a:avLst/>
        </a:prstGeom>
        <a:solidFill>
          <a:schemeClr val="lt1">
            <a:alpha val="90000"/>
            <a:hueOff val="0"/>
            <a:satOff val="0"/>
            <a:lumOff val="0"/>
            <a:alphaOff val="0"/>
          </a:schemeClr>
        </a:solidFill>
        <a:ln w="12700" cap="flat" cmpd="sng" algn="ctr">
          <a:solidFill>
            <a:schemeClr val="accent5">
              <a:hueOff val="6010699"/>
              <a:satOff val="-26380"/>
              <a:lumOff val="7843"/>
              <a:alphaOff val="0"/>
            </a:schemeClr>
          </a:solidFill>
          <a:prstDash val="solid"/>
        </a:ln>
        <a:effectLst>
          <a:outerShdw blurRad="76200" dist="38100" dir="5400000"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A487E0B-FBB7-4FA0-80A1-3A1D0B60A7EF}">
      <dsp:nvSpPr>
        <dsp:cNvPr id="0" name=""/>
        <dsp:cNvSpPr/>
      </dsp:nvSpPr>
      <dsp:spPr>
        <a:xfrm>
          <a:off x="415290" y="3377460"/>
          <a:ext cx="6309359" cy="1092240"/>
        </a:xfrm>
        <a:prstGeom prst="roundRect">
          <a:avLst/>
        </a:prstGeom>
        <a:gradFill rotWithShape="0">
          <a:gsLst>
            <a:gs pos="0">
              <a:schemeClr val="accent5">
                <a:hueOff val="6010699"/>
                <a:satOff val="-26380"/>
                <a:lumOff val="7843"/>
                <a:alphaOff val="0"/>
              </a:schemeClr>
            </a:gs>
            <a:gs pos="100000">
              <a:schemeClr val="accent5">
                <a:hueOff val="6010699"/>
                <a:satOff val="-26380"/>
                <a:lumOff val="7843"/>
                <a:alphaOff val="0"/>
                <a:shade val="48000"/>
                <a:satMod val="180000"/>
                <a:lumMod val="94000"/>
              </a:schemeClr>
            </a:gs>
            <a:gs pos="100000">
              <a:schemeClr val="accent5">
                <a:hueOff val="6010699"/>
                <a:satOff val="-26380"/>
                <a:lumOff val="7843"/>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9758" tIns="0" rIns="219758" bIns="0" numCol="1" spcCol="1270" anchor="ctr" anchorCtr="0">
          <a:noAutofit/>
        </a:bodyPr>
        <a:lstStyle/>
        <a:p>
          <a:pPr lvl="0" algn="ctr" defTabSz="2667000">
            <a:lnSpc>
              <a:spcPct val="90000"/>
            </a:lnSpc>
            <a:spcBef>
              <a:spcPct val="0"/>
            </a:spcBef>
            <a:spcAft>
              <a:spcPct val="35000"/>
            </a:spcAft>
          </a:pPr>
          <a:r>
            <a:rPr lang="en-US" sz="6000" b="1" kern="1200" dirty="0" smtClean="0">
              <a:effectLst>
                <a:innerShdw blurRad="63500" dist="50800" dir="13500000">
                  <a:prstClr val="black">
                    <a:alpha val="50000"/>
                  </a:prstClr>
                </a:innerShdw>
              </a:effectLst>
            </a:rPr>
            <a:t>Focused</a:t>
          </a:r>
        </a:p>
      </dsp:txBody>
      <dsp:txXfrm>
        <a:off x="468609" y="3430779"/>
        <a:ext cx="6202721" cy="9856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B5F4D-C20A-420A-B87F-24164DC8B704}">
      <dsp:nvSpPr>
        <dsp:cNvPr id="0" name=""/>
        <dsp:cNvSpPr/>
      </dsp:nvSpPr>
      <dsp:spPr>
        <a:xfrm rot="5400000">
          <a:off x="4220069" y="-1943851"/>
          <a:ext cx="1903094" cy="6266690"/>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a:outerShdw blurRad="76200" dist="38100" dir="5400000"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b="1" kern="1200" dirty="0" smtClean="0">
              <a:latin typeface="Calibri" pitchFamily="34" charset="0"/>
              <a:cs typeface="Calibri" pitchFamily="34" charset="0"/>
            </a:rPr>
            <a:t>Most institutions are accredited under the terms of Form A, which combines a strong focus on issues of institutional quality in general, with the specific mission focus expected of Seventh-day Adventist institutions. </a:t>
          </a:r>
          <a:endParaRPr lang="en-US" sz="2200" b="1" kern="1200" dirty="0">
            <a:latin typeface="Calibri" pitchFamily="34" charset="0"/>
            <a:cs typeface="Calibri" pitchFamily="34" charset="0"/>
          </a:endParaRPr>
        </a:p>
      </dsp:txBody>
      <dsp:txXfrm rot="-5400000">
        <a:off x="2038272" y="330847"/>
        <a:ext cx="6173789" cy="1717292"/>
      </dsp:txXfrm>
    </dsp:sp>
    <dsp:sp modelId="{5311FB1E-36C5-478F-8E36-D6D32E68D42E}">
      <dsp:nvSpPr>
        <dsp:cNvPr id="0" name=""/>
        <dsp:cNvSpPr/>
      </dsp:nvSpPr>
      <dsp:spPr>
        <a:xfrm>
          <a:off x="838" y="59"/>
          <a:ext cx="2037433" cy="2378868"/>
        </a:xfrm>
        <a:prstGeom prst="roundRect">
          <a:avLst/>
        </a:prstGeom>
        <a:gradFill rotWithShape="0">
          <a:gsLst>
            <a:gs pos="0">
              <a:schemeClr val="accent5">
                <a:hueOff val="0"/>
                <a:satOff val="0"/>
                <a:lumOff val="0"/>
                <a:alphaOff val="0"/>
              </a:schemeClr>
            </a:gs>
            <a:gs pos="100000">
              <a:schemeClr val="accent5">
                <a:hueOff val="0"/>
                <a:satOff val="0"/>
                <a:lumOff val="0"/>
                <a:alphaOff val="0"/>
                <a:shade val="48000"/>
                <a:satMod val="180000"/>
                <a:lumMod val="94000"/>
              </a:schemeClr>
            </a:gs>
            <a:gs pos="100000">
              <a:schemeClr val="accent5">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r>
            <a:rPr lang="en-US" sz="4800" b="1" kern="1200" dirty="0" smtClean="0">
              <a:effectLst>
                <a:outerShdw blurRad="50800" dist="38100" dir="2700000" algn="tl" rotWithShape="0">
                  <a:prstClr val="black">
                    <a:alpha val="40000"/>
                  </a:prstClr>
                </a:outerShdw>
              </a:effectLst>
            </a:rPr>
            <a:t>Form A</a:t>
          </a:r>
          <a:endParaRPr lang="en-US" sz="4800" b="1" kern="1200" dirty="0">
            <a:effectLst>
              <a:outerShdw blurRad="50800" dist="38100" dir="2700000" algn="tl" rotWithShape="0">
                <a:prstClr val="black">
                  <a:alpha val="40000"/>
                </a:prstClr>
              </a:outerShdw>
            </a:effectLst>
          </a:endParaRPr>
        </a:p>
      </dsp:txBody>
      <dsp:txXfrm>
        <a:off x="100297" y="99518"/>
        <a:ext cx="1838515" cy="2179950"/>
      </dsp:txXfrm>
    </dsp:sp>
    <dsp:sp modelId="{F667A1F1-C881-449C-94C7-876912CEBF35}">
      <dsp:nvSpPr>
        <dsp:cNvPr id="0" name=""/>
        <dsp:cNvSpPr/>
      </dsp:nvSpPr>
      <dsp:spPr>
        <a:xfrm rot="5400000">
          <a:off x="4220069" y="553960"/>
          <a:ext cx="1903094" cy="6266690"/>
        </a:xfrm>
        <a:prstGeom prst="round2SameRect">
          <a:avLst/>
        </a:prstGeom>
        <a:solidFill>
          <a:schemeClr val="accent5">
            <a:tint val="40000"/>
            <a:alpha val="90000"/>
            <a:hueOff val="5828064"/>
            <a:satOff val="-18244"/>
            <a:lumOff val="1209"/>
            <a:alphaOff val="0"/>
          </a:schemeClr>
        </a:solidFill>
        <a:ln w="12700" cap="flat" cmpd="sng" algn="ctr">
          <a:solidFill>
            <a:schemeClr val="accent5">
              <a:tint val="40000"/>
              <a:alpha val="90000"/>
              <a:hueOff val="5828064"/>
              <a:satOff val="-18244"/>
              <a:lumOff val="1209"/>
              <a:alphaOff val="0"/>
            </a:schemeClr>
          </a:solidFill>
          <a:prstDash val="solid"/>
        </a:ln>
        <a:effectLst>
          <a:outerShdw blurRad="76200" dist="38100" dir="5400000"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b="1" kern="1200" dirty="0" smtClean="0">
              <a:latin typeface="Calibri" pitchFamily="34" charset="0"/>
              <a:cs typeface="Calibri" pitchFamily="34" charset="0"/>
            </a:rPr>
            <a:t>Where institutions undergo rigorous and external accreditation by regional or government accreditation agencies in their countries and have a track record of managing a quality and mission-focused institution, Form B may be authorized. </a:t>
          </a:r>
          <a:endParaRPr lang="en-US" sz="2200" b="1" kern="1200" dirty="0">
            <a:latin typeface="Calibri" pitchFamily="34" charset="0"/>
            <a:cs typeface="Calibri" pitchFamily="34" charset="0"/>
          </a:endParaRPr>
        </a:p>
      </dsp:txBody>
      <dsp:txXfrm rot="-5400000">
        <a:off x="2038272" y="2828659"/>
        <a:ext cx="6173789" cy="1717292"/>
      </dsp:txXfrm>
    </dsp:sp>
    <dsp:sp modelId="{B1A54CE1-5BF7-4CE8-A7C8-10EBCD52C08B}">
      <dsp:nvSpPr>
        <dsp:cNvPr id="0" name=""/>
        <dsp:cNvSpPr/>
      </dsp:nvSpPr>
      <dsp:spPr>
        <a:xfrm>
          <a:off x="838" y="2497871"/>
          <a:ext cx="2037433" cy="2378868"/>
        </a:xfrm>
        <a:prstGeom prst="roundRect">
          <a:avLst/>
        </a:prstGeom>
        <a:gradFill rotWithShape="0">
          <a:gsLst>
            <a:gs pos="0">
              <a:schemeClr val="accent5">
                <a:hueOff val="6010699"/>
                <a:satOff val="-26380"/>
                <a:lumOff val="7843"/>
                <a:alphaOff val="0"/>
              </a:schemeClr>
            </a:gs>
            <a:gs pos="100000">
              <a:schemeClr val="accent5">
                <a:hueOff val="6010699"/>
                <a:satOff val="-26380"/>
                <a:lumOff val="7843"/>
                <a:alphaOff val="0"/>
                <a:shade val="48000"/>
                <a:satMod val="180000"/>
                <a:lumMod val="94000"/>
              </a:schemeClr>
            </a:gs>
            <a:gs pos="100000">
              <a:schemeClr val="accent5">
                <a:hueOff val="6010699"/>
                <a:satOff val="-26380"/>
                <a:lumOff val="7843"/>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r>
            <a:rPr lang="en-US" sz="4800" b="1" kern="1200" dirty="0" smtClean="0">
              <a:effectLst>
                <a:outerShdw blurRad="50800" dist="38100" dir="2700000" algn="tl" rotWithShape="0">
                  <a:prstClr val="black">
                    <a:alpha val="40000"/>
                  </a:prstClr>
                </a:outerShdw>
              </a:effectLst>
            </a:rPr>
            <a:t>Form B</a:t>
          </a:r>
          <a:endParaRPr lang="en-US" sz="4800" b="1" kern="1200" dirty="0">
            <a:effectLst>
              <a:outerShdw blurRad="50800" dist="38100" dir="2700000" algn="tl" rotWithShape="0">
                <a:prstClr val="black">
                  <a:alpha val="40000"/>
                </a:prstClr>
              </a:outerShdw>
            </a:effectLst>
          </a:endParaRPr>
        </a:p>
      </dsp:txBody>
      <dsp:txXfrm>
        <a:off x="100297" y="2597330"/>
        <a:ext cx="1838515" cy="21799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B5F4D-C20A-420A-B87F-24164DC8B704}">
      <dsp:nvSpPr>
        <dsp:cNvPr id="0" name=""/>
        <dsp:cNvSpPr/>
      </dsp:nvSpPr>
      <dsp:spPr>
        <a:xfrm rot="5400000">
          <a:off x="4220069" y="-1943851"/>
          <a:ext cx="1903094" cy="6266690"/>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a:outerShdw blurRad="76200" dist="38100" dir="5400000"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b="1" kern="1200" dirty="0" smtClean="0">
              <a:latin typeface="Calibri" pitchFamily="34" charset="0"/>
              <a:cs typeface="Calibri" pitchFamily="34" charset="0"/>
            </a:rPr>
            <a:t>Standard: The institution will have a clear sense of mission and identity, encapsulated in statements of mission, philosophy, objectives and ethics, and evidenced in the total life of the institution.</a:t>
          </a:r>
          <a:endParaRPr lang="en-US" sz="2300" b="1" kern="1200" dirty="0">
            <a:latin typeface="Calibri" pitchFamily="34" charset="0"/>
            <a:cs typeface="Calibri" pitchFamily="34" charset="0"/>
          </a:endParaRPr>
        </a:p>
      </dsp:txBody>
      <dsp:txXfrm rot="-5400000">
        <a:off x="2038272" y="330847"/>
        <a:ext cx="6173789" cy="1717292"/>
      </dsp:txXfrm>
    </dsp:sp>
    <dsp:sp modelId="{5311FB1E-36C5-478F-8E36-D6D32E68D42E}">
      <dsp:nvSpPr>
        <dsp:cNvPr id="0" name=""/>
        <dsp:cNvSpPr/>
      </dsp:nvSpPr>
      <dsp:spPr>
        <a:xfrm>
          <a:off x="838" y="59"/>
          <a:ext cx="2037433" cy="2378868"/>
        </a:xfrm>
        <a:prstGeom prst="roundRect">
          <a:avLst/>
        </a:prstGeom>
        <a:gradFill rotWithShape="0">
          <a:gsLst>
            <a:gs pos="0">
              <a:schemeClr val="accent2">
                <a:hueOff val="0"/>
                <a:satOff val="0"/>
                <a:lumOff val="0"/>
                <a:alphaOff val="0"/>
              </a:schemeClr>
            </a:gs>
            <a:gs pos="100000">
              <a:schemeClr val="accent2">
                <a:hueOff val="0"/>
                <a:satOff val="0"/>
                <a:lumOff val="0"/>
                <a:alphaOff val="0"/>
                <a:shade val="48000"/>
                <a:satMod val="180000"/>
                <a:lumMod val="94000"/>
              </a:schemeClr>
            </a:gs>
            <a:gs pos="100000">
              <a:schemeClr val="accent2">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t>[ 1 ]</a:t>
          </a:r>
          <a:r>
            <a:rPr lang="en-US" sz="2400" kern="1200" dirty="0" smtClean="0"/>
            <a:t/>
          </a:r>
          <a:br>
            <a:rPr lang="en-US" sz="2400" kern="1200" dirty="0" smtClean="0"/>
          </a:br>
          <a:r>
            <a:rPr lang="en-US" sz="2400" kern="1200" dirty="0" smtClean="0"/>
            <a:t>History, Philosophy, Mission and Objectives</a:t>
          </a:r>
          <a:endParaRPr lang="en-US" sz="2400" b="1" kern="1200" dirty="0">
            <a:effectLst>
              <a:outerShdw blurRad="50800" dist="38100" dir="2700000" algn="tl" rotWithShape="0">
                <a:prstClr val="black">
                  <a:alpha val="40000"/>
                </a:prstClr>
              </a:outerShdw>
            </a:effectLst>
          </a:endParaRPr>
        </a:p>
      </dsp:txBody>
      <dsp:txXfrm>
        <a:off x="100297" y="99518"/>
        <a:ext cx="1838515" cy="2179950"/>
      </dsp:txXfrm>
    </dsp:sp>
    <dsp:sp modelId="{F667A1F1-C881-449C-94C7-876912CEBF35}">
      <dsp:nvSpPr>
        <dsp:cNvPr id="0" name=""/>
        <dsp:cNvSpPr/>
      </dsp:nvSpPr>
      <dsp:spPr>
        <a:xfrm rot="5400000">
          <a:off x="4220069" y="553960"/>
          <a:ext cx="1903094" cy="6266690"/>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a:outerShdw blurRad="76200" dist="38100" dir="5400000"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b="1" kern="1200" dirty="0" smtClean="0">
              <a:latin typeface="Calibri" pitchFamily="34" charset="0"/>
              <a:cs typeface="Calibri" pitchFamily="34" charset="0"/>
            </a:rPr>
            <a:t>Standard: The institution will have a strong and vibrant spiritual life program, encapsulated in a spiritual master plan, that widely involves and impacts both the institution and communities beyond. </a:t>
          </a:r>
          <a:endParaRPr lang="en-US" sz="2300" b="1" kern="1200" dirty="0">
            <a:latin typeface="Calibri" pitchFamily="34" charset="0"/>
            <a:cs typeface="Calibri" pitchFamily="34" charset="0"/>
          </a:endParaRPr>
        </a:p>
      </dsp:txBody>
      <dsp:txXfrm rot="-5400000">
        <a:off x="2038272" y="2828659"/>
        <a:ext cx="6173789" cy="1717292"/>
      </dsp:txXfrm>
    </dsp:sp>
    <dsp:sp modelId="{B1A54CE1-5BF7-4CE8-A7C8-10EBCD52C08B}">
      <dsp:nvSpPr>
        <dsp:cNvPr id="0" name=""/>
        <dsp:cNvSpPr/>
      </dsp:nvSpPr>
      <dsp:spPr>
        <a:xfrm>
          <a:off x="838" y="2497871"/>
          <a:ext cx="2037433" cy="2378868"/>
        </a:xfrm>
        <a:prstGeom prst="roundRect">
          <a:avLst/>
        </a:prstGeom>
        <a:gradFill rotWithShape="0">
          <a:gsLst>
            <a:gs pos="0">
              <a:schemeClr val="accent2">
                <a:hueOff val="0"/>
                <a:satOff val="0"/>
                <a:lumOff val="0"/>
                <a:alphaOff val="0"/>
              </a:schemeClr>
            </a:gs>
            <a:gs pos="100000">
              <a:schemeClr val="accent2">
                <a:hueOff val="0"/>
                <a:satOff val="0"/>
                <a:lumOff val="0"/>
                <a:alphaOff val="0"/>
                <a:shade val="48000"/>
                <a:satMod val="180000"/>
                <a:lumMod val="94000"/>
              </a:schemeClr>
            </a:gs>
            <a:gs pos="100000">
              <a:schemeClr val="accent2">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t>[ 2 ]</a:t>
          </a:r>
          <a:r>
            <a:rPr lang="en-US" sz="2400" kern="1200" dirty="0" smtClean="0"/>
            <a:t/>
          </a:r>
          <a:br>
            <a:rPr lang="en-US" sz="2400" kern="1200" dirty="0" smtClean="0"/>
          </a:br>
          <a:r>
            <a:rPr lang="en-US" sz="2400" kern="1200" dirty="0" smtClean="0">
              <a:effectLst/>
            </a:rPr>
            <a:t>Spiritual Develop-</a:t>
          </a:r>
          <a:r>
            <a:rPr lang="en-US" sz="2400" kern="1200" dirty="0" err="1" smtClean="0">
              <a:effectLst/>
            </a:rPr>
            <a:t>ment</a:t>
          </a:r>
          <a:r>
            <a:rPr lang="en-US" sz="2400" kern="1200" dirty="0" smtClean="0">
              <a:effectLst/>
            </a:rPr>
            <a:t>, Service and Witnessing</a:t>
          </a:r>
          <a:endParaRPr lang="en-US" sz="2400" b="1" kern="1200" dirty="0">
            <a:effectLst>
              <a:outerShdw blurRad="50800" dist="38100" dir="2700000" algn="tl" rotWithShape="0">
                <a:prstClr val="black">
                  <a:alpha val="40000"/>
                </a:prstClr>
              </a:outerShdw>
            </a:effectLst>
          </a:endParaRPr>
        </a:p>
      </dsp:txBody>
      <dsp:txXfrm>
        <a:off x="100297" y="2597330"/>
        <a:ext cx="1838515" cy="21799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B5F4D-C20A-420A-B87F-24164DC8B704}">
      <dsp:nvSpPr>
        <dsp:cNvPr id="0" name=""/>
        <dsp:cNvSpPr/>
      </dsp:nvSpPr>
      <dsp:spPr>
        <a:xfrm rot="5400000">
          <a:off x="4220069" y="-1943851"/>
          <a:ext cx="1903094" cy="6266690"/>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a:outerShdw blurRad="76200" dist="38100" dir="5400000"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smtClean="0">
              <a:latin typeface="Calibri" pitchFamily="34" charset="0"/>
              <a:cs typeface="Calibri" pitchFamily="34" charset="0"/>
            </a:rPr>
            <a:t>Standard: The institution will have a governance structure and administrative leadership that provides strong mission-driven direction to the institution, ensures the institution’s educational objectives can be met, and nurtures a campus environment characterized by good communication, inclusive decision-making, and strong internal continuous quality improvement of educational and management processes as evidenced through outcomes. </a:t>
          </a:r>
          <a:endParaRPr lang="en-US" sz="1600" b="1" kern="1200" dirty="0">
            <a:latin typeface="Calibri" pitchFamily="34" charset="0"/>
            <a:cs typeface="Calibri" pitchFamily="34" charset="0"/>
          </a:endParaRPr>
        </a:p>
      </dsp:txBody>
      <dsp:txXfrm rot="-5400000">
        <a:off x="2038272" y="330847"/>
        <a:ext cx="6173789" cy="1717292"/>
      </dsp:txXfrm>
    </dsp:sp>
    <dsp:sp modelId="{5311FB1E-36C5-478F-8E36-D6D32E68D42E}">
      <dsp:nvSpPr>
        <dsp:cNvPr id="0" name=""/>
        <dsp:cNvSpPr/>
      </dsp:nvSpPr>
      <dsp:spPr>
        <a:xfrm>
          <a:off x="838" y="59"/>
          <a:ext cx="2037433" cy="2378868"/>
        </a:xfrm>
        <a:prstGeom prst="roundRect">
          <a:avLst/>
        </a:prstGeom>
        <a:gradFill rotWithShape="0">
          <a:gsLst>
            <a:gs pos="0">
              <a:schemeClr val="accent2">
                <a:hueOff val="0"/>
                <a:satOff val="0"/>
                <a:lumOff val="0"/>
                <a:alphaOff val="0"/>
              </a:schemeClr>
            </a:gs>
            <a:gs pos="100000">
              <a:schemeClr val="accent2">
                <a:hueOff val="0"/>
                <a:satOff val="0"/>
                <a:lumOff val="0"/>
                <a:alphaOff val="0"/>
                <a:shade val="48000"/>
                <a:satMod val="180000"/>
                <a:lumMod val="94000"/>
              </a:schemeClr>
            </a:gs>
            <a:gs pos="100000">
              <a:schemeClr val="accent2">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t>[ 3 ]</a:t>
          </a:r>
          <a:r>
            <a:rPr lang="en-US" sz="2400" kern="1200" dirty="0" smtClean="0"/>
            <a:t/>
          </a:r>
          <a:br>
            <a:rPr lang="en-US" sz="2400" kern="1200" dirty="0" smtClean="0"/>
          </a:br>
          <a:r>
            <a:rPr lang="en-US" sz="2200" kern="1200" dirty="0" smtClean="0">
              <a:effectLst/>
            </a:rPr>
            <a:t>Governance, Organization and </a:t>
          </a:r>
          <a:r>
            <a:rPr lang="en-US" sz="2200" kern="1200" dirty="0" err="1" smtClean="0">
              <a:effectLst/>
            </a:rPr>
            <a:t>Adminis-tration</a:t>
          </a:r>
          <a:endParaRPr lang="en-US" sz="2200" b="1" kern="1200" dirty="0">
            <a:effectLst>
              <a:outerShdw blurRad="50800" dist="38100" dir="2700000" algn="tl" rotWithShape="0">
                <a:prstClr val="black">
                  <a:alpha val="40000"/>
                </a:prstClr>
              </a:outerShdw>
            </a:effectLst>
          </a:endParaRPr>
        </a:p>
      </dsp:txBody>
      <dsp:txXfrm>
        <a:off x="100297" y="99518"/>
        <a:ext cx="1838515" cy="2179950"/>
      </dsp:txXfrm>
    </dsp:sp>
    <dsp:sp modelId="{F667A1F1-C881-449C-94C7-876912CEBF35}">
      <dsp:nvSpPr>
        <dsp:cNvPr id="0" name=""/>
        <dsp:cNvSpPr/>
      </dsp:nvSpPr>
      <dsp:spPr>
        <a:xfrm rot="5400000">
          <a:off x="4220069" y="553960"/>
          <a:ext cx="1903094" cy="6266690"/>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a:outerShdw blurRad="76200" dist="38100" dir="5400000"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smtClean="0">
              <a:latin typeface="Calibri" pitchFamily="34" charset="0"/>
              <a:cs typeface="Calibri" pitchFamily="34" charset="0"/>
            </a:rPr>
            <a:t>Standard: The institution will have a financial operation that has a strong financial base (including support from the church), is managed efficiently, and selects budget priorities to support institutional mission.</a:t>
          </a:r>
          <a:endParaRPr lang="en-US" sz="1600" b="1" kern="1200" dirty="0">
            <a:latin typeface="Calibri" pitchFamily="34" charset="0"/>
            <a:cs typeface="Calibri" pitchFamily="34" charset="0"/>
          </a:endParaRPr>
        </a:p>
      </dsp:txBody>
      <dsp:txXfrm rot="-5400000">
        <a:off x="2038272" y="2828659"/>
        <a:ext cx="6173789" cy="1717292"/>
      </dsp:txXfrm>
    </dsp:sp>
    <dsp:sp modelId="{B1A54CE1-5BF7-4CE8-A7C8-10EBCD52C08B}">
      <dsp:nvSpPr>
        <dsp:cNvPr id="0" name=""/>
        <dsp:cNvSpPr/>
      </dsp:nvSpPr>
      <dsp:spPr>
        <a:xfrm>
          <a:off x="838" y="2497871"/>
          <a:ext cx="2037433" cy="2378868"/>
        </a:xfrm>
        <a:prstGeom prst="roundRect">
          <a:avLst/>
        </a:prstGeom>
        <a:gradFill rotWithShape="0">
          <a:gsLst>
            <a:gs pos="0">
              <a:schemeClr val="accent2">
                <a:hueOff val="0"/>
                <a:satOff val="0"/>
                <a:lumOff val="0"/>
                <a:alphaOff val="0"/>
              </a:schemeClr>
            </a:gs>
            <a:gs pos="100000">
              <a:schemeClr val="accent2">
                <a:hueOff val="0"/>
                <a:satOff val="0"/>
                <a:lumOff val="0"/>
                <a:alphaOff val="0"/>
                <a:shade val="48000"/>
                <a:satMod val="180000"/>
                <a:lumMod val="94000"/>
              </a:schemeClr>
            </a:gs>
            <a:gs pos="100000">
              <a:schemeClr val="accent2">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t>[ 4 ]</a:t>
          </a:r>
          <a:r>
            <a:rPr lang="en-US" sz="2400" kern="1200" dirty="0" smtClean="0"/>
            <a:t/>
          </a:r>
          <a:br>
            <a:rPr lang="en-US" sz="2400" kern="1200" dirty="0" smtClean="0"/>
          </a:br>
          <a:r>
            <a:rPr lang="en-US" sz="2400" kern="1200" dirty="0" smtClean="0">
              <a:effectLst/>
            </a:rPr>
            <a:t>Finances, Financial Structure, and Industries</a:t>
          </a:r>
          <a:endParaRPr lang="en-US" sz="2400" b="1" kern="1200" dirty="0">
            <a:effectLst>
              <a:outerShdw blurRad="50800" dist="38100" dir="2700000" algn="tl" rotWithShape="0">
                <a:prstClr val="black">
                  <a:alpha val="40000"/>
                </a:prstClr>
              </a:outerShdw>
            </a:effectLst>
          </a:endParaRPr>
        </a:p>
      </dsp:txBody>
      <dsp:txXfrm>
        <a:off x="100297" y="2597330"/>
        <a:ext cx="1838515" cy="21799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B5F4D-C20A-420A-B87F-24164DC8B704}">
      <dsp:nvSpPr>
        <dsp:cNvPr id="0" name=""/>
        <dsp:cNvSpPr/>
      </dsp:nvSpPr>
      <dsp:spPr>
        <a:xfrm rot="5400000">
          <a:off x="4220069" y="-1943851"/>
          <a:ext cx="1903094" cy="6266690"/>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a:outerShdw blurRad="76200" dist="38100" dir="5400000"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smtClean="0">
              <a:latin typeface="Calibri" pitchFamily="34" charset="0"/>
              <a:cs typeface="Calibri" pitchFamily="34" charset="0"/>
            </a:rPr>
            <a:t>Standard: The institution will provide a curriculum that, evidenced by appropriate outcomes, is (a) of an equivalent standard to other tertiary institutions both in the country and within the Seventh-day Adventist college/university sector, and (b) meets the mission and objectives of the institution and church, particularly in the preparation of students for service in the church.</a:t>
          </a:r>
          <a:endParaRPr lang="en-US" sz="1600" b="1" kern="1200" dirty="0">
            <a:latin typeface="Calibri" pitchFamily="34" charset="0"/>
            <a:cs typeface="Calibri" pitchFamily="34" charset="0"/>
          </a:endParaRPr>
        </a:p>
      </dsp:txBody>
      <dsp:txXfrm rot="-5400000">
        <a:off x="2038272" y="330847"/>
        <a:ext cx="6173789" cy="1717292"/>
      </dsp:txXfrm>
    </dsp:sp>
    <dsp:sp modelId="{5311FB1E-36C5-478F-8E36-D6D32E68D42E}">
      <dsp:nvSpPr>
        <dsp:cNvPr id="0" name=""/>
        <dsp:cNvSpPr/>
      </dsp:nvSpPr>
      <dsp:spPr>
        <a:xfrm>
          <a:off x="838" y="59"/>
          <a:ext cx="2037433" cy="2378868"/>
        </a:xfrm>
        <a:prstGeom prst="roundRect">
          <a:avLst/>
        </a:prstGeom>
        <a:gradFill rotWithShape="0">
          <a:gsLst>
            <a:gs pos="0">
              <a:schemeClr val="accent2">
                <a:hueOff val="0"/>
                <a:satOff val="0"/>
                <a:lumOff val="0"/>
                <a:alphaOff val="0"/>
              </a:schemeClr>
            </a:gs>
            <a:gs pos="100000">
              <a:schemeClr val="accent2">
                <a:hueOff val="0"/>
                <a:satOff val="0"/>
                <a:lumOff val="0"/>
                <a:alphaOff val="0"/>
                <a:shade val="48000"/>
                <a:satMod val="180000"/>
                <a:lumMod val="94000"/>
              </a:schemeClr>
            </a:gs>
            <a:gs pos="100000">
              <a:schemeClr val="accent2">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t>[ 5 ]</a:t>
          </a:r>
          <a:r>
            <a:rPr lang="en-US" sz="2400" kern="1200" dirty="0" smtClean="0"/>
            <a:t/>
          </a:r>
          <a:br>
            <a:rPr lang="en-US" sz="2400" kern="1200" dirty="0" smtClean="0"/>
          </a:br>
          <a:r>
            <a:rPr lang="en-US" sz="2400" kern="1200" dirty="0" smtClean="0">
              <a:effectLst/>
            </a:rPr>
            <a:t>Programs of Study</a:t>
          </a:r>
          <a:endParaRPr lang="en-US" sz="2200" b="1" kern="1200" dirty="0">
            <a:effectLst>
              <a:outerShdw blurRad="50800" dist="38100" dir="2700000" algn="tl" rotWithShape="0">
                <a:prstClr val="black">
                  <a:alpha val="40000"/>
                </a:prstClr>
              </a:outerShdw>
            </a:effectLst>
          </a:endParaRPr>
        </a:p>
      </dsp:txBody>
      <dsp:txXfrm>
        <a:off x="100297" y="99518"/>
        <a:ext cx="1838515" cy="2179950"/>
      </dsp:txXfrm>
    </dsp:sp>
    <dsp:sp modelId="{F667A1F1-C881-449C-94C7-876912CEBF35}">
      <dsp:nvSpPr>
        <dsp:cNvPr id="0" name=""/>
        <dsp:cNvSpPr/>
      </dsp:nvSpPr>
      <dsp:spPr>
        <a:xfrm rot="5400000">
          <a:off x="4220069" y="553960"/>
          <a:ext cx="1903094" cy="6266690"/>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a:outerShdw blurRad="76200" dist="38100" dir="5400000"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smtClean="0">
              <a:latin typeface="Calibri" pitchFamily="34" charset="0"/>
              <a:cs typeface="Calibri" pitchFamily="34" charset="0"/>
            </a:rPr>
            <a:t>Standard: The institution will have faculty and staff personally supportive of the institutional mission, effective in their transmission of both their discipline and values in the classroom, administrative processes to ensure adequate faculty and staff development, and evaluation procedures include mission-focused elements.</a:t>
          </a:r>
          <a:endParaRPr lang="en-US" sz="1600" b="1" kern="1200" dirty="0">
            <a:latin typeface="Calibri" pitchFamily="34" charset="0"/>
            <a:cs typeface="Calibri" pitchFamily="34" charset="0"/>
          </a:endParaRPr>
        </a:p>
      </dsp:txBody>
      <dsp:txXfrm rot="-5400000">
        <a:off x="2038272" y="2828659"/>
        <a:ext cx="6173789" cy="1717292"/>
      </dsp:txXfrm>
    </dsp:sp>
    <dsp:sp modelId="{B1A54CE1-5BF7-4CE8-A7C8-10EBCD52C08B}">
      <dsp:nvSpPr>
        <dsp:cNvPr id="0" name=""/>
        <dsp:cNvSpPr/>
      </dsp:nvSpPr>
      <dsp:spPr>
        <a:xfrm>
          <a:off x="838" y="2497871"/>
          <a:ext cx="2037433" cy="2378868"/>
        </a:xfrm>
        <a:prstGeom prst="roundRect">
          <a:avLst/>
        </a:prstGeom>
        <a:gradFill rotWithShape="0">
          <a:gsLst>
            <a:gs pos="0">
              <a:schemeClr val="accent2">
                <a:hueOff val="0"/>
                <a:satOff val="0"/>
                <a:lumOff val="0"/>
                <a:alphaOff val="0"/>
              </a:schemeClr>
            </a:gs>
            <a:gs pos="100000">
              <a:schemeClr val="accent2">
                <a:hueOff val="0"/>
                <a:satOff val="0"/>
                <a:lumOff val="0"/>
                <a:alphaOff val="0"/>
                <a:shade val="48000"/>
                <a:satMod val="180000"/>
                <a:lumMod val="94000"/>
              </a:schemeClr>
            </a:gs>
            <a:gs pos="100000">
              <a:schemeClr val="accent2">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t>[ 6 ]</a:t>
          </a:r>
          <a:r>
            <a:rPr lang="en-US" sz="2400" kern="1200" dirty="0" smtClean="0"/>
            <a:t/>
          </a:r>
          <a:br>
            <a:rPr lang="en-US" sz="2400" kern="1200" dirty="0" smtClean="0"/>
          </a:br>
          <a:r>
            <a:rPr lang="en-US" sz="2400" kern="1200" dirty="0" smtClean="0">
              <a:effectLst/>
            </a:rPr>
            <a:t>Faculty and Staff</a:t>
          </a:r>
          <a:endParaRPr lang="en-US" sz="2400" b="1" kern="1200" dirty="0">
            <a:effectLst>
              <a:outerShdw blurRad="50800" dist="38100" dir="2700000" algn="tl" rotWithShape="0">
                <a:prstClr val="black">
                  <a:alpha val="40000"/>
                </a:prstClr>
              </a:outerShdw>
            </a:effectLst>
          </a:endParaRPr>
        </a:p>
      </dsp:txBody>
      <dsp:txXfrm>
        <a:off x="100297" y="2597330"/>
        <a:ext cx="1838515" cy="21799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B5F4D-C20A-420A-B87F-24164DC8B704}">
      <dsp:nvSpPr>
        <dsp:cNvPr id="0" name=""/>
        <dsp:cNvSpPr/>
      </dsp:nvSpPr>
      <dsp:spPr>
        <a:xfrm rot="5400000">
          <a:off x="4220069" y="-1943851"/>
          <a:ext cx="1903094" cy="6266690"/>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a:outerShdw blurRad="76200" dist="38100" dir="5400000"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b="1" kern="1200" dirty="0" smtClean="0">
              <a:latin typeface="Calibri" pitchFamily="34" charset="0"/>
              <a:cs typeface="Calibri" pitchFamily="34" charset="0"/>
            </a:rPr>
            <a:t>Standard: The institution will have resource centers (library and computer services, in particular) that provide adequate resources to support the academic program, and policies to ensure ethical and mission concerns are involved in the resourcing choices that are made.</a:t>
          </a:r>
          <a:endParaRPr lang="en-US" sz="1900" b="1" kern="1200" dirty="0">
            <a:latin typeface="Calibri" pitchFamily="34" charset="0"/>
            <a:cs typeface="Calibri" pitchFamily="34" charset="0"/>
          </a:endParaRPr>
        </a:p>
      </dsp:txBody>
      <dsp:txXfrm rot="-5400000">
        <a:off x="2038272" y="330847"/>
        <a:ext cx="6173789" cy="1717292"/>
      </dsp:txXfrm>
    </dsp:sp>
    <dsp:sp modelId="{5311FB1E-36C5-478F-8E36-D6D32E68D42E}">
      <dsp:nvSpPr>
        <dsp:cNvPr id="0" name=""/>
        <dsp:cNvSpPr/>
      </dsp:nvSpPr>
      <dsp:spPr>
        <a:xfrm>
          <a:off x="838" y="59"/>
          <a:ext cx="2037433" cy="2378868"/>
        </a:xfrm>
        <a:prstGeom prst="roundRect">
          <a:avLst/>
        </a:prstGeom>
        <a:gradFill rotWithShape="0">
          <a:gsLst>
            <a:gs pos="0">
              <a:schemeClr val="accent2">
                <a:hueOff val="0"/>
                <a:satOff val="0"/>
                <a:lumOff val="0"/>
                <a:alphaOff val="0"/>
              </a:schemeClr>
            </a:gs>
            <a:gs pos="100000">
              <a:schemeClr val="accent2">
                <a:hueOff val="0"/>
                <a:satOff val="0"/>
                <a:lumOff val="0"/>
                <a:alphaOff val="0"/>
                <a:shade val="48000"/>
                <a:satMod val="180000"/>
                <a:lumMod val="94000"/>
              </a:schemeClr>
            </a:gs>
            <a:gs pos="100000">
              <a:schemeClr val="accent2">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t>[ 7 ]</a:t>
          </a:r>
          <a:r>
            <a:rPr lang="en-US" sz="2400" kern="1200" dirty="0" smtClean="0"/>
            <a:t/>
          </a:r>
          <a:br>
            <a:rPr lang="en-US" sz="2400" kern="1200" dirty="0" smtClean="0"/>
          </a:br>
          <a:r>
            <a:rPr lang="en-US" sz="2400" kern="1200" dirty="0" smtClean="0">
              <a:effectLst/>
            </a:rPr>
            <a:t>Library and Resource Centers</a:t>
          </a:r>
          <a:endParaRPr lang="en-US" sz="2200" b="1" kern="1200" dirty="0">
            <a:effectLst>
              <a:outerShdw blurRad="50800" dist="38100" dir="2700000" algn="tl" rotWithShape="0">
                <a:prstClr val="black">
                  <a:alpha val="40000"/>
                </a:prstClr>
              </a:outerShdw>
            </a:effectLst>
          </a:endParaRPr>
        </a:p>
      </dsp:txBody>
      <dsp:txXfrm>
        <a:off x="100297" y="99518"/>
        <a:ext cx="1838515" cy="2179950"/>
      </dsp:txXfrm>
    </dsp:sp>
    <dsp:sp modelId="{F667A1F1-C881-449C-94C7-876912CEBF35}">
      <dsp:nvSpPr>
        <dsp:cNvPr id="0" name=""/>
        <dsp:cNvSpPr/>
      </dsp:nvSpPr>
      <dsp:spPr>
        <a:xfrm rot="5400000">
          <a:off x="4220069" y="553960"/>
          <a:ext cx="1903094" cy="6266690"/>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a:outerShdw blurRad="76200" dist="38100" dir="5400000"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b="1" kern="1200" dirty="0" smtClean="0">
              <a:latin typeface="Calibri" pitchFamily="34" charset="0"/>
              <a:cs typeface="Calibri" pitchFamily="34" charset="0"/>
            </a:rPr>
            <a:t>Standard: The institution will have academic policy and records procedures that are efficient and secure and which reflect best practice in tertiary institutions.</a:t>
          </a:r>
          <a:endParaRPr lang="en-US" sz="1900" b="1" kern="1200" dirty="0">
            <a:latin typeface="Calibri" pitchFamily="34" charset="0"/>
            <a:cs typeface="Calibri" pitchFamily="34" charset="0"/>
          </a:endParaRPr>
        </a:p>
      </dsp:txBody>
      <dsp:txXfrm rot="-5400000">
        <a:off x="2038272" y="2828659"/>
        <a:ext cx="6173789" cy="1717292"/>
      </dsp:txXfrm>
    </dsp:sp>
    <dsp:sp modelId="{B1A54CE1-5BF7-4CE8-A7C8-10EBCD52C08B}">
      <dsp:nvSpPr>
        <dsp:cNvPr id="0" name=""/>
        <dsp:cNvSpPr/>
      </dsp:nvSpPr>
      <dsp:spPr>
        <a:xfrm>
          <a:off x="838" y="2497871"/>
          <a:ext cx="2037433" cy="2378868"/>
        </a:xfrm>
        <a:prstGeom prst="roundRect">
          <a:avLst/>
        </a:prstGeom>
        <a:gradFill rotWithShape="0">
          <a:gsLst>
            <a:gs pos="0">
              <a:schemeClr val="accent2">
                <a:hueOff val="0"/>
                <a:satOff val="0"/>
                <a:lumOff val="0"/>
                <a:alphaOff val="0"/>
              </a:schemeClr>
            </a:gs>
            <a:gs pos="100000">
              <a:schemeClr val="accent2">
                <a:hueOff val="0"/>
                <a:satOff val="0"/>
                <a:lumOff val="0"/>
                <a:alphaOff val="0"/>
                <a:shade val="48000"/>
                <a:satMod val="180000"/>
                <a:lumMod val="94000"/>
              </a:schemeClr>
            </a:gs>
            <a:gs pos="100000">
              <a:schemeClr val="accent2">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t>[ 8 ]</a:t>
          </a:r>
          <a:r>
            <a:rPr lang="en-US" sz="2400" kern="1200" dirty="0" smtClean="0"/>
            <a:t/>
          </a:r>
          <a:br>
            <a:rPr lang="en-US" sz="2400" kern="1200" dirty="0" smtClean="0"/>
          </a:br>
          <a:r>
            <a:rPr lang="en-US" sz="2400" kern="1200" dirty="0" smtClean="0">
              <a:effectLst/>
            </a:rPr>
            <a:t>Academic Policies and Records</a:t>
          </a:r>
          <a:endParaRPr lang="en-US" sz="2400" b="1" kern="1200" dirty="0">
            <a:effectLst>
              <a:outerShdw blurRad="50800" dist="38100" dir="2700000" algn="tl" rotWithShape="0">
                <a:prstClr val="black">
                  <a:alpha val="40000"/>
                </a:prstClr>
              </a:outerShdw>
            </a:effectLst>
          </a:endParaRPr>
        </a:p>
      </dsp:txBody>
      <dsp:txXfrm>
        <a:off x="100297" y="2597330"/>
        <a:ext cx="1838515" cy="21799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B5F4D-C20A-420A-B87F-24164DC8B704}">
      <dsp:nvSpPr>
        <dsp:cNvPr id="0" name=""/>
        <dsp:cNvSpPr/>
      </dsp:nvSpPr>
      <dsp:spPr>
        <a:xfrm rot="5400000">
          <a:off x="4220069" y="-1943851"/>
          <a:ext cx="1903094" cy="6266690"/>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a:outerShdw blurRad="76200" dist="38100" dir="5400000"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b="1" kern="1200" dirty="0" smtClean="0">
              <a:latin typeface="Calibri" pitchFamily="34" charset="0"/>
              <a:cs typeface="Calibri" pitchFamily="34" charset="0"/>
            </a:rPr>
            <a:t>Standard: The institution will have student services that provide strong support for the personal and spiritual needs of students, and which model and nurture Seventh-day Adventist lifestyle in a constructive manner in all areas of student life.</a:t>
          </a:r>
          <a:endParaRPr lang="en-US" sz="1900" b="1" kern="1200" dirty="0">
            <a:latin typeface="Calibri" pitchFamily="34" charset="0"/>
            <a:cs typeface="Calibri" pitchFamily="34" charset="0"/>
          </a:endParaRPr>
        </a:p>
      </dsp:txBody>
      <dsp:txXfrm rot="-5400000">
        <a:off x="2038272" y="330847"/>
        <a:ext cx="6173789" cy="1717292"/>
      </dsp:txXfrm>
    </dsp:sp>
    <dsp:sp modelId="{5311FB1E-36C5-478F-8E36-D6D32E68D42E}">
      <dsp:nvSpPr>
        <dsp:cNvPr id="0" name=""/>
        <dsp:cNvSpPr/>
      </dsp:nvSpPr>
      <dsp:spPr>
        <a:xfrm>
          <a:off x="838" y="59"/>
          <a:ext cx="2037433" cy="2378868"/>
        </a:xfrm>
        <a:prstGeom prst="roundRect">
          <a:avLst/>
        </a:prstGeom>
        <a:gradFill rotWithShape="0">
          <a:gsLst>
            <a:gs pos="0">
              <a:schemeClr val="accent2">
                <a:hueOff val="0"/>
                <a:satOff val="0"/>
                <a:lumOff val="0"/>
                <a:alphaOff val="0"/>
              </a:schemeClr>
            </a:gs>
            <a:gs pos="100000">
              <a:schemeClr val="accent2">
                <a:hueOff val="0"/>
                <a:satOff val="0"/>
                <a:lumOff val="0"/>
                <a:alphaOff val="0"/>
                <a:shade val="48000"/>
                <a:satMod val="180000"/>
                <a:lumMod val="94000"/>
              </a:schemeClr>
            </a:gs>
            <a:gs pos="100000">
              <a:schemeClr val="accent2">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t>[ 9 ]</a:t>
          </a:r>
          <a:r>
            <a:rPr lang="en-US" sz="2400" kern="1200" dirty="0" smtClean="0"/>
            <a:t/>
          </a:r>
          <a:br>
            <a:rPr lang="en-US" sz="2400" kern="1200" dirty="0" smtClean="0"/>
          </a:br>
          <a:r>
            <a:rPr lang="en-US" sz="2400" kern="1200" dirty="0" smtClean="0">
              <a:effectLst/>
            </a:rPr>
            <a:t>Student Services</a:t>
          </a:r>
          <a:endParaRPr lang="en-US" sz="2200" b="1" kern="1200" dirty="0">
            <a:effectLst>
              <a:outerShdw blurRad="50800" dist="38100" dir="2700000" algn="tl" rotWithShape="0">
                <a:prstClr val="black">
                  <a:alpha val="40000"/>
                </a:prstClr>
              </a:outerShdw>
            </a:effectLst>
          </a:endParaRPr>
        </a:p>
      </dsp:txBody>
      <dsp:txXfrm>
        <a:off x="100297" y="99518"/>
        <a:ext cx="1838515" cy="2179950"/>
      </dsp:txXfrm>
    </dsp:sp>
    <dsp:sp modelId="{F667A1F1-C881-449C-94C7-876912CEBF35}">
      <dsp:nvSpPr>
        <dsp:cNvPr id="0" name=""/>
        <dsp:cNvSpPr/>
      </dsp:nvSpPr>
      <dsp:spPr>
        <a:xfrm rot="5400000">
          <a:off x="4220069" y="553960"/>
          <a:ext cx="1903094" cy="6266690"/>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a:outerShdw blurRad="76200" dist="38100" dir="5400000"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b="1" kern="1200" dirty="0" smtClean="0">
              <a:latin typeface="Calibri" pitchFamily="34" charset="0"/>
              <a:cs typeface="Calibri" pitchFamily="34" charset="0"/>
            </a:rPr>
            <a:t>Standard: The institution will have a physical plant, including laboratories, that provides adequate and well-maintained facilities for the development of a quality education program, and plans for development that are supportive of the total institution strategic plan.</a:t>
          </a:r>
          <a:endParaRPr lang="en-US" sz="1900" b="1" kern="1200" dirty="0">
            <a:latin typeface="Calibri" pitchFamily="34" charset="0"/>
            <a:cs typeface="Calibri" pitchFamily="34" charset="0"/>
          </a:endParaRPr>
        </a:p>
      </dsp:txBody>
      <dsp:txXfrm rot="-5400000">
        <a:off x="2038272" y="2828659"/>
        <a:ext cx="6173789" cy="1717292"/>
      </dsp:txXfrm>
    </dsp:sp>
    <dsp:sp modelId="{B1A54CE1-5BF7-4CE8-A7C8-10EBCD52C08B}">
      <dsp:nvSpPr>
        <dsp:cNvPr id="0" name=""/>
        <dsp:cNvSpPr/>
      </dsp:nvSpPr>
      <dsp:spPr>
        <a:xfrm>
          <a:off x="838" y="2497871"/>
          <a:ext cx="2037433" cy="2378868"/>
        </a:xfrm>
        <a:prstGeom prst="roundRect">
          <a:avLst/>
        </a:prstGeom>
        <a:gradFill rotWithShape="0">
          <a:gsLst>
            <a:gs pos="0">
              <a:schemeClr val="accent2">
                <a:hueOff val="0"/>
                <a:satOff val="0"/>
                <a:lumOff val="0"/>
                <a:alphaOff val="0"/>
              </a:schemeClr>
            </a:gs>
            <a:gs pos="100000">
              <a:schemeClr val="accent2">
                <a:hueOff val="0"/>
                <a:satOff val="0"/>
                <a:lumOff val="0"/>
                <a:alphaOff val="0"/>
                <a:shade val="48000"/>
                <a:satMod val="180000"/>
                <a:lumMod val="94000"/>
              </a:schemeClr>
            </a:gs>
            <a:gs pos="100000">
              <a:schemeClr val="accent2">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t>[ 10 ]</a:t>
          </a:r>
          <a:r>
            <a:rPr lang="en-US" sz="2400" kern="1200" dirty="0" smtClean="0"/>
            <a:t/>
          </a:r>
          <a:br>
            <a:rPr lang="en-US" sz="2400" kern="1200" dirty="0" smtClean="0"/>
          </a:br>
          <a:r>
            <a:rPr lang="en-US" sz="2400" kern="1200" dirty="0" smtClean="0">
              <a:effectLst/>
            </a:rPr>
            <a:t>Physical Plant and Facilities</a:t>
          </a:r>
          <a:endParaRPr lang="en-US" sz="2400" b="1" kern="1200" dirty="0">
            <a:effectLst>
              <a:outerShdw blurRad="50800" dist="38100" dir="2700000" algn="tl" rotWithShape="0">
                <a:prstClr val="black">
                  <a:alpha val="40000"/>
                </a:prstClr>
              </a:outerShdw>
            </a:effectLst>
          </a:endParaRPr>
        </a:p>
      </dsp:txBody>
      <dsp:txXfrm>
        <a:off x="100297" y="2597330"/>
        <a:ext cx="1838515" cy="21799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B80AACFE-DB24-4C88-9CE0-DFB74E121773}" type="datetimeFigureOut">
              <a:rPr lang="en-US" smtClean="0"/>
              <a:t>7/10/2013</a:t>
            </a:fld>
            <a:endParaRPr lang="en-US"/>
          </a:p>
        </p:txBody>
      </p:sp>
      <p:sp>
        <p:nvSpPr>
          <p:cNvPr id="16" name="Slide Number Placeholder 15"/>
          <p:cNvSpPr>
            <a:spLocks noGrp="1"/>
          </p:cNvSpPr>
          <p:nvPr>
            <p:ph type="sldNum" sz="quarter" idx="11"/>
          </p:nvPr>
        </p:nvSpPr>
        <p:spPr/>
        <p:txBody>
          <a:bodyPr/>
          <a:lstStyle/>
          <a:p>
            <a:fld id="{BDD769AE-0C51-4CFA-8B52-C1564CABBDAC}"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0AACFE-DB24-4C88-9CE0-DFB74E121773}" type="datetimeFigureOut">
              <a:rPr lang="en-US" smtClean="0"/>
              <a:t>7/10/2013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769AE-0C51-4CFA-8B52-C1564CABBDA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0AACFE-DB24-4C88-9CE0-DFB74E121773}" type="datetimeFigureOut">
              <a:rPr lang="en-US" smtClean="0"/>
              <a:t>7/10/2013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769AE-0C51-4CFA-8B52-C1564CABBDA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1"/>
            <a:ext cx="8305800" cy="4876799"/>
          </a:xfrm>
        </p:spPr>
        <p:txBody>
          <a:bodyPr anchor="t" anchorCtr="0"/>
          <a:lstStyle>
            <a:lvl1pPr>
              <a:defRPr sz="3600"/>
            </a:lvl1pPr>
            <a:lvl2pPr>
              <a:defRPr sz="28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2"/>
          <p:cNvSpPr>
            <a:spLocks noGrp="1"/>
          </p:cNvSpPr>
          <p:nvPr>
            <p:ph type="title"/>
          </p:nvPr>
        </p:nvSpPr>
        <p:spPr>
          <a:xfrm>
            <a:off x="381000" y="381000"/>
            <a:ext cx="8305800" cy="914400"/>
          </a:xfrm>
        </p:spPr>
        <p:txBody>
          <a:bodyPr/>
          <a:lstStyle>
            <a:lvl1pPr>
              <a:defRPr sz="4800"/>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B80AACFE-DB24-4C88-9CE0-DFB74E121773}" type="datetimeFigureOut">
              <a:rPr lang="en-US" smtClean="0"/>
              <a:t>7/10/2013</a:t>
            </a:fld>
            <a:endParaRPr lang="en-US"/>
          </a:p>
        </p:txBody>
      </p:sp>
      <p:sp>
        <p:nvSpPr>
          <p:cNvPr id="13" name="Slide Number Placeholder 12"/>
          <p:cNvSpPr>
            <a:spLocks noGrp="1"/>
          </p:cNvSpPr>
          <p:nvPr>
            <p:ph type="sldNum" sz="quarter" idx="11"/>
          </p:nvPr>
        </p:nvSpPr>
        <p:spPr/>
        <p:txBody>
          <a:bodyPr/>
          <a:lstStyle/>
          <a:p>
            <a:fld id="{BDD769AE-0C51-4CFA-8B52-C1564CABBDAC}"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80AACFE-DB24-4C88-9CE0-DFB74E121773}" type="datetimeFigureOut">
              <a:rPr lang="en-US" smtClean="0"/>
              <a:t>7/10/2013</a:t>
            </a:fld>
            <a:endParaRPr lang="en-US"/>
          </a:p>
        </p:txBody>
      </p:sp>
      <p:sp>
        <p:nvSpPr>
          <p:cNvPr id="9" name="Slide Number Placeholder 8"/>
          <p:cNvSpPr>
            <a:spLocks noGrp="1"/>
          </p:cNvSpPr>
          <p:nvPr>
            <p:ph type="sldNum" sz="quarter" idx="11"/>
          </p:nvPr>
        </p:nvSpPr>
        <p:spPr/>
        <p:txBody>
          <a:bodyPr/>
          <a:lstStyle/>
          <a:p>
            <a:fld id="{BDD769AE-0C51-4CFA-8B52-C1564CABBDAC}"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B80AACFE-DB24-4C88-9CE0-DFB74E121773}" type="datetimeFigureOut">
              <a:rPr lang="en-US" smtClean="0"/>
              <a:t>7/10/2013</a:t>
            </a:fld>
            <a:endParaRPr lang="en-US"/>
          </a:p>
        </p:txBody>
      </p:sp>
      <p:sp>
        <p:nvSpPr>
          <p:cNvPr id="15" name="Slide Number Placeholder 14"/>
          <p:cNvSpPr>
            <a:spLocks noGrp="1"/>
          </p:cNvSpPr>
          <p:nvPr>
            <p:ph type="sldNum" sz="quarter" idx="11"/>
          </p:nvPr>
        </p:nvSpPr>
        <p:spPr/>
        <p:txBody>
          <a:bodyPr/>
          <a:lstStyle/>
          <a:p>
            <a:fld id="{BDD769AE-0C51-4CFA-8B52-C1564CABBDAC}"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B80AACFE-DB24-4C88-9CE0-DFB74E121773}" type="datetimeFigureOut">
              <a:rPr lang="en-US" smtClean="0"/>
              <a:t>7/10/2013</a:t>
            </a:fld>
            <a:endParaRPr lang="en-US"/>
          </a:p>
        </p:txBody>
      </p:sp>
      <p:sp>
        <p:nvSpPr>
          <p:cNvPr id="8" name="Slide Number Placeholder 7"/>
          <p:cNvSpPr>
            <a:spLocks noGrp="1"/>
          </p:cNvSpPr>
          <p:nvPr>
            <p:ph type="sldNum" sz="quarter" idx="11"/>
          </p:nvPr>
        </p:nvSpPr>
        <p:spPr/>
        <p:txBody>
          <a:bodyPr/>
          <a:lstStyle/>
          <a:p>
            <a:fld id="{BDD769AE-0C51-4CFA-8B52-C1564CABBDAC}"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80AACFE-DB24-4C88-9CE0-DFB74E121773}" type="datetimeFigureOut">
              <a:rPr lang="en-US" smtClean="0"/>
              <a:t>7/10/2013</a:t>
            </a:fld>
            <a:endParaRPr lang="en-US"/>
          </a:p>
        </p:txBody>
      </p:sp>
      <p:sp>
        <p:nvSpPr>
          <p:cNvPr id="6" name="Slide Number Placeholder 5"/>
          <p:cNvSpPr>
            <a:spLocks noGrp="1"/>
          </p:cNvSpPr>
          <p:nvPr>
            <p:ph type="sldNum" sz="quarter" idx="11"/>
          </p:nvPr>
        </p:nvSpPr>
        <p:spPr/>
        <p:txBody>
          <a:bodyPr/>
          <a:lstStyle/>
          <a:p>
            <a:fld id="{BDD769AE-0C51-4CFA-8B52-C1564CABBDAC}"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B80AACFE-DB24-4C88-9CE0-DFB74E121773}" type="datetimeFigureOut">
              <a:rPr lang="en-US" smtClean="0"/>
              <a:t>7/10/2013</a:t>
            </a:fld>
            <a:endParaRPr lang="en-US"/>
          </a:p>
        </p:txBody>
      </p:sp>
      <p:sp>
        <p:nvSpPr>
          <p:cNvPr id="16" name="Slide Number Placeholder 15"/>
          <p:cNvSpPr>
            <a:spLocks noGrp="1"/>
          </p:cNvSpPr>
          <p:nvPr>
            <p:ph type="sldNum" sz="quarter" idx="11"/>
          </p:nvPr>
        </p:nvSpPr>
        <p:spPr/>
        <p:txBody>
          <a:bodyPr/>
          <a:lstStyle/>
          <a:p>
            <a:fld id="{BDD769AE-0C51-4CFA-8B52-C1564CABBDAC}"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B80AACFE-DB24-4C88-9CE0-DFB74E121773}" type="datetimeFigureOut">
              <a:rPr lang="en-US" smtClean="0"/>
              <a:t>7/10/2013</a:t>
            </a:fld>
            <a:endParaRPr lang="en-US"/>
          </a:p>
        </p:txBody>
      </p:sp>
      <p:sp>
        <p:nvSpPr>
          <p:cNvPr id="14" name="Slide Number Placeholder 13"/>
          <p:cNvSpPr>
            <a:spLocks noGrp="1"/>
          </p:cNvSpPr>
          <p:nvPr>
            <p:ph type="sldNum" sz="quarter" idx="11"/>
          </p:nvPr>
        </p:nvSpPr>
        <p:spPr/>
        <p:txBody>
          <a:bodyPr/>
          <a:lstStyle/>
          <a:p>
            <a:fld id="{BDD769AE-0C51-4CFA-8B52-C1564CABBDAC}"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B80AACFE-DB24-4C88-9CE0-DFB74E121773}" type="datetimeFigureOut">
              <a:rPr lang="en-US" smtClean="0"/>
              <a:t>7/10/2013</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BDD769AE-0C51-4CFA-8B52-C1564CABBDAC}"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2.xml"/><Relationship Id="rId7" Type="http://schemas.openxmlformats.org/officeDocument/2006/relationships/image" Target="../media/image4.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10" Type="http://schemas.openxmlformats.org/officeDocument/2006/relationships/image" Target="../media/image7.png"/><Relationship Id="rId4" Type="http://schemas.openxmlformats.org/officeDocument/2006/relationships/diagramQuickStyle" Target="../diagrams/quickStyle12.xml"/><Relationship Id="rId9"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4495800" y="4114800"/>
            <a:ext cx="4724400" cy="2819400"/>
          </a:xfrm>
          <a:prstGeom prst="ellipse">
            <a:avLst/>
          </a:prstGeom>
          <a:solidFill>
            <a:schemeClr val="tx1"/>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en-US" dirty="0" smtClean="0"/>
              <a:t>AAA </a:t>
            </a:r>
            <a:r>
              <a:rPr lang="en-US" dirty="0"/>
              <a:t>Orientation</a:t>
            </a:r>
          </a:p>
        </p:txBody>
      </p:sp>
      <p:sp>
        <p:nvSpPr>
          <p:cNvPr id="3" name="Subtitle 2"/>
          <p:cNvSpPr>
            <a:spLocks noGrp="1"/>
          </p:cNvSpPr>
          <p:nvPr>
            <p:ph type="subTitle" idx="1"/>
          </p:nvPr>
        </p:nvSpPr>
        <p:spPr/>
        <p:txBody>
          <a:bodyPr/>
          <a:lstStyle/>
          <a:p>
            <a:r>
              <a:rPr lang="en-US" dirty="0" smtClean="0"/>
              <a:t>Adventist Accrediting Association</a:t>
            </a:r>
            <a:endParaRPr lang="en-US" dirty="0"/>
          </a:p>
        </p:txBody>
      </p:sp>
      <p:pic>
        <p:nvPicPr>
          <p:cNvPr id="4"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22517" b="16912"/>
          <a:stretch/>
        </p:blipFill>
        <p:spPr>
          <a:xfrm>
            <a:off x="5480410" y="4682939"/>
            <a:ext cx="2755180" cy="1136335"/>
          </a:xfrm>
          <a:prstGeom prst="rect">
            <a:avLst/>
          </a:prstGeom>
        </p:spPr>
      </p:pic>
    </p:spTree>
    <p:extLst>
      <p:ext uri="{BB962C8B-B14F-4D97-AF65-F5344CB8AC3E}">
        <p14:creationId xmlns:p14="http://schemas.microsoft.com/office/powerpoint/2010/main" val="1397342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97054676"/>
              </p:ext>
            </p:extLst>
          </p:nvPr>
        </p:nvGraphicFramePr>
        <p:xfrm>
          <a:off x="381000" y="228600"/>
          <a:ext cx="83058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Process</a:t>
            </a:r>
            <a:endParaRPr lang="en-US" dirty="0"/>
          </a:p>
        </p:txBody>
      </p:sp>
      <p:sp>
        <p:nvSpPr>
          <p:cNvPr id="5" name="Notched Right Arrow 4"/>
          <p:cNvSpPr/>
          <p:nvPr/>
        </p:nvSpPr>
        <p:spPr>
          <a:xfrm rot="3858624">
            <a:off x="2784669" y="798540"/>
            <a:ext cx="1524000" cy="1219200"/>
          </a:xfrm>
          <a:prstGeom prst="notch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914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F7DE3A32-A6D7-48BA-8E85-CD63C31C2F12}"/>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FF7313F6-BE2E-4970-B62A-286989E863EE}"/>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graphicEl>
                                              <a:dgm id="{59B8B894-CA8B-42F9-8855-74B347B4159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82B8C7DD-3D5D-4336-86F8-EC0B43790841}"/>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graphicEl>
                                              <a:dgm id="{079C4B47-9510-4E78-9462-19414E934198}"/>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F2761624-F224-40AF-BB25-447CE5A9F1B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D34D34FB-CD80-490B-93F4-0774CD6167D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BF5E7E3D-8637-4EC4-8976-2430278CEC08}"/>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71865309"/>
              </p:ext>
            </p:extLst>
          </p:nvPr>
        </p:nvGraphicFramePr>
        <p:xfrm>
          <a:off x="533400" y="1600200"/>
          <a:ext cx="83058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Types of Visits</a:t>
            </a:r>
            <a:endParaRPr lang="en-US" dirty="0"/>
          </a:p>
        </p:txBody>
      </p:sp>
    </p:spTree>
    <p:extLst>
      <p:ext uri="{BB962C8B-B14F-4D97-AF65-F5344CB8AC3E}">
        <p14:creationId xmlns:p14="http://schemas.microsoft.com/office/powerpoint/2010/main" val="170711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084F50A4-A871-4133-8582-1CD074164B9B}"/>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C1002ED6-E378-4397-939D-251875966EC6}"/>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344CE2BE-2927-4A6F-84BB-955E3EDE7E80}"/>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16444F1E-4B34-4AA1-B754-53848C558B7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1A487E0B-FBB7-4FA0-80A1-3A1D0B60A7EF}"/>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C2D76399-0393-4977-BD01-6B6BD24836B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97648281"/>
              </p:ext>
            </p:extLst>
          </p:nvPr>
        </p:nvGraphicFramePr>
        <p:xfrm>
          <a:off x="381000" y="1600200"/>
          <a:ext cx="83058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Regular Visit</a:t>
            </a:r>
            <a:endParaRPr lang="en-US" dirty="0"/>
          </a:p>
        </p:txBody>
      </p:sp>
    </p:spTree>
    <p:extLst>
      <p:ext uri="{BB962C8B-B14F-4D97-AF65-F5344CB8AC3E}">
        <p14:creationId xmlns:p14="http://schemas.microsoft.com/office/powerpoint/2010/main" val="125554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5311FB1E-36C5-478F-8E36-D6D32E68D42E}"/>
                                            </p:graphicEl>
                                          </p:spTgt>
                                        </p:tgtEl>
                                        <p:attrNameLst>
                                          <p:attrName>style.visibility</p:attrName>
                                        </p:attrNameLst>
                                      </p:cBhvr>
                                      <p:to>
                                        <p:strVal val="visible"/>
                                      </p:to>
                                    </p:set>
                                    <p:animEffect transition="in" filter="fade">
                                      <p:cBhvr>
                                        <p:cTn id="7" dur="500"/>
                                        <p:tgtEl>
                                          <p:spTgt spid="4">
                                            <p:graphicEl>
                                              <a:dgm id="{5311FB1E-36C5-478F-8E36-D6D32E68D42E}"/>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413B5F4D-C20A-420A-B87F-24164DC8B704}"/>
                                            </p:graphicEl>
                                          </p:spTgt>
                                        </p:tgtEl>
                                        <p:attrNameLst>
                                          <p:attrName>style.visibility</p:attrName>
                                        </p:attrNameLst>
                                      </p:cBhvr>
                                      <p:to>
                                        <p:strVal val="visible"/>
                                      </p:to>
                                    </p:set>
                                    <p:animEffect transition="in" filter="fade">
                                      <p:cBhvr>
                                        <p:cTn id="10" dur="500"/>
                                        <p:tgtEl>
                                          <p:spTgt spid="4">
                                            <p:graphicEl>
                                              <a:dgm id="{413B5F4D-C20A-420A-B87F-24164DC8B704}"/>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B1A54CE1-5BF7-4CE8-A7C8-10EBCD52C08B}"/>
                                            </p:graphicEl>
                                          </p:spTgt>
                                        </p:tgtEl>
                                        <p:attrNameLst>
                                          <p:attrName>style.visibility</p:attrName>
                                        </p:attrNameLst>
                                      </p:cBhvr>
                                      <p:to>
                                        <p:strVal val="visible"/>
                                      </p:to>
                                    </p:set>
                                    <p:animEffect transition="in" filter="fade">
                                      <p:cBhvr>
                                        <p:cTn id="15" dur="500"/>
                                        <p:tgtEl>
                                          <p:spTgt spid="4">
                                            <p:graphicEl>
                                              <a:dgm id="{B1A54CE1-5BF7-4CE8-A7C8-10EBCD52C08B}"/>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F667A1F1-C881-449C-94C7-876912CEBF35}"/>
                                            </p:graphicEl>
                                          </p:spTgt>
                                        </p:tgtEl>
                                        <p:attrNameLst>
                                          <p:attrName>style.visibility</p:attrName>
                                        </p:attrNameLst>
                                      </p:cBhvr>
                                      <p:to>
                                        <p:strVal val="visible"/>
                                      </p:to>
                                    </p:set>
                                    <p:animEffect transition="in" filter="fade">
                                      <p:cBhvr>
                                        <p:cTn id="18" dur="500"/>
                                        <p:tgtEl>
                                          <p:spTgt spid="4">
                                            <p:graphicEl>
                                              <a:dgm id="{F667A1F1-C881-449C-94C7-876912CEBF3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600201"/>
            <a:ext cx="7162800" cy="4876799"/>
          </a:xfrm>
        </p:spPr>
        <p:txBody>
          <a:bodyPr>
            <a:normAutofit lnSpcReduction="10000"/>
          </a:bodyPr>
          <a:lstStyle/>
          <a:p>
            <a:pPr marL="457200" indent="-439738">
              <a:buFont typeface="+mj-lt"/>
              <a:buAutoNum type="arabicPeriod"/>
            </a:pPr>
            <a:r>
              <a:rPr lang="en-US" sz="2400" dirty="0" smtClean="0">
                <a:latin typeface="Calibri" pitchFamily="34" charset="0"/>
                <a:cs typeface="Calibri" pitchFamily="34" charset="0"/>
              </a:rPr>
              <a:t>History, Philosophy, Mission and Objectives</a:t>
            </a:r>
          </a:p>
          <a:p>
            <a:pPr marL="457200" indent="-439738">
              <a:buFont typeface="+mj-lt"/>
              <a:buAutoNum type="arabicPeriod"/>
            </a:pPr>
            <a:r>
              <a:rPr lang="en-US" sz="2400" dirty="0" smtClean="0">
                <a:effectLst/>
                <a:latin typeface="Calibri" pitchFamily="34" charset="0"/>
                <a:cs typeface="Calibri" pitchFamily="34" charset="0"/>
              </a:rPr>
              <a:t>Spiritual Development, Service and Witnessing</a:t>
            </a:r>
          </a:p>
          <a:p>
            <a:pPr marL="457200" indent="-439738">
              <a:buFont typeface="+mj-lt"/>
              <a:buAutoNum type="arabicPeriod"/>
            </a:pPr>
            <a:r>
              <a:rPr lang="en-US" sz="2400" dirty="0" smtClean="0">
                <a:effectLst/>
                <a:latin typeface="Calibri" pitchFamily="34" charset="0"/>
                <a:cs typeface="Calibri" pitchFamily="34" charset="0"/>
              </a:rPr>
              <a:t>Governance, Organization and Administration</a:t>
            </a:r>
          </a:p>
          <a:p>
            <a:pPr marL="457200" indent="-439738">
              <a:buFont typeface="+mj-lt"/>
              <a:buAutoNum type="arabicPeriod"/>
            </a:pPr>
            <a:r>
              <a:rPr lang="en-US" sz="2400" dirty="0" smtClean="0">
                <a:effectLst/>
                <a:latin typeface="Calibri" pitchFamily="34" charset="0"/>
                <a:cs typeface="Calibri" pitchFamily="34" charset="0"/>
              </a:rPr>
              <a:t>Finances, Financial Structure, and Industries</a:t>
            </a:r>
          </a:p>
          <a:p>
            <a:pPr marL="457200" indent="-439738">
              <a:buFont typeface="+mj-lt"/>
              <a:buAutoNum type="arabicPeriod"/>
            </a:pPr>
            <a:r>
              <a:rPr lang="en-US" sz="2400" dirty="0" smtClean="0">
                <a:effectLst/>
                <a:latin typeface="Calibri" pitchFamily="34" charset="0"/>
                <a:cs typeface="Calibri" pitchFamily="34" charset="0"/>
              </a:rPr>
              <a:t>Programs of Study</a:t>
            </a:r>
          </a:p>
          <a:p>
            <a:pPr marL="457200" indent="-439738">
              <a:buFont typeface="+mj-lt"/>
              <a:buAutoNum type="arabicPeriod"/>
            </a:pPr>
            <a:r>
              <a:rPr lang="en-US" sz="2400" dirty="0" smtClean="0">
                <a:effectLst/>
                <a:latin typeface="Calibri" pitchFamily="34" charset="0"/>
                <a:cs typeface="Calibri" pitchFamily="34" charset="0"/>
              </a:rPr>
              <a:t>Faculty and Staff</a:t>
            </a:r>
          </a:p>
          <a:p>
            <a:pPr marL="457200" indent="-439738">
              <a:buFont typeface="+mj-lt"/>
              <a:buAutoNum type="arabicPeriod"/>
            </a:pPr>
            <a:r>
              <a:rPr lang="en-US" sz="2400" dirty="0" smtClean="0">
                <a:effectLst/>
                <a:latin typeface="Calibri" pitchFamily="34" charset="0"/>
                <a:cs typeface="Calibri" pitchFamily="34" charset="0"/>
              </a:rPr>
              <a:t>Library and Resource Centers</a:t>
            </a:r>
          </a:p>
          <a:p>
            <a:pPr marL="457200" indent="-439738">
              <a:buFont typeface="+mj-lt"/>
              <a:buAutoNum type="arabicPeriod"/>
            </a:pPr>
            <a:r>
              <a:rPr lang="en-US" sz="2400" dirty="0" smtClean="0">
                <a:effectLst/>
                <a:latin typeface="Calibri" pitchFamily="34" charset="0"/>
                <a:cs typeface="Calibri" pitchFamily="34" charset="0"/>
              </a:rPr>
              <a:t>Academic Policies and Records</a:t>
            </a:r>
          </a:p>
          <a:p>
            <a:pPr marL="457200" indent="-439738">
              <a:buFont typeface="+mj-lt"/>
              <a:buAutoNum type="arabicPeriod"/>
            </a:pPr>
            <a:r>
              <a:rPr lang="en-US" sz="2400" dirty="0" smtClean="0">
                <a:effectLst/>
                <a:latin typeface="Calibri" pitchFamily="34" charset="0"/>
                <a:cs typeface="Calibri" pitchFamily="34" charset="0"/>
              </a:rPr>
              <a:t>Student Services</a:t>
            </a:r>
          </a:p>
          <a:p>
            <a:pPr marL="457200" indent="-439738">
              <a:buFont typeface="+mj-lt"/>
              <a:buAutoNum type="arabicPeriod"/>
            </a:pPr>
            <a:r>
              <a:rPr lang="en-US" sz="2400" dirty="0" smtClean="0">
                <a:effectLst/>
                <a:latin typeface="Calibri" pitchFamily="34" charset="0"/>
                <a:cs typeface="Calibri" pitchFamily="34" charset="0"/>
              </a:rPr>
              <a:t>Physical Plant and Facilities</a:t>
            </a:r>
          </a:p>
          <a:p>
            <a:pPr marL="457200" indent="-439738">
              <a:buFont typeface="+mj-lt"/>
              <a:buAutoNum type="arabicPeriod"/>
            </a:pPr>
            <a:r>
              <a:rPr lang="en-US" sz="2400" dirty="0" smtClean="0">
                <a:effectLst/>
                <a:latin typeface="Calibri" pitchFamily="34" charset="0"/>
                <a:cs typeface="Calibri" pitchFamily="34" charset="0"/>
              </a:rPr>
              <a:t>Public Relations and External Constituencies</a:t>
            </a:r>
          </a:p>
          <a:p>
            <a:pPr marL="457200" indent="-439738">
              <a:buFont typeface="+mj-lt"/>
              <a:buAutoNum type="arabicPeriod"/>
            </a:pPr>
            <a:r>
              <a:rPr lang="en-US" sz="2400" dirty="0" smtClean="0">
                <a:effectLst/>
                <a:latin typeface="Calibri" pitchFamily="34" charset="0"/>
                <a:cs typeface="Calibri" pitchFamily="34" charset="0"/>
              </a:rPr>
              <a:t>Pastoral and Theological Education</a:t>
            </a:r>
            <a:endParaRPr lang="en-US" sz="2400" dirty="0">
              <a:latin typeface="Calibri" pitchFamily="34" charset="0"/>
              <a:cs typeface="Calibri" pitchFamily="34" charset="0"/>
            </a:endParaRPr>
          </a:p>
        </p:txBody>
      </p:sp>
      <p:sp>
        <p:nvSpPr>
          <p:cNvPr id="3" name="Title 2"/>
          <p:cNvSpPr>
            <a:spLocks noGrp="1"/>
          </p:cNvSpPr>
          <p:nvPr>
            <p:ph type="title"/>
          </p:nvPr>
        </p:nvSpPr>
        <p:spPr/>
        <p:txBody>
          <a:bodyPr/>
          <a:lstStyle/>
          <a:p>
            <a:r>
              <a:rPr lang="en-US" dirty="0" smtClean="0"/>
              <a:t>Form A Areas</a:t>
            </a:r>
            <a:endParaRPr lang="en-US" dirty="0"/>
          </a:p>
        </p:txBody>
      </p:sp>
      <p:sp>
        <p:nvSpPr>
          <p:cNvPr id="4" name="Rounded Rectangle 3"/>
          <p:cNvSpPr/>
          <p:nvPr/>
        </p:nvSpPr>
        <p:spPr>
          <a:xfrm>
            <a:off x="533400" y="1676400"/>
            <a:ext cx="533400" cy="4724400"/>
          </a:xfrm>
          <a:prstGeom prst="roundRect">
            <a:avLst/>
          </a:prstGeom>
          <a:solidFill>
            <a:schemeClr val="accent5">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67275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600201"/>
            <a:ext cx="7162800" cy="4876799"/>
          </a:xfrm>
        </p:spPr>
        <p:txBody>
          <a:bodyPr>
            <a:normAutofit lnSpcReduction="10000"/>
          </a:bodyPr>
          <a:lstStyle/>
          <a:p>
            <a:pPr marL="457200" indent="-439738">
              <a:buFont typeface="+mj-lt"/>
              <a:buAutoNum type="arabicPeriod"/>
            </a:pPr>
            <a:r>
              <a:rPr lang="en-US" sz="2400" dirty="0">
                <a:latin typeface="Calibri" pitchFamily="34" charset="0"/>
                <a:cs typeface="Calibri" pitchFamily="34" charset="0"/>
              </a:rPr>
              <a:t>History, Philosophy, Mission and </a:t>
            </a:r>
            <a:r>
              <a:rPr lang="en-US" sz="2400" dirty="0" smtClean="0">
                <a:latin typeface="Calibri" pitchFamily="34" charset="0"/>
                <a:cs typeface="Calibri" pitchFamily="34" charset="0"/>
              </a:rPr>
              <a:t>Objectives</a:t>
            </a:r>
          </a:p>
          <a:p>
            <a:pPr marL="457200" indent="-439738">
              <a:buFont typeface="+mj-lt"/>
              <a:buAutoNum type="arabicPeriod"/>
            </a:pPr>
            <a:r>
              <a:rPr lang="en-US" sz="2400" dirty="0">
                <a:effectLst/>
                <a:latin typeface="Calibri" pitchFamily="34" charset="0"/>
                <a:cs typeface="Calibri" pitchFamily="34" charset="0"/>
              </a:rPr>
              <a:t>Spiritual Development, Service and </a:t>
            </a:r>
            <a:r>
              <a:rPr lang="en-US" sz="2400" dirty="0" smtClean="0">
                <a:effectLst/>
                <a:latin typeface="Calibri" pitchFamily="34" charset="0"/>
                <a:cs typeface="Calibri" pitchFamily="34" charset="0"/>
              </a:rPr>
              <a:t>Witnessing</a:t>
            </a:r>
          </a:p>
          <a:p>
            <a:pPr marL="457200" indent="-439738">
              <a:buFont typeface="+mj-lt"/>
              <a:buAutoNum type="arabicPeriod"/>
            </a:pPr>
            <a:r>
              <a:rPr lang="en-US" sz="2400" dirty="0">
                <a:effectLst/>
                <a:latin typeface="Calibri" pitchFamily="34" charset="0"/>
                <a:cs typeface="Calibri" pitchFamily="34" charset="0"/>
              </a:rPr>
              <a:t>Governance, Organization and </a:t>
            </a:r>
            <a:r>
              <a:rPr lang="en-US" sz="2400" dirty="0" smtClean="0">
                <a:effectLst/>
                <a:latin typeface="Calibri" pitchFamily="34" charset="0"/>
                <a:cs typeface="Calibri" pitchFamily="34" charset="0"/>
              </a:rPr>
              <a:t>Administration</a:t>
            </a:r>
          </a:p>
          <a:p>
            <a:pPr marL="457200" indent="-439738">
              <a:buFont typeface="+mj-lt"/>
              <a:buAutoNum type="arabicPeriod"/>
            </a:pPr>
            <a:r>
              <a:rPr lang="en-US" sz="2400" dirty="0">
                <a:effectLst/>
                <a:latin typeface="Calibri" pitchFamily="34" charset="0"/>
                <a:cs typeface="Calibri" pitchFamily="34" charset="0"/>
              </a:rPr>
              <a:t>Finances, Financial Structure, and </a:t>
            </a:r>
            <a:r>
              <a:rPr lang="en-US" sz="2400" dirty="0" smtClean="0">
                <a:effectLst/>
                <a:latin typeface="Calibri" pitchFamily="34" charset="0"/>
                <a:cs typeface="Calibri" pitchFamily="34" charset="0"/>
              </a:rPr>
              <a:t>Industries</a:t>
            </a:r>
          </a:p>
          <a:p>
            <a:pPr marL="457200" indent="-439738">
              <a:buFont typeface="+mj-lt"/>
              <a:buAutoNum type="arabicPeriod"/>
            </a:pPr>
            <a:r>
              <a:rPr lang="en-US" sz="2400" dirty="0" smtClean="0">
                <a:effectLst/>
                <a:latin typeface="Calibri" pitchFamily="34" charset="0"/>
                <a:cs typeface="Calibri" pitchFamily="34" charset="0"/>
              </a:rPr>
              <a:t>Programs </a:t>
            </a:r>
            <a:r>
              <a:rPr lang="en-US" sz="2400" dirty="0">
                <a:effectLst/>
                <a:latin typeface="Calibri" pitchFamily="34" charset="0"/>
                <a:cs typeface="Calibri" pitchFamily="34" charset="0"/>
              </a:rPr>
              <a:t>of </a:t>
            </a:r>
            <a:r>
              <a:rPr lang="en-US" sz="2400" dirty="0" smtClean="0">
                <a:effectLst/>
                <a:latin typeface="Calibri" pitchFamily="34" charset="0"/>
                <a:cs typeface="Calibri" pitchFamily="34" charset="0"/>
              </a:rPr>
              <a:t>Study</a:t>
            </a:r>
          </a:p>
          <a:p>
            <a:pPr marL="457200" indent="-439738">
              <a:buFont typeface="+mj-lt"/>
              <a:buAutoNum type="arabicPeriod"/>
            </a:pPr>
            <a:r>
              <a:rPr lang="en-US" sz="2400" dirty="0">
                <a:effectLst/>
                <a:latin typeface="Calibri" pitchFamily="34" charset="0"/>
                <a:cs typeface="Calibri" pitchFamily="34" charset="0"/>
              </a:rPr>
              <a:t>Faculty and </a:t>
            </a:r>
            <a:r>
              <a:rPr lang="en-US" sz="2400" dirty="0" smtClean="0">
                <a:effectLst/>
                <a:latin typeface="Calibri" pitchFamily="34" charset="0"/>
                <a:cs typeface="Calibri" pitchFamily="34" charset="0"/>
              </a:rPr>
              <a:t>Staff</a:t>
            </a:r>
          </a:p>
          <a:p>
            <a:pPr marL="457200" indent="-439738">
              <a:buFont typeface="+mj-lt"/>
              <a:buAutoNum type="arabicPeriod"/>
            </a:pPr>
            <a:r>
              <a:rPr lang="en-US" sz="2400" dirty="0">
                <a:effectLst/>
                <a:latin typeface="Calibri" pitchFamily="34" charset="0"/>
                <a:cs typeface="Calibri" pitchFamily="34" charset="0"/>
              </a:rPr>
              <a:t>Library and Resource </a:t>
            </a:r>
            <a:r>
              <a:rPr lang="en-US" sz="2400" dirty="0" smtClean="0">
                <a:effectLst/>
                <a:latin typeface="Calibri" pitchFamily="34" charset="0"/>
                <a:cs typeface="Calibri" pitchFamily="34" charset="0"/>
              </a:rPr>
              <a:t>Centers</a:t>
            </a:r>
          </a:p>
          <a:p>
            <a:pPr marL="457200" indent="-439738">
              <a:buFont typeface="+mj-lt"/>
              <a:buAutoNum type="arabicPeriod"/>
            </a:pPr>
            <a:r>
              <a:rPr lang="en-US" sz="2400" dirty="0">
                <a:solidFill>
                  <a:schemeClr val="tx1">
                    <a:lumMod val="50000"/>
                  </a:schemeClr>
                </a:solidFill>
                <a:effectLst/>
                <a:latin typeface="Calibri" pitchFamily="34" charset="0"/>
                <a:cs typeface="Calibri" pitchFamily="34" charset="0"/>
              </a:rPr>
              <a:t>Academic Policies and </a:t>
            </a:r>
            <a:r>
              <a:rPr lang="en-US" sz="2400" dirty="0" smtClean="0">
                <a:solidFill>
                  <a:schemeClr val="tx1">
                    <a:lumMod val="50000"/>
                  </a:schemeClr>
                </a:solidFill>
                <a:effectLst/>
                <a:latin typeface="Calibri" pitchFamily="34" charset="0"/>
                <a:cs typeface="Calibri" pitchFamily="34" charset="0"/>
              </a:rPr>
              <a:t>Records</a:t>
            </a:r>
          </a:p>
          <a:p>
            <a:pPr marL="457200" indent="-439738">
              <a:buFont typeface="+mj-lt"/>
              <a:buAutoNum type="arabicPeriod"/>
            </a:pPr>
            <a:r>
              <a:rPr lang="en-US" sz="2400" dirty="0" smtClean="0">
                <a:effectLst/>
                <a:latin typeface="Calibri" pitchFamily="34" charset="0"/>
                <a:cs typeface="Calibri" pitchFamily="34" charset="0"/>
              </a:rPr>
              <a:t>Student Services</a:t>
            </a:r>
          </a:p>
          <a:p>
            <a:pPr marL="457200" indent="-439738">
              <a:buFont typeface="+mj-lt"/>
              <a:buAutoNum type="arabicPeriod"/>
            </a:pPr>
            <a:r>
              <a:rPr lang="en-US" sz="2400" dirty="0">
                <a:solidFill>
                  <a:schemeClr val="tx1">
                    <a:lumMod val="50000"/>
                  </a:schemeClr>
                </a:solidFill>
                <a:effectLst/>
                <a:latin typeface="Calibri" pitchFamily="34" charset="0"/>
                <a:cs typeface="Calibri" pitchFamily="34" charset="0"/>
              </a:rPr>
              <a:t>Physical Plant and </a:t>
            </a:r>
            <a:r>
              <a:rPr lang="en-US" sz="2400" dirty="0" smtClean="0">
                <a:solidFill>
                  <a:schemeClr val="tx1">
                    <a:lumMod val="50000"/>
                  </a:schemeClr>
                </a:solidFill>
                <a:effectLst/>
                <a:latin typeface="Calibri" pitchFamily="34" charset="0"/>
                <a:cs typeface="Calibri" pitchFamily="34" charset="0"/>
              </a:rPr>
              <a:t>Facilities</a:t>
            </a:r>
          </a:p>
          <a:p>
            <a:pPr marL="457200" indent="-439738">
              <a:buFont typeface="+mj-lt"/>
              <a:buAutoNum type="arabicPeriod"/>
            </a:pPr>
            <a:r>
              <a:rPr lang="en-US" sz="2400" dirty="0">
                <a:effectLst/>
                <a:latin typeface="Calibri" pitchFamily="34" charset="0"/>
                <a:cs typeface="Calibri" pitchFamily="34" charset="0"/>
              </a:rPr>
              <a:t>Public Relations and External </a:t>
            </a:r>
            <a:r>
              <a:rPr lang="en-US" sz="2400" dirty="0" smtClean="0">
                <a:effectLst/>
                <a:latin typeface="Calibri" pitchFamily="34" charset="0"/>
                <a:cs typeface="Calibri" pitchFamily="34" charset="0"/>
              </a:rPr>
              <a:t>Constituencies</a:t>
            </a:r>
          </a:p>
          <a:p>
            <a:pPr marL="457200" indent="-439738">
              <a:buFont typeface="+mj-lt"/>
              <a:buAutoNum type="arabicPeriod"/>
            </a:pPr>
            <a:r>
              <a:rPr lang="en-US" sz="2400" dirty="0">
                <a:effectLst/>
                <a:latin typeface="Calibri" pitchFamily="34" charset="0"/>
                <a:cs typeface="Calibri" pitchFamily="34" charset="0"/>
              </a:rPr>
              <a:t>Pastoral and Theological </a:t>
            </a:r>
            <a:r>
              <a:rPr lang="en-US" sz="2400" dirty="0" smtClean="0">
                <a:effectLst/>
                <a:latin typeface="Calibri" pitchFamily="34" charset="0"/>
                <a:cs typeface="Calibri" pitchFamily="34" charset="0"/>
              </a:rPr>
              <a:t>Education</a:t>
            </a:r>
            <a:endParaRPr lang="en-US" sz="2400" dirty="0">
              <a:latin typeface="Calibri" pitchFamily="34" charset="0"/>
              <a:cs typeface="Calibri" pitchFamily="34" charset="0"/>
            </a:endParaRPr>
          </a:p>
        </p:txBody>
      </p:sp>
      <p:sp>
        <p:nvSpPr>
          <p:cNvPr id="3" name="Title 2"/>
          <p:cNvSpPr>
            <a:spLocks noGrp="1"/>
          </p:cNvSpPr>
          <p:nvPr>
            <p:ph type="title"/>
          </p:nvPr>
        </p:nvSpPr>
        <p:spPr/>
        <p:txBody>
          <a:bodyPr/>
          <a:lstStyle/>
          <a:p>
            <a:r>
              <a:rPr lang="en-US" dirty="0" smtClean="0"/>
              <a:t>Old Form B Areas</a:t>
            </a:r>
            <a:endParaRPr lang="en-US" dirty="0"/>
          </a:p>
        </p:txBody>
      </p:sp>
      <p:sp>
        <p:nvSpPr>
          <p:cNvPr id="4" name="Rounded Rectangle 3"/>
          <p:cNvSpPr/>
          <p:nvPr/>
        </p:nvSpPr>
        <p:spPr>
          <a:xfrm>
            <a:off x="533400" y="1676400"/>
            <a:ext cx="533400" cy="4724400"/>
          </a:xfrm>
          <a:prstGeom prst="roundRect">
            <a:avLst/>
          </a:prstGeom>
          <a:solidFill>
            <a:schemeClr val="accent6">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88368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600201"/>
            <a:ext cx="7162800" cy="4876799"/>
          </a:xfrm>
        </p:spPr>
        <p:txBody>
          <a:bodyPr>
            <a:normAutofit/>
          </a:bodyPr>
          <a:lstStyle/>
          <a:p>
            <a:pPr marL="457200" indent="-439738">
              <a:buFont typeface="+mj-lt"/>
              <a:buAutoNum type="arabicPeriod"/>
            </a:pPr>
            <a:r>
              <a:rPr lang="en-US" sz="2400" dirty="0" smtClean="0">
                <a:latin typeface="Calibri" pitchFamily="34" charset="0"/>
                <a:cs typeface="Calibri" pitchFamily="34" charset="0"/>
              </a:rPr>
              <a:t>Mission </a:t>
            </a:r>
            <a:r>
              <a:rPr lang="en-US" sz="2400" dirty="0">
                <a:latin typeface="Calibri" pitchFamily="34" charset="0"/>
                <a:cs typeface="Calibri" pitchFamily="34" charset="0"/>
              </a:rPr>
              <a:t>and </a:t>
            </a:r>
            <a:r>
              <a:rPr lang="en-US" sz="2400" dirty="0" smtClean="0">
                <a:latin typeface="Calibri" pitchFamily="34" charset="0"/>
                <a:cs typeface="Calibri" pitchFamily="34" charset="0"/>
              </a:rPr>
              <a:t>Identity</a:t>
            </a:r>
          </a:p>
          <a:p>
            <a:pPr marL="457200" indent="-439738">
              <a:buFont typeface="+mj-lt"/>
              <a:buAutoNum type="arabicPeriod"/>
            </a:pPr>
            <a:r>
              <a:rPr lang="en-US" sz="2400" dirty="0">
                <a:effectLst/>
                <a:latin typeface="Calibri" pitchFamily="34" charset="0"/>
                <a:cs typeface="Calibri" pitchFamily="34" charset="0"/>
              </a:rPr>
              <a:t>Spiritual Development, </a:t>
            </a:r>
            <a:r>
              <a:rPr lang="en-US" sz="2400" dirty="0" smtClean="0">
                <a:effectLst/>
                <a:latin typeface="Calibri" pitchFamily="34" charset="0"/>
                <a:cs typeface="Calibri" pitchFamily="34" charset="0"/>
              </a:rPr>
              <a:t>Witness, and Service</a:t>
            </a:r>
          </a:p>
          <a:p>
            <a:pPr marL="457200" indent="-439738">
              <a:buFont typeface="+mj-lt"/>
              <a:buAutoNum type="arabicPeriod"/>
            </a:pPr>
            <a:r>
              <a:rPr lang="en-US" sz="2400" dirty="0">
                <a:effectLst/>
                <a:latin typeface="Calibri" pitchFamily="34" charset="0"/>
                <a:cs typeface="Calibri" pitchFamily="34" charset="0"/>
              </a:rPr>
              <a:t>Governance, Organization and </a:t>
            </a:r>
            <a:r>
              <a:rPr lang="en-US" sz="2400" dirty="0" smtClean="0">
                <a:effectLst/>
                <a:latin typeface="Calibri" pitchFamily="34" charset="0"/>
                <a:cs typeface="Calibri" pitchFamily="34" charset="0"/>
              </a:rPr>
              <a:t>Administration</a:t>
            </a:r>
          </a:p>
          <a:p>
            <a:pPr marL="457200" indent="-439738">
              <a:buFont typeface="+mj-lt"/>
              <a:buAutoNum type="arabicPeriod"/>
            </a:pPr>
            <a:r>
              <a:rPr lang="en-US" sz="2400" dirty="0" smtClean="0">
                <a:effectLst/>
                <a:latin typeface="Calibri" pitchFamily="34" charset="0"/>
                <a:cs typeface="Calibri" pitchFamily="34" charset="0"/>
              </a:rPr>
              <a:t>Programs </a:t>
            </a:r>
            <a:r>
              <a:rPr lang="en-US" sz="2400" dirty="0">
                <a:effectLst/>
                <a:latin typeface="Calibri" pitchFamily="34" charset="0"/>
                <a:cs typeface="Calibri" pitchFamily="34" charset="0"/>
              </a:rPr>
              <a:t>of </a:t>
            </a:r>
            <a:r>
              <a:rPr lang="en-US" sz="2400" dirty="0" smtClean="0">
                <a:effectLst/>
                <a:latin typeface="Calibri" pitchFamily="34" charset="0"/>
                <a:cs typeface="Calibri" pitchFamily="34" charset="0"/>
              </a:rPr>
              <a:t>Study</a:t>
            </a:r>
          </a:p>
          <a:p>
            <a:pPr marL="457200" indent="-439738">
              <a:buFont typeface="+mj-lt"/>
              <a:buAutoNum type="arabicPeriod"/>
            </a:pPr>
            <a:r>
              <a:rPr lang="en-US" sz="2400" dirty="0" smtClean="0">
                <a:effectLst/>
                <a:latin typeface="Calibri" pitchFamily="34" charset="0"/>
                <a:cs typeface="Calibri" pitchFamily="34" charset="0"/>
              </a:rPr>
              <a:t>Faculty and Staff</a:t>
            </a:r>
          </a:p>
          <a:p>
            <a:pPr marL="457200" indent="-439738">
              <a:buFont typeface="+mj-lt"/>
              <a:buAutoNum type="arabicPeriod"/>
            </a:pPr>
            <a:r>
              <a:rPr lang="en-US" sz="2400" dirty="0" smtClean="0">
                <a:effectLst/>
                <a:latin typeface="Calibri" pitchFamily="34" charset="0"/>
                <a:cs typeface="Calibri" pitchFamily="34" charset="0"/>
              </a:rPr>
              <a:t>Educational Context (</a:t>
            </a:r>
            <a:r>
              <a:rPr lang="en-US" sz="2400" dirty="0">
                <a:effectLst/>
              </a:rPr>
              <a:t>finance, facilities, library, and student services</a:t>
            </a:r>
            <a:r>
              <a:rPr lang="en-US" sz="2400" dirty="0" smtClean="0">
                <a:effectLst/>
                <a:latin typeface="Calibri" pitchFamily="34" charset="0"/>
                <a:cs typeface="Calibri" pitchFamily="34" charset="0"/>
              </a:rPr>
              <a:t>)</a:t>
            </a:r>
          </a:p>
          <a:p>
            <a:pPr marL="457200" indent="-439738">
              <a:buFont typeface="+mj-lt"/>
              <a:buAutoNum type="arabicPeriod"/>
            </a:pPr>
            <a:r>
              <a:rPr lang="en-US" sz="2400" dirty="0">
                <a:effectLst/>
                <a:latin typeface="Calibri" pitchFamily="34" charset="0"/>
                <a:cs typeface="Calibri" pitchFamily="34" charset="0"/>
              </a:rPr>
              <a:t>Pastoral and Theological </a:t>
            </a:r>
            <a:r>
              <a:rPr lang="en-US" sz="2400" dirty="0" smtClean="0">
                <a:effectLst/>
                <a:latin typeface="Calibri" pitchFamily="34" charset="0"/>
                <a:cs typeface="Calibri" pitchFamily="34" charset="0"/>
              </a:rPr>
              <a:t>Education</a:t>
            </a:r>
            <a:endParaRPr lang="en-US" sz="2400" dirty="0">
              <a:latin typeface="Calibri" pitchFamily="34" charset="0"/>
              <a:cs typeface="Calibri" pitchFamily="34" charset="0"/>
            </a:endParaRPr>
          </a:p>
        </p:txBody>
      </p:sp>
      <p:sp>
        <p:nvSpPr>
          <p:cNvPr id="3" name="Title 2"/>
          <p:cNvSpPr>
            <a:spLocks noGrp="1"/>
          </p:cNvSpPr>
          <p:nvPr>
            <p:ph type="title"/>
          </p:nvPr>
        </p:nvSpPr>
        <p:spPr/>
        <p:txBody>
          <a:bodyPr/>
          <a:lstStyle/>
          <a:p>
            <a:r>
              <a:rPr lang="en-US" dirty="0" smtClean="0"/>
              <a:t>New Form B Areas</a:t>
            </a:r>
            <a:endParaRPr lang="en-US" dirty="0"/>
          </a:p>
        </p:txBody>
      </p:sp>
      <p:sp>
        <p:nvSpPr>
          <p:cNvPr id="4" name="Rounded Rectangle 3"/>
          <p:cNvSpPr/>
          <p:nvPr/>
        </p:nvSpPr>
        <p:spPr>
          <a:xfrm>
            <a:off x="541763" y="1676400"/>
            <a:ext cx="533400" cy="3505200"/>
          </a:xfrm>
          <a:prstGeom prst="roundRect">
            <a:avLst/>
          </a:prstGeom>
          <a:solidFill>
            <a:schemeClr val="accent6">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83361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95203552"/>
              </p:ext>
            </p:extLst>
          </p:nvPr>
        </p:nvGraphicFramePr>
        <p:xfrm>
          <a:off x="381000" y="1600200"/>
          <a:ext cx="83058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sz="4400" dirty="0" smtClean="0"/>
              <a:t>Form A: Institution of Excellence</a:t>
            </a:r>
            <a:endParaRPr lang="en-US" sz="4400" dirty="0"/>
          </a:p>
        </p:txBody>
      </p:sp>
    </p:spTree>
    <p:extLst>
      <p:ext uri="{BB962C8B-B14F-4D97-AF65-F5344CB8AC3E}">
        <p14:creationId xmlns:p14="http://schemas.microsoft.com/office/powerpoint/2010/main" val="2982334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graphicEl>
                                              <a:dgm id="{5311FB1E-36C5-478F-8E36-D6D32E68D42E}"/>
                                            </p:graphicEl>
                                          </p:spTgt>
                                        </p:tgtEl>
                                        <p:attrNameLst>
                                          <p:attrName>style.visibility</p:attrName>
                                        </p:attrNameLst>
                                      </p:cBhvr>
                                      <p:to>
                                        <p:strVal val="visible"/>
                                      </p:to>
                                    </p:set>
                                    <p:animEffect transition="in" filter="fade">
                                      <p:cBhvr>
                                        <p:cTn id="7" dur="500"/>
                                        <p:tgtEl>
                                          <p:spTgt spid="4">
                                            <p:graphicEl>
                                              <a:dgm id="{5311FB1E-36C5-478F-8E36-D6D32E68D42E}"/>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413B5F4D-C20A-420A-B87F-24164DC8B704}"/>
                                            </p:graphicEl>
                                          </p:spTgt>
                                        </p:tgtEl>
                                        <p:attrNameLst>
                                          <p:attrName>style.visibility</p:attrName>
                                        </p:attrNameLst>
                                      </p:cBhvr>
                                      <p:to>
                                        <p:strVal val="visible"/>
                                      </p:to>
                                    </p:set>
                                    <p:animEffect transition="in" filter="fade">
                                      <p:cBhvr>
                                        <p:cTn id="10" dur="500"/>
                                        <p:tgtEl>
                                          <p:spTgt spid="4">
                                            <p:graphicEl>
                                              <a:dgm id="{413B5F4D-C20A-420A-B87F-24164DC8B704}"/>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B1A54CE1-5BF7-4CE8-A7C8-10EBCD52C08B}"/>
                                            </p:graphicEl>
                                          </p:spTgt>
                                        </p:tgtEl>
                                        <p:attrNameLst>
                                          <p:attrName>style.visibility</p:attrName>
                                        </p:attrNameLst>
                                      </p:cBhvr>
                                      <p:to>
                                        <p:strVal val="visible"/>
                                      </p:to>
                                    </p:set>
                                    <p:animEffect transition="in" filter="fade">
                                      <p:cBhvr>
                                        <p:cTn id="15" dur="500"/>
                                        <p:tgtEl>
                                          <p:spTgt spid="4">
                                            <p:graphicEl>
                                              <a:dgm id="{B1A54CE1-5BF7-4CE8-A7C8-10EBCD52C08B}"/>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F667A1F1-C881-449C-94C7-876912CEBF35}"/>
                                            </p:graphicEl>
                                          </p:spTgt>
                                        </p:tgtEl>
                                        <p:attrNameLst>
                                          <p:attrName>style.visibility</p:attrName>
                                        </p:attrNameLst>
                                      </p:cBhvr>
                                      <p:to>
                                        <p:strVal val="visible"/>
                                      </p:to>
                                    </p:set>
                                    <p:animEffect transition="in" filter="fade">
                                      <p:cBhvr>
                                        <p:cTn id="18" dur="500"/>
                                        <p:tgtEl>
                                          <p:spTgt spid="4">
                                            <p:graphicEl>
                                              <a:dgm id="{F667A1F1-C881-449C-94C7-876912CEBF3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9546636"/>
              </p:ext>
            </p:extLst>
          </p:nvPr>
        </p:nvGraphicFramePr>
        <p:xfrm>
          <a:off x="381000" y="1600200"/>
          <a:ext cx="83058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sz="4400" dirty="0" smtClean="0"/>
              <a:t>Form A: Institution of Excellence</a:t>
            </a:r>
            <a:endParaRPr lang="en-US" sz="4400" dirty="0"/>
          </a:p>
        </p:txBody>
      </p:sp>
    </p:spTree>
    <p:extLst>
      <p:ext uri="{BB962C8B-B14F-4D97-AF65-F5344CB8AC3E}">
        <p14:creationId xmlns:p14="http://schemas.microsoft.com/office/powerpoint/2010/main" val="1918439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graphicEl>
                                              <a:dgm id="{5311FB1E-36C5-478F-8E36-D6D32E68D42E}"/>
                                            </p:graphicEl>
                                          </p:spTgt>
                                        </p:tgtEl>
                                        <p:attrNameLst>
                                          <p:attrName>style.visibility</p:attrName>
                                        </p:attrNameLst>
                                      </p:cBhvr>
                                      <p:to>
                                        <p:strVal val="visible"/>
                                      </p:to>
                                    </p:set>
                                    <p:animEffect transition="in" filter="fade">
                                      <p:cBhvr>
                                        <p:cTn id="7" dur="500"/>
                                        <p:tgtEl>
                                          <p:spTgt spid="4">
                                            <p:graphicEl>
                                              <a:dgm id="{5311FB1E-36C5-478F-8E36-D6D32E68D42E}"/>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413B5F4D-C20A-420A-B87F-24164DC8B704}"/>
                                            </p:graphicEl>
                                          </p:spTgt>
                                        </p:tgtEl>
                                        <p:attrNameLst>
                                          <p:attrName>style.visibility</p:attrName>
                                        </p:attrNameLst>
                                      </p:cBhvr>
                                      <p:to>
                                        <p:strVal val="visible"/>
                                      </p:to>
                                    </p:set>
                                    <p:animEffect transition="in" filter="fade">
                                      <p:cBhvr>
                                        <p:cTn id="10" dur="500"/>
                                        <p:tgtEl>
                                          <p:spTgt spid="4">
                                            <p:graphicEl>
                                              <a:dgm id="{413B5F4D-C20A-420A-B87F-24164DC8B704}"/>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B1A54CE1-5BF7-4CE8-A7C8-10EBCD52C08B}"/>
                                            </p:graphicEl>
                                          </p:spTgt>
                                        </p:tgtEl>
                                        <p:attrNameLst>
                                          <p:attrName>style.visibility</p:attrName>
                                        </p:attrNameLst>
                                      </p:cBhvr>
                                      <p:to>
                                        <p:strVal val="visible"/>
                                      </p:to>
                                    </p:set>
                                    <p:animEffect transition="in" filter="fade">
                                      <p:cBhvr>
                                        <p:cTn id="15" dur="500"/>
                                        <p:tgtEl>
                                          <p:spTgt spid="4">
                                            <p:graphicEl>
                                              <a:dgm id="{B1A54CE1-5BF7-4CE8-A7C8-10EBCD52C08B}"/>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F667A1F1-C881-449C-94C7-876912CEBF35}"/>
                                            </p:graphicEl>
                                          </p:spTgt>
                                        </p:tgtEl>
                                        <p:attrNameLst>
                                          <p:attrName>style.visibility</p:attrName>
                                        </p:attrNameLst>
                                      </p:cBhvr>
                                      <p:to>
                                        <p:strVal val="visible"/>
                                      </p:to>
                                    </p:set>
                                    <p:animEffect transition="in" filter="fade">
                                      <p:cBhvr>
                                        <p:cTn id="18" dur="500"/>
                                        <p:tgtEl>
                                          <p:spTgt spid="4">
                                            <p:graphicEl>
                                              <a:dgm id="{F667A1F1-C881-449C-94C7-876912CEBF3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37804770"/>
              </p:ext>
            </p:extLst>
          </p:nvPr>
        </p:nvGraphicFramePr>
        <p:xfrm>
          <a:off x="381000" y="1600200"/>
          <a:ext cx="83058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sz="4400" dirty="0" smtClean="0"/>
              <a:t>Form A: Institution of Excellence</a:t>
            </a:r>
            <a:endParaRPr lang="en-US" sz="4400" dirty="0"/>
          </a:p>
        </p:txBody>
      </p:sp>
    </p:spTree>
    <p:extLst>
      <p:ext uri="{BB962C8B-B14F-4D97-AF65-F5344CB8AC3E}">
        <p14:creationId xmlns:p14="http://schemas.microsoft.com/office/powerpoint/2010/main" val="477668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graphicEl>
                                              <a:dgm id="{5311FB1E-36C5-478F-8E36-D6D32E68D42E}"/>
                                            </p:graphicEl>
                                          </p:spTgt>
                                        </p:tgtEl>
                                        <p:attrNameLst>
                                          <p:attrName>style.visibility</p:attrName>
                                        </p:attrNameLst>
                                      </p:cBhvr>
                                      <p:to>
                                        <p:strVal val="visible"/>
                                      </p:to>
                                    </p:set>
                                    <p:animEffect transition="in" filter="fade">
                                      <p:cBhvr>
                                        <p:cTn id="7" dur="500"/>
                                        <p:tgtEl>
                                          <p:spTgt spid="4">
                                            <p:graphicEl>
                                              <a:dgm id="{5311FB1E-36C5-478F-8E36-D6D32E68D42E}"/>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413B5F4D-C20A-420A-B87F-24164DC8B704}"/>
                                            </p:graphicEl>
                                          </p:spTgt>
                                        </p:tgtEl>
                                        <p:attrNameLst>
                                          <p:attrName>style.visibility</p:attrName>
                                        </p:attrNameLst>
                                      </p:cBhvr>
                                      <p:to>
                                        <p:strVal val="visible"/>
                                      </p:to>
                                    </p:set>
                                    <p:animEffect transition="in" filter="fade">
                                      <p:cBhvr>
                                        <p:cTn id="10" dur="500"/>
                                        <p:tgtEl>
                                          <p:spTgt spid="4">
                                            <p:graphicEl>
                                              <a:dgm id="{413B5F4D-C20A-420A-B87F-24164DC8B704}"/>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B1A54CE1-5BF7-4CE8-A7C8-10EBCD52C08B}"/>
                                            </p:graphicEl>
                                          </p:spTgt>
                                        </p:tgtEl>
                                        <p:attrNameLst>
                                          <p:attrName>style.visibility</p:attrName>
                                        </p:attrNameLst>
                                      </p:cBhvr>
                                      <p:to>
                                        <p:strVal val="visible"/>
                                      </p:to>
                                    </p:set>
                                    <p:animEffect transition="in" filter="fade">
                                      <p:cBhvr>
                                        <p:cTn id="15" dur="500"/>
                                        <p:tgtEl>
                                          <p:spTgt spid="4">
                                            <p:graphicEl>
                                              <a:dgm id="{B1A54CE1-5BF7-4CE8-A7C8-10EBCD52C08B}"/>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F667A1F1-C881-449C-94C7-876912CEBF35}"/>
                                            </p:graphicEl>
                                          </p:spTgt>
                                        </p:tgtEl>
                                        <p:attrNameLst>
                                          <p:attrName>style.visibility</p:attrName>
                                        </p:attrNameLst>
                                      </p:cBhvr>
                                      <p:to>
                                        <p:strVal val="visible"/>
                                      </p:to>
                                    </p:set>
                                    <p:animEffect transition="in" filter="fade">
                                      <p:cBhvr>
                                        <p:cTn id="18" dur="500"/>
                                        <p:tgtEl>
                                          <p:spTgt spid="4">
                                            <p:graphicEl>
                                              <a:dgm id="{F667A1F1-C881-449C-94C7-876912CEBF3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09498908"/>
              </p:ext>
            </p:extLst>
          </p:nvPr>
        </p:nvGraphicFramePr>
        <p:xfrm>
          <a:off x="381000" y="1600200"/>
          <a:ext cx="83058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sz="4400" dirty="0" smtClean="0"/>
              <a:t>Form A: Institution of Excellence</a:t>
            </a:r>
            <a:endParaRPr lang="en-US" sz="4400" dirty="0"/>
          </a:p>
        </p:txBody>
      </p:sp>
    </p:spTree>
    <p:extLst>
      <p:ext uri="{BB962C8B-B14F-4D97-AF65-F5344CB8AC3E}">
        <p14:creationId xmlns:p14="http://schemas.microsoft.com/office/powerpoint/2010/main" val="1295951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graphicEl>
                                              <a:dgm id="{5311FB1E-36C5-478F-8E36-D6D32E68D42E}"/>
                                            </p:graphicEl>
                                          </p:spTgt>
                                        </p:tgtEl>
                                        <p:attrNameLst>
                                          <p:attrName>style.visibility</p:attrName>
                                        </p:attrNameLst>
                                      </p:cBhvr>
                                      <p:to>
                                        <p:strVal val="visible"/>
                                      </p:to>
                                    </p:set>
                                    <p:animEffect transition="in" filter="fade">
                                      <p:cBhvr>
                                        <p:cTn id="7" dur="500"/>
                                        <p:tgtEl>
                                          <p:spTgt spid="4">
                                            <p:graphicEl>
                                              <a:dgm id="{5311FB1E-36C5-478F-8E36-D6D32E68D42E}"/>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413B5F4D-C20A-420A-B87F-24164DC8B704}"/>
                                            </p:graphicEl>
                                          </p:spTgt>
                                        </p:tgtEl>
                                        <p:attrNameLst>
                                          <p:attrName>style.visibility</p:attrName>
                                        </p:attrNameLst>
                                      </p:cBhvr>
                                      <p:to>
                                        <p:strVal val="visible"/>
                                      </p:to>
                                    </p:set>
                                    <p:animEffect transition="in" filter="fade">
                                      <p:cBhvr>
                                        <p:cTn id="10" dur="500"/>
                                        <p:tgtEl>
                                          <p:spTgt spid="4">
                                            <p:graphicEl>
                                              <a:dgm id="{413B5F4D-C20A-420A-B87F-24164DC8B704}"/>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B1A54CE1-5BF7-4CE8-A7C8-10EBCD52C08B}"/>
                                            </p:graphicEl>
                                          </p:spTgt>
                                        </p:tgtEl>
                                        <p:attrNameLst>
                                          <p:attrName>style.visibility</p:attrName>
                                        </p:attrNameLst>
                                      </p:cBhvr>
                                      <p:to>
                                        <p:strVal val="visible"/>
                                      </p:to>
                                    </p:set>
                                    <p:animEffect transition="in" filter="fade">
                                      <p:cBhvr>
                                        <p:cTn id="15" dur="500"/>
                                        <p:tgtEl>
                                          <p:spTgt spid="4">
                                            <p:graphicEl>
                                              <a:dgm id="{B1A54CE1-5BF7-4CE8-A7C8-10EBCD52C08B}"/>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F667A1F1-C881-449C-94C7-876912CEBF35}"/>
                                            </p:graphicEl>
                                          </p:spTgt>
                                        </p:tgtEl>
                                        <p:attrNameLst>
                                          <p:attrName>style.visibility</p:attrName>
                                        </p:attrNameLst>
                                      </p:cBhvr>
                                      <p:to>
                                        <p:strVal val="visible"/>
                                      </p:to>
                                    </p:set>
                                    <p:animEffect transition="in" filter="fade">
                                      <p:cBhvr>
                                        <p:cTn id="18" dur="500"/>
                                        <p:tgtEl>
                                          <p:spTgt spid="4">
                                            <p:graphicEl>
                                              <a:dgm id="{F667A1F1-C881-449C-94C7-876912CEBF3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6450" y="2967335"/>
            <a:ext cx="405110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Context</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 name="Picture 2" descr="1aaa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09600"/>
            <a:ext cx="1387475" cy="163469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5" name="Rectangle 4"/>
          <p:cNvSpPr/>
          <p:nvPr/>
        </p:nvSpPr>
        <p:spPr>
          <a:xfrm>
            <a:off x="3997994" y="3960167"/>
            <a:ext cx="310206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Visit</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Rectangle 5"/>
          <p:cNvSpPr/>
          <p:nvPr/>
        </p:nvSpPr>
        <p:spPr>
          <a:xfrm>
            <a:off x="4500496" y="4953000"/>
            <a:ext cx="373692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Report</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235312263"/>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45212162"/>
              </p:ext>
            </p:extLst>
          </p:nvPr>
        </p:nvGraphicFramePr>
        <p:xfrm>
          <a:off x="381000" y="1600200"/>
          <a:ext cx="83058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sz="4400" dirty="0" smtClean="0"/>
              <a:t>Form A: Institution of Excellence</a:t>
            </a:r>
            <a:endParaRPr lang="en-US" sz="4400" dirty="0"/>
          </a:p>
        </p:txBody>
      </p:sp>
    </p:spTree>
    <p:extLst>
      <p:ext uri="{BB962C8B-B14F-4D97-AF65-F5344CB8AC3E}">
        <p14:creationId xmlns:p14="http://schemas.microsoft.com/office/powerpoint/2010/main" val="2229793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graphicEl>
                                              <a:dgm id="{5311FB1E-36C5-478F-8E36-D6D32E68D42E}"/>
                                            </p:graphicEl>
                                          </p:spTgt>
                                        </p:tgtEl>
                                        <p:attrNameLst>
                                          <p:attrName>style.visibility</p:attrName>
                                        </p:attrNameLst>
                                      </p:cBhvr>
                                      <p:to>
                                        <p:strVal val="visible"/>
                                      </p:to>
                                    </p:set>
                                    <p:animEffect transition="in" filter="fade">
                                      <p:cBhvr>
                                        <p:cTn id="7" dur="500"/>
                                        <p:tgtEl>
                                          <p:spTgt spid="4">
                                            <p:graphicEl>
                                              <a:dgm id="{5311FB1E-36C5-478F-8E36-D6D32E68D42E}"/>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413B5F4D-C20A-420A-B87F-24164DC8B704}"/>
                                            </p:graphicEl>
                                          </p:spTgt>
                                        </p:tgtEl>
                                        <p:attrNameLst>
                                          <p:attrName>style.visibility</p:attrName>
                                        </p:attrNameLst>
                                      </p:cBhvr>
                                      <p:to>
                                        <p:strVal val="visible"/>
                                      </p:to>
                                    </p:set>
                                    <p:animEffect transition="in" filter="fade">
                                      <p:cBhvr>
                                        <p:cTn id="10" dur="500"/>
                                        <p:tgtEl>
                                          <p:spTgt spid="4">
                                            <p:graphicEl>
                                              <a:dgm id="{413B5F4D-C20A-420A-B87F-24164DC8B704}"/>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B1A54CE1-5BF7-4CE8-A7C8-10EBCD52C08B}"/>
                                            </p:graphicEl>
                                          </p:spTgt>
                                        </p:tgtEl>
                                        <p:attrNameLst>
                                          <p:attrName>style.visibility</p:attrName>
                                        </p:attrNameLst>
                                      </p:cBhvr>
                                      <p:to>
                                        <p:strVal val="visible"/>
                                      </p:to>
                                    </p:set>
                                    <p:animEffect transition="in" filter="fade">
                                      <p:cBhvr>
                                        <p:cTn id="15" dur="500"/>
                                        <p:tgtEl>
                                          <p:spTgt spid="4">
                                            <p:graphicEl>
                                              <a:dgm id="{B1A54CE1-5BF7-4CE8-A7C8-10EBCD52C08B}"/>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F667A1F1-C881-449C-94C7-876912CEBF35}"/>
                                            </p:graphicEl>
                                          </p:spTgt>
                                        </p:tgtEl>
                                        <p:attrNameLst>
                                          <p:attrName>style.visibility</p:attrName>
                                        </p:attrNameLst>
                                      </p:cBhvr>
                                      <p:to>
                                        <p:strVal val="visible"/>
                                      </p:to>
                                    </p:set>
                                    <p:animEffect transition="in" filter="fade">
                                      <p:cBhvr>
                                        <p:cTn id="18" dur="500"/>
                                        <p:tgtEl>
                                          <p:spTgt spid="4">
                                            <p:graphicEl>
                                              <a:dgm id="{F667A1F1-C881-449C-94C7-876912CEBF3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22777270"/>
              </p:ext>
            </p:extLst>
          </p:nvPr>
        </p:nvGraphicFramePr>
        <p:xfrm>
          <a:off x="381000" y="1600200"/>
          <a:ext cx="83058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sz="4400" dirty="0" smtClean="0"/>
              <a:t>Form A: Institution of Excellence</a:t>
            </a:r>
            <a:endParaRPr lang="en-US" sz="4400" dirty="0"/>
          </a:p>
        </p:txBody>
      </p:sp>
    </p:spTree>
    <p:extLst>
      <p:ext uri="{BB962C8B-B14F-4D97-AF65-F5344CB8AC3E}">
        <p14:creationId xmlns:p14="http://schemas.microsoft.com/office/powerpoint/2010/main" val="3676635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graphicEl>
                                              <a:dgm id="{5311FB1E-36C5-478F-8E36-D6D32E68D42E}"/>
                                            </p:graphicEl>
                                          </p:spTgt>
                                        </p:tgtEl>
                                        <p:attrNameLst>
                                          <p:attrName>style.visibility</p:attrName>
                                        </p:attrNameLst>
                                      </p:cBhvr>
                                      <p:to>
                                        <p:strVal val="visible"/>
                                      </p:to>
                                    </p:set>
                                    <p:animEffect transition="in" filter="fade">
                                      <p:cBhvr>
                                        <p:cTn id="7" dur="500"/>
                                        <p:tgtEl>
                                          <p:spTgt spid="4">
                                            <p:graphicEl>
                                              <a:dgm id="{5311FB1E-36C5-478F-8E36-D6D32E68D42E}"/>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413B5F4D-C20A-420A-B87F-24164DC8B704}"/>
                                            </p:graphicEl>
                                          </p:spTgt>
                                        </p:tgtEl>
                                        <p:attrNameLst>
                                          <p:attrName>style.visibility</p:attrName>
                                        </p:attrNameLst>
                                      </p:cBhvr>
                                      <p:to>
                                        <p:strVal val="visible"/>
                                      </p:to>
                                    </p:set>
                                    <p:animEffect transition="in" filter="fade">
                                      <p:cBhvr>
                                        <p:cTn id="10" dur="500"/>
                                        <p:tgtEl>
                                          <p:spTgt spid="4">
                                            <p:graphicEl>
                                              <a:dgm id="{413B5F4D-C20A-420A-B87F-24164DC8B704}"/>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graphicEl>
                                              <a:dgm id="{B1A54CE1-5BF7-4CE8-A7C8-10EBCD52C08B}"/>
                                            </p:graphicEl>
                                          </p:spTgt>
                                        </p:tgtEl>
                                        <p:attrNameLst>
                                          <p:attrName>style.visibility</p:attrName>
                                        </p:attrNameLst>
                                      </p:cBhvr>
                                      <p:to>
                                        <p:strVal val="visible"/>
                                      </p:to>
                                    </p:set>
                                    <p:animEffect transition="in" filter="fade">
                                      <p:cBhvr>
                                        <p:cTn id="13" dur="500"/>
                                        <p:tgtEl>
                                          <p:spTgt spid="4">
                                            <p:graphicEl>
                                              <a:dgm id="{B1A54CE1-5BF7-4CE8-A7C8-10EBCD52C08B}"/>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graphicEl>
                                              <a:dgm id="{F667A1F1-C881-449C-94C7-876912CEBF35}"/>
                                            </p:graphicEl>
                                          </p:spTgt>
                                        </p:tgtEl>
                                        <p:attrNameLst>
                                          <p:attrName>style.visibility</p:attrName>
                                        </p:attrNameLst>
                                      </p:cBhvr>
                                      <p:to>
                                        <p:strVal val="visible"/>
                                      </p:to>
                                    </p:set>
                                    <p:animEffect transition="in" filter="fade">
                                      <p:cBhvr>
                                        <p:cTn id="16" dur="500"/>
                                        <p:tgtEl>
                                          <p:spTgt spid="4">
                                            <p:graphicEl>
                                              <a:dgm id="{F667A1F1-C881-449C-94C7-876912CEBF3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6450" y="2967335"/>
            <a:ext cx="405110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Context</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 name="Picture 2" descr="1aaa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09600"/>
            <a:ext cx="1387475" cy="163469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5" name="Rectangle 4"/>
          <p:cNvSpPr/>
          <p:nvPr/>
        </p:nvSpPr>
        <p:spPr>
          <a:xfrm>
            <a:off x="3997994" y="3960167"/>
            <a:ext cx="310206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rgbClr val="ECFF63"/>
                    </a:gs>
                    <a:gs pos="75000">
                      <a:srgbClr val="D6F208"/>
                    </a:gs>
                    <a:gs pos="100000">
                      <a:srgbClr val="D9F600"/>
                    </a:gs>
                  </a:gsLst>
                  <a:lin ang="5400000"/>
                </a:gradFill>
                <a:effectLst>
                  <a:outerShdw blurRad="50800" dist="39000" dir="5460000" algn="tl">
                    <a:srgbClr val="000000">
                      <a:alpha val="38000"/>
                    </a:srgbClr>
                  </a:outerShdw>
                </a:effectLst>
              </a:rPr>
              <a:t>The Visit</a:t>
            </a:r>
            <a:endParaRPr lang="en-US" sz="5400" b="1" cap="none" spc="0" dirty="0">
              <a:ln w="11430"/>
              <a:gradFill>
                <a:gsLst>
                  <a:gs pos="0">
                    <a:srgbClr val="ECFF63"/>
                  </a:gs>
                  <a:gs pos="75000">
                    <a:srgbClr val="D6F208"/>
                  </a:gs>
                  <a:gs pos="100000">
                    <a:srgbClr val="D9F600"/>
                  </a:gs>
                </a:gsLst>
                <a:lin ang="5400000"/>
              </a:gradFill>
              <a:effectLst>
                <a:outerShdw blurRad="50800" dist="39000" dir="5460000" algn="tl">
                  <a:srgbClr val="000000">
                    <a:alpha val="38000"/>
                  </a:srgbClr>
                </a:outerShdw>
              </a:effectLst>
            </a:endParaRPr>
          </a:p>
        </p:txBody>
      </p:sp>
      <p:sp>
        <p:nvSpPr>
          <p:cNvPr id="6" name="Rectangle 5"/>
          <p:cNvSpPr/>
          <p:nvPr/>
        </p:nvSpPr>
        <p:spPr>
          <a:xfrm>
            <a:off x="4500496" y="4953000"/>
            <a:ext cx="373692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Report</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724186575"/>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p:transition spd="slow">
        <p:fade thruBlk="1"/>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600201"/>
            <a:ext cx="7696200" cy="4876799"/>
          </a:xfrm>
        </p:spPr>
        <p:txBody>
          <a:bodyPr>
            <a:normAutofit/>
          </a:bodyPr>
          <a:lstStyle/>
          <a:p>
            <a:pPr marL="18288" indent="0">
              <a:buNone/>
            </a:pPr>
            <a:r>
              <a:rPr lang="en-US" sz="3300" dirty="0">
                <a:effectLst/>
              </a:rPr>
              <a:t>The </a:t>
            </a:r>
            <a:r>
              <a:rPr lang="en-US" sz="3300" dirty="0" smtClean="0">
                <a:effectLst/>
              </a:rPr>
              <a:t>AAA team </a:t>
            </a:r>
            <a:r>
              <a:rPr lang="en-US" sz="3300" dirty="0">
                <a:effectLst/>
              </a:rPr>
              <a:t>consists of professional </a:t>
            </a:r>
            <a:r>
              <a:rPr lang="en-US" sz="3300" b="1" dirty="0">
                <a:solidFill>
                  <a:srgbClr val="FFFF00"/>
                </a:solidFill>
                <a:effectLst/>
              </a:rPr>
              <a:t>peer evaluators</a:t>
            </a:r>
            <a:r>
              <a:rPr lang="en-US" sz="3300" dirty="0">
                <a:effectLst/>
              </a:rPr>
              <a:t> whose goals are to assist the institution by evaluating its effectiveness </a:t>
            </a:r>
            <a:r>
              <a:rPr lang="en-US" sz="3300" dirty="0" smtClean="0">
                <a:effectLst/>
              </a:rPr>
              <a:t>in: </a:t>
            </a:r>
          </a:p>
          <a:p>
            <a:pPr marL="1827213" indent="-742950">
              <a:spcBef>
                <a:spcPts val="2400"/>
              </a:spcBef>
              <a:buFont typeface="Wingdings" pitchFamily="2" charset="2"/>
              <a:buChar char="ü"/>
            </a:pPr>
            <a:r>
              <a:rPr lang="en-US" sz="3300" dirty="0">
                <a:effectLst/>
              </a:rPr>
              <a:t>R</a:t>
            </a:r>
            <a:r>
              <a:rPr lang="en-US" sz="3300" dirty="0" smtClean="0">
                <a:effectLst/>
              </a:rPr>
              <a:t>eaching </a:t>
            </a:r>
            <a:r>
              <a:rPr lang="en-US" sz="3300" dirty="0">
                <a:effectLst/>
              </a:rPr>
              <a:t>its </a:t>
            </a:r>
            <a:r>
              <a:rPr lang="en-US" sz="3300" b="1" dirty="0" smtClean="0">
                <a:solidFill>
                  <a:srgbClr val="FFFF00"/>
                </a:solidFill>
                <a:effectLst/>
              </a:rPr>
              <a:t>own stated </a:t>
            </a:r>
            <a:r>
              <a:rPr lang="en-US" sz="3300" b="1" dirty="0">
                <a:solidFill>
                  <a:srgbClr val="FFFF00"/>
                </a:solidFill>
                <a:effectLst/>
              </a:rPr>
              <a:t>goals</a:t>
            </a:r>
            <a:r>
              <a:rPr lang="en-US" sz="3300" dirty="0">
                <a:effectLst/>
              </a:rPr>
              <a:t> </a:t>
            </a:r>
            <a:endParaRPr lang="en-US" sz="3300" dirty="0" smtClean="0">
              <a:effectLst/>
            </a:endParaRPr>
          </a:p>
          <a:p>
            <a:pPr marL="1827213" indent="-742950">
              <a:spcBef>
                <a:spcPts val="2400"/>
              </a:spcBef>
              <a:buFont typeface="Wingdings" pitchFamily="2" charset="2"/>
              <a:buChar char="ü"/>
            </a:pPr>
            <a:r>
              <a:rPr lang="en-US" sz="3300" dirty="0">
                <a:effectLst/>
              </a:rPr>
              <a:t>M</a:t>
            </a:r>
            <a:r>
              <a:rPr lang="en-US" sz="3300" dirty="0" smtClean="0">
                <a:effectLst/>
              </a:rPr>
              <a:t>eeting </a:t>
            </a:r>
            <a:r>
              <a:rPr lang="en-US" sz="3300" dirty="0">
                <a:effectLst/>
              </a:rPr>
              <a:t>the ideals of the </a:t>
            </a:r>
            <a:r>
              <a:rPr lang="en-US" sz="3300" b="1" dirty="0" smtClean="0">
                <a:solidFill>
                  <a:srgbClr val="FFFF00"/>
                </a:solidFill>
                <a:effectLst/>
              </a:rPr>
              <a:t>criteria </a:t>
            </a:r>
            <a:r>
              <a:rPr lang="en-US" sz="3300" b="1" dirty="0">
                <a:solidFill>
                  <a:srgbClr val="FFFF00"/>
                </a:solidFill>
                <a:effectLst/>
              </a:rPr>
              <a:t>identified by </a:t>
            </a:r>
            <a:r>
              <a:rPr lang="en-US" sz="3300" b="1" dirty="0" smtClean="0">
                <a:solidFill>
                  <a:srgbClr val="FFFF00"/>
                </a:solidFill>
                <a:effectLst/>
              </a:rPr>
              <a:t>AAA</a:t>
            </a:r>
            <a:endParaRPr lang="en-US" sz="3300" b="1" dirty="0">
              <a:solidFill>
                <a:srgbClr val="FFFF00"/>
              </a:solidFill>
            </a:endParaRPr>
          </a:p>
        </p:txBody>
      </p:sp>
      <p:sp>
        <p:nvSpPr>
          <p:cNvPr id="3" name="Title 2"/>
          <p:cNvSpPr>
            <a:spLocks noGrp="1"/>
          </p:cNvSpPr>
          <p:nvPr>
            <p:ph type="title"/>
          </p:nvPr>
        </p:nvSpPr>
        <p:spPr/>
        <p:txBody>
          <a:bodyPr/>
          <a:lstStyle/>
          <a:p>
            <a:r>
              <a:rPr lang="en-US" dirty="0" smtClean="0"/>
              <a:t>Peer Evaluation</a:t>
            </a:r>
            <a:endParaRPr lang="en-US" dirty="0"/>
          </a:p>
        </p:txBody>
      </p:sp>
    </p:spTree>
    <p:extLst>
      <p:ext uri="{BB962C8B-B14F-4D97-AF65-F5344CB8AC3E}">
        <p14:creationId xmlns:p14="http://schemas.microsoft.com/office/powerpoint/2010/main" val="8186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00201"/>
            <a:ext cx="8305800" cy="4952999"/>
          </a:xfrm>
        </p:spPr>
        <p:txBody>
          <a:bodyPr>
            <a:noAutofit/>
          </a:bodyPr>
          <a:lstStyle/>
          <a:p>
            <a:pPr marL="457200" indent="-439738">
              <a:spcBef>
                <a:spcPts val="1200"/>
              </a:spcBef>
            </a:pPr>
            <a:r>
              <a:rPr lang="en-US" sz="2600" b="1" dirty="0">
                <a:solidFill>
                  <a:srgbClr val="FFFF00"/>
                </a:solidFill>
                <a:effectLst/>
                <a:latin typeface="Calibri" pitchFamily="34" charset="0"/>
                <a:cs typeface="Calibri" pitchFamily="34" charset="0"/>
              </a:rPr>
              <a:t>The </a:t>
            </a:r>
            <a:r>
              <a:rPr lang="en-US" sz="2600" b="1" dirty="0" smtClean="0">
                <a:solidFill>
                  <a:srgbClr val="FFFF00"/>
                </a:solidFill>
                <a:effectLst/>
                <a:latin typeface="Calibri" pitchFamily="34" charset="0"/>
                <a:cs typeface="Calibri" pitchFamily="34" charset="0"/>
              </a:rPr>
              <a:t>team </a:t>
            </a:r>
            <a:r>
              <a:rPr lang="en-US" sz="2600" b="1" dirty="0">
                <a:solidFill>
                  <a:srgbClr val="FFFF00"/>
                </a:solidFill>
                <a:effectLst/>
                <a:latin typeface="Calibri" pitchFamily="34" charset="0"/>
                <a:cs typeface="Calibri" pitchFamily="34" charset="0"/>
              </a:rPr>
              <a:t>should not take</a:t>
            </a:r>
            <a:r>
              <a:rPr lang="en-US" sz="2600" dirty="0">
                <a:effectLst/>
                <a:latin typeface="Calibri" pitchFamily="34" charset="0"/>
                <a:cs typeface="Calibri" pitchFamily="34" charset="0"/>
              </a:rPr>
              <a:t> a </a:t>
            </a:r>
            <a:r>
              <a:rPr lang="en-US" sz="2600" dirty="0" smtClean="0">
                <a:effectLst/>
                <a:latin typeface="Calibri" pitchFamily="34" charset="0"/>
                <a:cs typeface="Calibri" pitchFamily="34" charset="0"/>
              </a:rPr>
              <a:t>confrontational attitude, </a:t>
            </a:r>
            <a:br>
              <a:rPr lang="en-US" sz="2600" dirty="0" smtClean="0">
                <a:effectLst/>
                <a:latin typeface="Calibri" pitchFamily="34" charset="0"/>
                <a:cs typeface="Calibri" pitchFamily="34" charset="0"/>
              </a:rPr>
            </a:br>
            <a:r>
              <a:rPr lang="en-US" sz="2600" dirty="0" smtClean="0">
                <a:effectLst/>
                <a:latin typeface="Calibri" pitchFamily="34" charset="0"/>
                <a:cs typeface="Calibri" pitchFamily="34" charset="0"/>
              </a:rPr>
              <a:t>but at the same time should </a:t>
            </a:r>
            <a:r>
              <a:rPr lang="en-US" sz="2600" dirty="0">
                <a:effectLst/>
                <a:latin typeface="Calibri" pitchFamily="34" charset="0"/>
                <a:cs typeface="Calibri" pitchFamily="34" charset="0"/>
              </a:rPr>
              <a:t>be willing to provide constructive </a:t>
            </a:r>
            <a:r>
              <a:rPr lang="en-US" sz="2600" dirty="0" smtClean="0">
                <a:effectLst/>
                <a:latin typeface="Calibri" pitchFamily="34" charset="0"/>
                <a:cs typeface="Calibri" pitchFamily="34" charset="0"/>
              </a:rPr>
              <a:t>analysis</a:t>
            </a:r>
          </a:p>
          <a:p>
            <a:pPr marL="457200" indent="-439738">
              <a:spcBef>
                <a:spcPts val="1200"/>
              </a:spcBef>
            </a:pPr>
            <a:r>
              <a:rPr lang="en-US" sz="2600" b="1" dirty="0" smtClean="0">
                <a:solidFill>
                  <a:srgbClr val="FFFF00"/>
                </a:solidFill>
                <a:effectLst/>
                <a:latin typeface="Calibri" pitchFamily="34" charset="0"/>
                <a:cs typeface="Calibri" pitchFamily="34" charset="0"/>
              </a:rPr>
              <a:t>The </a:t>
            </a:r>
            <a:r>
              <a:rPr lang="en-US" sz="2600" b="1" dirty="0">
                <a:solidFill>
                  <a:srgbClr val="FFFF00"/>
                </a:solidFill>
                <a:effectLst/>
                <a:latin typeface="Calibri" pitchFamily="34" charset="0"/>
                <a:cs typeface="Calibri" pitchFamily="34" charset="0"/>
              </a:rPr>
              <a:t>institution should not be able to conclude</a:t>
            </a:r>
            <a:r>
              <a:rPr lang="en-US" sz="2600" dirty="0">
                <a:effectLst/>
                <a:latin typeface="Calibri" pitchFamily="34" charset="0"/>
                <a:cs typeface="Calibri" pitchFamily="34" charset="0"/>
              </a:rPr>
              <a:t> that accreditation is </a:t>
            </a:r>
            <a:r>
              <a:rPr lang="en-US" sz="2600" dirty="0" smtClean="0">
                <a:effectLst/>
                <a:latin typeface="Calibri" pitchFamily="34" charset="0"/>
                <a:cs typeface="Calibri" pitchFamily="34" charset="0"/>
              </a:rPr>
              <a:t>a mere formality; consequently, the </a:t>
            </a:r>
            <a:r>
              <a:rPr lang="en-US" sz="2600" dirty="0">
                <a:effectLst/>
                <a:latin typeface="Calibri" pitchFamily="34" charset="0"/>
                <a:cs typeface="Calibri" pitchFamily="34" charset="0"/>
              </a:rPr>
              <a:t>team should be willing to make difficult recommendations if they are </a:t>
            </a:r>
            <a:r>
              <a:rPr lang="en-US" sz="2600" dirty="0" smtClean="0">
                <a:effectLst/>
                <a:latin typeface="Calibri" pitchFamily="34" charset="0"/>
                <a:cs typeface="Calibri" pitchFamily="34" charset="0"/>
              </a:rPr>
              <a:t>needed</a:t>
            </a:r>
          </a:p>
          <a:p>
            <a:pPr marL="457200" indent="-439738">
              <a:spcBef>
                <a:spcPts val="1200"/>
              </a:spcBef>
            </a:pPr>
            <a:r>
              <a:rPr lang="en-US" sz="2600" b="1" dirty="0">
                <a:solidFill>
                  <a:srgbClr val="FFFF00"/>
                </a:solidFill>
                <a:effectLst/>
                <a:latin typeface="Calibri" pitchFamily="34" charset="0"/>
                <a:cs typeface="Calibri" pitchFamily="34" charset="0"/>
              </a:rPr>
              <a:t>T</a:t>
            </a:r>
            <a:r>
              <a:rPr lang="en-US" sz="2600" b="1" dirty="0" smtClean="0">
                <a:solidFill>
                  <a:srgbClr val="FFFF00"/>
                </a:solidFill>
                <a:effectLst/>
                <a:latin typeface="Calibri" pitchFamily="34" charset="0"/>
                <a:cs typeface="Calibri" pitchFamily="34" charset="0"/>
              </a:rPr>
              <a:t>he visit </a:t>
            </a:r>
            <a:r>
              <a:rPr lang="en-US" sz="2600" b="1" dirty="0">
                <a:solidFill>
                  <a:srgbClr val="FFFF00"/>
                </a:solidFill>
                <a:effectLst/>
                <a:latin typeface="Calibri" pitchFamily="34" charset="0"/>
                <a:cs typeface="Calibri" pitchFamily="34" charset="0"/>
              </a:rPr>
              <a:t>should take place in an environment of</a:t>
            </a:r>
            <a:r>
              <a:rPr lang="en-US" sz="2600" dirty="0">
                <a:effectLst/>
                <a:latin typeface="Calibri" pitchFamily="34" charset="0"/>
                <a:cs typeface="Calibri" pitchFamily="34" charset="0"/>
              </a:rPr>
              <a:t> genuine concern for the institution and its </a:t>
            </a:r>
            <a:r>
              <a:rPr lang="en-US" sz="2600" dirty="0" smtClean="0">
                <a:effectLst/>
                <a:latin typeface="Calibri" pitchFamily="34" charset="0"/>
                <a:cs typeface="Calibri" pitchFamily="34" charset="0"/>
              </a:rPr>
              <a:t>challenges, and in which its </a:t>
            </a:r>
            <a:r>
              <a:rPr lang="en-US" sz="2600" dirty="0">
                <a:effectLst/>
                <a:latin typeface="Calibri" pitchFamily="34" charset="0"/>
                <a:cs typeface="Calibri" pitchFamily="34" charset="0"/>
              </a:rPr>
              <a:t>successes and strengths should </a:t>
            </a:r>
            <a:r>
              <a:rPr lang="en-US" sz="2600" dirty="0" smtClean="0">
                <a:effectLst/>
                <a:latin typeface="Calibri" pitchFamily="34" charset="0"/>
                <a:cs typeface="Calibri" pitchFamily="34" charset="0"/>
              </a:rPr>
              <a:t>also be celebrated</a:t>
            </a:r>
            <a:endParaRPr lang="en-US" sz="2600" dirty="0">
              <a:latin typeface="Calibri" pitchFamily="34" charset="0"/>
              <a:cs typeface="Calibri" pitchFamily="34" charset="0"/>
            </a:endParaRPr>
          </a:p>
        </p:txBody>
      </p:sp>
      <p:sp>
        <p:nvSpPr>
          <p:cNvPr id="3" name="Title 2"/>
          <p:cNvSpPr>
            <a:spLocks noGrp="1"/>
          </p:cNvSpPr>
          <p:nvPr>
            <p:ph type="title"/>
          </p:nvPr>
        </p:nvSpPr>
        <p:spPr/>
        <p:txBody>
          <a:bodyPr/>
          <a:lstStyle/>
          <a:p>
            <a:r>
              <a:rPr lang="en-US" smtClean="0"/>
              <a:t>A Perceptive </a:t>
            </a:r>
            <a:r>
              <a:rPr lang="en-US" dirty="0" smtClean="0"/>
              <a:t>Friend</a:t>
            </a:r>
            <a:endParaRPr lang="en-US" dirty="0"/>
          </a:p>
        </p:txBody>
      </p:sp>
    </p:spTree>
    <p:extLst>
      <p:ext uri="{BB962C8B-B14F-4D97-AF65-F5344CB8AC3E}">
        <p14:creationId xmlns:p14="http://schemas.microsoft.com/office/powerpoint/2010/main" val="406409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68410053"/>
              </p:ext>
            </p:extLst>
          </p:nvPr>
        </p:nvGraphicFramePr>
        <p:xfrm>
          <a:off x="381000" y="304800"/>
          <a:ext cx="8305800"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381000" y="381000"/>
            <a:ext cx="8305800" cy="1447800"/>
          </a:xfrm>
        </p:spPr>
        <p:txBody>
          <a:bodyPr/>
          <a:lstStyle/>
          <a:p>
            <a:r>
              <a:rPr lang="en-US" dirty="0" smtClean="0"/>
              <a:t>Data</a:t>
            </a:r>
            <a:br>
              <a:rPr lang="en-US" dirty="0" smtClean="0"/>
            </a:br>
            <a:r>
              <a:rPr lang="en-US" dirty="0" smtClean="0"/>
              <a:t>Sources</a:t>
            </a:r>
            <a:endParaRPr lang="en-US" dirty="0"/>
          </a:p>
        </p:txBody>
      </p:sp>
      <p:sp>
        <p:nvSpPr>
          <p:cNvPr id="2" name="Rounded Rectangular Callout 1"/>
          <p:cNvSpPr/>
          <p:nvPr/>
        </p:nvSpPr>
        <p:spPr>
          <a:xfrm>
            <a:off x="6248400" y="304800"/>
            <a:ext cx="2514600" cy="1371600"/>
          </a:xfrm>
          <a:prstGeom prst="wedgeRoundRectCallout">
            <a:avLst>
              <a:gd name="adj1" fmla="val -73105"/>
              <a:gd name="adj2" fmla="val 48053"/>
              <a:gd name="adj3" fmla="val 16667"/>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000" b="1" dirty="0" smtClean="0">
                <a:latin typeface="Calibri" pitchFamily="34" charset="0"/>
                <a:cs typeface="Calibri" pitchFamily="34" charset="0"/>
              </a:rPr>
              <a:t>Students</a:t>
            </a:r>
            <a:r>
              <a:rPr lang="en-US" sz="2000" b="1" dirty="0">
                <a:latin typeface="Calibri" pitchFamily="34" charset="0"/>
                <a:cs typeface="Calibri" pitchFamily="34" charset="0"/>
              </a:rPr>
              <a:t>, faculty</a:t>
            </a:r>
            <a:r>
              <a:rPr lang="en-US" sz="2000" b="1" dirty="0" smtClean="0">
                <a:latin typeface="Calibri" pitchFamily="34" charset="0"/>
                <a:cs typeface="Calibri" pitchFamily="34" charset="0"/>
              </a:rPr>
              <a:t>, staff, </a:t>
            </a:r>
            <a:r>
              <a:rPr lang="en-US" sz="2000" b="1" dirty="0">
                <a:latin typeface="Calibri" pitchFamily="34" charset="0"/>
                <a:cs typeface="Calibri" pitchFamily="34" charset="0"/>
              </a:rPr>
              <a:t>administrators, </a:t>
            </a:r>
            <a:r>
              <a:rPr lang="en-US" sz="2000" b="1" dirty="0" smtClean="0">
                <a:latin typeface="Calibri" pitchFamily="34" charset="0"/>
                <a:cs typeface="Calibri" pitchFamily="34" charset="0"/>
              </a:rPr>
              <a:t>alumni</a:t>
            </a:r>
            <a:r>
              <a:rPr lang="en-US" sz="2000" b="1" dirty="0">
                <a:latin typeface="Calibri" pitchFamily="34" charset="0"/>
                <a:cs typeface="Calibri" pitchFamily="34" charset="0"/>
              </a:rPr>
              <a:t>, employers, </a:t>
            </a:r>
            <a:r>
              <a:rPr lang="en-US" sz="2000" b="1" dirty="0" smtClean="0">
                <a:latin typeface="Calibri" pitchFamily="34" charset="0"/>
                <a:cs typeface="Calibri" pitchFamily="34" charset="0"/>
              </a:rPr>
              <a:t>committees, etc.</a:t>
            </a:r>
            <a:endParaRPr lang="en-US" sz="2000" b="1" dirty="0">
              <a:latin typeface="Calibri" pitchFamily="34" charset="0"/>
              <a:cs typeface="Calibri" pitchFamily="34" charset="0"/>
            </a:endParaRPr>
          </a:p>
        </p:txBody>
      </p:sp>
      <p:sp>
        <p:nvSpPr>
          <p:cNvPr id="5" name="Rounded Rectangular Callout 4"/>
          <p:cNvSpPr/>
          <p:nvPr/>
        </p:nvSpPr>
        <p:spPr>
          <a:xfrm>
            <a:off x="6248400" y="2133600"/>
            <a:ext cx="2514600" cy="1066800"/>
          </a:xfrm>
          <a:prstGeom prst="wedgeRoundRectCallout">
            <a:avLst>
              <a:gd name="adj1" fmla="val -100378"/>
              <a:gd name="adj2" fmla="val 69746"/>
              <a:gd name="adj3" fmla="val 16667"/>
            </a:avLst>
          </a:prstGeom>
          <a:gradFill>
            <a:gsLst>
              <a:gs pos="0">
                <a:srgbClr val="896BD3"/>
              </a:gs>
              <a:gs pos="100000">
                <a:srgbClr val="8661AB"/>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alibri" pitchFamily="34" charset="0"/>
                <a:cs typeface="Calibri" pitchFamily="34" charset="0"/>
              </a:rPr>
              <a:t>Facilities</a:t>
            </a:r>
            <a:r>
              <a:rPr lang="en-US" sz="2000" b="1" dirty="0">
                <a:latin typeface="Calibri" pitchFamily="34" charset="0"/>
                <a:cs typeface="Calibri" pitchFamily="34" charset="0"/>
              </a:rPr>
              <a:t>, </a:t>
            </a:r>
            <a:r>
              <a:rPr lang="en-US" sz="2000" b="1" dirty="0" smtClean="0">
                <a:latin typeface="Calibri" pitchFamily="34" charset="0"/>
                <a:cs typeface="Calibri" pitchFamily="34" charset="0"/>
              </a:rPr>
              <a:t>equip-</a:t>
            </a:r>
            <a:r>
              <a:rPr lang="en-US" sz="2000" b="1" dirty="0" err="1" smtClean="0">
                <a:latin typeface="Calibri" pitchFamily="34" charset="0"/>
                <a:cs typeface="Calibri" pitchFamily="34" charset="0"/>
              </a:rPr>
              <a:t>ment</a:t>
            </a:r>
            <a:r>
              <a:rPr lang="en-US" sz="2000" b="1" dirty="0" smtClean="0">
                <a:latin typeface="Calibri" pitchFamily="34" charset="0"/>
                <a:cs typeface="Calibri" pitchFamily="34" charset="0"/>
              </a:rPr>
              <a:t>, teaching</a:t>
            </a:r>
            <a:r>
              <a:rPr lang="en-US" sz="2000" b="1" dirty="0">
                <a:latin typeface="Calibri" pitchFamily="34" charset="0"/>
                <a:cs typeface="Calibri" pitchFamily="34" charset="0"/>
              </a:rPr>
              <a:t>, </a:t>
            </a:r>
            <a:r>
              <a:rPr lang="en-US" sz="2000" b="1" dirty="0" smtClean="0">
                <a:latin typeface="Calibri" pitchFamily="34" charset="0"/>
                <a:cs typeface="Calibri" pitchFamily="34" charset="0"/>
              </a:rPr>
              <a:t>interactions</a:t>
            </a:r>
            <a:r>
              <a:rPr lang="en-US" sz="2000" b="1" dirty="0">
                <a:latin typeface="Calibri" pitchFamily="34" charset="0"/>
                <a:cs typeface="Calibri" pitchFamily="34" charset="0"/>
              </a:rPr>
              <a:t>, etc</a:t>
            </a:r>
            <a:r>
              <a:rPr lang="en-US" sz="2000" b="1" dirty="0" smtClean="0">
                <a:latin typeface="Calibri" pitchFamily="34" charset="0"/>
                <a:cs typeface="Calibri" pitchFamily="34" charset="0"/>
              </a:rPr>
              <a:t>.</a:t>
            </a:r>
            <a:endParaRPr lang="en-US" sz="2000" b="1" dirty="0">
              <a:latin typeface="Calibri" pitchFamily="34" charset="0"/>
              <a:cs typeface="Calibri" pitchFamily="34" charset="0"/>
            </a:endParaRPr>
          </a:p>
        </p:txBody>
      </p:sp>
      <p:sp>
        <p:nvSpPr>
          <p:cNvPr id="6" name="Rounded Rectangular Callout 5"/>
          <p:cNvSpPr/>
          <p:nvPr/>
        </p:nvSpPr>
        <p:spPr>
          <a:xfrm>
            <a:off x="6273800" y="3657600"/>
            <a:ext cx="2514600" cy="1371600"/>
          </a:xfrm>
          <a:prstGeom prst="wedgeRoundRectCallout">
            <a:avLst>
              <a:gd name="adj1" fmla="val -73105"/>
              <a:gd name="adj2" fmla="val 38794"/>
              <a:gd name="adj3" fmla="val 16667"/>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b="1" dirty="0" smtClean="0">
                <a:latin typeface="Calibri" pitchFamily="34" charset="0"/>
                <a:cs typeface="Calibri" pitchFamily="34" charset="0"/>
              </a:rPr>
              <a:t>Course syllabi, statistical/financial reports, committee minutes, etc.</a:t>
            </a:r>
            <a:endParaRPr lang="en-US" sz="2000" b="1" dirty="0">
              <a:latin typeface="Calibri" pitchFamily="34" charset="0"/>
              <a:cs typeface="Calibri" pitchFamily="34" charset="0"/>
            </a:endParaRPr>
          </a:p>
        </p:txBody>
      </p:sp>
    </p:spTree>
    <p:extLst>
      <p:ext uri="{BB962C8B-B14F-4D97-AF65-F5344CB8AC3E}">
        <p14:creationId xmlns:p14="http://schemas.microsoft.com/office/powerpoint/2010/main" val="363707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CD90B245-3234-4110-8CBD-2EA86BBAE9CB}"/>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BC8B8BAB-321D-4778-92EB-2B32E6F775C5}"/>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304B0767-4C62-499C-9A74-32F2310D368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D6035956-F2BB-4D21-AB57-F56B45033F2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35990A9E-716B-4CB7-8BA2-EAA7C23A319C}"/>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graphicEl>
                                              <a:dgm id="{AE746C33-DAA1-4979-9641-0C149CF393AA}"/>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2" grpId="0" animBg="1"/>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39984823"/>
              </p:ext>
            </p:extLst>
          </p:nvPr>
        </p:nvGraphicFramePr>
        <p:xfrm>
          <a:off x="381000" y="1066800"/>
          <a:ext cx="83820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381000" y="152400"/>
            <a:ext cx="8305800" cy="914400"/>
          </a:xfrm>
        </p:spPr>
        <p:txBody>
          <a:bodyPr/>
          <a:lstStyle/>
          <a:p>
            <a:r>
              <a:rPr lang="en-US" dirty="0" smtClean="0"/>
              <a:t>Documents</a:t>
            </a:r>
            <a:endParaRPr lang="en-US" dirty="0"/>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7468" y="1143000"/>
            <a:ext cx="6907478" cy="5255852"/>
          </a:xfrm>
          <a:prstGeom prst="rect">
            <a:avLst/>
          </a:prstGeom>
          <a:noFill/>
          <a:ln>
            <a:noFill/>
          </a:ln>
          <a:effectLst>
            <a:innerShdw blurRad="63500" dist="50800" dir="13500000">
              <a:prstClr val="black">
                <a:alpha val="50000"/>
              </a:prstClr>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7468" y="1142999"/>
            <a:ext cx="6907478" cy="5250561"/>
          </a:xfrm>
          <a:prstGeom prst="rect">
            <a:avLst/>
          </a:prstGeom>
          <a:noFill/>
          <a:ln>
            <a:noFill/>
          </a:ln>
          <a:effectLst>
            <a:innerShdw blurRad="63500" dist="50800" dir="13500000">
              <a:prstClr val="black">
                <a:alpha val="50000"/>
              </a:prstClr>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30168" y="1143000"/>
            <a:ext cx="6894778" cy="5250904"/>
          </a:xfrm>
          <a:prstGeom prst="rect">
            <a:avLst/>
          </a:prstGeom>
          <a:noFill/>
          <a:ln>
            <a:noFill/>
          </a:ln>
          <a:effectLst>
            <a:innerShdw blurRad="63500" dist="50800" dir="13500000">
              <a:prstClr val="black">
                <a:alpha val="50000"/>
              </a:prstClr>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7468" y="1143000"/>
            <a:ext cx="6898974" cy="5255852"/>
          </a:xfrm>
          <a:prstGeom prst="rect">
            <a:avLst/>
          </a:prstGeom>
          <a:noFill/>
          <a:ln>
            <a:noFill/>
          </a:ln>
          <a:effectLst>
            <a:innerShdw blurRad="63500" dist="50800" dir="13500000">
              <a:prstClr val="black">
                <a:alpha val="50000"/>
              </a:prstClr>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523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B084C01B-FB1B-42F6-AEA4-BE8D5557F42C}"/>
                                            </p:graphicEl>
                                          </p:spTgt>
                                        </p:tgtEl>
                                        <p:attrNameLst>
                                          <p:attrName>style.visibility</p:attrName>
                                        </p:attrNameLst>
                                      </p:cBhvr>
                                      <p:to>
                                        <p:strVal val="visible"/>
                                      </p:to>
                                    </p:set>
                                    <p:animEffect transition="in" filter="fade">
                                      <p:cBhvr>
                                        <p:cTn id="7" dur="500"/>
                                        <p:tgtEl>
                                          <p:spTgt spid="4">
                                            <p:graphicEl>
                                              <a:dgm id="{B084C01B-FB1B-42F6-AEA4-BE8D5557F42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graphicEl>
                                              <a:dgm id="{78648B61-8DD4-43FA-9A8F-6B465D56AF04}"/>
                                            </p:graphicEl>
                                          </p:spTgt>
                                        </p:tgtEl>
                                        <p:attrNameLst>
                                          <p:attrName>style.visibility</p:attrName>
                                        </p:attrNameLst>
                                      </p:cBhvr>
                                      <p:to>
                                        <p:strVal val="visible"/>
                                      </p:to>
                                    </p:set>
                                    <p:animEffect transition="in" filter="fade">
                                      <p:cBhvr>
                                        <p:cTn id="16" dur="500"/>
                                        <p:tgtEl>
                                          <p:spTgt spid="4">
                                            <p:graphicEl>
                                              <a:dgm id="{78648B61-8DD4-43FA-9A8F-6B465D56AF04}"/>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graphicEl>
                                              <a:dgm id="{B5D37665-7A80-4757-A84C-0E7FDEBFB27A}"/>
                                            </p:graphicEl>
                                          </p:spTgt>
                                        </p:tgtEl>
                                        <p:attrNameLst>
                                          <p:attrName>style.visibility</p:attrName>
                                        </p:attrNameLst>
                                      </p:cBhvr>
                                      <p:to>
                                        <p:strVal val="visible"/>
                                      </p:to>
                                    </p:set>
                                    <p:animEffect transition="in" filter="fade">
                                      <p:cBhvr>
                                        <p:cTn id="19" dur="500"/>
                                        <p:tgtEl>
                                          <p:spTgt spid="4">
                                            <p:graphicEl>
                                              <a:dgm id="{B5D37665-7A80-4757-A84C-0E7FDEBFB27A}"/>
                                            </p:graphicEl>
                                          </p:spTgt>
                                        </p:tgtEl>
                                      </p:cBhvr>
                                    </p:animEffect>
                                  </p:childTnLst>
                                </p:cTn>
                              </p:par>
                              <p:par>
                                <p:cTn id="20" presetID="1" presetClass="exit" presetSubtype="0" fill="hold" nodeType="withEffect">
                                  <p:stCondLst>
                                    <p:cond delay="0"/>
                                  </p:stCondLst>
                                  <p:childTnLst>
                                    <p:set>
                                      <p:cBhvr>
                                        <p:cTn id="21" dur="1" fill="hold">
                                          <p:stCondLst>
                                            <p:cond delay="0"/>
                                          </p:stCondLst>
                                        </p:cTn>
                                        <p:tgtEl>
                                          <p:spTgt spid="102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2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graphicEl>
                                              <a:dgm id="{6760CE7C-F918-474F-91E9-2FE2B709732A}"/>
                                            </p:graphicEl>
                                          </p:spTgt>
                                        </p:tgtEl>
                                        <p:attrNameLst>
                                          <p:attrName>style.visibility</p:attrName>
                                        </p:attrNameLst>
                                      </p:cBhvr>
                                      <p:to>
                                        <p:strVal val="visible"/>
                                      </p:to>
                                    </p:set>
                                    <p:animEffect transition="in" filter="fade">
                                      <p:cBhvr>
                                        <p:cTn id="30" dur="500"/>
                                        <p:tgtEl>
                                          <p:spTgt spid="4">
                                            <p:graphicEl>
                                              <a:dgm id="{6760CE7C-F918-474F-91E9-2FE2B709732A}"/>
                                            </p:graphic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graphicEl>
                                              <a:dgm id="{E01DE58B-7069-4A13-9181-9352693376B4}"/>
                                            </p:graphicEl>
                                          </p:spTgt>
                                        </p:tgtEl>
                                        <p:attrNameLst>
                                          <p:attrName>style.visibility</p:attrName>
                                        </p:attrNameLst>
                                      </p:cBhvr>
                                      <p:to>
                                        <p:strVal val="visible"/>
                                      </p:to>
                                    </p:set>
                                    <p:animEffect transition="in" filter="fade">
                                      <p:cBhvr>
                                        <p:cTn id="33" dur="500"/>
                                        <p:tgtEl>
                                          <p:spTgt spid="4">
                                            <p:graphicEl>
                                              <a:dgm id="{E01DE58B-7069-4A13-9181-9352693376B4}"/>
                                            </p:graphicEl>
                                          </p:spTgt>
                                        </p:tgtEl>
                                      </p:cBhvr>
                                    </p:animEffect>
                                  </p:childTnLst>
                                </p:cTn>
                              </p:par>
                              <p:par>
                                <p:cTn id="34" presetID="1" presetClass="exit" presetSubtype="0" fill="hold" nodeType="withEffect">
                                  <p:stCondLst>
                                    <p:cond delay="0"/>
                                  </p:stCondLst>
                                  <p:childTnLst>
                                    <p:set>
                                      <p:cBhvr>
                                        <p:cTn id="35" dur="1" fill="hold">
                                          <p:stCondLst>
                                            <p:cond delay="0"/>
                                          </p:stCondLst>
                                        </p:cTn>
                                        <p:tgtEl>
                                          <p:spTgt spid="102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2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graphicEl>
                                              <a:dgm id="{7C87C966-2335-429F-944E-B5281C61CC54}"/>
                                            </p:graphicEl>
                                          </p:spTgt>
                                        </p:tgtEl>
                                        <p:attrNameLst>
                                          <p:attrName>style.visibility</p:attrName>
                                        </p:attrNameLst>
                                      </p:cBhvr>
                                      <p:to>
                                        <p:strVal val="visible"/>
                                      </p:to>
                                    </p:set>
                                    <p:animEffect transition="in" filter="fade">
                                      <p:cBhvr>
                                        <p:cTn id="44" dur="500"/>
                                        <p:tgtEl>
                                          <p:spTgt spid="4">
                                            <p:graphicEl>
                                              <a:dgm id="{7C87C966-2335-429F-944E-B5281C61CC54}"/>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
                                            <p:graphicEl>
                                              <a:dgm id="{8938B7B9-CDB9-45AE-A606-F27784618130}"/>
                                            </p:graphicEl>
                                          </p:spTgt>
                                        </p:tgtEl>
                                        <p:attrNameLst>
                                          <p:attrName>style.visibility</p:attrName>
                                        </p:attrNameLst>
                                      </p:cBhvr>
                                      <p:to>
                                        <p:strVal val="visible"/>
                                      </p:to>
                                    </p:set>
                                    <p:animEffect transition="in" filter="fade">
                                      <p:cBhvr>
                                        <p:cTn id="47" dur="500"/>
                                        <p:tgtEl>
                                          <p:spTgt spid="4">
                                            <p:graphicEl>
                                              <a:dgm id="{8938B7B9-CDB9-45AE-A606-F27784618130}"/>
                                            </p:graphicEl>
                                          </p:spTgt>
                                        </p:tgtEl>
                                      </p:cBhvr>
                                    </p:animEffect>
                                  </p:childTnLst>
                                </p:cTn>
                              </p:par>
                              <p:par>
                                <p:cTn id="48" presetID="1" presetClass="exit" presetSubtype="0" fill="hold" nodeType="withEffect">
                                  <p:stCondLst>
                                    <p:cond delay="0"/>
                                  </p:stCondLst>
                                  <p:childTnLst>
                                    <p:set>
                                      <p:cBhvr>
                                        <p:cTn id="49" dur="1" fill="hold">
                                          <p:stCondLst>
                                            <p:cond delay="0"/>
                                          </p:stCondLst>
                                        </p:cTn>
                                        <p:tgtEl>
                                          <p:spTgt spid="1027"/>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028"/>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
                                            <p:graphicEl>
                                              <a:dgm id="{79DC2258-D529-4EA6-8553-17D9C1E8EC2F}"/>
                                            </p:graphicEl>
                                          </p:spTgt>
                                        </p:tgtEl>
                                        <p:attrNameLst>
                                          <p:attrName>style.visibility</p:attrName>
                                        </p:attrNameLst>
                                      </p:cBhvr>
                                      <p:to>
                                        <p:strVal val="visible"/>
                                      </p:to>
                                    </p:set>
                                    <p:animEffect transition="in" filter="fade">
                                      <p:cBhvr>
                                        <p:cTn id="58" dur="500"/>
                                        <p:tgtEl>
                                          <p:spTgt spid="4">
                                            <p:graphicEl>
                                              <a:dgm id="{79DC2258-D529-4EA6-8553-17D9C1E8EC2F}"/>
                                            </p:graphic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
                                            <p:graphicEl>
                                              <a:dgm id="{21C98948-C801-42F8-897A-24E4BFF9F9A0}"/>
                                            </p:graphicEl>
                                          </p:spTgt>
                                        </p:tgtEl>
                                        <p:attrNameLst>
                                          <p:attrName>style.visibility</p:attrName>
                                        </p:attrNameLst>
                                      </p:cBhvr>
                                      <p:to>
                                        <p:strVal val="visible"/>
                                      </p:to>
                                    </p:set>
                                    <p:animEffect transition="in" filter="fade">
                                      <p:cBhvr>
                                        <p:cTn id="61" dur="500"/>
                                        <p:tgtEl>
                                          <p:spTgt spid="4">
                                            <p:graphicEl>
                                              <a:dgm id="{21C98948-C801-42F8-897A-24E4BFF9F9A0}"/>
                                            </p:graphicEl>
                                          </p:spTgt>
                                        </p:tgtEl>
                                      </p:cBhvr>
                                    </p:animEffect>
                                  </p:childTnLst>
                                </p:cTn>
                              </p:par>
                              <p:par>
                                <p:cTn id="62" presetID="1" presetClass="exit" presetSubtype="0" fill="hold" nodeType="withEffect">
                                  <p:stCondLst>
                                    <p:cond delay="0"/>
                                  </p:stCondLst>
                                  <p:childTnLst>
                                    <p:set>
                                      <p:cBhvr>
                                        <p:cTn id="63" dur="1" fill="hold">
                                          <p:stCondLst>
                                            <p:cond delay="0"/>
                                          </p:stCondLst>
                                        </p:cTn>
                                        <p:tgtEl>
                                          <p:spTgt spid="1028"/>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4">
                                            <p:graphicEl>
                                              <a:dgm id="{83D6AE1F-F843-4C69-81DF-B6D254D2B4D3}"/>
                                            </p:graphicEl>
                                          </p:spTgt>
                                        </p:tgtEl>
                                        <p:attrNameLst>
                                          <p:attrName>style.visibility</p:attrName>
                                        </p:attrNameLst>
                                      </p:cBhvr>
                                      <p:to>
                                        <p:strVal val="visible"/>
                                      </p:to>
                                    </p:set>
                                    <p:animEffect transition="in" filter="fade">
                                      <p:cBhvr>
                                        <p:cTn id="68" dur="500"/>
                                        <p:tgtEl>
                                          <p:spTgt spid="4">
                                            <p:graphicEl>
                                              <a:dgm id="{83D6AE1F-F843-4C69-81DF-B6D254D2B4D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457200" indent="-439738">
              <a:spcBef>
                <a:spcPts val="1800"/>
              </a:spcBef>
            </a:pPr>
            <a:r>
              <a:rPr lang="en-US" sz="2700" b="1" dirty="0">
                <a:solidFill>
                  <a:srgbClr val="FFFF00"/>
                </a:solidFill>
                <a:effectLst/>
              </a:rPr>
              <a:t>A constructive spirit</a:t>
            </a:r>
            <a:r>
              <a:rPr lang="en-US" sz="2700" dirty="0">
                <a:effectLst/>
              </a:rPr>
              <a:t> that assesses objectively the strengths and weaknesses of an institution, a program, or an individual, and also seeks to enhance their respective potential.</a:t>
            </a:r>
          </a:p>
          <a:p>
            <a:pPr marL="457200" indent="-439738">
              <a:spcBef>
                <a:spcPts val="1800"/>
              </a:spcBef>
            </a:pPr>
            <a:r>
              <a:rPr lang="en-US" sz="2700" b="1" dirty="0" smtClean="0">
                <a:solidFill>
                  <a:srgbClr val="FFFF00"/>
                </a:solidFill>
                <a:effectLst/>
              </a:rPr>
              <a:t>Confidentiality</a:t>
            </a:r>
            <a:r>
              <a:rPr lang="en-US" sz="2700" dirty="0" smtClean="0">
                <a:solidFill>
                  <a:srgbClr val="FFFF00"/>
                </a:solidFill>
                <a:effectLst/>
              </a:rPr>
              <a:t> </a:t>
            </a:r>
            <a:r>
              <a:rPr lang="en-US" sz="2700" dirty="0">
                <a:effectLst/>
              </a:rPr>
              <a:t>in reporting any sensitive information that has been entrusted to him/her, both during and after the visit.</a:t>
            </a:r>
          </a:p>
          <a:p>
            <a:pPr marL="457200" indent="-439738">
              <a:spcBef>
                <a:spcPts val="1800"/>
              </a:spcBef>
            </a:pPr>
            <a:r>
              <a:rPr lang="en-US" sz="2700" b="1" dirty="0" smtClean="0">
                <a:solidFill>
                  <a:srgbClr val="FFFF00"/>
                </a:solidFill>
                <a:effectLst/>
              </a:rPr>
              <a:t>Avoidance </a:t>
            </a:r>
            <a:r>
              <a:rPr lang="en-US" sz="2700" b="1" dirty="0">
                <a:solidFill>
                  <a:srgbClr val="FFFF00"/>
                </a:solidFill>
                <a:effectLst/>
              </a:rPr>
              <a:t>of any unethical behavior</a:t>
            </a:r>
            <a:r>
              <a:rPr lang="en-US" sz="2700" dirty="0">
                <a:effectLst/>
              </a:rPr>
              <a:t>, </a:t>
            </a:r>
            <a:r>
              <a:rPr lang="en-US" sz="2700" dirty="0" smtClean="0">
                <a:effectLst/>
              </a:rPr>
              <a:t>such </a:t>
            </a:r>
            <a:r>
              <a:rPr lang="en-US" sz="2700" dirty="0">
                <a:effectLst/>
              </a:rPr>
              <a:t>as using the </a:t>
            </a:r>
            <a:r>
              <a:rPr lang="en-US" sz="2700" dirty="0" smtClean="0">
                <a:effectLst/>
              </a:rPr>
              <a:t>visit </a:t>
            </a:r>
            <a:r>
              <a:rPr lang="en-US" sz="2700" dirty="0">
                <a:effectLst/>
              </a:rPr>
              <a:t>as an opportunity to recruit faculty, staff or students for another institution</a:t>
            </a:r>
            <a:r>
              <a:rPr lang="en-US" sz="2700" dirty="0" smtClean="0">
                <a:effectLst/>
              </a:rPr>
              <a:t>.</a:t>
            </a:r>
            <a:endParaRPr lang="en-US" sz="2700" dirty="0">
              <a:effectLst/>
            </a:endParaRPr>
          </a:p>
        </p:txBody>
      </p:sp>
      <p:sp>
        <p:nvSpPr>
          <p:cNvPr id="3" name="Title 2"/>
          <p:cNvSpPr>
            <a:spLocks noGrp="1"/>
          </p:cNvSpPr>
          <p:nvPr>
            <p:ph type="title"/>
          </p:nvPr>
        </p:nvSpPr>
        <p:spPr/>
        <p:txBody>
          <a:bodyPr/>
          <a:lstStyle/>
          <a:p>
            <a:r>
              <a:rPr lang="en-US" dirty="0" smtClean="0"/>
              <a:t>Professional Responsibilities</a:t>
            </a:r>
            <a:endParaRPr lang="en-US" dirty="0"/>
          </a:p>
        </p:txBody>
      </p:sp>
    </p:spTree>
    <p:extLst>
      <p:ext uri="{BB962C8B-B14F-4D97-AF65-F5344CB8AC3E}">
        <p14:creationId xmlns:p14="http://schemas.microsoft.com/office/powerpoint/2010/main" val="397122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6450" y="2967335"/>
            <a:ext cx="405110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Context</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 name="Picture 2" descr="1aaa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09600"/>
            <a:ext cx="1387475" cy="163469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5" name="Rectangle 4"/>
          <p:cNvSpPr/>
          <p:nvPr/>
        </p:nvSpPr>
        <p:spPr>
          <a:xfrm>
            <a:off x="3997994" y="3960167"/>
            <a:ext cx="310206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Visit</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Rectangle 5"/>
          <p:cNvSpPr/>
          <p:nvPr/>
        </p:nvSpPr>
        <p:spPr>
          <a:xfrm>
            <a:off x="4500496" y="4953000"/>
            <a:ext cx="373692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rgbClr val="ECFF63"/>
                    </a:gs>
                    <a:gs pos="75000">
                      <a:srgbClr val="D6F208"/>
                    </a:gs>
                    <a:gs pos="100000">
                      <a:srgbClr val="D9F600"/>
                    </a:gs>
                  </a:gsLst>
                  <a:lin ang="5400000"/>
                </a:gradFill>
                <a:effectLst>
                  <a:outerShdw blurRad="50800" dist="39000" dir="5460000" algn="tl">
                    <a:srgbClr val="000000">
                      <a:alpha val="38000"/>
                    </a:srgbClr>
                  </a:outerShdw>
                </a:effectLst>
              </a:rPr>
              <a:t>The Report</a:t>
            </a:r>
            <a:endParaRPr lang="en-US" sz="5400" b="1" cap="none" spc="0" dirty="0">
              <a:ln w="11430"/>
              <a:gradFill>
                <a:gsLst>
                  <a:gs pos="0">
                    <a:srgbClr val="ECFF63"/>
                  </a:gs>
                  <a:gs pos="75000">
                    <a:srgbClr val="D6F208"/>
                  </a:gs>
                  <a:gs pos="100000">
                    <a:srgbClr val="D9F600"/>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760587249"/>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p:transition spd="slow">
        <p:fade thruBlk="1"/>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Writing</a:t>
            </a:r>
            <a:endParaRPr lang="en-US" dirty="0"/>
          </a:p>
        </p:txBody>
      </p:sp>
      <p:sp>
        <p:nvSpPr>
          <p:cNvPr id="3" name="Content Placeholder 2"/>
          <p:cNvSpPr>
            <a:spLocks noGrp="1"/>
          </p:cNvSpPr>
          <p:nvPr>
            <p:ph idx="1"/>
          </p:nvPr>
        </p:nvSpPr>
        <p:spPr>
          <a:xfrm>
            <a:off x="381000" y="1600201"/>
            <a:ext cx="8305800" cy="5029199"/>
          </a:xfrm>
        </p:spPr>
        <p:txBody>
          <a:bodyPr>
            <a:noAutofit/>
          </a:bodyPr>
          <a:lstStyle/>
          <a:p>
            <a:pPr marL="457200" indent="-439738">
              <a:spcBef>
                <a:spcPts val="1200"/>
              </a:spcBef>
              <a:buFont typeface="+mj-lt"/>
              <a:buAutoNum type="arabicPeriod"/>
            </a:pPr>
            <a:r>
              <a:rPr lang="en-US" sz="2500" b="1" dirty="0" smtClean="0">
                <a:solidFill>
                  <a:srgbClr val="FFFF00"/>
                </a:solidFill>
                <a:latin typeface="Calibri" pitchFamily="34" charset="0"/>
                <a:cs typeface="Calibri" pitchFamily="34" charset="0"/>
              </a:rPr>
              <a:t>Consider </a:t>
            </a:r>
            <a:r>
              <a:rPr lang="en-US" sz="2500" b="1" dirty="0">
                <a:solidFill>
                  <a:srgbClr val="FFFF00"/>
                </a:solidFill>
                <a:latin typeface="Calibri" pitchFamily="34" charset="0"/>
                <a:cs typeface="Calibri" pitchFamily="34" charset="0"/>
              </a:rPr>
              <a:t>context: </a:t>
            </a:r>
            <a:r>
              <a:rPr lang="en-US" sz="2500" dirty="0">
                <a:latin typeface="Calibri" pitchFamily="34" charset="0"/>
                <a:cs typeface="Calibri" pitchFamily="34" charset="0"/>
              </a:rPr>
              <a:t>Although there are certain core expectations of all accredited Seventh-day Adventist institutions, the institution should be evaluated according to its own </a:t>
            </a:r>
            <a:r>
              <a:rPr lang="en-US" sz="2500" dirty="0" smtClean="0">
                <a:latin typeface="Calibri" pitchFamily="34" charset="0"/>
                <a:cs typeface="Calibri" pitchFamily="34" charset="0"/>
              </a:rPr>
              <a:t>mission</a:t>
            </a:r>
            <a:r>
              <a:rPr lang="en-US" sz="2500" dirty="0">
                <a:latin typeface="Calibri" pitchFamily="34" charset="0"/>
                <a:cs typeface="Calibri" pitchFamily="34" charset="0"/>
              </a:rPr>
              <a:t>.</a:t>
            </a:r>
          </a:p>
          <a:p>
            <a:pPr marL="457200" indent="-439738">
              <a:spcBef>
                <a:spcPts val="1200"/>
              </a:spcBef>
              <a:buFont typeface="+mj-lt"/>
              <a:buAutoNum type="arabicPeriod"/>
            </a:pPr>
            <a:r>
              <a:rPr lang="en-US" sz="2500" b="1" dirty="0" smtClean="0">
                <a:solidFill>
                  <a:srgbClr val="FFFF00"/>
                </a:solidFill>
                <a:latin typeface="Calibri" pitchFamily="34" charset="0"/>
                <a:cs typeface="Calibri" pitchFamily="34" charset="0"/>
              </a:rPr>
              <a:t>Triangulate</a:t>
            </a:r>
            <a:r>
              <a:rPr lang="en-US" sz="2500" b="1" dirty="0">
                <a:solidFill>
                  <a:srgbClr val="FFFF00"/>
                </a:solidFill>
                <a:latin typeface="Calibri" pitchFamily="34" charset="0"/>
                <a:cs typeface="Calibri" pitchFamily="34" charset="0"/>
              </a:rPr>
              <a:t>: </a:t>
            </a:r>
            <a:r>
              <a:rPr lang="en-US" sz="2500" dirty="0">
                <a:latin typeface="Calibri" pitchFamily="34" charset="0"/>
                <a:cs typeface="Calibri" pitchFamily="34" charset="0"/>
              </a:rPr>
              <a:t>Confirm your assessments by checking at least 2 or 3 data sources. </a:t>
            </a:r>
            <a:r>
              <a:rPr lang="en-US" sz="2500" dirty="0" smtClean="0">
                <a:latin typeface="Calibri" pitchFamily="34" charset="0"/>
                <a:cs typeface="Calibri" pitchFamily="34" charset="0"/>
              </a:rPr>
              <a:t>Crosscheck your </a:t>
            </a:r>
            <a:r>
              <a:rPr lang="en-US" sz="2500" dirty="0">
                <a:latin typeface="Calibri" pitchFamily="34" charset="0"/>
                <a:cs typeface="Calibri" pitchFamily="34" charset="0"/>
              </a:rPr>
              <a:t>conclusion with at least one other team member before writing it as a </a:t>
            </a:r>
            <a:r>
              <a:rPr lang="en-US" sz="2500" dirty="0" smtClean="0">
                <a:latin typeface="Calibri" pitchFamily="34" charset="0"/>
                <a:cs typeface="Calibri" pitchFamily="34" charset="0"/>
              </a:rPr>
              <a:t>recommendation</a:t>
            </a:r>
            <a:r>
              <a:rPr lang="en-US" sz="2500" dirty="0">
                <a:latin typeface="Calibri" pitchFamily="34" charset="0"/>
                <a:cs typeface="Calibri" pitchFamily="34" charset="0"/>
              </a:rPr>
              <a:t>.</a:t>
            </a:r>
          </a:p>
          <a:p>
            <a:pPr marL="457200" indent="-439738">
              <a:spcBef>
                <a:spcPts val="1200"/>
              </a:spcBef>
              <a:buFont typeface="+mj-lt"/>
              <a:buAutoNum type="arabicPeriod"/>
            </a:pPr>
            <a:r>
              <a:rPr lang="en-US" sz="2500" b="1" dirty="0" smtClean="0">
                <a:solidFill>
                  <a:srgbClr val="FFFF00"/>
                </a:solidFill>
                <a:latin typeface="Calibri" pitchFamily="34" charset="0"/>
                <a:cs typeface="Calibri" pitchFamily="34" charset="0"/>
              </a:rPr>
              <a:t>Differentiate</a:t>
            </a:r>
            <a:r>
              <a:rPr lang="en-US" sz="2500" b="1" dirty="0">
                <a:solidFill>
                  <a:srgbClr val="FFFF00"/>
                </a:solidFill>
                <a:latin typeface="Calibri" pitchFamily="34" charset="0"/>
                <a:cs typeface="Calibri" pitchFamily="34" charset="0"/>
              </a:rPr>
              <a:t>:</a:t>
            </a:r>
            <a:r>
              <a:rPr lang="en-US" sz="2500" dirty="0">
                <a:latin typeface="Calibri" pitchFamily="34" charset="0"/>
                <a:cs typeface="Calibri" pitchFamily="34" charset="0"/>
              </a:rPr>
              <a:t> Avoid including every issue as a possible recommendation. </a:t>
            </a:r>
            <a:r>
              <a:rPr lang="en-US" sz="2500" dirty="0" smtClean="0">
                <a:latin typeface="Calibri" pitchFamily="34" charset="0"/>
                <a:cs typeface="Calibri" pitchFamily="34" charset="0"/>
              </a:rPr>
              <a:t>Focus </a:t>
            </a:r>
            <a:r>
              <a:rPr lang="en-US" sz="2500" dirty="0">
                <a:latin typeface="Calibri" pitchFamily="34" charset="0"/>
                <a:cs typeface="Calibri" pitchFamily="34" charset="0"/>
              </a:rPr>
              <a:t>should be on the key areas that will assist the institution in moving forward as a quality SDA institution. </a:t>
            </a:r>
            <a:r>
              <a:rPr lang="en-US" sz="2500" dirty="0" smtClean="0">
                <a:latin typeface="Calibri" pitchFamily="34" charset="0"/>
                <a:cs typeface="Calibri" pitchFamily="34" charset="0"/>
              </a:rPr>
              <a:t>Minor aspects can be included as suggestions.</a:t>
            </a:r>
            <a:endParaRPr lang="en-US" sz="2500" dirty="0">
              <a:latin typeface="Calibri" pitchFamily="34" charset="0"/>
              <a:cs typeface="Calibri" pitchFamily="34" charset="0"/>
            </a:endParaRPr>
          </a:p>
        </p:txBody>
      </p:sp>
    </p:spTree>
    <p:extLst>
      <p:ext uri="{BB962C8B-B14F-4D97-AF65-F5344CB8AC3E}">
        <p14:creationId xmlns:p14="http://schemas.microsoft.com/office/powerpoint/2010/main" val="107554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6450" y="2967335"/>
            <a:ext cx="405110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rgbClr val="ECFF63"/>
                    </a:gs>
                    <a:gs pos="75000">
                      <a:srgbClr val="D6F208"/>
                    </a:gs>
                    <a:gs pos="100000">
                      <a:srgbClr val="D9F600"/>
                    </a:gs>
                  </a:gsLst>
                  <a:lin ang="5400000"/>
                </a:gradFill>
                <a:effectLst>
                  <a:outerShdw blurRad="50800" dist="39000" dir="5460000" algn="tl">
                    <a:srgbClr val="000000">
                      <a:alpha val="38000"/>
                    </a:srgbClr>
                  </a:outerShdw>
                </a:effectLst>
              </a:rPr>
              <a:t>The Context</a:t>
            </a:r>
            <a:endParaRPr lang="en-US" sz="5400" b="1" cap="none" spc="0" dirty="0">
              <a:ln w="11430"/>
              <a:gradFill>
                <a:gsLst>
                  <a:gs pos="0">
                    <a:srgbClr val="ECFF63"/>
                  </a:gs>
                  <a:gs pos="75000">
                    <a:srgbClr val="D6F208"/>
                  </a:gs>
                  <a:gs pos="100000">
                    <a:srgbClr val="D9F600"/>
                  </a:gs>
                </a:gsLst>
                <a:lin ang="5400000"/>
              </a:gradFill>
              <a:effectLst>
                <a:outerShdw blurRad="50800" dist="39000" dir="5460000" algn="tl">
                  <a:srgbClr val="000000">
                    <a:alpha val="38000"/>
                  </a:srgbClr>
                </a:outerShdw>
              </a:effectLst>
            </a:endParaRPr>
          </a:p>
        </p:txBody>
      </p:sp>
      <p:pic>
        <p:nvPicPr>
          <p:cNvPr id="3" name="Picture 2" descr="1aaa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09600"/>
            <a:ext cx="1387475" cy="163469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5" name="Rectangle 4"/>
          <p:cNvSpPr/>
          <p:nvPr/>
        </p:nvSpPr>
        <p:spPr>
          <a:xfrm>
            <a:off x="3997994" y="3960167"/>
            <a:ext cx="310206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Visit</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Rectangle 5"/>
          <p:cNvSpPr/>
          <p:nvPr/>
        </p:nvSpPr>
        <p:spPr>
          <a:xfrm>
            <a:off x="4500496" y="4953000"/>
            <a:ext cx="373692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Report</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208294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Writing</a:t>
            </a:r>
            <a:endParaRPr lang="en-US" dirty="0"/>
          </a:p>
        </p:txBody>
      </p:sp>
      <p:sp>
        <p:nvSpPr>
          <p:cNvPr id="3" name="Content Placeholder 2"/>
          <p:cNvSpPr>
            <a:spLocks noGrp="1"/>
          </p:cNvSpPr>
          <p:nvPr>
            <p:ph idx="1"/>
          </p:nvPr>
        </p:nvSpPr>
        <p:spPr>
          <a:xfrm>
            <a:off x="381000" y="1524000"/>
            <a:ext cx="8305800" cy="5029199"/>
          </a:xfrm>
        </p:spPr>
        <p:txBody>
          <a:bodyPr>
            <a:noAutofit/>
          </a:bodyPr>
          <a:lstStyle/>
          <a:p>
            <a:pPr marL="457200" indent="-441325">
              <a:spcBef>
                <a:spcPts val="1200"/>
              </a:spcBef>
              <a:buFont typeface="+mj-lt"/>
              <a:buAutoNum type="arabicPeriod" startAt="4"/>
            </a:pPr>
            <a:r>
              <a:rPr lang="en-US" sz="2400" b="1" dirty="0" smtClean="0">
                <a:solidFill>
                  <a:srgbClr val="FFFF00"/>
                </a:solidFill>
                <a:latin typeface="Calibri" pitchFamily="34" charset="0"/>
                <a:cs typeface="Calibri" pitchFamily="34" charset="0"/>
              </a:rPr>
              <a:t>Set </a:t>
            </a:r>
            <a:r>
              <a:rPr lang="en-US" sz="2400" b="1" dirty="0">
                <a:solidFill>
                  <a:srgbClr val="FFFF00"/>
                </a:solidFill>
                <a:latin typeface="Calibri" pitchFamily="34" charset="0"/>
                <a:cs typeface="Calibri" pitchFamily="34" charset="0"/>
              </a:rPr>
              <a:t>limits:</a:t>
            </a:r>
            <a:r>
              <a:rPr lang="en-US" sz="2400" dirty="0">
                <a:latin typeface="Calibri" pitchFamily="34" charset="0"/>
                <a:cs typeface="Calibri" pitchFamily="34" charset="0"/>
              </a:rPr>
              <a:t> As a team, define the approximate number of recommendations overall. Recommendations should focus on major issues and should be limited to a number reasonable for the institution to manage in the period before the next full evaluation visit. </a:t>
            </a:r>
            <a:r>
              <a:rPr lang="en-US" sz="2400" dirty="0" smtClean="0">
                <a:latin typeface="Calibri" pitchFamily="34" charset="0"/>
                <a:cs typeface="Calibri" pitchFamily="34" charset="0"/>
              </a:rPr>
              <a:t>From among these, 10-12 recommendations will be designated as major recommendations, those on which the institution should focus with some urgency.</a:t>
            </a:r>
            <a:endParaRPr lang="en-US" sz="2400" dirty="0">
              <a:latin typeface="Calibri" pitchFamily="34" charset="0"/>
              <a:cs typeface="Calibri" pitchFamily="34" charset="0"/>
            </a:endParaRPr>
          </a:p>
          <a:p>
            <a:pPr marL="457200" indent="-439738">
              <a:spcBef>
                <a:spcPts val="1200"/>
              </a:spcBef>
              <a:buFont typeface="+mj-lt"/>
              <a:buAutoNum type="arabicPeriod" startAt="4"/>
            </a:pPr>
            <a:r>
              <a:rPr lang="en-US" sz="2400" b="1" dirty="0" smtClean="0">
                <a:solidFill>
                  <a:srgbClr val="FFFF00"/>
                </a:solidFill>
                <a:latin typeface="Calibri" pitchFamily="34" charset="0"/>
                <a:cs typeface="Calibri" pitchFamily="34" charset="0"/>
              </a:rPr>
              <a:t>Seek </a:t>
            </a:r>
            <a:r>
              <a:rPr lang="en-US" sz="2400" b="1" dirty="0">
                <a:solidFill>
                  <a:srgbClr val="FFFF00"/>
                </a:solidFill>
                <a:latin typeface="Calibri" pitchFamily="34" charset="0"/>
                <a:cs typeface="Calibri" pitchFamily="34" charset="0"/>
              </a:rPr>
              <a:t>balance: </a:t>
            </a:r>
            <a:r>
              <a:rPr lang="en-US" sz="2400" dirty="0">
                <a:latin typeface="Calibri" pitchFamily="34" charset="0"/>
                <a:cs typeface="Calibri" pitchFamily="34" charset="0"/>
              </a:rPr>
              <a:t>All institutions have strengths and it is important that these be recognized. Identify these areas of strength and incorporate them as commendations. Commendations, however, should be given only for </a:t>
            </a:r>
            <a:r>
              <a:rPr lang="en-US" sz="2400" dirty="0" smtClean="0">
                <a:latin typeface="Calibri" pitchFamily="34" charset="0"/>
                <a:cs typeface="Calibri" pitchFamily="34" charset="0"/>
              </a:rPr>
              <a:t>outstanding achievements </a:t>
            </a:r>
            <a:r>
              <a:rPr lang="en-US" sz="2400" dirty="0">
                <a:latin typeface="Calibri" pitchFamily="34" charset="0"/>
                <a:cs typeface="Calibri" pitchFamily="34" charset="0"/>
              </a:rPr>
              <a:t>or tasks performed in a superior manner, not for the normal fulfillment of a duty.</a:t>
            </a:r>
          </a:p>
          <a:p>
            <a:pPr marL="761238" indent="-742950">
              <a:spcBef>
                <a:spcPts val="1200"/>
              </a:spcBef>
              <a:buFont typeface="+mj-lt"/>
              <a:buAutoNum type="arabicPeriod" startAt="4"/>
            </a:pP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314230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6464346"/>
              </p:ext>
            </p:extLst>
          </p:nvPr>
        </p:nvGraphicFramePr>
        <p:xfrm>
          <a:off x="381000" y="1600200"/>
          <a:ext cx="83058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The Writing</a:t>
            </a:r>
            <a:endParaRPr lang="en-US" dirty="0"/>
          </a:p>
        </p:txBody>
      </p:sp>
    </p:spTree>
    <p:extLst>
      <p:ext uri="{BB962C8B-B14F-4D97-AF65-F5344CB8AC3E}">
        <p14:creationId xmlns:p14="http://schemas.microsoft.com/office/powerpoint/2010/main" val="109556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018C508B-B6C6-4626-A84A-0E4C282F115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324579AF-5919-42EE-A6C4-E6C6A6162ED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8F333933-079C-48F0-8B47-5A290E63A5FA}"/>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8BF934FF-5AB5-4991-B994-30363EBA9CFE}"/>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EB45E2F7-D904-4980-90A2-868A837D27D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D63174BA-F2E1-4D15-BBDE-45D71ABA866F}"/>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A0617B1D-4141-475D-A40F-CF9F96C670F8}"/>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796D5DF4-7562-414C-B408-1CE0CA4E8A39}"/>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C074596A-EDEC-4865-A1C5-AE92BC00E09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00201"/>
            <a:ext cx="8305800" cy="5257799"/>
          </a:xfrm>
        </p:spPr>
        <p:txBody>
          <a:bodyPr>
            <a:normAutofit/>
          </a:bodyPr>
          <a:lstStyle/>
          <a:p>
            <a:pPr marL="18288" indent="0">
              <a:buNone/>
            </a:pPr>
            <a:r>
              <a:rPr lang="en-US" sz="2200" b="1" dirty="0">
                <a:solidFill>
                  <a:srgbClr val="FFFF00"/>
                </a:solidFill>
                <a:effectLst/>
              </a:rPr>
              <a:t>Criterion 1: History, Philosophy, Mission and Objectives</a:t>
            </a:r>
            <a:endParaRPr lang="en-US" sz="2200" dirty="0">
              <a:solidFill>
                <a:srgbClr val="FFFF00"/>
              </a:solidFill>
              <a:effectLst/>
            </a:endParaRPr>
          </a:p>
          <a:p>
            <a:pPr marL="18288" indent="0">
              <a:spcBef>
                <a:spcPts val="1200"/>
              </a:spcBef>
              <a:spcAft>
                <a:spcPts val="600"/>
              </a:spcAft>
              <a:buNone/>
            </a:pPr>
            <a:r>
              <a:rPr lang="en-US" sz="2200" b="1" i="1" dirty="0">
                <a:effectLst/>
              </a:rPr>
              <a:t>Observations and findings</a:t>
            </a:r>
            <a:endParaRPr lang="en-US" sz="2200" dirty="0">
              <a:effectLst/>
            </a:endParaRPr>
          </a:p>
          <a:p>
            <a:pPr marL="18288" indent="0">
              <a:buNone/>
            </a:pPr>
            <a:r>
              <a:rPr lang="en-US" sz="2200" dirty="0">
                <a:effectLst/>
              </a:rPr>
              <a:t>[Insert descriptive text that summarizes the team’s observations and findings regarding this criterion. Specific statistics can be included.]</a:t>
            </a:r>
          </a:p>
          <a:p>
            <a:pPr marL="18288" indent="0">
              <a:spcBef>
                <a:spcPts val="1200"/>
              </a:spcBef>
              <a:spcAft>
                <a:spcPts val="600"/>
              </a:spcAft>
              <a:buNone/>
            </a:pPr>
            <a:r>
              <a:rPr lang="en-US" sz="2200" b="1" i="1" dirty="0">
                <a:effectLst/>
              </a:rPr>
              <a:t>Prior recommendations</a:t>
            </a:r>
            <a:endParaRPr lang="en-US" sz="2200" dirty="0">
              <a:effectLst/>
            </a:endParaRPr>
          </a:p>
          <a:p>
            <a:pPr marL="18288" indent="0">
              <a:buNone/>
            </a:pPr>
            <a:r>
              <a:rPr lang="en-US" sz="2200" dirty="0">
                <a:effectLst/>
              </a:rPr>
              <a:t>In the AAA visit of [year], there were [#] recommendations pertaining to Criterion 1: History, Philosophy, Mission and Objectives. The institution has fully complied with [#] of these recommendations. [Add explanatory text regarding recommendations which are unfulfilled or only partially fulfilled. Also include in this section the recommendations from any interim or intervening focused visits</a:t>
            </a:r>
            <a:r>
              <a:rPr lang="en-US" sz="2200" dirty="0" smtClean="0">
                <a:effectLst/>
              </a:rPr>
              <a:t>.]</a:t>
            </a:r>
            <a:endParaRPr lang="en-US" sz="2200" dirty="0">
              <a:effectLst/>
            </a:endParaRPr>
          </a:p>
        </p:txBody>
      </p:sp>
      <p:sp>
        <p:nvSpPr>
          <p:cNvPr id="3" name="Title 2"/>
          <p:cNvSpPr>
            <a:spLocks noGrp="1"/>
          </p:cNvSpPr>
          <p:nvPr>
            <p:ph type="title"/>
          </p:nvPr>
        </p:nvSpPr>
        <p:spPr/>
        <p:txBody>
          <a:bodyPr/>
          <a:lstStyle/>
          <a:p>
            <a:r>
              <a:rPr lang="en-US" dirty="0" smtClean="0"/>
              <a:t>The Writing</a:t>
            </a:r>
            <a:endParaRPr lang="en-US" dirty="0"/>
          </a:p>
        </p:txBody>
      </p:sp>
    </p:spTree>
    <p:extLst>
      <p:ext uri="{BB962C8B-B14F-4D97-AF65-F5344CB8AC3E}">
        <p14:creationId xmlns:p14="http://schemas.microsoft.com/office/powerpoint/2010/main" val="334270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Writing</a:t>
            </a:r>
            <a:endParaRPr lang="en-US" dirty="0"/>
          </a:p>
        </p:txBody>
      </p:sp>
      <p:sp>
        <p:nvSpPr>
          <p:cNvPr id="3" name="Content Placeholder 2"/>
          <p:cNvSpPr>
            <a:spLocks noGrp="1"/>
          </p:cNvSpPr>
          <p:nvPr>
            <p:ph idx="1"/>
          </p:nvPr>
        </p:nvSpPr>
        <p:spPr>
          <a:xfrm>
            <a:off x="381000" y="1600201"/>
            <a:ext cx="8305800" cy="5029199"/>
          </a:xfrm>
        </p:spPr>
        <p:txBody>
          <a:bodyPr>
            <a:noAutofit/>
          </a:bodyPr>
          <a:lstStyle/>
          <a:p>
            <a:pPr marL="457200" indent="-439738">
              <a:lnSpc>
                <a:spcPct val="95000"/>
              </a:lnSpc>
              <a:spcBef>
                <a:spcPts val="1200"/>
              </a:spcBef>
              <a:buFont typeface="+mj-lt"/>
              <a:buAutoNum type="arabicPeriod"/>
            </a:pPr>
            <a:r>
              <a:rPr lang="en-US" sz="2600" b="1" dirty="0" smtClean="0">
                <a:solidFill>
                  <a:srgbClr val="FFFF00"/>
                </a:solidFill>
                <a:latin typeface="Calibri" pitchFamily="34" charset="0"/>
                <a:cs typeface="Calibri" pitchFamily="34" charset="0"/>
              </a:rPr>
              <a:t>Identify an entity:</a:t>
            </a:r>
            <a:r>
              <a:rPr lang="en-US" sz="2600" dirty="0" smtClean="0">
                <a:latin typeface="Calibri" pitchFamily="34" charset="0"/>
                <a:cs typeface="Calibri" pitchFamily="34" charset="0"/>
              </a:rPr>
              <a:t> Each commendation </a:t>
            </a:r>
            <a:r>
              <a:rPr lang="en-US" sz="2600" dirty="0">
                <a:latin typeface="Calibri" pitchFamily="34" charset="0"/>
                <a:cs typeface="Calibri" pitchFamily="34" charset="0"/>
              </a:rPr>
              <a:t>or </a:t>
            </a:r>
            <a:r>
              <a:rPr lang="en-US" sz="2600" dirty="0" smtClean="0">
                <a:latin typeface="Calibri" pitchFamily="34" charset="0"/>
                <a:cs typeface="Calibri" pitchFamily="34" charset="0"/>
              </a:rPr>
              <a:t>recommendation </a:t>
            </a:r>
            <a:r>
              <a:rPr lang="en-US" sz="2600" dirty="0">
                <a:latin typeface="Calibri" pitchFamily="34" charset="0"/>
                <a:cs typeface="Calibri" pitchFamily="34" charset="0"/>
              </a:rPr>
              <a:t>should be addressed to a specific group, department, or unit in the institution; but never to individuals by name.</a:t>
            </a:r>
          </a:p>
          <a:p>
            <a:pPr marL="457200" indent="-439738">
              <a:lnSpc>
                <a:spcPct val="95000"/>
              </a:lnSpc>
              <a:spcBef>
                <a:spcPts val="1200"/>
              </a:spcBef>
              <a:buFont typeface="+mj-lt"/>
              <a:buAutoNum type="arabicPeriod"/>
            </a:pPr>
            <a:r>
              <a:rPr lang="en-US" sz="2600" b="1" dirty="0">
                <a:solidFill>
                  <a:srgbClr val="FFFF00"/>
                </a:solidFill>
                <a:latin typeface="Calibri" pitchFamily="34" charset="0"/>
                <a:cs typeface="Calibri" pitchFamily="34" charset="0"/>
              </a:rPr>
              <a:t>Indicate effect: </a:t>
            </a:r>
            <a:r>
              <a:rPr lang="en-US" sz="2600" dirty="0">
                <a:latin typeface="Calibri" pitchFamily="34" charset="0"/>
                <a:cs typeface="Calibri" pitchFamily="34" charset="0"/>
              </a:rPr>
              <a:t>For a </a:t>
            </a:r>
            <a:r>
              <a:rPr lang="en-US" sz="2600" i="1" dirty="0">
                <a:latin typeface="Calibri" pitchFamily="34" charset="0"/>
                <a:cs typeface="Calibri" pitchFamily="34" charset="0"/>
              </a:rPr>
              <a:t>commendation</a:t>
            </a:r>
            <a:r>
              <a:rPr lang="en-US" sz="2600" dirty="0">
                <a:latin typeface="Calibri" pitchFamily="34" charset="0"/>
                <a:cs typeface="Calibri" pitchFamily="34" charset="0"/>
              </a:rPr>
              <a:t>, include not only what is </a:t>
            </a:r>
            <a:r>
              <a:rPr lang="en-US" sz="2600" dirty="0" smtClean="0">
                <a:latin typeface="Calibri" pitchFamily="34" charset="0"/>
                <a:cs typeface="Calibri" pitchFamily="34" charset="0"/>
              </a:rPr>
              <a:t>being, </a:t>
            </a:r>
            <a:r>
              <a:rPr lang="en-US" sz="2600" dirty="0">
                <a:latin typeface="Calibri" pitchFamily="34" charset="0"/>
                <a:cs typeface="Calibri" pitchFamily="34" charset="0"/>
              </a:rPr>
              <a:t>and also the </a:t>
            </a:r>
            <a:r>
              <a:rPr lang="en-US" sz="2600" dirty="0" smtClean="0">
                <a:latin typeface="Calibri" pitchFamily="34" charset="0"/>
                <a:cs typeface="Calibri" pitchFamily="34" charset="0"/>
              </a:rPr>
              <a:t>effect. </a:t>
            </a:r>
            <a:r>
              <a:rPr lang="en-US" sz="2600" dirty="0">
                <a:latin typeface="Calibri" pitchFamily="34" charset="0"/>
                <a:cs typeface="Calibri" pitchFamily="34" charset="0"/>
              </a:rPr>
              <a:t>This helps explain why what is being done is of </a:t>
            </a:r>
            <a:r>
              <a:rPr lang="en-US" sz="2600" dirty="0" smtClean="0">
                <a:latin typeface="Calibri" pitchFamily="34" charset="0"/>
                <a:cs typeface="Calibri" pitchFamily="34" charset="0"/>
              </a:rPr>
              <a:t>merit.</a:t>
            </a:r>
            <a:endParaRPr lang="en-US" sz="2600" b="1" dirty="0">
              <a:solidFill>
                <a:srgbClr val="FFFF00"/>
              </a:solidFill>
              <a:latin typeface="Calibri" pitchFamily="34" charset="0"/>
              <a:cs typeface="Calibri" pitchFamily="34" charset="0"/>
            </a:endParaRPr>
          </a:p>
          <a:p>
            <a:pPr marL="457200" indent="-439738">
              <a:lnSpc>
                <a:spcPct val="95000"/>
              </a:lnSpc>
              <a:spcBef>
                <a:spcPts val="1200"/>
              </a:spcBef>
              <a:buFont typeface="+mj-lt"/>
              <a:buAutoNum type="arabicPeriod"/>
            </a:pPr>
            <a:r>
              <a:rPr lang="en-US" sz="2600" b="1" dirty="0" smtClean="0">
                <a:solidFill>
                  <a:srgbClr val="FFFF00"/>
                </a:solidFill>
                <a:latin typeface="Calibri" pitchFamily="34" charset="0"/>
                <a:cs typeface="Calibri" pitchFamily="34" charset="0"/>
              </a:rPr>
              <a:t>Make </a:t>
            </a:r>
            <a:r>
              <a:rPr lang="en-US" sz="2600" b="1" dirty="0">
                <a:solidFill>
                  <a:srgbClr val="FFFF00"/>
                </a:solidFill>
                <a:latin typeface="Calibri" pitchFamily="34" charset="0"/>
                <a:cs typeface="Calibri" pitchFamily="34" charset="0"/>
              </a:rPr>
              <a:t>it measurable:</a:t>
            </a:r>
            <a:r>
              <a:rPr lang="en-US" sz="2600" dirty="0">
                <a:latin typeface="Calibri" pitchFamily="34" charset="0"/>
                <a:cs typeface="Calibri" pitchFamily="34" charset="0"/>
              </a:rPr>
              <a:t> </a:t>
            </a:r>
            <a:r>
              <a:rPr lang="en-US" sz="2600" dirty="0" smtClean="0">
                <a:latin typeface="Calibri" pitchFamily="34" charset="0"/>
                <a:cs typeface="Calibri" pitchFamily="34" charset="0"/>
              </a:rPr>
              <a:t>A </a:t>
            </a:r>
            <a:r>
              <a:rPr lang="en-US" sz="2600" i="1" dirty="0" smtClean="0">
                <a:latin typeface="Calibri" pitchFamily="34" charset="0"/>
                <a:cs typeface="Calibri" pitchFamily="34" charset="0"/>
              </a:rPr>
              <a:t>recommendation</a:t>
            </a:r>
            <a:r>
              <a:rPr lang="en-US" sz="2600" dirty="0" smtClean="0">
                <a:latin typeface="Calibri" pitchFamily="34" charset="0"/>
                <a:cs typeface="Calibri" pitchFamily="34" charset="0"/>
              </a:rPr>
              <a:t> </a:t>
            </a:r>
            <a:r>
              <a:rPr lang="en-US" sz="2600" dirty="0">
                <a:latin typeface="Calibri" pitchFamily="34" charset="0"/>
                <a:cs typeface="Calibri" pitchFamily="34" charset="0"/>
              </a:rPr>
              <a:t>should be concise and specific, with measurable ingredients. Think, how will an observer know if a specific recommendation has been fulfilled</a:t>
            </a:r>
            <a:r>
              <a:rPr lang="en-US" sz="2600" dirty="0" smtClean="0">
                <a:latin typeface="Calibri" pitchFamily="34" charset="0"/>
                <a:cs typeface="Calibri" pitchFamily="34" charset="0"/>
              </a:rPr>
              <a:t>?</a:t>
            </a:r>
            <a:endParaRPr lang="en-US" sz="2600" dirty="0">
              <a:latin typeface="Calibri" pitchFamily="34" charset="0"/>
              <a:cs typeface="Calibri" pitchFamily="34" charset="0"/>
            </a:endParaRPr>
          </a:p>
        </p:txBody>
      </p:sp>
    </p:spTree>
    <p:extLst>
      <p:ext uri="{BB962C8B-B14F-4D97-AF65-F5344CB8AC3E}">
        <p14:creationId xmlns:p14="http://schemas.microsoft.com/office/powerpoint/2010/main" val="13308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Writing</a:t>
            </a:r>
            <a:endParaRPr lang="en-US" dirty="0"/>
          </a:p>
        </p:txBody>
      </p:sp>
      <p:sp>
        <p:nvSpPr>
          <p:cNvPr id="3" name="Content Placeholder 2"/>
          <p:cNvSpPr>
            <a:spLocks noGrp="1"/>
          </p:cNvSpPr>
          <p:nvPr>
            <p:ph idx="1"/>
          </p:nvPr>
        </p:nvSpPr>
        <p:spPr>
          <a:xfrm>
            <a:off x="381000" y="1600201"/>
            <a:ext cx="8229600" cy="5029199"/>
          </a:xfrm>
        </p:spPr>
        <p:txBody>
          <a:bodyPr>
            <a:noAutofit/>
          </a:bodyPr>
          <a:lstStyle/>
          <a:p>
            <a:pPr marL="457200" indent="-441325">
              <a:lnSpc>
                <a:spcPct val="90000"/>
              </a:lnSpc>
              <a:spcBef>
                <a:spcPts val="1200"/>
              </a:spcBef>
              <a:buFont typeface="+mj-lt"/>
              <a:buAutoNum type="arabicPeriod" startAt="4"/>
            </a:pPr>
            <a:r>
              <a:rPr lang="en-US" sz="2800" b="1" dirty="0">
                <a:solidFill>
                  <a:srgbClr val="FFFF00"/>
                </a:solidFill>
                <a:latin typeface="Calibri" pitchFamily="34" charset="0"/>
                <a:cs typeface="Calibri" pitchFamily="34" charset="0"/>
              </a:rPr>
              <a:t>Avoid problem solving:</a:t>
            </a:r>
            <a:r>
              <a:rPr lang="en-US" sz="2800" dirty="0">
                <a:latin typeface="Calibri" pitchFamily="34" charset="0"/>
                <a:cs typeface="Calibri" pitchFamily="34" charset="0"/>
              </a:rPr>
              <a:t> A </a:t>
            </a:r>
            <a:r>
              <a:rPr lang="en-US" sz="2800" i="1" dirty="0">
                <a:latin typeface="Calibri" pitchFamily="34" charset="0"/>
                <a:cs typeface="Calibri" pitchFamily="34" charset="0"/>
              </a:rPr>
              <a:t>recommendation</a:t>
            </a:r>
            <a:r>
              <a:rPr lang="en-US" sz="2800" dirty="0">
                <a:latin typeface="Calibri" pitchFamily="34" charset="0"/>
                <a:cs typeface="Calibri" pitchFamily="34" charset="0"/>
              </a:rPr>
              <a:t> should identify what needs to change, but should not specify how that change should be brought about. “Giving solutions” preempts the governance role of the board or the administrative authority of the administrators.</a:t>
            </a:r>
          </a:p>
          <a:p>
            <a:pPr marL="457200" indent="-441325">
              <a:lnSpc>
                <a:spcPct val="90000"/>
              </a:lnSpc>
              <a:spcBef>
                <a:spcPts val="1200"/>
              </a:spcBef>
              <a:buFont typeface="+mj-lt"/>
              <a:buAutoNum type="arabicPeriod" startAt="4"/>
            </a:pPr>
            <a:r>
              <a:rPr lang="en-US" sz="2700" b="1" dirty="0" smtClean="0">
                <a:solidFill>
                  <a:srgbClr val="FFFF00"/>
                </a:solidFill>
                <a:latin typeface="Calibri" pitchFamily="34" charset="0"/>
                <a:cs typeface="Calibri" pitchFamily="34" charset="0"/>
              </a:rPr>
              <a:t>Consider </a:t>
            </a:r>
            <a:r>
              <a:rPr lang="en-US" sz="2700" b="1" dirty="0">
                <a:solidFill>
                  <a:srgbClr val="FFFF00"/>
                </a:solidFill>
                <a:latin typeface="Calibri" pitchFamily="34" charset="0"/>
                <a:cs typeface="Calibri" pitchFamily="34" charset="0"/>
              </a:rPr>
              <a:t>explanations:</a:t>
            </a:r>
            <a:r>
              <a:rPr lang="en-US" sz="2700" dirty="0">
                <a:latin typeface="Calibri" pitchFamily="34" charset="0"/>
                <a:cs typeface="Calibri" pitchFamily="34" charset="0"/>
              </a:rPr>
              <a:t> For a key </a:t>
            </a:r>
            <a:r>
              <a:rPr lang="en-US" sz="2700" i="1" dirty="0">
                <a:latin typeface="Calibri" pitchFamily="34" charset="0"/>
                <a:cs typeface="Calibri" pitchFamily="34" charset="0"/>
              </a:rPr>
              <a:t>recommendation</a:t>
            </a:r>
            <a:r>
              <a:rPr lang="en-US" sz="2700" dirty="0">
                <a:latin typeface="Calibri" pitchFamily="34" charset="0"/>
                <a:cs typeface="Calibri" pitchFamily="34" charset="0"/>
              </a:rPr>
              <a:t>, </a:t>
            </a:r>
            <a:r>
              <a:rPr lang="en-US" sz="2700" dirty="0" smtClean="0">
                <a:latin typeface="Calibri" pitchFamily="34" charset="0"/>
                <a:cs typeface="Calibri" pitchFamily="34" charset="0"/>
              </a:rPr>
              <a:t/>
            </a:r>
            <a:br>
              <a:rPr lang="en-US" sz="2700" dirty="0" smtClean="0">
                <a:latin typeface="Calibri" pitchFamily="34" charset="0"/>
                <a:cs typeface="Calibri" pitchFamily="34" charset="0"/>
              </a:rPr>
            </a:br>
            <a:r>
              <a:rPr lang="en-US" sz="2700" dirty="0" smtClean="0">
                <a:latin typeface="Calibri" pitchFamily="34" charset="0"/>
                <a:cs typeface="Calibri" pitchFamily="34" charset="0"/>
              </a:rPr>
              <a:t>a lead paragraph </a:t>
            </a:r>
            <a:r>
              <a:rPr lang="en-US" sz="2700" dirty="0">
                <a:latin typeface="Calibri" pitchFamily="34" charset="0"/>
                <a:cs typeface="Calibri" pitchFamily="34" charset="0"/>
              </a:rPr>
              <a:t>explaining the context of the </a:t>
            </a:r>
            <a:r>
              <a:rPr lang="en-US" sz="2700" dirty="0" smtClean="0">
                <a:latin typeface="Calibri" pitchFamily="34" charset="0"/>
                <a:cs typeface="Calibri" pitchFamily="34" charset="0"/>
              </a:rPr>
              <a:t>recommendation </a:t>
            </a:r>
            <a:r>
              <a:rPr lang="en-US" sz="2700" dirty="0">
                <a:latin typeface="Calibri" pitchFamily="34" charset="0"/>
                <a:cs typeface="Calibri" pitchFamily="34" charset="0"/>
              </a:rPr>
              <a:t>can be very appropriate. This is particularly important for controversial or sensitive issues, and helps underscore the reasonableness of the recommendation</a:t>
            </a:r>
            <a:r>
              <a:rPr lang="en-US" sz="2700" dirty="0" smtClean="0">
                <a:latin typeface="Calibri" pitchFamily="34" charset="0"/>
                <a:cs typeface="Calibri" pitchFamily="34" charset="0"/>
              </a:rPr>
              <a:t>.</a:t>
            </a:r>
          </a:p>
        </p:txBody>
      </p:sp>
    </p:spTree>
    <p:extLst>
      <p:ext uri="{BB962C8B-B14F-4D97-AF65-F5344CB8AC3E}">
        <p14:creationId xmlns:p14="http://schemas.microsoft.com/office/powerpoint/2010/main" val="188237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Writing</a:t>
            </a:r>
            <a:endParaRPr lang="en-US" dirty="0"/>
          </a:p>
        </p:txBody>
      </p:sp>
      <p:sp>
        <p:nvSpPr>
          <p:cNvPr id="3" name="Content Placeholder 2"/>
          <p:cNvSpPr>
            <a:spLocks noGrp="1"/>
          </p:cNvSpPr>
          <p:nvPr>
            <p:ph idx="1"/>
          </p:nvPr>
        </p:nvSpPr>
        <p:spPr>
          <a:xfrm>
            <a:off x="381000" y="1600201"/>
            <a:ext cx="8534400" cy="5029199"/>
          </a:xfrm>
        </p:spPr>
        <p:txBody>
          <a:bodyPr>
            <a:noAutofit/>
          </a:bodyPr>
          <a:lstStyle/>
          <a:p>
            <a:pPr marL="457200" indent="-441325">
              <a:spcBef>
                <a:spcPts val="1200"/>
              </a:spcBef>
              <a:buFont typeface="+mj-lt"/>
              <a:buAutoNum type="arabicPeriod" startAt="6"/>
            </a:pPr>
            <a:r>
              <a:rPr lang="en-US" sz="2600" b="1" dirty="0">
                <a:solidFill>
                  <a:srgbClr val="FFFF00"/>
                </a:solidFill>
                <a:latin typeface="Calibri" pitchFamily="34" charset="0"/>
                <a:cs typeface="Calibri" pitchFamily="34" charset="0"/>
              </a:rPr>
              <a:t>Include sources:</a:t>
            </a:r>
            <a:r>
              <a:rPr lang="en-US" sz="2600" dirty="0">
                <a:latin typeface="Calibri" pitchFamily="34" charset="0"/>
                <a:cs typeface="Calibri" pitchFamily="34" charset="0"/>
              </a:rPr>
              <a:t> Commendations and recommendations must be based on </a:t>
            </a:r>
            <a:r>
              <a:rPr lang="en-US" sz="2600" dirty="0" smtClean="0">
                <a:latin typeface="Calibri" pitchFamily="34" charset="0"/>
                <a:cs typeface="Calibri" pitchFamily="34" charset="0"/>
              </a:rPr>
              <a:t>at least two sources. These can include: </a:t>
            </a:r>
          </a:p>
          <a:p>
            <a:pPr marL="822960" lvl="1" indent="-441325">
              <a:spcBef>
                <a:spcPts val="1200"/>
              </a:spcBef>
            </a:pPr>
            <a:r>
              <a:rPr lang="en-US" sz="2600" dirty="0">
                <a:latin typeface="Calibri" pitchFamily="34" charset="0"/>
                <a:cs typeface="Calibri" pitchFamily="34" charset="0"/>
              </a:rPr>
              <a:t>T</a:t>
            </a:r>
            <a:r>
              <a:rPr lang="en-US" sz="2600" dirty="0" smtClean="0">
                <a:latin typeface="Calibri" pitchFamily="34" charset="0"/>
                <a:cs typeface="Calibri" pitchFamily="34" charset="0"/>
              </a:rPr>
              <a:t>he </a:t>
            </a:r>
            <a:r>
              <a:rPr lang="en-US" sz="2600" i="1" dirty="0" smtClean="0">
                <a:latin typeface="Calibri" pitchFamily="34" charset="0"/>
                <a:cs typeface="Calibri" pitchFamily="34" charset="0"/>
              </a:rPr>
              <a:t>Self-study</a:t>
            </a:r>
            <a:r>
              <a:rPr lang="en-US" sz="2600" dirty="0" smtClean="0">
                <a:latin typeface="Calibri" pitchFamily="34" charset="0"/>
                <a:cs typeface="Calibri" pitchFamily="34" charset="0"/>
              </a:rPr>
              <a:t> </a:t>
            </a:r>
            <a:r>
              <a:rPr lang="en-US" sz="2600" dirty="0">
                <a:latin typeface="Calibri" pitchFamily="34" charset="0"/>
                <a:cs typeface="Calibri" pitchFamily="34" charset="0"/>
              </a:rPr>
              <a:t>or another pertinent </a:t>
            </a:r>
            <a:r>
              <a:rPr lang="en-US" sz="2600" dirty="0" smtClean="0">
                <a:latin typeface="Calibri" pitchFamily="34" charset="0"/>
                <a:cs typeface="Calibri" pitchFamily="34" charset="0"/>
              </a:rPr>
              <a:t>document</a:t>
            </a:r>
          </a:p>
          <a:p>
            <a:pPr marL="822960" lvl="1" indent="-441325">
              <a:spcBef>
                <a:spcPts val="1200"/>
              </a:spcBef>
            </a:pPr>
            <a:r>
              <a:rPr lang="en-US" sz="2600" dirty="0" smtClean="0">
                <a:latin typeface="Calibri" pitchFamily="34" charset="0"/>
                <a:cs typeface="Calibri" pitchFamily="34" charset="0"/>
              </a:rPr>
              <a:t>A direct observation</a:t>
            </a:r>
          </a:p>
          <a:p>
            <a:pPr marL="822960" lvl="1" indent="-441325">
              <a:spcBef>
                <a:spcPts val="1200"/>
              </a:spcBef>
            </a:pPr>
            <a:r>
              <a:rPr lang="en-US" sz="2600" dirty="0" smtClean="0">
                <a:latin typeface="Calibri" pitchFamily="34" charset="0"/>
                <a:cs typeface="Calibri" pitchFamily="34" charset="0"/>
              </a:rPr>
              <a:t>An </a:t>
            </a:r>
            <a:r>
              <a:rPr lang="en-US" sz="2600" dirty="0">
                <a:latin typeface="Calibri" pitchFamily="34" charset="0"/>
                <a:cs typeface="Calibri" pitchFamily="34" charset="0"/>
              </a:rPr>
              <a:t>interview with a board member, administrator, faculty, staff, or </a:t>
            </a:r>
            <a:r>
              <a:rPr lang="en-US" sz="2600" dirty="0" smtClean="0">
                <a:latin typeface="Calibri" pitchFamily="34" charset="0"/>
                <a:cs typeface="Calibri" pitchFamily="34" charset="0"/>
              </a:rPr>
              <a:t>students (no names)</a:t>
            </a:r>
          </a:p>
          <a:p>
            <a:pPr marL="822960" lvl="1" indent="-441325">
              <a:spcBef>
                <a:spcPts val="1200"/>
              </a:spcBef>
            </a:pPr>
            <a:r>
              <a:rPr lang="en-US" sz="2600" dirty="0" smtClean="0">
                <a:latin typeface="Calibri" pitchFamily="34" charset="0"/>
                <a:cs typeface="Calibri" pitchFamily="34" charset="0"/>
              </a:rPr>
              <a:t>Or</a:t>
            </a:r>
            <a:r>
              <a:rPr lang="en-US" sz="2600" dirty="0">
                <a:latin typeface="Calibri" pitchFamily="34" charset="0"/>
                <a:cs typeface="Calibri" pitchFamily="34" charset="0"/>
              </a:rPr>
              <a:t>, preferably, a combination of these. </a:t>
            </a:r>
            <a:endParaRPr lang="en-US" sz="2600" dirty="0" smtClean="0">
              <a:latin typeface="Calibri" pitchFamily="34" charset="0"/>
              <a:cs typeface="Calibri" pitchFamily="34" charset="0"/>
            </a:endParaRPr>
          </a:p>
          <a:p>
            <a:pPr marL="381635" lvl="1" indent="0">
              <a:spcBef>
                <a:spcPts val="1200"/>
              </a:spcBef>
              <a:buNone/>
            </a:pPr>
            <a:r>
              <a:rPr lang="en-US" sz="2600" dirty="0" smtClean="0">
                <a:latin typeface="Calibri" pitchFamily="34" charset="0"/>
                <a:cs typeface="Calibri" pitchFamily="34" charset="0"/>
              </a:rPr>
              <a:t>The </a:t>
            </a:r>
            <a:r>
              <a:rPr lang="en-US" sz="2600" dirty="0">
                <a:latin typeface="Calibri" pitchFamily="34" charset="0"/>
                <a:cs typeface="Calibri" pitchFamily="34" charset="0"/>
              </a:rPr>
              <a:t>sources that that substantiate the statement are to be enclosed in parentheses following the statement</a:t>
            </a:r>
            <a:r>
              <a:rPr lang="en-US" sz="2600" dirty="0" smtClean="0">
                <a:latin typeface="Calibri" pitchFamily="34" charset="0"/>
                <a:cs typeface="Calibri" pitchFamily="34" charset="0"/>
              </a:rPr>
              <a:t>. Page numbers for documents should be included.</a:t>
            </a:r>
            <a:endParaRPr lang="en-US" sz="2600" dirty="0">
              <a:latin typeface="Calibri" pitchFamily="34" charset="0"/>
              <a:cs typeface="Calibri" pitchFamily="34" charset="0"/>
            </a:endParaRPr>
          </a:p>
        </p:txBody>
      </p:sp>
    </p:spTree>
    <p:extLst>
      <p:ext uri="{BB962C8B-B14F-4D97-AF65-F5344CB8AC3E}">
        <p14:creationId xmlns:p14="http://schemas.microsoft.com/office/powerpoint/2010/main" val="954677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00201"/>
            <a:ext cx="8305800" cy="5257799"/>
          </a:xfrm>
        </p:spPr>
        <p:txBody>
          <a:bodyPr>
            <a:normAutofit/>
          </a:bodyPr>
          <a:lstStyle/>
          <a:p>
            <a:pPr marL="18288" indent="0">
              <a:buNone/>
            </a:pPr>
            <a:r>
              <a:rPr lang="en-US" sz="2200" b="1" dirty="0">
                <a:solidFill>
                  <a:srgbClr val="FFFF00"/>
                </a:solidFill>
                <a:effectLst/>
              </a:rPr>
              <a:t>Criterion 1: History, Philosophy, Mission and Objectives</a:t>
            </a:r>
            <a:endParaRPr lang="en-US" sz="2200" dirty="0">
              <a:solidFill>
                <a:srgbClr val="FFFF00"/>
              </a:solidFill>
              <a:effectLst/>
            </a:endParaRPr>
          </a:p>
          <a:p>
            <a:pPr marL="18288" indent="0">
              <a:spcBef>
                <a:spcPts val="2400"/>
              </a:spcBef>
              <a:spcAft>
                <a:spcPts val="600"/>
              </a:spcAft>
              <a:buNone/>
            </a:pPr>
            <a:r>
              <a:rPr lang="en-US" sz="2200" b="1" i="1" dirty="0" smtClean="0">
                <a:effectLst/>
              </a:rPr>
              <a:t>The </a:t>
            </a:r>
            <a:r>
              <a:rPr lang="en-US" sz="2200" b="1" i="1" dirty="0">
                <a:effectLst/>
              </a:rPr>
              <a:t>Visiting Committee commends:</a:t>
            </a:r>
            <a:endParaRPr lang="en-US" sz="2200" dirty="0">
              <a:effectLst/>
            </a:endParaRPr>
          </a:p>
          <a:p>
            <a:pPr marL="361188" lvl="0" indent="-342900">
              <a:buFont typeface="+mj-lt"/>
              <a:buAutoNum type="arabicPeriod"/>
            </a:pPr>
            <a:r>
              <a:rPr lang="en-US" sz="2200" dirty="0">
                <a:effectLst/>
              </a:rPr>
              <a:t>The [institutional entity] for [commendation] which [explanation of its importance] (sources).	</a:t>
            </a:r>
          </a:p>
          <a:p>
            <a:pPr marL="18288" indent="0">
              <a:spcBef>
                <a:spcPts val="2400"/>
              </a:spcBef>
              <a:spcAft>
                <a:spcPts val="600"/>
              </a:spcAft>
              <a:buNone/>
            </a:pPr>
            <a:r>
              <a:rPr lang="en-US" sz="2200" b="1" i="1" dirty="0">
                <a:effectLst/>
              </a:rPr>
              <a:t>The Visiting Committee recommends:</a:t>
            </a:r>
            <a:endParaRPr lang="en-US" sz="2200" dirty="0">
              <a:effectLst/>
            </a:endParaRPr>
          </a:p>
          <a:p>
            <a:pPr marL="361188" lvl="0" indent="-342900">
              <a:buFont typeface="+mj-lt"/>
              <a:buAutoNum type="arabicPeriod"/>
            </a:pPr>
            <a:r>
              <a:rPr lang="en-US" sz="2200" dirty="0">
                <a:effectLst/>
              </a:rPr>
              <a:t>That the [institutional entity][recommendation][measureable aspect—how they will know when the recommendation has been met] (sources).</a:t>
            </a:r>
          </a:p>
          <a:p>
            <a:pPr marL="18288" indent="0">
              <a:spcBef>
                <a:spcPts val="2400"/>
              </a:spcBef>
              <a:spcAft>
                <a:spcPts val="600"/>
              </a:spcAft>
              <a:buNone/>
            </a:pPr>
            <a:r>
              <a:rPr lang="en-US" sz="2200" b="1" i="1" dirty="0">
                <a:effectLst/>
              </a:rPr>
              <a:t>The Visiting Committee suggests:</a:t>
            </a:r>
            <a:endParaRPr lang="en-US" sz="2200" dirty="0">
              <a:effectLst/>
            </a:endParaRPr>
          </a:p>
          <a:p>
            <a:pPr marL="361188" lvl="0" indent="-342900">
              <a:buFont typeface="+mj-lt"/>
              <a:buAutoNum type="arabicPeriod"/>
            </a:pPr>
            <a:r>
              <a:rPr lang="en-US" sz="2200" dirty="0">
                <a:effectLst/>
              </a:rPr>
              <a:t>That the [institutional entity][suggestion] (sources).</a:t>
            </a:r>
          </a:p>
          <a:p>
            <a:endParaRPr lang="en-US" sz="2200" dirty="0"/>
          </a:p>
        </p:txBody>
      </p:sp>
      <p:sp>
        <p:nvSpPr>
          <p:cNvPr id="3" name="Title 2"/>
          <p:cNvSpPr>
            <a:spLocks noGrp="1"/>
          </p:cNvSpPr>
          <p:nvPr>
            <p:ph type="title"/>
          </p:nvPr>
        </p:nvSpPr>
        <p:spPr/>
        <p:txBody>
          <a:bodyPr/>
          <a:lstStyle/>
          <a:p>
            <a:r>
              <a:rPr lang="en-US" dirty="0" smtClean="0"/>
              <a:t>The Writing</a:t>
            </a:r>
            <a:endParaRPr lang="en-US" dirty="0"/>
          </a:p>
        </p:txBody>
      </p:sp>
    </p:spTree>
    <p:extLst>
      <p:ext uri="{BB962C8B-B14F-4D97-AF65-F5344CB8AC3E}">
        <p14:creationId xmlns:p14="http://schemas.microsoft.com/office/powerpoint/2010/main" val="346856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00201"/>
            <a:ext cx="8534400" cy="4876799"/>
          </a:xfrm>
        </p:spPr>
        <p:txBody>
          <a:bodyPr>
            <a:noAutofit/>
          </a:bodyPr>
          <a:lstStyle/>
          <a:p>
            <a:pPr marL="18288" indent="0">
              <a:lnSpc>
                <a:spcPct val="110000"/>
              </a:lnSpc>
              <a:spcBef>
                <a:spcPts val="1200"/>
              </a:spcBef>
              <a:buNone/>
            </a:pPr>
            <a:r>
              <a:rPr lang="en-US" sz="3200" dirty="0" smtClean="0">
                <a:latin typeface="Calibri" pitchFamily="34" charset="0"/>
                <a:cs typeface="Calibri" pitchFamily="34" charset="0"/>
              </a:rPr>
              <a:t>The </a:t>
            </a:r>
            <a:r>
              <a:rPr lang="en-US" sz="3200" dirty="0">
                <a:latin typeface="Calibri" pitchFamily="34" charset="0"/>
                <a:cs typeface="Calibri" pitchFamily="34" charset="0"/>
              </a:rPr>
              <a:t>visiting </a:t>
            </a:r>
            <a:r>
              <a:rPr lang="en-US" sz="3200" dirty="0" smtClean="0">
                <a:latin typeface="Calibri" pitchFamily="34" charset="0"/>
                <a:cs typeface="Calibri" pitchFamily="34" charset="0"/>
              </a:rPr>
              <a:t>team </a:t>
            </a:r>
            <a:r>
              <a:rPr lang="en-US" sz="3200" dirty="0">
                <a:latin typeface="Calibri" pitchFamily="34" charset="0"/>
                <a:cs typeface="Calibri" pitchFamily="34" charset="0"/>
              </a:rPr>
              <a:t>commends:</a:t>
            </a:r>
          </a:p>
          <a:p>
            <a:pPr lvl="1">
              <a:lnSpc>
                <a:spcPct val="110000"/>
              </a:lnSpc>
              <a:spcBef>
                <a:spcPts val="1200"/>
              </a:spcBef>
              <a:buFont typeface="Wingdings" pitchFamily="2" charset="2"/>
              <a:buChar char="§"/>
            </a:pPr>
            <a:r>
              <a:rPr lang="en-US" sz="3200" dirty="0" smtClean="0">
                <a:latin typeface="Calibri" pitchFamily="34" charset="0"/>
                <a:cs typeface="Calibri" pitchFamily="34" charset="0"/>
              </a:rPr>
              <a:t>The </a:t>
            </a:r>
            <a:r>
              <a:rPr lang="en-US" sz="3200" dirty="0">
                <a:latin typeface="Calibri" pitchFamily="34" charset="0"/>
                <a:cs typeface="Calibri" pitchFamily="34" charset="0"/>
              </a:rPr>
              <a:t>administration for their high level of positive communication with the local church </a:t>
            </a:r>
            <a:r>
              <a:rPr lang="en-US" sz="3200" dirty="0" smtClean="0">
                <a:latin typeface="Calibri" pitchFamily="34" charset="0"/>
                <a:cs typeface="Calibri" pitchFamily="34" charset="0"/>
              </a:rPr>
              <a:t>community which has resulted in a series of collaborative evangelistic endeavors </a:t>
            </a:r>
            <a:r>
              <a:rPr lang="en-US" sz="3200" dirty="0">
                <a:latin typeface="Calibri" pitchFamily="34" charset="0"/>
                <a:cs typeface="Calibri" pitchFamily="34" charset="0"/>
              </a:rPr>
              <a:t>(</a:t>
            </a:r>
            <a:r>
              <a:rPr lang="en-US" sz="3200" dirty="0" smtClean="0">
                <a:latin typeface="Calibri" pitchFamily="34" charset="0"/>
                <a:cs typeface="Calibri" pitchFamily="34" charset="0"/>
              </a:rPr>
              <a:t>Self-Study</a:t>
            </a:r>
            <a:r>
              <a:rPr lang="en-US" sz="3200" dirty="0">
                <a:latin typeface="Calibri" pitchFamily="34" charset="0"/>
                <a:cs typeface="Calibri" pitchFamily="34" charset="0"/>
              </a:rPr>
              <a:t>, p. </a:t>
            </a:r>
            <a:r>
              <a:rPr lang="en-US" sz="3200" dirty="0" smtClean="0">
                <a:latin typeface="Calibri" pitchFamily="34" charset="0"/>
                <a:cs typeface="Calibri" pitchFamily="34" charset="0"/>
              </a:rPr>
              <a:t>32, interview with administrators).</a:t>
            </a:r>
            <a:endParaRPr lang="en-US" sz="3200" dirty="0">
              <a:latin typeface="Calibri" pitchFamily="34" charset="0"/>
              <a:cs typeface="Calibri" pitchFamily="34" charset="0"/>
            </a:endParaRPr>
          </a:p>
        </p:txBody>
      </p:sp>
      <p:sp>
        <p:nvSpPr>
          <p:cNvPr id="3" name="Title 2"/>
          <p:cNvSpPr>
            <a:spLocks noGrp="1"/>
          </p:cNvSpPr>
          <p:nvPr>
            <p:ph type="title"/>
          </p:nvPr>
        </p:nvSpPr>
        <p:spPr/>
        <p:txBody>
          <a:bodyPr/>
          <a:lstStyle/>
          <a:p>
            <a:r>
              <a:rPr lang="en-US" dirty="0" smtClean="0"/>
              <a:t>Sample Commendations</a:t>
            </a:r>
            <a:endParaRPr lang="en-US" dirty="0"/>
          </a:p>
        </p:txBody>
      </p:sp>
    </p:spTree>
    <p:extLst>
      <p:ext uri="{BB962C8B-B14F-4D97-AF65-F5344CB8AC3E}">
        <p14:creationId xmlns:p14="http://schemas.microsoft.com/office/powerpoint/2010/main" val="39821329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00201"/>
            <a:ext cx="8534400" cy="4876799"/>
          </a:xfrm>
        </p:spPr>
        <p:txBody>
          <a:bodyPr>
            <a:noAutofit/>
          </a:bodyPr>
          <a:lstStyle/>
          <a:p>
            <a:pPr marL="18288" indent="0">
              <a:lnSpc>
                <a:spcPct val="110000"/>
              </a:lnSpc>
              <a:spcBef>
                <a:spcPts val="1200"/>
              </a:spcBef>
              <a:buNone/>
            </a:pPr>
            <a:r>
              <a:rPr lang="en-US" sz="3200" dirty="0" smtClean="0">
                <a:latin typeface="Calibri" pitchFamily="34" charset="0"/>
                <a:cs typeface="Calibri" pitchFamily="34" charset="0"/>
              </a:rPr>
              <a:t>The </a:t>
            </a:r>
            <a:r>
              <a:rPr lang="en-US" sz="3200" dirty="0">
                <a:latin typeface="Calibri" pitchFamily="34" charset="0"/>
                <a:cs typeface="Calibri" pitchFamily="34" charset="0"/>
              </a:rPr>
              <a:t>visiting </a:t>
            </a:r>
            <a:r>
              <a:rPr lang="en-US" sz="3200" dirty="0" smtClean="0">
                <a:latin typeface="Calibri" pitchFamily="34" charset="0"/>
                <a:cs typeface="Calibri" pitchFamily="34" charset="0"/>
              </a:rPr>
              <a:t>team </a:t>
            </a:r>
            <a:r>
              <a:rPr lang="en-US" sz="3200" dirty="0">
                <a:latin typeface="Calibri" pitchFamily="34" charset="0"/>
                <a:cs typeface="Calibri" pitchFamily="34" charset="0"/>
              </a:rPr>
              <a:t>commends:</a:t>
            </a:r>
          </a:p>
          <a:p>
            <a:pPr lvl="1">
              <a:lnSpc>
                <a:spcPct val="110000"/>
              </a:lnSpc>
              <a:spcBef>
                <a:spcPts val="1200"/>
              </a:spcBef>
              <a:buFont typeface="Wingdings" pitchFamily="2" charset="2"/>
              <a:buChar char="§"/>
            </a:pPr>
            <a:r>
              <a:rPr lang="en-US" sz="3200" dirty="0" smtClean="0">
                <a:solidFill>
                  <a:srgbClr val="FFFF99"/>
                </a:solidFill>
                <a:latin typeface="Calibri" pitchFamily="34" charset="0"/>
                <a:cs typeface="Calibri" pitchFamily="34" charset="0"/>
              </a:rPr>
              <a:t>The </a:t>
            </a:r>
            <a:r>
              <a:rPr lang="en-US" sz="3200" dirty="0">
                <a:solidFill>
                  <a:srgbClr val="FFFF99"/>
                </a:solidFill>
                <a:latin typeface="Calibri" pitchFamily="34" charset="0"/>
                <a:cs typeface="Calibri" pitchFamily="34" charset="0"/>
              </a:rPr>
              <a:t>administration</a:t>
            </a:r>
            <a:r>
              <a:rPr lang="en-US" sz="3200" dirty="0">
                <a:latin typeface="Calibri" pitchFamily="34" charset="0"/>
                <a:cs typeface="Calibri" pitchFamily="34" charset="0"/>
              </a:rPr>
              <a:t> </a:t>
            </a:r>
            <a:r>
              <a:rPr lang="en-US" sz="3200" dirty="0">
                <a:solidFill>
                  <a:srgbClr val="99CCFF"/>
                </a:solidFill>
                <a:latin typeface="Calibri" pitchFamily="34" charset="0"/>
                <a:cs typeface="Calibri" pitchFamily="34" charset="0"/>
              </a:rPr>
              <a:t>for their high level of positive communication with the local church </a:t>
            </a:r>
            <a:r>
              <a:rPr lang="en-US" sz="3200" dirty="0" smtClean="0">
                <a:solidFill>
                  <a:srgbClr val="99CCFF"/>
                </a:solidFill>
                <a:latin typeface="Calibri" pitchFamily="34" charset="0"/>
                <a:cs typeface="Calibri" pitchFamily="34" charset="0"/>
              </a:rPr>
              <a:t>community</a:t>
            </a:r>
            <a:r>
              <a:rPr lang="en-US" sz="3200" dirty="0" smtClean="0">
                <a:latin typeface="Calibri" pitchFamily="34" charset="0"/>
                <a:cs typeface="Calibri" pitchFamily="34" charset="0"/>
              </a:rPr>
              <a:t> </a:t>
            </a:r>
            <a:r>
              <a:rPr lang="en-US" sz="3200" dirty="0" smtClean="0">
                <a:solidFill>
                  <a:srgbClr val="99FF99"/>
                </a:solidFill>
                <a:latin typeface="Calibri" pitchFamily="34" charset="0"/>
                <a:cs typeface="Calibri" pitchFamily="34" charset="0"/>
              </a:rPr>
              <a:t>which has resulted in a series of collaborative evangelistic endeavors</a:t>
            </a:r>
            <a:r>
              <a:rPr lang="en-US" sz="3200" dirty="0" smtClean="0">
                <a:latin typeface="Calibri" pitchFamily="34" charset="0"/>
                <a:cs typeface="Calibri" pitchFamily="34" charset="0"/>
              </a:rPr>
              <a:t> </a:t>
            </a:r>
            <a:r>
              <a:rPr lang="en-US" sz="3200" dirty="0">
                <a:latin typeface="Calibri" pitchFamily="34" charset="0"/>
                <a:cs typeface="Calibri" pitchFamily="34" charset="0"/>
              </a:rPr>
              <a:t>(Self-Study, p. </a:t>
            </a:r>
            <a:r>
              <a:rPr lang="en-US" sz="3200" dirty="0" smtClean="0">
                <a:latin typeface="Calibri" pitchFamily="34" charset="0"/>
                <a:cs typeface="Calibri" pitchFamily="34" charset="0"/>
              </a:rPr>
              <a:t>32, interview with administrators).</a:t>
            </a:r>
            <a:endParaRPr lang="en-US" sz="3200" dirty="0">
              <a:latin typeface="Calibri" pitchFamily="34" charset="0"/>
              <a:cs typeface="Calibri" pitchFamily="34" charset="0"/>
            </a:endParaRPr>
          </a:p>
        </p:txBody>
      </p:sp>
      <p:sp>
        <p:nvSpPr>
          <p:cNvPr id="3" name="Title 2"/>
          <p:cNvSpPr>
            <a:spLocks noGrp="1"/>
          </p:cNvSpPr>
          <p:nvPr>
            <p:ph type="title"/>
          </p:nvPr>
        </p:nvSpPr>
        <p:spPr/>
        <p:txBody>
          <a:bodyPr/>
          <a:lstStyle/>
          <a:p>
            <a:r>
              <a:rPr lang="en-US" dirty="0" smtClean="0"/>
              <a:t>Sample Commendations</a:t>
            </a:r>
            <a:endParaRPr lang="en-US" dirty="0"/>
          </a:p>
        </p:txBody>
      </p:sp>
    </p:spTree>
    <p:extLst>
      <p:ext uri="{BB962C8B-B14F-4D97-AF65-F5344CB8AC3E}">
        <p14:creationId xmlns:p14="http://schemas.microsoft.com/office/powerpoint/2010/main" val="234181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00201"/>
            <a:ext cx="8534400" cy="4876799"/>
          </a:xfrm>
        </p:spPr>
        <p:txBody>
          <a:bodyPr>
            <a:noAutofit/>
          </a:bodyPr>
          <a:lstStyle/>
          <a:p>
            <a:pPr marL="18288" indent="0">
              <a:lnSpc>
                <a:spcPct val="110000"/>
              </a:lnSpc>
              <a:spcBef>
                <a:spcPts val="1200"/>
              </a:spcBef>
              <a:buNone/>
            </a:pPr>
            <a:r>
              <a:rPr lang="en-US" sz="3200" dirty="0" smtClean="0">
                <a:latin typeface="Calibri" pitchFamily="34" charset="0"/>
                <a:cs typeface="Calibri" pitchFamily="34" charset="0"/>
              </a:rPr>
              <a:t>The </a:t>
            </a:r>
            <a:r>
              <a:rPr lang="en-US" sz="3200" dirty="0">
                <a:latin typeface="Calibri" pitchFamily="34" charset="0"/>
                <a:cs typeface="Calibri" pitchFamily="34" charset="0"/>
              </a:rPr>
              <a:t>visiting </a:t>
            </a:r>
            <a:r>
              <a:rPr lang="en-US" sz="3200" dirty="0" smtClean="0">
                <a:latin typeface="Calibri" pitchFamily="34" charset="0"/>
                <a:cs typeface="Calibri" pitchFamily="34" charset="0"/>
              </a:rPr>
              <a:t>team </a:t>
            </a:r>
            <a:r>
              <a:rPr lang="en-US" sz="3200" dirty="0">
                <a:latin typeface="Calibri" pitchFamily="34" charset="0"/>
                <a:cs typeface="Calibri" pitchFamily="34" charset="0"/>
              </a:rPr>
              <a:t>commends:</a:t>
            </a:r>
          </a:p>
          <a:p>
            <a:pPr lvl="1">
              <a:lnSpc>
                <a:spcPct val="110000"/>
              </a:lnSpc>
              <a:spcBef>
                <a:spcPts val="1200"/>
              </a:spcBef>
              <a:buFont typeface="Wingdings" pitchFamily="2" charset="2"/>
              <a:buChar char="§"/>
            </a:pPr>
            <a:r>
              <a:rPr lang="en-US" sz="3200" dirty="0" smtClean="0">
                <a:latin typeface="Calibri" pitchFamily="34" charset="0"/>
                <a:cs typeface="Calibri" pitchFamily="34" charset="0"/>
              </a:rPr>
              <a:t>The </a:t>
            </a:r>
            <a:r>
              <a:rPr lang="en-US" sz="3200" dirty="0">
                <a:latin typeface="Calibri" pitchFamily="34" charset="0"/>
                <a:cs typeface="Calibri" pitchFamily="34" charset="0"/>
              </a:rPr>
              <a:t>administration, faculty, staff and students for their active involvement in the development of a spiritual </a:t>
            </a:r>
            <a:r>
              <a:rPr lang="en-US" sz="3200" dirty="0" smtClean="0">
                <a:latin typeface="Calibri" pitchFamily="34" charset="0"/>
                <a:cs typeface="Calibri" pitchFamily="34" charset="0"/>
              </a:rPr>
              <a:t>master plan </a:t>
            </a:r>
            <a:r>
              <a:rPr lang="en-US" sz="3200" dirty="0">
                <a:latin typeface="Calibri" pitchFamily="34" charset="0"/>
                <a:cs typeface="Calibri" pitchFamily="34" charset="0"/>
              </a:rPr>
              <a:t>that is </a:t>
            </a:r>
            <a:r>
              <a:rPr lang="en-US" sz="3200" dirty="0" smtClean="0">
                <a:latin typeface="Calibri" pitchFamily="34" charset="0"/>
                <a:cs typeface="Calibri" pitchFamily="34" charset="0"/>
              </a:rPr>
              <a:t>making </a:t>
            </a:r>
            <a:r>
              <a:rPr lang="en-US" sz="3200" dirty="0">
                <a:latin typeface="Calibri" pitchFamily="34" charset="0"/>
                <a:cs typeface="Calibri" pitchFamily="34" charset="0"/>
              </a:rPr>
              <a:t>an appreciable difference </a:t>
            </a:r>
            <a:r>
              <a:rPr lang="en-US" sz="3200" dirty="0" smtClean="0">
                <a:latin typeface="Calibri" pitchFamily="34" charset="0"/>
                <a:cs typeface="Calibri" pitchFamily="34" charset="0"/>
              </a:rPr>
              <a:t>in the </a:t>
            </a:r>
            <a:r>
              <a:rPr lang="en-US" sz="3200" dirty="0">
                <a:latin typeface="Calibri" pitchFamily="34" charset="0"/>
                <a:cs typeface="Calibri" pitchFamily="34" charset="0"/>
              </a:rPr>
              <a:t>spiritual programming and ethos of the </a:t>
            </a:r>
            <a:r>
              <a:rPr lang="en-US" sz="3200" dirty="0" smtClean="0">
                <a:latin typeface="Calibri" pitchFamily="34" charset="0"/>
                <a:cs typeface="Calibri" pitchFamily="34" charset="0"/>
              </a:rPr>
              <a:t>campus</a:t>
            </a:r>
            <a:r>
              <a:rPr lang="en-US" sz="3200" dirty="0">
                <a:latin typeface="Calibri" pitchFamily="34" charset="0"/>
                <a:cs typeface="Calibri" pitchFamily="34" charset="0"/>
              </a:rPr>
              <a:t> (Self-Study, pp. 17, </a:t>
            </a:r>
            <a:r>
              <a:rPr lang="en-US" sz="3200" dirty="0" smtClean="0">
                <a:latin typeface="Calibri" pitchFamily="34" charset="0"/>
                <a:cs typeface="Calibri" pitchFamily="34" charset="0"/>
              </a:rPr>
              <a:t>47, student interviews).</a:t>
            </a:r>
            <a:endParaRPr lang="en-US" sz="3200" dirty="0">
              <a:latin typeface="Calibri" pitchFamily="34" charset="0"/>
              <a:cs typeface="Calibri" pitchFamily="34" charset="0"/>
            </a:endParaRPr>
          </a:p>
          <a:p>
            <a:pPr>
              <a:lnSpc>
                <a:spcPct val="110000"/>
              </a:lnSpc>
              <a:spcBef>
                <a:spcPts val="1200"/>
              </a:spcBef>
            </a:pPr>
            <a:endParaRPr lang="en-US" sz="3200" dirty="0">
              <a:latin typeface="Calibri" pitchFamily="34" charset="0"/>
              <a:cs typeface="Calibri" pitchFamily="34" charset="0"/>
            </a:endParaRPr>
          </a:p>
        </p:txBody>
      </p:sp>
      <p:sp>
        <p:nvSpPr>
          <p:cNvPr id="3" name="Title 2"/>
          <p:cNvSpPr>
            <a:spLocks noGrp="1"/>
          </p:cNvSpPr>
          <p:nvPr>
            <p:ph type="title"/>
          </p:nvPr>
        </p:nvSpPr>
        <p:spPr/>
        <p:txBody>
          <a:bodyPr/>
          <a:lstStyle/>
          <a:p>
            <a:r>
              <a:rPr lang="en-US" dirty="0" smtClean="0"/>
              <a:t>Sample Commendations</a:t>
            </a:r>
            <a:endParaRPr lang="en-US" dirty="0"/>
          </a:p>
        </p:txBody>
      </p:sp>
    </p:spTree>
    <p:extLst>
      <p:ext uri="{BB962C8B-B14F-4D97-AF65-F5344CB8AC3E}">
        <p14:creationId xmlns:p14="http://schemas.microsoft.com/office/powerpoint/2010/main" val="39727524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609600" y="457200"/>
            <a:ext cx="3962400" cy="4800600"/>
          </a:xfrm>
          <a:prstGeom prst="roundRect">
            <a:avLst/>
          </a:prstGeom>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335280" y="5562600"/>
            <a:ext cx="8427720" cy="914400"/>
          </a:xfrm>
        </p:spPr>
        <p:txBody>
          <a:bodyPr/>
          <a:lstStyle/>
          <a:p>
            <a:pPr algn="ctr"/>
            <a:r>
              <a:rPr lang="en-US" smtClean="0"/>
              <a:t>Focus of </a:t>
            </a:r>
            <a:r>
              <a:rPr lang="en-US" dirty="0" smtClean="0"/>
              <a:t>AAA &amp; IBE</a:t>
            </a:r>
            <a:endParaRPr lang="en-US" dirty="0"/>
          </a:p>
        </p:txBody>
      </p:sp>
      <p:sp>
        <p:nvSpPr>
          <p:cNvPr id="4" name="Down Arrow Callout 3"/>
          <p:cNvSpPr/>
          <p:nvPr/>
        </p:nvSpPr>
        <p:spPr>
          <a:xfrm>
            <a:off x="990600" y="838200"/>
            <a:ext cx="3124200" cy="2362200"/>
          </a:xfrm>
          <a:prstGeom prst="down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800" b="1" dirty="0" smtClean="0">
                <a:effectLst>
                  <a:outerShdw blurRad="50800" dist="38100" dir="2700000" algn="tl" rotWithShape="0">
                    <a:prstClr val="black">
                      <a:alpha val="40000"/>
                    </a:prstClr>
                  </a:outerShdw>
                </a:effectLst>
              </a:rPr>
              <a:t>Adventist </a:t>
            </a:r>
            <a:br>
              <a:rPr lang="en-US" sz="2800" b="1" dirty="0" smtClean="0">
                <a:effectLst>
                  <a:outerShdw blurRad="50800" dist="38100" dir="2700000" algn="tl" rotWithShape="0">
                    <a:prstClr val="black">
                      <a:alpha val="40000"/>
                    </a:prstClr>
                  </a:outerShdw>
                </a:effectLst>
              </a:rPr>
            </a:br>
            <a:r>
              <a:rPr lang="en-US" sz="2800" b="1" dirty="0" smtClean="0">
                <a:effectLst>
                  <a:outerShdw blurRad="50800" dist="38100" dir="2700000" algn="tl" rotWithShape="0">
                    <a:prstClr val="black">
                      <a:alpha val="40000"/>
                    </a:prstClr>
                  </a:outerShdw>
                </a:effectLst>
              </a:rPr>
              <a:t>Accrediting </a:t>
            </a:r>
            <a:br>
              <a:rPr lang="en-US" sz="2800" b="1" dirty="0" smtClean="0">
                <a:effectLst>
                  <a:outerShdw blurRad="50800" dist="38100" dir="2700000" algn="tl" rotWithShape="0">
                    <a:prstClr val="black">
                      <a:alpha val="40000"/>
                    </a:prstClr>
                  </a:outerShdw>
                </a:effectLst>
              </a:rPr>
            </a:br>
            <a:r>
              <a:rPr lang="en-US" sz="2800" b="1" dirty="0" smtClean="0">
                <a:effectLst>
                  <a:outerShdw blurRad="50800" dist="38100" dir="2700000" algn="tl" rotWithShape="0">
                    <a:prstClr val="black">
                      <a:alpha val="40000"/>
                    </a:prstClr>
                  </a:outerShdw>
                </a:effectLst>
              </a:rPr>
              <a:t>Association</a:t>
            </a:r>
            <a:endParaRPr lang="en-US" sz="2800" b="1" dirty="0">
              <a:effectLst>
                <a:outerShdw blurRad="50800" dist="38100" dir="2700000" algn="tl" rotWithShape="0">
                  <a:prstClr val="black">
                    <a:alpha val="40000"/>
                  </a:prstClr>
                </a:outerShdw>
              </a:effectLst>
            </a:endParaRPr>
          </a:p>
        </p:txBody>
      </p:sp>
      <p:sp>
        <p:nvSpPr>
          <p:cNvPr id="5" name="Down Arrow Callout 4"/>
          <p:cNvSpPr/>
          <p:nvPr/>
        </p:nvSpPr>
        <p:spPr>
          <a:xfrm>
            <a:off x="4953000" y="838200"/>
            <a:ext cx="3124200" cy="2362200"/>
          </a:xfrm>
          <a:prstGeom prst="downArrowCallou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800" b="1" dirty="0" smtClean="0">
                <a:effectLst>
                  <a:outerShdw blurRad="50800" dist="38100" dir="2700000" algn="tl" rotWithShape="0">
                    <a:prstClr val="black">
                      <a:alpha val="40000"/>
                    </a:prstClr>
                  </a:outerShdw>
                </a:effectLst>
              </a:rPr>
              <a:t>International</a:t>
            </a:r>
            <a:br>
              <a:rPr lang="en-US" sz="2800" b="1" dirty="0" smtClean="0">
                <a:effectLst>
                  <a:outerShdw blurRad="50800" dist="38100" dir="2700000" algn="tl" rotWithShape="0">
                    <a:prstClr val="black">
                      <a:alpha val="40000"/>
                    </a:prstClr>
                  </a:outerShdw>
                </a:effectLst>
              </a:rPr>
            </a:br>
            <a:r>
              <a:rPr lang="en-US" sz="2800" b="1" dirty="0" smtClean="0">
                <a:effectLst>
                  <a:outerShdw blurRad="50800" dist="38100" dir="2700000" algn="tl" rotWithShape="0">
                    <a:prstClr val="black">
                      <a:alpha val="40000"/>
                    </a:prstClr>
                  </a:outerShdw>
                </a:effectLst>
              </a:rPr>
              <a:t>Board of</a:t>
            </a:r>
            <a:br>
              <a:rPr lang="en-US" sz="2800" b="1" dirty="0" smtClean="0">
                <a:effectLst>
                  <a:outerShdw blurRad="50800" dist="38100" dir="2700000" algn="tl" rotWithShape="0">
                    <a:prstClr val="black">
                      <a:alpha val="40000"/>
                    </a:prstClr>
                  </a:outerShdw>
                </a:effectLst>
              </a:rPr>
            </a:br>
            <a:r>
              <a:rPr lang="en-US" sz="2800" b="1" dirty="0" smtClean="0">
                <a:effectLst>
                  <a:outerShdw blurRad="50800" dist="38100" dir="2700000" algn="tl" rotWithShape="0">
                    <a:prstClr val="black">
                      <a:alpha val="40000"/>
                    </a:prstClr>
                  </a:outerShdw>
                </a:effectLst>
              </a:rPr>
              <a:t>Education</a:t>
            </a:r>
            <a:endParaRPr lang="en-US" sz="2800" b="1" dirty="0">
              <a:effectLst>
                <a:outerShdw blurRad="50800" dist="38100" dir="2700000" algn="tl" rotWithShape="0">
                  <a:prstClr val="black">
                    <a:alpha val="40000"/>
                  </a:prstClr>
                </a:outerShdw>
              </a:effectLst>
            </a:endParaRPr>
          </a:p>
        </p:txBody>
      </p:sp>
      <p:sp>
        <p:nvSpPr>
          <p:cNvPr id="6" name="Oval 5"/>
          <p:cNvSpPr/>
          <p:nvPr/>
        </p:nvSpPr>
        <p:spPr>
          <a:xfrm>
            <a:off x="990600" y="3356811"/>
            <a:ext cx="3124200" cy="15240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b="1" dirty="0" smtClean="0">
                <a:effectLst>
                  <a:outerShdw blurRad="50800" dist="38100" dir="2700000" algn="tl" rotWithShape="0">
                    <a:prstClr val="black">
                      <a:alpha val="40000"/>
                    </a:prstClr>
                  </a:outerShdw>
                </a:effectLst>
              </a:rPr>
              <a:t>Institutional</a:t>
            </a:r>
            <a:br>
              <a:rPr lang="en-US" sz="2400" b="1" dirty="0" smtClean="0">
                <a:effectLst>
                  <a:outerShdw blurRad="50800" dist="38100" dir="2700000" algn="tl" rotWithShape="0">
                    <a:prstClr val="black">
                      <a:alpha val="40000"/>
                    </a:prstClr>
                  </a:outerShdw>
                </a:effectLst>
              </a:rPr>
            </a:br>
            <a:r>
              <a:rPr lang="en-US" sz="2400" b="1" dirty="0" smtClean="0">
                <a:effectLst>
                  <a:outerShdw blurRad="50800" dist="38100" dir="2700000" algn="tl" rotWithShape="0">
                    <a:prstClr val="black">
                      <a:alpha val="40000"/>
                    </a:prstClr>
                  </a:outerShdw>
                </a:effectLst>
              </a:rPr>
              <a:t>Accreditation</a:t>
            </a:r>
            <a:endParaRPr lang="en-US" sz="2400" b="1" dirty="0">
              <a:effectLst>
                <a:outerShdw blurRad="50800" dist="38100" dir="2700000" algn="tl" rotWithShape="0">
                  <a:prstClr val="black">
                    <a:alpha val="40000"/>
                  </a:prstClr>
                </a:outerShdw>
              </a:effectLst>
            </a:endParaRPr>
          </a:p>
        </p:txBody>
      </p:sp>
      <p:sp>
        <p:nvSpPr>
          <p:cNvPr id="7" name="Oval 6"/>
          <p:cNvSpPr/>
          <p:nvPr/>
        </p:nvSpPr>
        <p:spPr>
          <a:xfrm>
            <a:off x="4953000" y="3352800"/>
            <a:ext cx="3124200" cy="1524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b="1" dirty="0" smtClean="0">
                <a:effectLst>
                  <a:outerShdw blurRad="50800" dist="38100" dir="2700000" algn="tl" rotWithShape="0">
                    <a:prstClr val="black">
                      <a:alpha val="40000"/>
                    </a:prstClr>
                  </a:outerShdw>
                </a:effectLst>
              </a:rPr>
              <a:t>New Program</a:t>
            </a:r>
            <a:br>
              <a:rPr lang="en-US" sz="2400" b="1" dirty="0" smtClean="0">
                <a:effectLst>
                  <a:outerShdw blurRad="50800" dist="38100" dir="2700000" algn="tl" rotWithShape="0">
                    <a:prstClr val="black">
                      <a:alpha val="40000"/>
                    </a:prstClr>
                  </a:outerShdw>
                </a:effectLst>
              </a:rPr>
            </a:br>
            <a:r>
              <a:rPr lang="en-US" sz="2400" b="1" dirty="0" smtClean="0">
                <a:effectLst>
                  <a:outerShdw blurRad="50800" dist="38100" dir="2700000" algn="tl" rotWithShape="0">
                    <a:prstClr val="black">
                      <a:alpha val="40000"/>
                    </a:prstClr>
                  </a:outerShdw>
                </a:effectLst>
              </a:rPr>
              <a:t>Approval</a:t>
            </a:r>
            <a:endParaRPr lang="en-US" sz="2400" b="1"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13734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5" grpId="0" animBg="1"/>
      <p:bldP spid="6"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00201"/>
            <a:ext cx="8534400" cy="4876799"/>
          </a:xfrm>
        </p:spPr>
        <p:txBody>
          <a:bodyPr>
            <a:noAutofit/>
          </a:bodyPr>
          <a:lstStyle/>
          <a:p>
            <a:pPr marL="18288" indent="0">
              <a:lnSpc>
                <a:spcPct val="110000"/>
              </a:lnSpc>
              <a:spcBef>
                <a:spcPts val="1200"/>
              </a:spcBef>
              <a:buNone/>
            </a:pPr>
            <a:r>
              <a:rPr lang="en-US" sz="3200" dirty="0" smtClean="0">
                <a:latin typeface="Calibri" pitchFamily="34" charset="0"/>
                <a:cs typeface="Calibri" pitchFamily="34" charset="0"/>
              </a:rPr>
              <a:t>The </a:t>
            </a:r>
            <a:r>
              <a:rPr lang="en-US" sz="3200" dirty="0">
                <a:latin typeface="Calibri" pitchFamily="34" charset="0"/>
                <a:cs typeface="Calibri" pitchFamily="34" charset="0"/>
              </a:rPr>
              <a:t>visiting </a:t>
            </a:r>
            <a:r>
              <a:rPr lang="en-US" sz="3200" dirty="0" smtClean="0">
                <a:latin typeface="Calibri" pitchFamily="34" charset="0"/>
                <a:cs typeface="Calibri" pitchFamily="34" charset="0"/>
              </a:rPr>
              <a:t>team </a:t>
            </a:r>
            <a:r>
              <a:rPr lang="en-US" sz="3200" dirty="0">
                <a:latin typeface="Calibri" pitchFamily="34" charset="0"/>
                <a:cs typeface="Calibri" pitchFamily="34" charset="0"/>
              </a:rPr>
              <a:t>commends:</a:t>
            </a:r>
          </a:p>
          <a:p>
            <a:pPr lvl="1">
              <a:lnSpc>
                <a:spcPct val="110000"/>
              </a:lnSpc>
              <a:spcBef>
                <a:spcPts val="1200"/>
              </a:spcBef>
              <a:buFont typeface="Wingdings" pitchFamily="2" charset="2"/>
              <a:buChar char="§"/>
            </a:pPr>
            <a:r>
              <a:rPr lang="en-US" sz="3200" dirty="0" smtClean="0">
                <a:solidFill>
                  <a:srgbClr val="FFFF99"/>
                </a:solidFill>
                <a:latin typeface="Calibri" pitchFamily="34" charset="0"/>
                <a:cs typeface="Calibri" pitchFamily="34" charset="0"/>
              </a:rPr>
              <a:t>The </a:t>
            </a:r>
            <a:r>
              <a:rPr lang="en-US" sz="3200" dirty="0">
                <a:solidFill>
                  <a:srgbClr val="FFFF99"/>
                </a:solidFill>
                <a:latin typeface="Calibri" pitchFamily="34" charset="0"/>
                <a:cs typeface="Calibri" pitchFamily="34" charset="0"/>
              </a:rPr>
              <a:t>administration, faculty, staff and students </a:t>
            </a:r>
            <a:r>
              <a:rPr lang="en-US" sz="3200" dirty="0">
                <a:solidFill>
                  <a:srgbClr val="99CCFF"/>
                </a:solidFill>
                <a:latin typeface="Calibri" pitchFamily="34" charset="0"/>
                <a:cs typeface="Calibri" pitchFamily="34" charset="0"/>
              </a:rPr>
              <a:t>for their active involvement in the development of a spiritual </a:t>
            </a:r>
            <a:r>
              <a:rPr lang="en-US" sz="3200" dirty="0" smtClean="0">
                <a:solidFill>
                  <a:srgbClr val="99CCFF"/>
                </a:solidFill>
                <a:latin typeface="Calibri" pitchFamily="34" charset="0"/>
                <a:cs typeface="Calibri" pitchFamily="34" charset="0"/>
              </a:rPr>
              <a:t>master plan</a:t>
            </a:r>
            <a:r>
              <a:rPr lang="en-US" sz="3200" dirty="0" smtClean="0">
                <a:latin typeface="Calibri" pitchFamily="34" charset="0"/>
                <a:cs typeface="Calibri" pitchFamily="34" charset="0"/>
              </a:rPr>
              <a:t> </a:t>
            </a:r>
            <a:r>
              <a:rPr lang="en-US" sz="3200" dirty="0">
                <a:solidFill>
                  <a:srgbClr val="99FF99"/>
                </a:solidFill>
                <a:latin typeface="Calibri" pitchFamily="34" charset="0"/>
                <a:cs typeface="Calibri" pitchFamily="34" charset="0"/>
              </a:rPr>
              <a:t>that is </a:t>
            </a:r>
            <a:r>
              <a:rPr lang="en-US" sz="3200" dirty="0" smtClean="0">
                <a:solidFill>
                  <a:srgbClr val="99FF99"/>
                </a:solidFill>
                <a:latin typeface="Calibri" pitchFamily="34" charset="0"/>
                <a:cs typeface="Calibri" pitchFamily="34" charset="0"/>
              </a:rPr>
              <a:t>making </a:t>
            </a:r>
            <a:r>
              <a:rPr lang="en-US" sz="3200" dirty="0">
                <a:solidFill>
                  <a:srgbClr val="99FF99"/>
                </a:solidFill>
                <a:latin typeface="Calibri" pitchFamily="34" charset="0"/>
                <a:cs typeface="Calibri" pitchFamily="34" charset="0"/>
              </a:rPr>
              <a:t>an appreciable difference </a:t>
            </a:r>
            <a:r>
              <a:rPr lang="en-US" sz="3200" dirty="0" smtClean="0">
                <a:solidFill>
                  <a:srgbClr val="99FF99"/>
                </a:solidFill>
                <a:latin typeface="Calibri" pitchFamily="34" charset="0"/>
                <a:cs typeface="Calibri" pitchFamily="34" charset="0"/>
              </a:rPr>
              <a:t>in the </a:t>
            </a:r>
            <a:r>
              <a:rPr lang="en-US" sz="3200" dirty="0">
                <a:solidFill>
                  <a:srgbClr val="99FF99"/>
                </a:solidFill>
                <a:latin typeface="Calibri" pitchFamily="34" charset="0"/>
                <a:cs typeface="Calibri" pitchFamily="34" charset="0"/>
              </a:rPr>
              <a:t>spiritual programming and ethos of the </a:t>
            </a:r>
            <a:r>
              <a:rPr lang="en-US" sz="3200" dirty="0" smtClean="0">
                <a:solidFill>
                  <a:srgbClr val="99FF99"/>
                </a:solidFill>
                <a:latin typeface="Calibri" pitchFamily="34" charset="0"/>
                <a:cs typeface="Calibri" pitchFamily="34" charset="0"/>
              </a:rPr>
              <a:t>campus</a:t>
            </a:r>
            <a:r>
              <a:rPr lang="en-US" sz="3200" dirty="0">
                <a:latin typeface="Calibri" pitchFamily="34" charset="0"/>
                <a:cs typeface="Calibri" pitchFamily="34" charset="0"/>
              </a:rPr>
              <a:t> (Self-Study, pp. 17, </a:t>
            </a:r>
            <a:r>
              <a:rPr lang="en-US" sz="3200" dirty="0" smtClean="0">
                <a:latin typeface="Calibri" pitchFamily="34" charset="0"/>
                <a:cs typeface="Calibri" pitchFamily="34" charset="0"/>
              </a:rPr>
              <a:t>47, student interviews).</a:t>
            </a:r>
            <a:endParaRPr lang="en-US" sz="3200" dirty="0">
              <a:latin typeface="Calibri" pitchFamily="34" charset="0"/>
              <a:cs typeface="Calibri" pitchFamily="34" charset="0"/>
            </a:endParaRPr>
          </a:p>
          <a:p>
            <a:pPr>
              <a:lnSpc>
                <a:spcPct val="110000"/>
              </a:lnSpc>
              <a:spcBef>
                <a:spcPts val="1200"/>
              </a:spcBef>
            </a:pPr>
            <a:endParaRPr lang="en-US" sz="3200" dirty="0">
              <a:latin typeface="Calibri" pitchFamily="34" charset="0"/>
              <a:cs typeface="Calibri" pitchFamily="34" charset="0"/>
            </a:endParaRPr>
          </a:p>
        </p:txBody>
      </p:sp>
      <p:sp>
        <p:nvSpPr>
          <p:cNvPr id="3" name="Title 2"/>
          <p:cNvSpPr>
            <a:spLocks noGrp="1"/>
          </p:cNvSpPr>
          <p:nvPr>
            <p:ph type="title"/>
          </p:nvPr>
        </p:nvSpPr>
        <p:spPr/>
        <p:txBody>
          <a:bodyPr/>
          <a:lstStyle/>
          <a:p>
            <a:r>
              <a:rPr lang="en-US" dirty="0" smtClean="0"/>
              <a:t>Sample Commendations</a:t>
            </a:r>
            <a:endParaRPr lang="en-US" dirty="0"/>
          </a:p>
        </p:txBody>
      </p:sp>
    </p:spTree>
    <p:extLst>
      <p:ext uri="{BB962C8B-B14F-4D97-AF65-F5344CB8AC3E}">
        <p14:creationId xmlns:p14="http://schemas.microsoft.com/office/powerpoint/2010/main" val="24893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00201"/>
            <a:ext cx="8305800" cy="4876799"/>
          </a:xfrm>
        </p:spPr>
        <p:txBody>
          <a:bodyPr>
            <a:noAutofit/>
          </a:bodyPr>
          <a:lstStyle/>
          <a:p>
            <a:pPr marL="18288" indent="0">
              <a:lnSpc>
                <a:spcPct val="110000"/>
              </a:lnSpc>
              <a:spcBef>
                <a:spcPts val="1200"/>
              </a:spcBef>
              <a:buNone/>
            </a:pPr>
            <a:r>
              <a:rPr lang="en-US" sz="3200" dirty="0" smtClean="0">
                <a:latin typeface="Calibri" pitchFamily="34" charset="0"/>
                <a:cs typeface="Calibri" pitchFamily="34" charset="0"/>
              </a:rPr>
              <a:t>The </a:t>
            </a:r>
            <a:r>
              <a:rPr lang="en-US" sz="3200" dirty="0">
                <a:latin typeface="Calibri" pitchFamily="34" charset="0"/>
                <a:cs typeface="Calibri" pitchFamily="34" charset="0"/>
              </a:rPr>
              <a:t>visiting </a:t>
            </a:r>
            <a:r>
              <a:rPr lang="en-US" sz="3200" dirty="0" smtClean="0">
                <a:latin typeface="Calibri" pitchFamily="34" charset="0"/>
                <a:cs typeface="Calibri" pitchFamily="34" charset="0"/>
              </a:rPr>
              <a:t>team recommends:</a:t>
            </a:r>
            <a:endParaRPr lang="en-US" sz="3200" dirty="0">
              <a:latin typeface="Calibri" pitchFamily="34" charset="0"/>
              <a:cs typeface="Calibri" pitchFamily="34" charset="0"/>
            </a:endParaRPr>
          </a:p>
          <a:p>
            <a:pPr lvl="1">
              <a:lnSpc>
                <a:spcPct val="110000"/>
              </a:lnSpc>
              <a:spcBef>
                <a:spcPts val="1200"/>
              </a:spcBef>
              <a:buFont typeface="Wingdings" pitchFamily="2" charset="2"/>
              <a:buChar char="§"/>
            </a:pPr>
            <a:r>
              <a:rPr lang="en-US" sz="3200" dirty="0" smtClean="0">
                <a:latin typeface="Calibri" pitchFamily="34" charset="0"/>
                <a:cs typeface="Calibri" pitchFamily="34" charset="0"/>
              </a:rPr>
              <a:t>That the administration reconsider its plans </a:t>
            </a:r>
            <a:r>
              <a:rPr lang="en-US" sz="3200" dirty="0">
                <a:latin typeface="Calibri" pitchFamily="34" charset="0"/>
                <a:cs typeface="Calibri" pitchFamily="34" charset="0"/>
              </a:rPr>
              <a:t>to build a new classroom block until the debt on the library construction has been fully </a:t>
            </a:r>
            <a:r>
              <a:rPr lang="en-US" sz="3200" dirty="0" smtClean="0">
                <a:latin typeface="Calibri" pitchFamily="34" charset="0"/>
                <a:cs typeface="Calibri" pitchFamily="34" charset="0"/>
              </a:rPr>
              <a:t>paid </a:t>
            </a:r>
            <a:r>
              <a:rPr lang="en-US" sz="3200" dirty="0">
                <a:latin typeface="Calibri" pitchFamily="34" charset="0"/>
                <a:cs typeface="Calibri" pitchFamily="34" charset="0"/>
              </a:rPr>
              <a:t>(Self-Study, p. </a:t>
            </a:r>
            <a:r>
              <a:rPr lang="en-US" sz="3200" dirty="0" smtClean="0">
                <a:latin typeface="Calibri" pitchFamily="34" charset="0"/>
                <a:cs typeface="Calibri" pitchFamily="34" charset="0"/>
              </a:rPr>
              <a:t>35, audited financial </a:t>
            </a:r>
            <a:r>
              <a:rPr lang="en-US" sz="3200" dirty="0">
                <a:latin typeface="Calibri" pitchFamily="34" charset="0"/>
                <a:cs typeface="Calibri" pitchFamily="34" charset="0"/>
              </a:rPr>
              <a:t>statement, </a:t>
            </a:r>
            <a:r>
              <a:rPr lang="en-US" sz="3200" dirty="0" smtClean="0">
                <a:latin typeface="Calibri" pitchFamily="34" charset="0"/>
                <a:cs typeface="Calibri" pitchFamily="34" charset="0"/>
              </a:rPr>
              <a:t>interviews with administrators).</a:t>
            </a:r>
            <a:endParaRPr lang="en-US" sz="3200" dirty="0">
              <a:latin typeface="Calibri" pitchFamily="34" charset="0"/>
              <a:cs typeface="Calibri" pitchFamily="34" charset="0"/>
            </a:endParaRPr>
          </a:p>
        </p:txBody>
      </p:sp>
      <p:sp>
        <p:nvSpPr>
          <p:cNvPr id="3" name="Title 2"/>
          <p:cNvSpPr>
            <a:spLocks noGrp="1"/>
          </p:cNvSpPr>
          <p:nvPr>
            <p:ph type="title"/>
          </p:nvPr>
        </p:nvSpPr>
        <p:spPr/>
        <p:txBody>
          <a:bodyPr/>
          <a:lstStyle/>
          <a:p>
            <a:r>
              <a:rPr lang="en-US" dirty="0" smtClean="0"/>
              <a:t>Sample Recommendations</a:t>
            </a:r>
            <a:endParaRPr lang="en-US" dirty="0"/>
          </a:p>
        </p:txBody>
      </p:sp>
    </p:spTree>
    <p:extLst>
      <p:ext uri="{BB962C8B-B14F-4D97-AF65-F5344CB8AC3E}">
        <p14:creationId xmlns:p14="http://schemas.microsoft.com/office/powerpoint/2010/main" val="34696581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00201"/>
            <a:ext cx="8305800" cy="4876799"/>
          </a:xfrm>
        </p:spPr>
        <p:txBody>
          <a:bodyPr>
            <a:noAutofit/>
          </a:bodyPr>
          <a:lstStyle/>
          <a:p>
            <a:pPr marL="18288" indent="0">
              <a:lnSpc>
                <a:spcPct val="110000"/>
              </a:lnSpc>
              <a:spcBef>
                <a:spcPts val="1200"/>
              </a:spcBef>
              <a:buNone/>
            </a:pPr>
            <a:r>
              <a:rPr lang="en-US" sz="3200" dirty="0" smtClean="0">
                <a:latin typeface="Calibri" pitchFamily="34" charset="0"/>
                <a:cs typeface="Calibri" pitchFamily="34" charset="0"/>
              </a:rPr>
              <a:t>The </a:t>
            </a:r>
            <a:r>
              <a:rPr lang="en-US" sz="3200" dirty="0">
                <a:latin typeface="Calibri" pitchFamily="34" charset="0"/>
                <a:cs typeface="Calibri" pitchFamily="34" charset="0"/>
              </a:rPr>
              <a:t>visiting </a:t>
            </a:r>
            <a:r>
              <a:rPr lang="en-US" sz="3200" dirty="0" smtClean="0">
                <a:latin typeface="Calibri" pitchFamily="34" charset="0"/>
                <a:cs typeface="Calibri" pitchFamily="34" charset="0"/>
              </a:rPr>
              <a:t>team recommends:</a:t>
            </a:r>
            <a:endParaRPr lang="en-US" sz="3200" dirty="0">
              <a:latin typeface="Calibri" pitchFamily="34" charset="0"/>
              <a:cs typeface="Calibri" pitchFamily="34" charset="0"/>
            </a:endParaRPr>
          </a:p>
          <a:p>
            <a:pPr lvl="1">
              <a:lnSpc>
                <a:spcPct val="110000"/>
              </a:lnSpc>
              <a:spcBef>
                <a:spcPts val="1200"/>
              </a:spcBef>
              <a:buFont typeface="Wingdings" pitchFamily="2" charset="2"/>
              <a:buChar char="§"/>
            </a:pPr>
            <a:r>
              <a:rPr lang="en-US" sz="3200" dirty="0" smtClean="0">
                <a:solidFill>
                  <a:srgbClr val="FFFF99"/>
                </a:solidFill>
                <a:latin typeface="Calibri" pitchFamily="34" charset="0"/>
                <a:cs typeface="Calibri" pitchFamily="34" charset="0"/>
              </a:rPr>
              <a:t>That the administration</a:t>
            </a:r>
            <a:r>
              <a:rPr lang="en-US" sz="3200" dirty="0" smtClean="0">
                <a:latin typeface="Calibri" pitchFamily="34" charset="0"/>
                <a:cs typeface="Calibri" pitchFamily="34" charset="0"/>
              </a:rPr>
              <a:t> </a:t>
            </a:r>
            <a:r>
              <a:rPr lang="en-US" sz="3200" dirty="0" smtClean="0">
                <a:solidFill>
                  <a:srgbClr val="99CCFF"/>
                </a:solidFill>
                <a:latin typeface="Calibri" pitchFamily="34" charset="0"/>
                <a:cs typeface="Calibri" pitchFamily="34" charset="0"/>
              </a:rPr>
              <a:t>reconsider its plans </a:t>
            </a:r>
            <a:r>
              <a:rPr lang="en-US" sz="3200" dirty="0">
                <a:solidFill>
                  <a:srgbClr val="99CCFF"/>
                </a:solidFill>
                <a:latin typeface="Calibri" pitchFamily="34" charset="0"/>
                <a:cs typeface="Calibri" pitchFamily="34" charset="0"/>
              </a:rPr>
              <a:t>to build a new classroom block</a:t>
            </a:r>
            <a:r>
              <a:rPr lang="en-US" sz="3200" dirty="0">
                <a:latin typeface="Calibri" pitchFamily="34" charset="0"/>
                <a:cs typeface="Calibri" pitchFamily="34" charset="0"/>
              </a:rPr>
              <a:t> </a:t>
            </a:r>
            <a:r>
              <a:rPr lang="en-US" sz="3200" dirty="0">
                <a:solidFill>
                  <a:srgbClr val="99FF99"/>
                </a:solidFill>
                <a:latin typeface="Calibri" pitchFamily="34" charset="0"/>
                <a:cs typeface="Calibri" pitchFamily="34" charset="0"/>
              </a:rPr>
              <a:t>until the debt on the library construction has been fully </a:t>
            </a:r>
            <a:r>
              <a:rPr lang="en-US" sz="3200" dirty="0" smtClean="0">
                <a:solidFill>
                  <a:srgbClr val="99FF99"/>
                </a:solidFill>
                <a:latin typeface="Calibri" pitchFamily="34" charset="0"/>
                <a:cs typeface="Calibri" pitchFamily="34" charset="0"/>
              </a:rPr>
              <a:t>paid</a:t>
            </a:r>
            <a:r>
              <a:rPr lang="en-US" sz="3200" dirty="0" smtClean="0">
                <a:latin typeface="Calibri" pitchFamily="34" charset="0"/>
                <a:cs typeface="Calibri" pitchFamily="34" charset="0"/>
              </a:rPr>
              <a:t> </a:t>
            </a:r>
            <a:r>
              <a:rPr lang="en-US" sz="3200" dirty="0">
                <a:latin typeface="Calibri" pitchFamily="34" charset="0"/>
                <a:cs typeface="Calibri" pitchFamily="34" charset="0"/>
              </a:rPr>
              <a:t>(Self-Study, p. </a:t>
            </a:r>
            <a:r>
              <a:rPr lang="en-US" sz="3200" dirty="0" smtClean="0">
                <a:latin typeface="Calibri" pitchFamily="34" charset="0"/>
                <a:cs typeface="Calibri" pitchFamily="34" charset="0"/>
              </a:rPr>
              <a:t>35, audited financial </a:t>
            </a:r>
            <a:r>
              <a:rPr lang="en-US" sz="3200" dirty="0">
                <a:latin typeface="Calibri" pitchFamily="34" charset="0"/>
                <a:cs typeface="Calibri" pitchFamily="34" charset="0"/>
              </a:rPr>
              <a:t>statement, </a:t>
            </a:r>
            <a:r>
              <a:rPr lang="en-US" sz="3200" dirty="0" smtClean="0">
                <a:latin typeface="Calibri" pitchFamily="34" charset="0"/>
                <a:cs typeface="Calibri" pitchFamily="34" charset="0"/>
              </a:rPr>
              <a:t>interviews with administrators).</a:t>
            </a:r>
            <a:endParaRPr lang="en-US" sz="3200" dirty="0">
              <a:latin typeface="Calibri" pitchFamily="34" charset="0"/>
              <a:cs typeface="Calibri" pitchFamily="34" charset="0"/>
            </a:endParaRPr>
          </a:p>
        </p:txBody>
      </p:sp>
      <p:sp>
        <p:nvSpPr>
          <p:cNvPr id="3" name="Title 2"/>
          <p:cNvSpPr>
            <a:spLocks noGrp="1"/>
          </p:cNvSpPr>
          <p:nvPr>
            <p:ph type="title"/>
          </p:nvPr>
        </p:nvSpPr>
        <p:spPr/>
        <p:txBody>
          <a:bodyPr/>
          <a:lstStyle/>
          <a:p>
            <a:r>
              <a:rPr lang="en-US" dirty="0" smtClean="0"/>
              <a:t>Sample Recommendations</a:t>
            </a:r>
            <a:endParaRPr lang="en-US" dirty="0"/>
          </a:p>
        </p:txBody>
      </p:sp>
    </p:spTree>
    <p:extLst>
      <p:ext uri="{BB962C8B-B14F-4D97-AF65-F5344CB8AC3E}">
        <p14:creationId xmlns:p14="http://schemas.microsoft.com/office/powerpoint/2010/main" val="3782715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00201"/>
            <a:ext cx="8305800" cy="4876799"/>
          </a:xfrm>
        </p:spPr>
        <p:txBody>
          <a:bodyPr>
            <a:noAutofit/>
          </a:bodyPr>
          <a:lstStyle/>
          <a:p>
            <a:pPr marL="18288" indent="0">
              <a:lnSpc>
                <a:spcPct val="110000"/>
              </a:lnSpc>
              <a:spcBef>
                <a:spcPts val="1200"/>
              </a:spcBef>
              <a:buNone/>
            </a:pPr>
            <a:r>
              <a:rPr lang="en-US" sz="3200" dirty="0" smtClean="0">
                <a:latin typeface="Calibri" pitchFamily="34" charset="0"/>
                <a:cs typeface="Calibri" pitchFamily="34" charset="0"/>
              </a:rPr>
              <a:t>The </a:t>
            </a:r>
            <a:r>
              <a:rPr lang="en-US" sz="3200" dirty="0">
                <a:latin typeface="Calibri" pitchFamily="34" charset="0"/>
                <a:cs typeface="Calibri" pitchFamily="34" charset="0"/>
              </a:rPr>
              <a:t>visiting </a:t>
            </a:r>
            <a:r>
              <a:rPr lang="en-US" sz="3200" dirty="0" smtClean="0">
                <a:latin typeface="Calibri" pitchFamily="34" charset="0"/>
                <a:cs typeface="Calibri" pitchFamily="34" charset="0"/>
              </a:rPr>
              <a:t>team recommends:</a:t>
            </a:r>
            <a:endParaRPr lang="en-US" sz="3200" dirty="0">
              <a:latin typeface="Calibri" pitchFamily="34" charset="0"/>
              <a:cs typeface="Calibri" pitchFamily="34" charset="0"/>
            </a:endParaRPr>
          </a:p>
          <a:p>
            <a:pPr lvl="1">
              <a:lnSpc>
                <a:spcPct val="110000"/>
              </a:lnSpc>
              <a:spcBef>
                <a:spcPts val="1200"/>
              </a:spcBef>
              <a:buFont typeface="Wingdings" pitchFamily="2" charset="2"/>
              <a:buChar char="§"/>
            </a:pPr>
            <a:r>
              <a:rPr lang="en-US" sz="3200" dirty="0" smtClean="0">
                <a:latin typeface="Calibri" pitchFamily="34" charset="0"/>
                <a:cs typeface="Calibri" pitchFamily="34" charset="0"/>
              </a:rPr>
              <a:t>That the </a:t>
            </a:r>
            <a:r>
              <a:rPr lang="en-US" sz="3200" dirty="0">
                <a:latin typeface="Calibri" pitchFamily="34" charset="0"/>
                <a:cs typeface="Calibri" pitchFamily="34" charset="0"/>
              </a:rPr>
              <a:t>Academic Committee </a:t>
            </a:r>
            <a:r>
              <a:rPr lang="en-US" sz="3200" dirty="0" smtClean="0">
                <a:latin typeface="Calibri" pitchFamily="34" charset="0"/>
                <a:cs typeface="Calibri" pitchFamily="34" charset="0"/>
              </a:rPr>
              <a:t>develop </a:t>
            </a:r>
            <a:r>
              <a:rPr lang="en-US" sz="3200" dirty="0">
                <a:latin typeface="Calibri" pitchFamily="34" charset="0"/>
                <a:cs typeface="Calibri" pitchFamily="34" charset="0"/>
              </a:rPr>
              <a:t>a process for more structured evaluation of courses and </a:t>
            </a:r>
            <a:r>
              <a:rPr lang="en-US" sz="3200" dirty="0" smtClean="0">
                <a:latin typeface="Calibri" pitchFamily="34" charset="0"/>
                <a:cs typeface="Calibri" pitchFamily="34" charset="0"/>
              </a:rPr>
              <a:t>teaching, </a:t>
            </a:r>
            <a:r>
              <a:rPr lang="en-US" sz="3200" dirty="0">
                <a:latin typeface="Calibri" pitchFamily="34" charset="0"/>
                <a:cs typeface="Calibri" pitchFamily="34" charset="0"/>
              </a:rPr>
              <a:t>that will involve feedback from students as well as </a:t>
            </a:r>
            <a:r>
              <a:rPr lang="en-US" sz="3200" dirty="0" smtClean="0">
                <a:latin typeface="Calibri" pitchFamily="34" charset="0"/>
                <a:cs typeface="Calibri" pitchFamily="34" charset="0"/>
              </a:rPr>
              <a:t>from peers </a:t>
            </a:r>
            <a:r>
              <a:rPr lang="en-US" sz="3200" dirty="0">
                <a:latin typeface="Calibri" pitchFamily="34" charset="0"/>
                <a:cs typeface="Calibri" pitchFamily="34" charset="0"/>
              </a:rPr>
              <a:t>and </a:t>
            </a:r>
            <a:r>
              <a:rPr lang="en-US" sz="3200" dirty="0" smtClean="0">
                <a:latin typeface="Calibri" pitchFamily="34" charset="0"/>
                <a:cs typeface="Calibri" pitchFamily="34" charset="0"/>
              </a:rPr>
              <a:t>administration </a:t>
            </a:r>
            <a:r>
              <a:rPr lang="en-US" sz="3200" dirty="0">
                <a:latin typeface="Calibri" pitchFamily="34" charset="0"/>
                <a:cs typeface="Calibri" pitchFamily="34" charset="0"/>
              </a:rPr>
              <a:t>(Self-Study, p. </a:t>
            </a:r>
            <a:r>
              <a:rPr lang="en-US" sz="3200" dirty="0" smtClean="0">
                <a:latin typeface="Calibri" pitchFamily="34" charset="0"/>
                <a:cs typeface="Calibri" pitchFamily="34" charset="0"/>
              </a:rPr>
              <a:t>63, interviews with teachers and administrators).</a:t>
            </a:r>
          </a:p>
          <a:p>
            <a:pPr>
              <a:lnSpc>
                <a:spcPct val="110000"/>
              </a:lnSpc>
              <a:spcBef>
                <a:spcPts val="1200"/>
              </a:spcBef>
            </a:pPr>
            <a:endParaRPr lang="en-US" sz="3200" dirty="0">
              <a:latin typeface="Calibri" pitchFamily="34" charset="0"/>
              <a:cs typeface="Calibri" pitchFamily="34" charset="0"/>
            </a:endParaRPr>
          </a:p>
        </p:txBody>
      </p:sp>
      <p:sp>
        <p:nvSpPr>
          <p:cNvPr id="3" name="Title 2"/>
          <p:cNvSpPr>
            <a:spLocks noGrp="1"/>
          </p:cNvSpPr>
          <p:nvPr>
            <p:ph type="title"/>
          </p:nvPr>
        </p:nvSpPr>
        <p:spPr/>
        <p:txBody>
          <a:bodyPr/>
          <a:lstStyle/>
          <a:p>
            <a:r>
              <a:rPr lang="en-US" dirty="0" smtClean="0"/>
              <a:t>Sample Recommendations</a:t>
            </a:r>
            <a:endParaRPr lang="en-US" dirty="0"/>
          </a:p>
        </p:txBody>
      </p:sp>
    </p:spTree>
    <p:extLst>
      <p:ext uri="{BB962C8B-B14F-4D97-AF65-F5344CB8AC3E}">
        <p14:creationId xmlns:p14="http://schemas.microsoft.com/office/powerpoint/2010/main" val="11795054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00201"/>
            <a:ext cx="8305800" cy="4876799"/>
          </a:xfrm>
        </p:spPr>
        <p:txBody>
          <a:bodyPr>
            <a:noAutofit/>
          </a:bodyPr>
          <a:lstStyle/>
          <a:p>
            <a:pPr marL="18288" indent="0">
              <a:lnSpc>
                <a:spcPct val="110000"/>
              </a:lnSpc>
              <a:spcBef>
                <a:spcPts val="1200"/>
              </a:spcBef>
              <a:buNone/>
            </a:pPr>
            <a:r>
              <a:rPr lang="en-US" sz="3200" dirty="0" smtClean="0">
                <a:latin typeface="Calibri" pitchFamily="34" charset="0"/>
                <a:cs typeface="Calibri" pitchFamily="34" charset="0"/>
              </a:rPr>
              <a:t>The </a:t>
            </a:r>
            <a:r>
              <a:rPr lang="en-US" sz="3200" dirty="0">
                <a:latin typeface="Calibri" pitchFamily="34" charset="0"/>
                <a:cs typeface="Calibri" pitchFamily="34" charset="0"/>
              </a:rPr>
              <a:t>visiting </a:t>
            </a:r>
            <a:r>
              <a:rPr lang="en-US" sz="3200" dirty="0" smtClean="0">
                <a:latin typeface="Calibri" pitchFamily="34" charset="0"/>
                <a:cs typeface="Calibri" pitchFamily="34" charset="0"/>
              </a:rPr>
              <a:t>team recommends:</a:t>
            </a:r>
            <a:endParaRPr lang="en-US" sz="3200" dirty="0">
              <a:latin typeface="Calibri" pitchFamily="34" charset="0"/>
              <a:cs typeface="Calibri" pitchFamily="34" charset="0"/>
            </a:endParaRPr>
          </a:p>
          <a:p>
            <a:pPr lvl="1">
              <a:lnSpc>
                <a:spcPct val="110000"/>
              </a:lnSpc>
              <a:spcBef>
                <a:spcPts val="1200"/>
              </a:spcBef>
              <a:buFont typeface="Wingdings" pitchFamily="2" charset="2"/>
              <a:buChar char="§"/>
            </a:pPr>
            <a:r>
              <a:rPr lang="en-US" sz="3200" dirty="0" smtClean="0">
                <a:solidFill>
                  <a:srgbClr val="FFFF99"/>
                </a:solidFill>
                <a:latin typeface="Calibri" pitchFamily="34" charset="0"/>
                <a:cs typeface="Calibri" pitchFamily="34" charset="0"/>
              </a:rPr>
              <a:t>That the </a:t>
            </a:r>
            <a:r>
              <a:rPr lang="en-US" sz="3200" dirty="0">
                <a:solidFill>
                  <a:srgbClr val="FFFF99"/>
                </a:solidFill>
                <a:latin typeface="Calibri" pitchFamily="34" charset="0"/>
                <a:cs typeface="Calibri" pitchFamily="34" charset="0"/>
              </a:rPr>
              <a:t>Academic Committee</a:t>
            </a:r>
            <a:r>
              <a:rPr lang="en-US" sz="3200" dirty="0">
                <a:latin typeface="Calibri" pitchFamily="34" charset="0"/>
                <a:cs typeface="Calibri" pitchFamily="34" charset="0"/>
              </a:rPr>
              <a:t> </a:t>
            </a:r>
            <a:r>
              <a:rPr lang="en-US" sz="3200" dirty="0" smtClean="0">
                <a:solidFill>
                  <a:srgbClr val="99CCFF"/>
                </a:solidFill>
                <a:latin typeface="Calibri" pitchFamily="34" charset="0"/>
                <a:cs typeface="Calibri" pitchFamily="34" charset="0"/>
              </a:rPr>
              <a:t>develop </a:t>
            </a:r>
            <a:r>
              <a:rPr lang="en-US" sz="3200" dirty="0">
                <a:solidFill>
                  <a:srgbClr val="99CCFF"/>
                </a:solidFill>
                <a:latin typeface="Calibri" pitchFamily="34" charset="0"/>
                <a:cs typeface="Calibri" pitchFamily="34" charset="0"/>
              </a:rPr>
              <a:t>a process for more structured evaluation of courses and </a:t>
            </a:r>
            <a:r>
              <a:rPr lang="en-US" sz="3200" dirty="0" smtClean="0">
                <a:solidFill>
                  <a:srgbClr val="99CCFF"/>
                </a:solidFill>
                <a:latin typeface="Calibri" pitchFamily="34" charset="0"/>
                <a:cs typeface="Calibri" pitchFamily="34" charset="0"/>
              </a:rPr>
              <a:t>teaching,</a:t>
            </a:r>
            <a:r>
              <a:rPr lang="en-US" sz="3200" dirty="0" smtClean="0">
                <a:latin typeface="Calibri" pitchFamily="34" charset="0"/>
                <a:cs typeface="Calibri" pitchFamily="34" charset="0"/>
              </a:rPr>
              <a:t> </a:t>
            </a:r>
            <a:r>
              <a:rPr lang="en-US" sz="3200" dirty="0">
                <a:solidFill>
                  <a:srgbClr val="99FF99"/>
                </a:solidFill>
                <a:latin typeface="Calibri" pitchFamily="34" charset="0"/>
                <a:cs typeface="Calibri" pitchFamily="34" charset="0"/>
              </a:rPr>
              <a:t>that will involve feedback from students as well as </a:t>
            </a:r>
            <a:r>
              <a:rPr lang="en-US" sz="3200" dirty="0" smtClean="0">
                <a:solidFill>
                  <a:srgbClr val="99FF99"/>
                </a:solidFill>
                <a:latin typeface="Calibri" pitchFamily="34" charset="0"/>
                <a:cs typeface="Calibri" pitchFamily="34" charset="0"/>
              </a:rPr>
              <a:t>from peers </a:t>
            </a:r>
            <a:r>
              <a:rPr lang="en-US" sz="3200" dirty="0">
                <a:solidFill>
                  <a:srgbClr val="99FF99"/>
                </a:solidFill>
                <a:latin typeface="Calibri" pitchFamily="34" charset="0"/>
                <a:cs typeface="Calibri" pitchFamily="34" charset="0"/>
              </a:rPr>
              <a:t>and </a:t>
            </a:r>
            <a:r>
              <a:rPr lang="en-US" sz="3200" dirty="0" smtClean="0">
                <a:solidFill>
                  <a:srgbClr val="99FF99"/>
                </a:solidFill>
                <a:latin typeface="Calibri" pitchFamily="34" charset="0"/>
                <a:cs typeface="Calibri" pitchFamily="34" charset="0"/>
              </a:rPr>
              <a:t>administration</a:t>
            </a:r>
            <a:r>
              <a:rPr lang="en-US" sz="3200" dirty="0" smtClean="0">
                <a:latin typeface="Calibri" pitchFamily="34" charset="0"/>
                <a:cs typeface="Calibri" pitchFamily="34" charset="0"/>
              </a:rPr>
              <a:t> </a:t>
            </a:r>
            <a:r>
              <a:rPr lang="en-US" sz="3200" dirty="0">
                <a:latin typeface="Calibri" pitchFamily="34" charset="0"/>
                <a:cs typeface="Calibri" pitchFamily="34" charset="0"/>
              </a:rPr>
              <a:t>(Self-Study, p. </a:t>
            </a:r>
            <a:r>
              <a:rPr lang="en-US" sz="3200" dirty="0" smtClean="0">
                <a:latin typeface="Calibri" pitchFamily="34" charset="0"/>
                <a:cs typeface="Calibri" pitchFamily="34" charset="0"/>
              </a:rPr>
              <a:t>63, interviews with teachers and administrators).</a:t>
            </a:r>
          </a:p>
          <a:p>
            <a:pPr>
              <a:lnSpc>
                <a:spcPct val="110000"/>
              </a:lnSpc>
              <a:spcBef>
                <a:spcPts val="1200"/>
              </a:spcBef>
            </a:pPr>
            <a:endParaRPr lang="en-US" sz="3200" dirty="0">
              <a:latin typeface="Calibri" pitchFamily="34" charset="0"/>
              <a:cs typeface="Calibri" pitchFamily="34" charset="0"/>
            </a:endParaRPr>
          </a:p>
        </p:txBody>
      </p:sp>
      <p:sp>
        <p:nvSpPr>
          <p:cNvPr id="3" name="Title 2"/>
          <p:cNvSpPr>
            <a:spLocks noGrp="1"/>
          </p:cNvSpPr>
          <p:nvPr>
            <p:ph type="title"/>
          </p:nvPr>
        </p:nvSpPr>
        <p:spPr/>
        <p:txBody>
          <a:bodyPr/>
          <a:lstStyle/>
          <a:p>
            <a:r>
              <a:rPr lang="en-US" dirty="0" smtClean="0"/>
              <a:t>Sample Recommendations</a:t>
            </a:r>
            <a:endParaRPr lang="en-US" dirty="0"/>
          </a:p>
        </p:txBody>
      </p:sp>
    </p:spTree>
    <p:extLst>
      <p:ext uri="{BB962C8B-B14F-4D97-AF65-F5344CB8AC3E}">
        <p14:creationId xmlns:p14="http://schemas.microsoft.com/office/powerpoint/2010/main" val="157122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Assembling the Report</a:t>
            </a:r>
          </a:p>
        </p:txBody>
      </p:sp>
      <p:sp>
        <p:nvSpPr>
          <p:cNvPr id="3" name="Content Placeholder 2"/>
          <p:cNvSpPr>
            <a:spLocks noGrp="1"/>
          </p:cNvSpPr>
          <p:nvPr>
            <p:ph idx="1"/>
          </p:nvPr>
        </p:nvSpPr>
        <p:spPr>
          <a:xfrm>
            <a:off x="381000" y="1600201"/>
            <a:ext cx="8305800" cy="5029199"/>
          </a:xfrm>
        </p:spPr>
        <p:txBody>
          <a:bodyPr>
            <a:noAutofit/>
          </a:bodyPr>
          <a:lstStyle/>
          <a:p>
            <a:pPr marL="457200" indent="-441325">
              <a:spcBef>
                <a:spcPts val="1200"/>
              </a:spcBef>
              <a:buFont typeface="+mj-lt"/>
              <a:buAutoNum type="arabicPeriod"/>
            </a:pPr>
            <a:r>
              <a:rPr lang="en-US" sz="2600" b="1" dirty="0" smtClean="0">
                <a:solidFill>
                  <a:srgbClr val="FFFF00"/>
                </a:solidFill>
                <a:latin typeface="Calibri" pitchFamily="34" charset="0"/>
                <a:cs typeface="Calibri" pitchFamily="34" charset="0"/>
              </a:rPr>
              <a:t>Eliminate redundancy: </a:t>
            </a:r>
            <a:r>
              <a:rPr lang="en-US" sz="2600" dirty="0">
                <a:latin typeface="Calibri" pitchFamily="34" charset="0"/>
                <a:cs typeface="Calibri" pitchFamily="34" charset="0"/>
              </a:rPr>
              <a:t>Since team members may be submitting individual items without consultation with the whole group, it is possible that some items will be duplicated in various sections of the report. Eliminating duplication will be one of the responsibilities of the team in its final meetings.</a:t>
            </a:r>
          </a:p>
          <a:p>
            <a:pPr marL="457200" indent="-441325">
              <a:spcBef>
                <a:spcPts val="1200"/>
              </a:spcBef>
              <a:buFont typeface="+mj-lt"/>
              <a:buAutoNum type="arabicPeriod"/>
            </a:pPr>
            <a:r>
              <a:rPr lang="en-US" sz="2600" b="1" dirty="0" smtClean="0">
                <a:solidFill>
                  <a:srgbClr val="FFFF00"/>
                </a:solidFill>
                <a:latin typeface="Calibri" pitchFamily="34" charset="0"/>
                <a:cs typeface="Calibri" pitchFamily="34" charset="0"/>
              </a:rPr>
              <a:t>Make </a:t>
            </a:r>
            <a:r>
              <a:rPr lang="en-US" sz="2600" b="1" dirty="0">
                <a:solidFill>
                  <a:srgbClr val="FFFF00"/>
                </a:solidFill>
                <a:latin typeface="Calibri" pitchFamily="34" charset="0"/>
                <a:cs typeface="Calibri" pitchFamily="34" charset="0"/>
              </a:rPr>
              <a:t>a fair distribution: </a:t>
            </a:r>
            <a:r>
              <a:rPr lang="en-US" sz="2600" dirty="0">
                <a:latin typeface="Calibri" pitchFamily="34" charset="0"/>
                <a:cs typeface="Calibri" pitchFamily="34" charset="0"/>
              </a:rPr>
              <a:t>It is important to ensure that recommendations are widely distributed and that while they may focus on particular areas where needs are clear, lack of balance should not be the result of over-preoccupation of the team </a:t>
            </a:r>
            <a:r>
              <a:rPr lang="en-US" sz="2600" dirty="0" smtClean="0">
                <a:latin typeface="Calibri" pitchFamily="34" charset="0"/>
                <a:cs typeface="Calibri" pitchFamily="34" charset="0"/>
              </a:rPr>
              <a:t>with one particular area</a:t>
            </a:r>
            <a:r>
              <a:rPr lang="en-US" sz="2600" dirty="0">
                <a:latin typeface="Calibri" pitchFamily="34" charset="0"/>
                <a:cs typeface="Calibri" pitchFamily="34" charset="0"/>
              </a:rPr>
              <a:t>.</a:t>
            </a:r>
          </a:p>
        </p:txBody>
      </p:sp>
    </p:spTree>
    <p:extLst>
      <p:ext uri="{BB962C8B-B14F-4D97-AF65-F5344CB8AC3E}">
        <p14:creationId xmlns:p14="http://schemas.microsoft.com/office/powerpoint/2010/main" val="105293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Assembling the Report</a:t>
            </a:r>
          </a:p>
        </p:txBody>
      </p:sp>
      <p:sp>
        <p:nvSpPr>
          <p:cNvPr id="3" name="Content Placeholder 2"/>
          <p:cNvSpPr>
            <a:spLocks noGrp="1"/>
          </p:cNvSpPr>
          <p:nvPr>
            <p:ph idx="1"/>
          </p:nvPr>
        </p:nvSpPr>
        <p:spPr>
          <a:xfrm>
            <a:off x="381000" y="1600201"/>
            <a:ext cx="8305800" cy="5029199"/>
          </a:xfrm>
        </p:spPr>
        <p:txBody>
          <a:bodyPr>
            <a:noAutofit/>
          </a:bodyPr>
          <a:lstStyle/>
          <a:p>
            <a:pPr marL="457200" indent="-441325">
              <a:lnSpc>
                <a:spcPct val="90000"/>
              </a:lnSpc>
              <a:spcBef>
                <a:spcPts val="1200"/>
              </a:spcBef>
              <a:buFont typeface="+mj-lt"/>
              <a:buAutoNum type="arabicPeriod" startAt="3"/>
            </a:pPr>
            <a:r>
              <a:rPr lang="en-US" sz="2700" b="1" dirty="0" smtClean="0">
                <a:solidFill>
                  <a:srgbClr val="FFFF00"/>
                </a:solidFill>
                <a:latin typeface="Calibri" pitchFamily="34" charset="0"/>
                <a:cs typeface="Calibri" pitchFamily="34" charset="0"/>
              </a:rPr>
              <a:t>Identify </a:t>
            </a:r>
            <a:r>
              <a:rPr lang="en-US" sz="2700" b="1" dirty="0">
                <a:solidFill>
                  <a:srgbClr val="FFFF00"/>
                </a:solidFill>
                <a:latin typeface="Calibri" pitchFamily="34" charset="0"/>
                <a:cs typeface="Calibri" pitchFamily="34" charset="0"/>
              </a:rPr>
              <a:t>the majors: </a:t>
            </a:r>
            <a:r>
              <a:rPr lang="en-US" sz="2700" dirty="0">
                <a:latin typeface="Calibri" pitchFamily="34" charset="0"/>
                <a:cs typeface="Calibri" pitchFamily="34" charset="0"/>
              </a:rPr>
              <a:t>An important section of the report is the one identifying major recommendations. These should be those items that most impact the whole institution and are most essential to the institution’s continuing quality and Seventh-day Adventist ethos. This helps the institution identify where they should place their </a:t>
            </a:r>
            <a:r>
              <a:rPr lang="en-US" sz="2700" dirty="0" smtClean="0">
                <a:latin typeface="Calibri" pitchFamily="34" charset="0"/>
                <a:cs typeface="Calibri" pitchFamily="34" charset="0"/>
              </a:rPr>
              <a:t>immediate focus.</a:t>
            </a:r>
            <a:endParaRPr lang="en-US" sz="2700" dirty="0">
              <a:latin typeface="Calibri" pitchFamily="34" charset="0"/>
              <a:cs typeface="Calibri" pitchFamily="34" charset="0"/>
            </a:endParaRPr>
          </a:p>
          <a:p>
            <a:pPr marL="457200" indent="-441325">
              <a:lnSpc>
                <a:spcPct val="90000"/>
              </a:lnSpc>
              <a:spcBef>
                <a:spcPts val="1200"/>
              </a:spcBef>
              <a:buFont typeface="+mj-lt"/>
              <a:buAutoNum type="arabicPeriod" startAt="3"/>
            </a:pPr>
            <a:r>
              <a:rPr lang="en-US" sz="2700" b="1" dirty="0" smtClean="0">
                <a:solidFill>
                  <a:srgbClr val="FFFF00"/>
                </a:solidFill>
                <a:latin typeface="Calibri" pitchFamily="34" charset="0"/>
                <a:cs typeface="Calibri" pitchFamily="34" charset="0"/>
              </a:rPr>
              <a:t>Arrive </a:t>
            </a:r>
            <a:r>
              <a:rPr lang="en-US" sz="2700" b="1" dirty="0">
                <a:solidFill>
                  <a:srgbClr val="FFFF00"/>
                </a:solidFill>
                <a:latin typeface="Calibri" pitchFamily="34" charset="0"/>
                <a:cs typeface="Calibri" pitchFamily="34" charset="0"/>
              </a:rPr>
              <a:t>at consensus:</a:t>
            </a:r>
            <a:r>
              <a:rPr lang="en-US" sz="2700" dirty="0">
                <a:latin typeface="Calibri" pitchFamily="34" charset="0"/>
                <a:cs typeface="Calibri" pitchFamily="34" charset="0"/>
              </a:rPr>
              <a:t> The AAA visit is a team effort. </a:t>
            </a:r>
            <a:r>
              <a:rPr lang="en-US" sz="2700" dirty="0" smtClean="0">
                <a:latin typeface="Calibri" pitchFamily="34" charset="0"/>
                <a:cs typeface="Calibri" pitchFamily="34" charset="0"/>
              </a:rPr>
              <a:t/>
            </a:r>
            <a:br>
              <a:rPr lang="en-US" sz="2700" dirty="0" smtClean="0">
                <a:latin typeface="Calibri" pitchFamily="34" charset="0"/>
                <a:cs typeface="Calibri" pitchFamily="34" charset="0"/>
              </a:rPr>
            </a:br>
            <a:r>
              <a:rPr lang="en-US" sz="2700" dirty="0" smtClean="0">
                <a:latin typeface="Calibri" pitchFamily="34" charset="0"/>
                <a:cs typeface="Calibri" pitchFamily="34" charset="0"/>
              </a:rPr>
              <a:t>It </a:t>
            </a:r>
            <a:r>
              <a:rPr lang="en-US" sz="2700" dirty="0">
                <a:latin typeface="Calibri" pitchFamily="34" charset="0"/>
                <a:cs typeface="Calibri" pitchFamily="34" charset="0"/>
              </a:rPr>
              <a:t>is important that all members of the team </a:t>
            </a:r>
            <a:r>
              <a:rPr lang="en-US" sz="2700" dirty="0" smtClean="0">
                <a:latin typeface="Calibri" pitchFamily="34" charset="0"/>
                <a:cs typeface="Calibri" pitchFamily="34" charset="0"/>
              </a:rPr>
              <a:t>be willing </a:t>
            </a:r>
            <a:r>
              <a:rPr lang="en-US" sz="2700" dirty="0">
                <a:latin typeface="Calibri" pitchFamily="34" charset="0"/>
                <a:cs typeface="Calibri" pitchFamily="34" charset="0"/>
              </a:rPr>
              <a:t>to support the conclusions of the group. Items that are not supported by the group should not be included in the final report.</a:t>
            </a:r>
          </a:p>
        </p:txBody>
      </p:sp>
    </p:spTree>
    <p:extLst>
      <p:ext uri="{BB962C8B-B14F-4D97-AF65-F5344CB8AC3E}">
        <p14:creationId xmlns:p14="http://schemas.microsoft.com/office/powerpoint/2010/main" val="170815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Assembling the Report</a:t>
            </a:r>
          </a:p>
        </p:txBody>
      </p:sp>
      <p:sp>
        <p:nvSpPr>
          <p:cNvPr id="3" name="Content Placeholder 2"/>
          <p:cNvSpPr>
            <a:spLocks noGrp="1"/>
          </p:cNvSpPr>
          <p:nvPr>
            <p:ph idx="1"/>
          </p:nvPr>
        </p:nvSpPr>
        <p:spPr>
          <a:xfrm>
            <a:off x="381000" y="1600201"/>
            <a:ext cx="8305800" cy="5029199"/>
          </a:xfrm>
        </p:spPr>
        <p:txBody>
          <a:bodyPr>
            <a:noAutofit/>
          </a:bodyPr>
          <a:lstStyle/>
          <a:p>
            <a:pPr marL="457200" indent="-441325">
              <a:lnSpc>
                <a:spcPct val="90000"/>
              </a:lnSpc>
              <a:spcBef>
                <a:spcPts val="1200"/>
              </a:spcBef>
              <a:buFont typeface="+mj-lt"/>
              <a:buAutoNum type="arabicPeriod" startAt="5"/>
            </a:pPr>
            <a:r>
              <a:rPr lang="en-US" sz="2800" b="1" dirty="0" smtClean="0">
                <a:solidFill>
                  <a:srgbClr val="FFFF00"/>
                </a:solidFill>
                <a:latin typeface="Calibri" pitchFamily="34" charset="0"/>
                <a:cs typeface="Calibri" pitchFamily="34" charset="0"/>
              </a:rPr>
              <a:t>Determine </a:t>
            </a:r>
            <a:r>
              <a:rPr lang="en-US" sz="2800" b="1" dirty="0">
                <a:solidFill>
                  <a:srgbClr val="FFFF00"/>
                </a:solidFill>
                <a:latin typeface="Calibri" pitchFamily="34" charset="0"/>
                <a:cs typeface="Calibri" pitchFamily="34" charset="0"/>
              </a:rPr>
              <a:t>the outcome:</a:t>
            </a:r>
            <a:r>
              <a:rPr lang="en-US" sz="2800" dirty="0">
                <a:latin typeface="Calibri" pitchFamily="34" charset="0"/>
                <a:cs typeface="Calibri" pitchFamily="34" charset="0"/>
              </a:rPr>
              <a:t> The team must decide and fully support the final accreditation recommendation. The team should vote this action. </a:t>
            </a:r>
            <a:endParaRPr lang="en-US" sz="2800" dirty="0" smtClean="0">
              <a:latin typeface="Calibri" pitchFamily="34" charset="0"/>
              <a:cs typeface="Calibri" pitchFamily="34" charset="0"/>
            </a:endParaRPr>
          </a:p>
          <a:p>
            <a:pPr marL="381635" lvl="1" indent="0">
              <a:lnSpc>
                <a:spcPct val="90000"/>
              </a:lnSpc>
              <a:spcBef>
                <a:spcPts val="1200"/>
              </a:spcBef>
              <a:buNone/>
            </a:pPr>
            <a:r>
              <a:rPr lang="en-US" dirty="0" smtClean="0">
                <a:latin typeface="Calibri" pitchFamily="34" charset="0"/>
                <a:cs typeface="Calibri" pitchFamily="34" charset="0"/>
              </a:rPr>
              <a:t>It </a:t>
            </a:r>
            <a:r>
              <a:rPr lang="en-US" dirty="0">
                <a:latin typeface="Calibri" pitchFamily="34" charset="0"/>
                <a:cs typeface="Calibri" pitchFamily="34" charset="0"/>
              </a:rPr>
              <a:t>is also important that all members sign the signature page in the report </a:t>
            </a:r>
            <a:r>
              <a:rPr lang="en-US" dirty="0" smtClean="0">
                <a:latin typeface="Calibri" pitchFamily="34" charset="0"/>
                <a:cs typeface="Calibri" pitchFamily="34" charset="0"/>
              </a:rPr>
              <a:t>that </a:t>
            </a:r>
            <a:r>
              <a:rPr lang="en-US" dirty="0">
                <a:latin typeface="Calibri" pitchFamily="34" charset="0"/>
                <a:cs typeface="Calibri" pitchFamily="34" charset="0"/>
              </a:rPr>
              <a:t>shows their agreement </a:t>
            </a:r>
            <a:r>
              <a:rPr lang="en-US" dirty="0" smtClean="0">
                <a:latin typeface="Calibri" pitchFamily="34" charset="0"/>
                <a:cs typeface="Calibri" pitchFamily="34" charset="0"/>
              </a:rPr>
              <a:t>with both </a:t>
            </a:r>
            <a:r>
              <a:rPr lang="en-US" dirty="0">
                <a:latin typeface="Calibri" pitchFamily="34" charset="0"/>
                <a:cs typeface="Calibri" pitchFamily="34" charset="0"/>
              </a:rPr>
              <a:t>the major accreditation recommendation and the report that will follow </a:t>
            </a:r>
            <a:r>
              <a:rPr lang="en-US" dirty="0" smtClean="0">
                <a:latin typeface="Calibri" pitchFamily="34" charset="0"/>
                <a:cs typeface="Calibri" pitchFamily="34" charset="0"/>
              </a:rPr>
              <a:t>it.</a:t>
            </a:r>
            <a:endParaRPr lang="en-US" dirty="0">
              <a:latin typeface="Calibri" pitchFamily="34" charset="0"/>
              <a:cs typeface="Calibri" pitchFamily="34" charset="0"/>
            </a:endParaRPr>
          </a:p>
        </p:txBody>
      </p:sp>
    </p:spTree>
    <p:extLst>
      <p:ext uri="{BB962C8B-B14F-4D97-AF65-F5344CB8AC3E}">
        <p14:creationId xmlns:p14="http://schemas.microsoft.com/office/powerpoint/2010/main" val="29785562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Final Recommendation</a:t>
            </a:r>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87595450"/>
              </p:ext>
            </p:extLst>
          </p:nvPr>
        </p:nvGraphicFramePr>
        <p:xfrm>
          <a:off x="457200" y="1600200"/>
          <a:ext cx="83058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40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6508BA0-9992-43D1-837C-3DE8FBE55F4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0A5561F1-E453-4C7D-B762-5965C6CC14B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174B4EC7-B683-470C-9C96-B2F6A223FB9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2BFC717E-6E05-4ABA-87AA-CF7FB4B985E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0EDBDA82-F1C7-458B-91BB-FC83CAFC57A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81200"/>
            <a:ext cx="8305800" cy="4419600"/>
          </a:xfrm>
        </p:spPr>
        <p:txBody>
          <a:bodyPr>
            <a:noAutofit/>
          </a:bodyPr>
          <a:lstStyle/>
          <a:p>
            <a:pPr marL="18288" indent="0">
              <a:buNone/>
            </a:pPr>
            <a:r>
              <a:rPr lang="en-US" sz="2900" dirty="0" smtClean="0">
                <a:effectLst/>
                <a:latin typeface="Calibri" pitchFamily="34" charset="0"/>
                <a:cs typeface="Calibri" pitchFamily="34" charset="0"/>
              </a:rPr>
              <a:t>This </a:t>
            </a:r>
            <a:r>
              <a:rPr lang="en-US" sz="2900" dirty="0">
                <a:effectLst/>
                <a:latin typeface="Calibri" pitchFamily="34" charset="0"/>
                <a:cs typeface="Calibri" pitchFamily="34" charset="0"/>
              </a:rPr>
              <a:t>is for an institution that has fulfilled or satisfactorily addressed all the previous recommendations, submits an acceptable </a:t>
            </a:r>
            <a:r>
              <a:rPr lang="en-US" sz="2900" i="1" dirty="0">
                <a:effectLst/>
                <a:latin typeface="Calibri" pitchFamily="34" charset="0"/>
                <a:cs typeface="Calibri" pitchFamily="34" charset="0"/>
              </a:rPr>
              <a:t>Self-study</a:t>
            </a:r>
            <a:r>
              <a:rPr lang="en-US" sz="2900" dirty="0">
                <a:effectLst/>
                <a:latin typeface="Calibri" pitchFamily="34" charset="0"/>
                <a:cs typeface="Calibri" pitchFamily="34" charset="0"/>
              </a:rPr>
              <a:t> in advance of the visit, shows adequate strength in each major area identified in the </a:t>
            </a:r>
            <a:r>
              <a:rPr lang="en-US" sz="2900" i="1" dirty="0">
                <a:effectLst/>
                <a:latin typeface="Calibri" pitchFamily="34" charset="0"/>
                <a:cs typeface="Calibri" pitchFamily="34" charset="0"/>
              </a:rPr>
              <a:t>Self-study</a:t>
            </a:r>
            <a:r>
              <a:rPr lang="en-US" sz="2900" dirty="0">
                <a:effectLst/>
                <a:latin typeface="Calibri" pitchFamily="34" charset="0"/>
                <a:cs typeface="Calibri" pitchFamily="34" charset="0"/>
              </a:rPr>
              <a:t>, and anticipates no major changes that will impact its mission, SDA focus or the financial and administrative stability of the institution. The recommendation may include the request for </a:t>
            </a:r>
            <a:r>
              <a:rPr lang="en-US" sz="2900" dirty="0" smtClean="0">
                <a:effectLst/>
                <a:latin typeface="Calibri" pitchFamily="34" charset="0"/>
                <a:cs typeface="Calibri" pitchFamily="34" charset="0"/>
              </a:rPr>
              <a:t>interim written reports </a:t>
            </a:r>
            <a:r>
              <a:rPr lang="en-US" sz="2900" dirty="0">
                <a:effectLst/>
                <a:latin typeface="Calibri" pitchFamily="34" charset="0"/>
                <a:cs typeface="Calibri" pitchFamily="34" charset="0"/>
              </a:rPr>
              <a:t>on specific items at established times.</a:t>
            </a:r>
          </a:p>
          <a:p>
            <a:endParaRPr lang="en-US" sz="2900" dirty="0">
              <a:latin typeface="Calibri" pitchFamily="34" charset="0"/>
              <a:cs typeface="Calibri" pitchFamily="34" charset="0"/>
            </a:endParaRPr>
          </a:p>
        </p:txBody>
      </p:sp>
      <p:sp>
        <p:nvSpPr>
          <p:cNvPr id="3" name="Title 2"/>
          <p:cNvSpPr>
            <a:spLocks noGrp="1"/>
          </p:cNvSpPr>
          <p:nvPr>
            <p:ph type="title"/>
          </p:nvPr>
        </p:nvSpPr>
        <p:spPr>
          <a:xfrm>
            <a:off x="381000" y="381000"/>
            <a:ext cx="8305800" cy="1371600"/>
          </a:xfrm>
        </p:spPr>
        <p:txBody>
          <a:bodyPr/>
          <a:lstStyle/>
          <a:p>
            <a:r>
              <a:rPr lang="en-US" sz="4000" i="1" dirty="0" smtClean="0">
                <a:solidFill>
                  <a:srgbClr val="FFFF00"/>
                </a:solidFill>
                <a:effectLst/>
              </a:rPr>
              <a:t>1. A </a:t>
            </a:r>
            <a:r>
              <a:rPr lang="en-US" sz="4000" i="1" dirty="0">
                <a:solidFill>
                  <a:srgbClr val="FFFF00"/>
                </a:solidFill>
                <a:effectLst/>
              </a:rPr>
              <a:t>five-year institutional accreditation with no interim </a:t>
            </a:r>
            <a:r>
              <a:rPr lang="en-US" sz="4000" i="1" dirty="0" smtClean="0">
                <a:solidFill>
                  <a:srgbClr val="FFFF00"/>
                </a:solidFill>
                <a:effectLst/>
              </a:rPr>
              <a:t>visit</a:t>
            </a:r>
            <a:endParaRPr lang="en-US" sz="4000" i="1" dirty="0">
              <a:solidFill>
                <a:srgbClr val="FFFF00"/>
              </a:solidFill>
            </a:endParaRPr>
          </a:p>
        </p:txBody>
      </p:sp>
    </p:spTree>
    <p:extLst>
      <p:ext uri="{BB962C8B-B14F-4D97-AF65-F5344CB8AC3E}">
        <p14:creationId xmlns:p14="http://schemas.microsoft.com/office/powerpoint/2010/main" val="3540692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00201"/>
            <a:ext cx="8458200" cy="2133599"/>
          </a:xfrm>
        </p:spPr>
        <p:txBody>
          <a:bodyPr>
            <a:normAutofit/>
          </a:bodyPr>
          <a:lstStyle/>
          <a:p>
            <a:pPr marL="18288" indent="0">
              <a:buNone/>
            </a:pPr>
            <a:r>
              <a:rPr lang="en-US" sz="3000" dirty="0">
                <a:effectLst/>
              </a:rPr>
              <a:t>The task of accreditation is based on the philosophy that each educational institution operated in the name of the Seventh-day Adventist Church assumes </a:t>
            </a:r>
            <a:r>
              <a:rPr lang="en-US" sz="3000" dirty="0" smtClean="0">
                <a:effectLst/>
              </a:rPr>
              <a:t>a dual responsibility:</a:t>
            </a:r>
          </a:p>
        </p:txBody>
      </p:sp>
      <p:sp>
        <p:nvSpPr>
          <p:cNvPr id="3" name="Title 2"/>
          <p:cNvSpPr>
            <a:spLocks noGrp="1"/>
          </p:cNvSpPr>
          <p:nvPr>
            <p:ph type="title"/>
          </p:nvPr>
        </p:nvSpPr>
        <p:spPr/>
        <p:txBody>
          <a:bodyPr/>
          <a:lstStyle/>
          <a:p>
            <a:r>
              <a:rPr lang="en-US" dirty="0" smtClean="0"/>
              <a:t>Philosophy</a:t>
            </a:r>
            <a:endParaRPr lang="en-US" dirty="0"/>
          </a:p>
        </p:txBody>
      </p:sp>
      <p:sp>
        <p:nvSpPr>
          <p:cNvPr id="4" name="Rounded Rectangle 3"/>
          <p:cNvSpPr/>
          <p:nvPr/>
        </p:nvSpPr>
        <p:spPr>
          <a:xfrm>
            <a:off x="762000" y="3962400"/>
            <a:ext cx="3581400" cy="22098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3400" b="1" dirty="0" smtClean="0">
                <a:effectLst>
                  <a:outerShdw blurRad="50800" dist="38100" dir="2700000" algn="tl" rotWithShape="0">
                    <a:prstClr val="black">
                      <a:alpha val="40000"/>
                    </a:prstClr>
                  </a:outerShdw>
                </a:effectLst>
              </a:rPr>
              <a:t>To offer </a:t>
            </a:r>
            <a:br>
              <a:rPr lang="en-US" sz="3400" b="1" dirty="0" smtClean="0">
                <a:effectLst>
                  <a:outerShdw blurRad="50800" dist="38100" dir="2700000" algn="tl" rotWithShape="0">
                    <a:prstClr val="black">
                      <a:alpha val="40000"/>
                    </a:prstClr>
                  </a:outerShdw>
                </a:effectLst>
              </a:rPr>
            </a:br>
            <a:r>
              <a:rPr lang="en-US" sz="3400" b="1" dirty="0" smtClean="0">
                <a:effectLst>
                  <a:outerShdw blurRad="50800" dist="38100" dir="2700000" algn="tl" rotWithShape="0">
                    <a:prstClr val="black">
                      <a:alpha val="40000"/>
                    </a:prstClr>
                  </a:outerShdw>
                </a:effectLst>
              </a:rPr>
              <a:t>an excellent</a:t>
            </a:r>
            <a:br>
              <a:rPr lang="en-US" sz="3400" b="1" dirty="0" smtClean="0">
                <a:effectLst>
                  <a:outerShdw blurRad="50800" dist="38100" dir="2700000" algn="tl" rotWithShape="0">
                    <a:prstClr val="black">
                      <a:alpha val="40000"/>
                    </a:prstClr>
                  </a:outerShdw>
                </a:effectLst>
              </a:rPr>
            </a:br>
            <a:r>
              <a:rPr lang="en-US" sz="3400" b="1" dirty="0" smtClean="0">
                <a:effectLst>
                  <a:outerShdw blurRad="50800" dist="38100" dir="2700000" algn="tl" rotWithShape="0">
                    <a:prstClr val="black">
                      <a:alpha val="40000"/>
                    </a:prstClr>
                  </a:outerShdw>
                </a:effectLst>
              </a:rPr>
              <a:t>education</a:t>
            </a:r>
            <a:endParaRPr lang="en-US" sz="3400" b="1" dirty="0">
              <a:effectLst>
                <a:outerShdw blurRad="50800" dist="38100" dir="2700000" algn="tl" rotWithShape="0">
                  <a:prstClr val="black">
                    <a:alpha val="40000"/>
                  </a:prstClr>
                </a:outerShdw>
              </a:effectLst>
            </a:endParaRPr>
          </a:p>
        </p:txBody>
      </p:sp>
      <p:sp>
        <p:nvSpPr>
          <p:cNvPr id="5" name="Rounded Rectangle 4"/>
          <p:cNvSpPr/>
          <p:nvPr/>
        </p:nvSpPr>
        <p:spPr>
          <a:xfrm>
            <a:off x="4800600" y="3962400"/>
            <a:ext cx="3581400" cy="22098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3400" b="1" dirty="0" smtClean="0">
                <a:effectLst>
                  <a:outerShdw blurRad="50800" dist="38100" dir="2700000" algn="tl" rotWithShape="0">
                    <a:prstClr val="black">
                      <a:alpha val="40000"/>
                    </a:prstClr>
                  </a:outerShdw>
                </a:effectLst>
              </a:rPr>
              <a:t>To support </a:t>
            </a:r>
            <a:br>
              <a:rPr lang="en-US" sz="3400" b="1" dirty="0" smtClean="0">
                <a:effectLst>
                  <a:outerShdw blurRad="50800" dist="38100" dir="2700000" algn="tl" rotWithShape="0">
                    <a:prstClr val="black">
                      <a:alpha val="40000"/>
                    </a:prstClr>
                  </a:outerShdw>
                </a:effectLst>
              </a:rPr>
            </a:br>
            <a:r>
              <a:rPr lang="en-US" sz="3400" b="1" dirty="0" smtClean="0">
                <a:effectLst>
                  <a:outerShdw blurRad="50800" dist="38100" dir="2700000" algn="tl" rotWithShape="0">
                    <a:prstClr val="black">
                      <a:alpha val="40000"/>
                    </a:prstClr>
                  </a:outerShdw>
                </a:effectLst>
              </a:rPr>
              <a:t>the mission of </a:t>
            </a:r>
            <a:br>
              <a:rPr lang="en-US" sz="3400" b="1" dirty="0" smtClean="0">
                <a:effectLst>
                  <a:outerShdw blurRad="50800" dist="38100" dir="2700000" algn="tl" rotWithShape="0">
                    <a:prstClr val="black">
                      <a:alpha val="40000"/>
                    </a:prstClr>
                  </a:outerShdw>
                </a:effectLst>
              </a:rPr>
            </a:br>
            <a:r>
              <a:rPr lang="en-US" sz="3400" b="1" dirty="0" smtClean="0">
                <a:effectLst>
                  <a:outerShdw blurRad="50800" dist="38100" dir="2700000" algn="tl" rotWithShape="0">
                    <a:prstClr val="black">
                      <a:alpha val="40000"/>
                    </a:prstClr>
                  </a:outerShdw>
                </a:effectLst>
              </a:rPr>
              <a:t>the church</a:t>
            </a:r>
            <a:endParaRPr lang="en-US" sz="3400" b="1"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249444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81200"/>
            <a:ext cx="8305800" cy="4419600"/>
          </a:xfrm>
        </p:spPr>
        <p:txBody>
          <a:bodyPr>
            <a:noAutofit/>
          </a:bodyPr>
          <a:lstStyle/>
          <a:p>
            <a:pPr marL="18288" indent="0">
              <a:buNone/>
            </a:pPr>
            <a:r>
              <a:rPr lang="en-US" sz="2700" dirty="0">
                <a:effectLst/>
                <a:latin typeface="Calibri" pitchFamily="34" charset="0"/>
                <a:cs typeface="Calibri" pitchFamily="34" charset="0"/>
              </a:rPr>
              <a:t>This is for an institution that has satisfactorily </a:t>
            </a:r>
            <a:r>
              <a:rPr lang="en-US" sz="2700" dirty="0" smtClean="0">
                <a:effectLst/>
                <a:latin typeface="Calibri" pitchFamily="34" charset="0"/>
                <a:cs typeface="Calibri" pitchFamily="34" charset="0"/>
              </a:rPr>
              <a:t>addressed </a:t>
            </a:r>
            <a:r>
              <a:rPr lang="en-US" sz="2700" dirty="0">
                <a:effectLst/>
                <a:latin typeface="Calibri" pitchFamily="34" charset="0"/>
                <a:cs typeface="Calibri" pitchFamily="34" charset="0"/>
              </a:rPr>
              <a:t>the previous recommendations, submits an acceptable </a:t>
            </a:r>
            <a:r>
              <a:rPr lang="en-US" sz="2700" i="1" dirty="0">
                <a:effectLst/>
                <a:latin typeface="Calibri" pitchFamily="34" charset="0"/>
                <a:cs typeface="Calibri" pitchFamily="34" charset="0"/>
              </a:rPr>
              <a:t>Self-study</a:t>
            </a:r>
            <a:r>
              <a:rPr lang="en-US" sz="2700" dirty="0">
                <a:effectLst/>
                <a:latin typeface="Calibri" pitchFamily="34" charset="0"/>
                <a:cs typeface="Calibri" pitchFamily="34" charset="0"/>
              </a:rPr>
              <a:t> in advance of the visit, shows weaknesses in a few areas, and/or is experiencing or will experience in the near future important changes in its administration, status, programs, or size that could impact the institutional mission and/or SDA identity. These specific issues will be identified in major recommendations.  At the time of the interim visit the team will expect that the institution has fulfilled or made substantial progress in fulfilling all of the major recommendations</a:t>
            </a:r>
            <a:r>
              <a:rPr lang="en-US" sz="2700" dirty="0" smtClean="0">
                <a:effectLst/>
                <a:latin typeface="Calibri" pitchFamily="34" charset="0"/>
                <a:cs typeface="Calibri" pitchFamily="34" charset="0"/>
              </a:rPr>
              <a:t>. </a:t>
            </a:r>
            <a:endParaRPr lang="en-US" sz="2700" dirty="0">
              <a:latin typeface="Calibri" pitchFamily="34" charset="0"/>
              <a:cs typeface="Calibri" pitchFamily="34" charset="0"/>
            </a:endParaRPr>
          </a:p>
        </p:txBody>
      </p:sp>
      <p:sp>
        <p:nvSpPr>
          <p:cNvPr id="3" name="Title 2"/>
          <p:cNvSpPr>
            <a:spLocks noGrp="1"/>
          </p:cNvSpPr>
          <p:nvPr>
            <p:ph type="title"/>
          </p:nvPr>
        </p:nvSpPr>
        <p:spPr>
          <a:xfrm>
            <a:off x="381000" y="381000"/>
            <a:ext cx="8305800" cy="1371600"/>
          </a:xfrm>
        </p:spPr>
        <p:txBody>
          <a:bodyPr/>
          <a:lstStyle/>
          <a:p>
            <a:r>
              <a:rPr lang="en-US" sz="4000" i="1" dirty="0" smtClean="0">
                <a:solidFill>
                  <a:srgbClr val="FFFF00"/>
                </a:solidFill>
                <a:effectLst/>
              </a:rPr>
              <a:t>2. A </a:t>
            </a:r>
            <a:r>
              <a:rPr lang="en-US" sz="4000" i="1" dirty="0">
                <a:solidFill>
                  <a:srgbClr val="FFFF00"/>
                </a:solidFill>
                <a:effectLst/>
              </a:rPr>
              <a:t>five-year institutional accreditation with </a:t>
            </a:r>
            <a:r>
              <a:rPr lang="en-US" sz="4000" i="1" dirty="0" smtClean="0">
                <a:solidFill>
                  <a:srgbClr val="FFFF00"/>
                </a:solidFill>
                <a:effectLst/>
              </a:rPr>
              <a:t>an interim visit</a:t>
            </a:r>
            <a:endParaRPr lang="en-US" sz="4000" i="1" dirty="0">
              <a:solidFill>
                <a:srgbClr val="FFFF00"/>
              </a:solidFill>
            </a:endParaRPr>
          </a:p>
        </p:txBody>
      </p:sp>
    </p:spTree>
    <p:extLst>
      <p:ext uri="{BB962C8B-B14F-4D97-AF65-F5344CB8AC3E}">
        <p14:creationId xmlns:p14="http://schemas.microsoft.com/office/powerpoint/2010/main" val="10570149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81200"/>
            <a:ext cx="8305800" cy="4419600"/>
          </a:xfrm>
        </p:spPr>
        <p:txBody>
          <a:bodyPr>
            <a:noAutofit/>
          </a:bodyPr>
          <a:lstStyle/>
          <a:p>
            <a:pPr marL="18288" indent="0">
              <a:buNone/>
            </a:pPr>
            <a:r>
              <a:rPr lang="en-US" sz="2900" dirty="0">
                <a:effectLst/>
                <a:latin typeface="Calibri" pitchFamily="34" charset="0"/>
                <a:cs typeface="Calibri" pitchFamily="34" charset="0"/>
              </a:rPr>
              <a:t>This is for an institution that has not fulfilled several previous recommendations, has not prepared an acceptable </a:t>
            </a:r>
            <a:r>
              <a:rPr lang="en-US" sz="2900" i="1" dirty="0">
                <a:effectLst/>
                <a:latin typeface="Calibri" pitchFamily="34" charset="0"/>
                <a:cs typeface="Calibri" pitchFamily="34" charset="0"/>
              </a:rPr>
              <a:t>Self-study</a:t>
            </a:r>
            <a:r>
              <a:rPr lang="en-US" sz="2900" dirty="0">
                <a:effectLst/>
                <a:latin typeface="Calibri" pitchFamily="34" charset="0"/>
                <a:cs typeface="Calibri" pitchFamily="34" charset="0"/>
              </a:rPr>
              <a:t>, shows significant weaknesses in several areas of its operation or leadership, and/or is experiencing or will experience significant changes in its leadership and/or programs that could impact on the institutional mission and SDA identity. </a:t>
            </a:r>
            <a:r>
              <a:rPr lang="en-US" sz="2900" dirty="0" smtClean="0">
                <a:effectLst/>
                <a:latin typeface="Calibri" pitchFamily="34" charset="0"/>
                <a:cs typeface="Calibri" pitchFamily="34" charset="0"/>
              </a:rPr>
              <a:t>An interim visit or annual reports may be required.</a:t>
            </a:r>
            <a:endParaRPr lang="en-US" sz="2900" dirty="0">
              <a:latin typeface="Calibri" pitchFamily="34" charset="0"/>
              <a:cs typeface="Calibri" pitchFamily="34" charset="0"/>
            </a:endParaRPr>
          </a:p>
        </p:txBody>
      </p:sp>
      <p:sp>
        <p:nvSpPr>
          <p:cNvPr id="3" name="Title 2"/>
          <p:cNvSpPr>
            <a:spLocks noGrp="1"/>
          </p:cNvSpPr>
          <p:nvPr>
            <p:ph type="title"/>
          </p:nvPr>
        </p:nvSpPr>
        <p:spPr>
          <a:xfrm>
            <a:off x="381000" y="381000"/>
            <a:ext cx="8305800" cy="1371600"/>
          </a:xfrm>
        </p:spPr>
        <p:txBody>
          <a:bodyPr/>
          <a:lstStyle/>
          <a:p>
            <a:r>
              <a:rPr lang="en-US" sz="4000" i="1" dirty="0" smtClean="0">
                <a:solidFill>
                  <a:srgbClr val="FFFF00"/>
                </a:solidFill>
                <a:effectLst/>
              </a:rPr>
              <a:t>3. Less than a </a:t>
            </a:r>
            <a:r>
              <a:rPr lang="en-US" sz="4000" i="1" dirty="0">
                <a:solidFill>
                  <a:srgbClr val="FFFF00"/>
                </a:solidFill>
                <a:effectLst/>
              </a:rPr>
              <a:t>five-year institutional </a:t>
            </a:r>
            <a:r>
              <a:rPr lang="en-US" sz="4000" i="1" dirty="0" smtClean="0">
                <a:solidFill>
                  <a:srgbClr val="FFFF00"/>
                </a:solidFill>
                <a:effectLst/>
              </a:rPr>
              <a:t>accreditation</a:t>
            </a:r>
            <a:endParaRPr lang="en-US" sz="4000" i="1" dirty="0">
              <a:solidFill>
                <a:srgbClr val="FFFF00"/>
              </a:solidFill>
            </a:endParaRPr>
          </a:p>
        </p:txBody>
      </p:sp>
    </p:spTree>
    <p:extLst>
      <p:ext uri="{BB962C8B-B14F-4D97-AF65-F5344CB8AC3E}">
        <p14:creationId xmlns:p14="http://schemas.microsoft.com/office/powerpoint/2010/main" val="42471795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81200"/>
            <a:ext cx="8458200" cy="4419600"/>
          </a:xfrm>
        </p:spPr>
        <p:txBody>
          <a:bodyPr>
            <a:noAutofit/>
          </a:bodyPr>
          <a:lstStyle/>
          <a:p>
            <a:pPr marL="18288" indent="0">
              <a:buNone/>
            </a:pPr>
            <a:r>
              <a:rPr lang="en-US" sz="2400" dirty="0" smtClean="0">
                <a:effectLst/>
                <a:latin typeface="Calibri" pitchFamily="34" charset="0"/>
                <a:cs typeface="Calibri" pitchFamily="34" charset="0"/>
              </a:rPr>
              <a:t>This </a:t>
            </a:r>
            <a:r>
              <a:rPr lang="en-US" sz="2400" dirty="0">
                <a:effectLst/>
                <a:latin typeface="Calibri" pitchFamily="34" charset="0"/>
                <a:cs typeface="Calibri" pitchFamily="34" charset="0"/>
              </a:rPr>
              <a:t>is for an institution that either does not submit an acceptable </a:t>
            </a:r>
            <a:r>
              <a:rPr lang="en-US" sz="2400" i="1" dirty="0">
                <a:effectLst/>
                <a:latin typeface="Calibri" pitchFamily="34" charset="0"/>
                <a:cs typeface="Calibri" pitchFamily="34" charset="0"/>
              </a:rPr>
              <a:t>Self-study</a:t>
            </a:r>
            <a:r>
              <a:rPr lang="en-US" sz="2400" dirty="0">
                <a:effectLst/>
                <a:latin typeface="Calibri" pitchFamily="34" charset="0"/>
                <a:cs typeface="Calibri" pitchFamily="34" charset="0"/>
              </a:rPr>
              <a:t> on time, has not fulfilled many of the recommendations of the previous evaluation visit, shows substantial weaknesses in major areas of its operation or leadership, and/or is not representative of </a:t>
            </a:r>
            <a:r>
              <a:rPr lang="en-US" sz="2400" dirty="0" smtClean="0">
                <a:effectLst/>
                <a:latin typeface="Calibri" pitchFamily="34" charset="0"/>
                <a:cs typeface="Calibri" pitchFamily="34" charset="0"/>
              </a:rPr>
              <a:t>SDA quality </a:t>
            </a:r>
            <a:r>
              <a:rPr lang="en-US" sz="2400" dirty="0">
                <a:effectLst/>
                <a:latin typeface="Calibri" pitchFamily="34" charset="0"/>
                <a:cs typeface="Calibri" pitchFamily="34" charset="0"/>
              </a:rPr>
              <a:t>education. These weaknesses need to be carefully documented, with specific conditions, expected evidence of their fulfillment, and a </a:t>
            </a:r>
            <a:r>
              <a:rPr lang="en-US" sz="2400" dirty="0" smtClean="0">
                <a:effectLst/>
                <a:latin typeface="Calibri" pitchFamily="34" charset="0"/>
                <a:cs typeface="Calibri" pitchFamily="34" charset="0"/>
              </a:rPr>
              <a:t>timeframe </a:t>
            </a:r>
            <a:r>
              <a:rPr lang="en-US" sz="2400" dirty="0">
                <a:effectLst/>
                <a:latin typeface="Calibri" pitchFamily="34" charset="0"/>
                <a:cs typeface="Calibri" pitchFamily="34" charset="0"/>
              </a:rPr>
              <a:t>for the removal of the probationary status. In situations where one particular </a:t>
            </a:r>
            <a:r>
              <a:rPr lang="en-US" sz="2400" dirty="0" smtClean="0">
                <a:effectLst/>
                <a:latin typeface="Calibri" pitchFamily="34" charset="0"/>
                <a:cs typeface="Calibri" pitchFamily="34" charset="0"/>
              </a:rPr>
              <a:t>area </a:t>
            </a:r>
            <a:r>
              <a:rPr lang="en-US" sz="2400" dirty="0">
                <a:effectLst/>
                <a:latin typeface="Calibri" pitchFamily="34" charset="0"/>
                <a:cs typeface="Calibri" pitchFamily="34" charset="0"/>
              </a:rPr>
              <a:t>shows significant weaknesses, the </a:t>
            </a:r>
            <a:r>
              <a:rPr lang="en-US" sz="2400" dirty="0" smtClean="0">
                <a:effectLst/>
                <a:latin typeface="Calibri" pitchFamily="34" charset="0"/>
                <a:cs typeface="Calibri" pitchFamily="34" charset="0"/>
              </a:rPr>
              <a:t>team </a:t>
            </a:r>
            <a:r>
              <a:rPr lang="en-US" sz="2400" dirty="0">
                <a:effectLst/>
                <a:latin typeface="Calibri" pitchFamily="34" charset="0"/>
                <a:cs typeface="Calibri" pitchFamily="34" charset="0"/>
              </a:rPr>
              <a:t>may recommend a focused visit </a:t>
            </a:r>
            <a:r>
              <a:rPr lang="en-US" sz="2400" dirty="0" smtClean="0">
                <a:effectLst/>
                <a:latin typeface="Calibri" pitchFamily="34" charset="0"/>
                <a:cs typeface="Calibri" pitchFamily="34" charset="0"/>
              </a:rPr>
              <a:t>within </a:t>
            </a:r>
            <a:r>
              <a:rPr lang="en-US" sz="2400" dirty="0">
                <a:effectLst/>
                <a:latin typeface="Calibri" pitchFamily="34" charset="0"/>
                <a:cs typeface="Calibri" pitchFamily="34" charset="0"/>
              </a:rPr>
              <a:t>a two-year period to review that program.  If the </a:t>
            </a:r>
            <a:r>
              <a:rPr lang="en-US" sz="2400" dirty="0" smtClean="0">
                <a:effectLst/>
                <a:latin typeface="Calibri" pitchFamily="34" charset="0"/>
                <a:cs typeface="Calibri" pitchFamily="34" charset="0"/>
              </a:rPr>
              <a:t>institution </a:t>
            </a:r>
            <a:r>
              <a:rPr lang="en-US" sz="2400" dirty="0">
                <a:effectLst/>
                <a:latin typeface="Calibri" pitchFamily="34" charset="0"/>
                <a:cs typeface="Calibri" pitchFamily="34" charset="0"/>
              </a:rPr>
              <a:t>has not resolved the identified problems by that time, then the whole </a:t>
            </a:r>
            <a:r>
              <a:rPr lang="en-US" sz="2400" dirty="0" smtClean="0">
                <a:effectLst/>
                <a:latin typeface="Calibri" pitchFamily="34" charset="0"/>
                <a:cs typeface="Calibri" pitchFamily="34" charset="0"/>
              </a:rPr>
              <a:t>institution </a:t>
            </a:r>
            <a:r>
              <a:rPr lang="en-US" sz="2400" dirty="0">
                <a:effectLst/>
                <a:latin typeface="Calibri" pitchFamily="34" charset="0"/>
                <a:cs typeface="Calibri" pitchFamily="34" charset="0"/>
              </a:rPr>
              <a:t>can be placed on probation</a:t>
            </a:r>
            <a:r>
              <a:rPr lang="en-US" sz="2400" dirty="0" smtClean="0">
                <a:effectLst/>
                <a:latin typeface="Calibri" pitchFamily="34" charset="0"/>
                <a:cs typeface="Calibri" pitchFamily="34" charset="0"/>
              </a:rPr>
              <a:t>.</a:t>
            </a:r>
            <a:endParaRPr lang="en-US" sz="2400" dirty="0">
              <a:latin typeface="Calibri" pitchFamily="34" charset="0"/>
              <a:cs typeface="Calibri" pitchFamily="34" charset="0"/>
            </a:endParaRPr>
          </a:p>
        </p:txBody>
      </p:sp>
      <p:sp>
        <p:nvSpPr>
          <p:cNvPr id="3" name="Title 2"/>
          <p:cNvSpPr>
            <a:spLocks noGrp="1"/>
          </p:cNvSpPr>
          <p:nvPr>
            <p:ph type="title"/>
          </p:nvPr>
        </p:nvSpPr>
        <p:spPr>
          <a:xfrm>
            <a:off x="381000" y="381000"/>
            <a:ext cx="8305800" cy="1371600"/>
          </a:xfrm>
        </p:spPr>
        <p:txBody>
          <a:bodyPr/>
          <a:lstStyle/>
          <a:p>
            <a:r>
              <a:rPr lang="en-US" sz="4000" i="1" dirty="0">
                <a:solidFill>
                  <a:srgbClr val="FFFF00"/>
                </a:solidFill>
                <a:effectLst/>
              </a:rPr>
              <a:t>4</a:t>
            </a:r>
            <a:r>
              <a:rPr lang="en-US" sz="4000" i="1" dirty="0" smtClean="0">
                <a:solidFill>
                  <a:srgbClr val="FFFF00"/>
                </a:solidFill>
                <a:effectLst/>
              </a:rPr>
              <a:t>. </a:t>
            </a:r>
            <a:r>
              <a:rPr lang="en-US" sz="4000" i="1" dirty="0">
                <a:solidFill>
                  <a:srgbClr val="FFFF00"/>
                </a:solidFill>
                <a:effectLst/>
              </a:rPr>
              <a:t>Probationary status, with a specific time limit of two years or less</a:t>
            </a:r>
            <a:endParaRPr lang="en-US" sz="4000" i="1" dirty="0">
              <a:solidFill>
                <a:srgbClr val="FFFF00"/>
              </a:solidFill>
            </a:endParaRPr>
          </a:p>
        </p:txBody>
      </p:sp>
    </p:spTree>
    <p:extLst>
      <p:ext uri="{BB962C8B-B14F-4D97-AF65-F5344CB8AC3E}">
        <p14:creationId xmlns:p14="http://schemas.microsoft.com/office/powerpoint/2010/main" val="40357205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47800"/>
            <a:ext cx="8458200" cy="4953000"/>
          </a:xfrm>
        </p:spPr>
        <p:txBody>
          <a:bodyPr>
            <a:noAutofit/>
          </a:bodyPr>
          <a:lstStyle/>
          <a:p>
            <a:pPr marL="18288" indent="0">
              <a:buNone/>
            </a:pPr>
            <a:r>
              <a:rPr lang="en-US" sz="3200" dirty="0">
                <a:effectLst/>
                <a:latin typeface="Calibri" pitchFamily="34" charset="0"/>
                <a:cs typeface="Calibri" pitchFamily="34" charset="0"/>
              </a:rPr>
              <a:t>This is for an institution that either refuses to fulfill the recommendations of previous evaluation visits, does not welcome an AAA visit, and/or openly deviates from the philosophy and objectives of Seventh-day Adventist education.  These </a:t>
            </a:r>
            <a:r>
              <a:rPr lang="en-US" sz="3200" dirty="0" smtClean="0">
                <a:effectLst/>
                <a:latin typeface="Calibri" pitchFamily="34" charset="0"/>
                <a:cs typeface="Calibri" pitchFamily="34" charset="0"/>
              </a:rPr>
              <a:t>circumstances will </a:t>
            </a:r>
            <a:r>
              <a:rPr lang="en-US" sz="3200" dirty="0">
                <a:effectLst/>
                <a:latin typeface="Calibri" pitchFamily="34" charset="0"/>
                <a:cs typeface="Calibri" pitchFamily="34" charset="0"/>
              </a:rPr>
              <a:t>need to be carefully documented, with specific conditions that will allow the institution to regain regular status with the Adventist Accrediting Association.</a:t>
            </a:r>
            <a:endParaRPr lang="en-US" sz="3200" dirty="0">
              <a:latin typeface="Calibri" pitchFamily="34" charset="0"/>
              <a:cs typeface="Calibri" pitchFamily="34" charset="0"/>
            </a:endParaRPr>
          </a:p>
        </p:txBody>
      </p:sp>
      <p:sp>
        <p:nvSpPr>
          <p:cNvPr id="3" name="Title 2"/>
          <p:cNvSpPr>
            <a:spLocks noGrp="1"/>
          </p:cNvSpPr>
          <p:nvPr>
            <p:ph type="title"/>
          </p:nvPr>
        </p:nvSpPr>
        <p:spPr>
          <a:xfrm>
            <a:off x="381000" y="381000"/>
            <a:ext cx="8305800" cy="762000"/>
          </a:xfrm>
        </p:spPr>
        <p:txBody>
          <a:bodyPr/>
          <a:lstStyle/>
          <a:p>
            <a:r>
              <a:rPr lang="en-US" sz="4000" i="1" dirty="0" smtClean="0">
                <a:solidFill>
                  <a:srgbClr val="FFFF00"/>
                </a:solidFill>
                <a:effectLst/>
              </a:rPr>
              <a:t>5. Suspension of accreditation</a:t>
            </a:r>
            <a:endParaRPr lang="en-US" sz="4000" i="1" dirty="0">
              <a:solidFill>
                <a:srgbClr val="FFFF00"/>
              </a:solidFill>
            </a:endParaRPr>
          </a:p>
        </p:txBody>
      </p:sp>
    </p:spTree>
    <p:extLst>
      <p:ext uri="{BB962C8B-B14F-4D97-AF65-F5344CB8AC3E}">
        <p14:creationId xmlns:p14="http://schemas.microsoft.com/office/powerpoint/2010/main" val="12782100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Final Recommendation</a:t>
            </a:r>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31650685"/>
              </p:ext>
            </p:extLst>
          </p:nvPr>
        </p:nvGraphicFramePr>
        <p:xfrm>
          <a:off x="457200" y="1600200"/>
          <a:ext cx="83058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86670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4375103" cy="4876799"/>
          </a:xfrm>
        </p:spPr>
        <p:txBody>
          <a:bodyPr>
            <a:noAutofit/>
          </a:bodyPr>
          <a:lstStyle/>
          <a:p>
            <a:pPr marL="18288" indent="0">
              <a:buNone/>
            </a:pPr>
            <a:r>
              <a:rPr lang="en-US" sz="3000" dirty="0" smtClean="0">
                <a:effectLst/>
              </a:rPr>
              <a:t>Every Seventh-day Adventist institution </a:t>
            </a:r>
            <a:br>
              <a:rPr lang="en-US" sz="3000" dirty="0" smtClean="0">
                <a:effectLst/>
              </a:rPr>
            </a:br>
            <a:r>
              <a:rPr lang="en-US" sz="3000" dirty="0" smtClean="0">
                <a:effectLst/>
              </a:rPr>
              <a:t>receives an under-</a:t>
            </a:r>
            <a:br>
              <a:rPr lang="en-US" sz="3000" dirty="0" smtClean="0">
                <a:effectLst/>
              </a:rPr>
            </a:br>
            <a:r>
              <a:rPr lang="en-US" sz="3000" dirty="0" smtClean="0">
                <a:effectLst/>
              </a:rPr>
              <a:t>lying obligation </a:t>
            </a:r>
            <a:r>
              <a:rPr lang="en-US" sz="3000" dirty="0">
                <a:effectLst/>
              </a:rPr>
              <a:t>to </a:t>
            </a:r>
            <a:r>
              <a:rPr lang="en-US" sz="3000" dirty="0" smtClean="0">
                <a:effectLst/>
              </a:rPr>
              <a:t/>
            </a:r>
            <a:br>
              <a:rPr lang="en-US" sz="3000" dirty="0" smtClean="0">
                <a:effectLst/>
              </a:rPr>
            </a:br>
            <a:r>
              <a:rPr lang="en-US" sz="3000" dirty="0" smtClean="0">
                <a:effectLst/>
              </a:rPr>
              <a:t>provide </a:t>
            </a:r>
            <a:r>
              <a:rPr lang="en-US" sz="3000" dirty="0">
                <a:effectLst/>
              </a:rPr>
              <a:t>quality </a:t>
            </a:r>
            <a:r>
              <a:rPr lang="en-US" sz="3000" dirty="0" smtClean="0">
                <a:effectLst/>
              </a:rPr>
              <a:t/>
            </a:r>
            <a:br>
              <a:rPr lang="en-US" sz="3000" dirty="0" smtClean="0">
                <a:effectLst/>
              </a:rPr>
            </a:br>
            <a:r>
              <a:rPr lang="en-US" sz="3000" dirty="0" smtClean="0">
                <a:effectLst/>
              </a:rPr>
              <a:t>education </a:t>
            </a:r>
            <a:r>
              <a:rPr lang="en-US" sz="3000" dirty="0">
                <a:effectLst/>
              </a:rPr>
              <a:t>within </a:t>
            </a:r>
            <a:r>
              <a:rPr lang="en-US" sz="3000" dirty="0" smtClean="0">
                <a:effectLst/>
              </a:rPr>
              <a:t/>
            </a:r>
            <a:br>
              <a:rPr lang="en-US" sz="3000" dirty="0" smtClean="0">
                <a:effectLst/>
              </a:rPr>
            </a:br>
            <a:r>
              <a:rPr lang="en-US" sz="3000" dirty="0" smtClean="0">
                <a:effectLst/>
              </a:rPr>
              <a:t>the </a:t>
            </a:r>
            <a:r>
              <a:rPr lang="en-US" sz="3000" dirty="0">
                <a:effectLst/>
              </a:rPr>
              <a:t>context of the </a:t>
            </a:r>
            <a:r>
              <a:rPr lang="en-US" sz="3000" dirty="0" smtClean="0">
                <a:effectLst/>
              </a:rPr>
              <a:t/>
            </a:r>
            <a:br>
              <a:rPr lang="en-US" sz="3000" dirty="0" smtClean="0">
                <a:effectLst/>
              </a:rPr>
            </a:br>
            <a:r>
              <a:rPr lang="en-US" sz="3000" dirty="0" smtClean="0">
                <a:effectLst/>
              </a:rPr>
              <a:t>beliefs</a:t>
            </a:r>
            <a:r>
              <a:rPr lang="en-US" sz="3000" dirty="0">
                <a:effectLst/>
              </a:rPr>
              <a:t>, mission, </a:t>
            </a:r>
            <a:r>
              <a:rPr lang="en-US" sz="3000" dirty="0" smtClean="0">
                <a:effectLst/>
              </a:rPr>
              <a:t>and </a:t>
            </a:r>
            <a:r>
              <a:rPr lang="en-US" sz="3000" dirty="0">
                <a:effectLst/>
              </a:rPr>
              <a:t>practices of the Seventh-day Adventist Church</a:t>
            </a:r>
            <a:endParaRPr lang="en-US" sz="3000" dirty="0"/>
          </a:p>
        </p:txBody>
      </p:sp>
      <p:sp>
        <p:nvSpPr>
          <p:cNvPr id="3" name="Title 2"/>
          <p:cNvSpPr>
            <a:spLocks noGrp="1"/>
          </p:cNvSpPr>
          <p:nvPr>
            <p:ph type="title"/>
          </p:nvPr>
        </p:nvSpPr>
        <p:spPr/>
        <p:txBody>
          <a:bodyPr/>
          <a:lstStyle/>
          <a:p>
            <a:r>
              <a:rPr lang="en-US" dirty="0" smtClean="0"/>
              <a:t>Philosophy</a:t>
            </a:r>
            <a:endParaRPr lang="en-US" dirty="0"/>
          </a:p>
        </p:txBody>
      </p:sp>
      <p:sp>
        <p:nvSpPr>
          <p:cNvPr id="4" name="Donut 3"/>
          <p:cNvSpPr/>
          <p:nvPr/>
        </p:nvSpPr>
        <p:spPr>
          <a:xfrm>
            <a:off x="4305301" y="2057400"/>
            <a:ext cx="3505200" cy="3505200"/>
          </a:xfrm>
          <a:prstGeom prst="donut">
            <a:avLst>
              <a:gd name="adj" fmla="val 8336"/>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4800">
              <a:solidFill>
                <a:schemeClr val="tx1"/>
              </a:solidFill>
            </a:endParaRPr>
          </a:p>
        </p:txBody>
      </p:sp>
      <p:sp>
        <p:nvSpPr>
          <p:cNvPr id="5" name="Rectangle 4"/>
          <p:cNvSpPr/>
          <p:nvPr/>
        </p:nvSpPr>
        <p:spPr>
          <a:xfrm>
            <a:off x="4725646" y="3148281"/>
            <a:ext cx="2664512" cy="138499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Quality</a:t>
            </a:r>
            <a:br>
              <a:rPr lang="en-US" sz="4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4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Education</a:t>
            </a:r>
            <a:endParaRPr lang="en-US" sz="4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Rectangle 5"/>
          <p:cNvSpPr/>
          <p:nvPr/>
        </p:nvSpPr>
        <p:spPr>
          <a:xfrm>
            <a:off x="3733802" y="1519584"/>
            <a:ext cx="4648198" cy="4580832"/>
          </a:xfrm>
          <a:prstGeom prst="rect">
            <a:avLst/>
          </a:prstGeom>
          <a:noFill/>
        </p:spPr>
        <p:txBody>
          <a:bodyPr wrap="none" lIns="91440" tIns="45720" rIns="91440" bIns="45720">
            <a:prstTxWarp prst="textCircle">
              <a:avLst>
                <a:gd name="adj" fmla="val 10859149"/>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Adventist Beliefs, Mission, and Practices</a:t>
            </a:r>
            <a:endParaRPr lang="en-US" sz="4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19340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8305800" cy="5029199"/>
          </a:xfrm>
        </p:spPr>
        <p:txBody>
          <a:bodyPr>
            <a:noAutofit/>
          </a:bodyPr>
          <a:lstStyle/>
          <a:p>
            <a:pPr marL="18288" indent="0">
              <a:spcBef>
                <a:spcPts val="1200"/>
              </a:spcBef>
              <a:buNone/>
            </a:pPr>
            <a:r>
              <a:rPr lang="en-US" sz="2700" dirty="0" smtClean="0"/>
              <a:t>AAA accreditation supports:</a:t>
            </a:r>
          </a:p>
          <a:p>
            <a:pPr marL="914400" indent="-439738">
              <a:spcBef>
                <a:spcPts val="1200"/>
              </a:spcBef>
              <a:buFont typeface="Wingdings" pitchFamily="2" charset="2"/>
              <a:buChar char="v"/>
            </a:pPr>
            <a:r>
              <a:rPr lang="en-US" sz="2700" dirty="0" smtClean="0">
                <a:effectLst/>
              </a:rPr>
              <a:t>The </a:t>
            </a:r>
            <a:r>
              <a:rPr lang="en-US" sz="2700" dirty="0">
                <a:effectLst/>
              </a:rPr>
              <a:t>right of each </a:t>
            </a:r>
            <a:r>
              <a:rPr lang="en-US" sz="2700" b="1" dirty="0">
                <a:solidFill>
                  <a:srgbClr val="FFFF00"/>
                </a:solidFill>
                <a:effectLst/>
              </a:rPr>
              <a:t>institution</a:t>
            </a:r>
            <a:r>
              <a:rPr lang="en-US" sz="2700" dirty="0">
                <a:effectLst/>
              </a:rPr>
              <a:t> to pursue its educational </a:t>
            </a:r>
            <a:r>
              <a:rPr lang="en-US" sz="2700" dirty="0" smtClean="0">
                <a:effectLst/>
              </a:rPr>
              <a:t>mission, </a:t>
            </a:r>
            <a:r>
              <a:rPr lang="en-US" sz="2700" dirty="0">
                <a:effectLst/>
              </a:rPr>
              <a:t>under the guidance of a governing board elected by its </a:t>
            </a:r>
            <a:r>
              <a:rPr lang="en-US" sz="2700" dirty="0" smtClean="0">
                <a:effectLst/>
              </a:rPr>
              <a:t>constituency and reflecting the identity of the Seventh-day Adventist Church</a:t>
            </a:r>
          </a:p>
          <a:p>
            <a:pPr marL="914400" indent="-439738">
              <a:spcBef>
                <a:spcPts val="1200"/>
              </a:spcBef>
              <a:buFont typeface="Wingdings" pitchFamily="2" charset="2"/>
              <a:buChar char="v"/>
            </a:pPr>
            <a:r>
              <a:rPr lang="en-US" sz="2700" dirty="0" smtClean="0">
                <a:effectLst/>
              </a:rPr>
              <a:t>The </a:t>
            </a:r>
            <a:r>
              <a:rPr lang="en-US" sz="2700" dirty="0">
                <a:effectLst/>
              </a:rPr>
              <a:t>right of the </a:t>
            </a:r>
            <a:r>
              <a:rPr lang="en-US" sz="2700" b="1" dirty="0">
                <a:solidFill>
                  <a:srgbClr val="FFFF00"/>
                </a:solidFill>
                <a:effectLst/>
              </a:rPr>
              <a:t>faculty</a:t>
            </a:r>
            <a:r>
              <a:rPr lang="en-US" sz="2700" dirty="0">
                <a:solidFill>
                  <a:srgbClr val="FFFF00"/>
                </a:solidFill>
                <a:effectLst/>
              </a:rPr>
              <a:t> </a:t>
            </a:r>
            <a:r>
              <a:rPr lang="en-US" sz="2700" dirty="0">
                <a:effectLst/>
              </a:rPr>
              <a:t>to teach, carry out and publish </a:t>
            </a:r>
            <a:r>
              <a:rPr lang="en-US" sz="2700" dirty="0" smtClean="0">
                <a:effectLst/>
              </a:rPr>
              <a:t>research, within the framework of the philosophy and mission of the institution</a:t>
            </a:r>
          </a:p>
          <a:p>
            <a:pPr marL="914400" indent="-439738">
              <a:spcBef>
                <a:spcPts val="1200"/>
              </a:spcBef>
              <a:buFont typeface="Wingdings" pitchFamily="2" charset="2"/>
              <a:buChar char="v"/>
            </a:pPr>
            <a:r>
              <a:rPr lang="en-US" sz="2700" dirty="0" smtClean="0">
                <a:effectLst/>
              </a:rPr>
              <a:t>The </a:t>
            </a:r>
            <a:r>
              <a:rPr lang="en-US" sz="2700" dirty="0">
                <a:effectLst/>
              </a:rPr>
              <a:t>right of </a:t>
            </a:r>
            <a:r>
              <a:rPr lang="en-US" sz="2700" b="1" dirty="0">
                <a:solidFill>
                  <a:srgbClr val="FFFF00"/>
                </a:solidFill>
                <a:effectLst/>
              </a:rPr>
              <a:t>students</a:t>
            </a:r>
            <a:r>
              <a:rPr lang="en-US" sz="2700" dirty="0">
                <a:solidFill>
                  <a:srgbClr val="FFFF00"/>
                </a:solidFill>
                <a:effectLst/>
              </a:rPr>
              <a:t> </a:t>
            </a:r>
            <a:r>
              <a:rPr lang="en-US" sz="2700" dirty="0">
                <a:effectLst/>
              </a:rPr>
              <a:t>to learn and to develop their God-given talents</a:t>
            </a:r>
            <a:endParaRPr lang="en-US" sz="2700" dirty="0"/>
          </a:p>
        </p:txBody>
      </p:sp>
      <p:sp>
        <p:nvSpPr>
          <p:cNvPr id="3" name="Title 2"/>
          <p:cNvSpPr>
            <a:spLocks noGrp="1"/>
          </p:cNvSpPr>
          <p:nvPr>
            <p:ph type="title"/>
          </p:nvPr>
        </p:nvSpPr>
        <p:spPr/>
        <p:txBody>
          <a:bodyPr/>
          <a:lstStyle/>
          <a:p>
            <a:r>
              <a:rPr lang="en-US" dirty="0" smtClean="0"/>
              <a:t>Rights</a:t>
            </a:r>
            <a:endParaRPr lang="en-US" dirty="0"/>
          </a:p>
        </p:txBody>
      </p:sp>
    </p:spTree>
    <p:extLst>
      <p:ext uri="{BB962C8B-B14F-4D97-AF65-F5344CB8AC3E}">
        <p14:creationId xmlns:p14="http://schemas.microsoft.com/office/powerpoint/2010/main" val="2494799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838200" y="4648200"/>
            <a:ext cx="7391400" cy="107960"/>
          </a:xfrm>
          <a:prstGeom prst="roundRect">
            <a:avLst>
              <a:gd name="adj" fmla="val 50000"/>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 name="Rounded Rectangle 1"/>
          <p:cNvSpPr/>
          <p:nvPr/>
        </p:nvSpPr>
        <p:spPr>
          <a:xfrm>
            <a:off x="4038600" y="3810000"/>
            <a:ext cx="2209800" cy="107960"/>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smtClean="0"/>
              <a:t>Purpose of the AAA Visit</a:t>
            </a:r>
            <a:endParaRPr lang="en-US" dirty="0"/>
          </a:p>
        </p:txBody>
      </p:sp>
      <p:sp>
        <p:nvSpPr>
          <p:cNvPr id="4" name="Rectangle 3"/>
          <p:cNvSpPr/>
          <p:nvPr/>
        </p:nvSpPr>
        <p:spPr>
          <a:xfrm>
            <a:off x="707360" y="2209800"/>
            <a:ext cx="7750840" cy="34163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To seek evidence </a:t>
            </a:r>
            <a:b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of a quality, </a:t>
            </a:r>
            <a:b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Seventh-day Adventist </a:t>
            </a:r>
            <a:b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institution</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117903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75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19575114"/>
              </p:ext>
            </p:extLst>
          </p:nvPr>
        </p:nvGraphicFramePr>
        <p:xfrm>
          <a:off x="304800" y="1524000"/>
          <a:ext cx="85344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Objectives</a:t>
            </a:r>
            <a:endParaRPr lang="en-US" dirty="0"/>
          </a:p>
        </p:txBody>
      </p:sp>
    </p:spTree>
    <p:extLst>
      <p:ext uri="{BB962C8B-B14F-4D97-AF65-F5344CB8AC3E}">
        <p14:creationId xmlns:p14="http://schemas.microsoft.com/office/powerpoint/2010/main" val="360768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14555B82-DABA-48E4-8C31-6B2D6F186438}"/>
                                            </p:graphicEl>
                                          </p:spTgt>
                                        </p:tgtEl>
                                        <p:attrNameLst>
                                          <p:attrName>style.visibility</p:attrName>
                                        </p:attrNameLst>
                                      </p:cBhvr>
                                      <p:to>
                                        <p:strVal val="visible"/>
                                      </p:to>
                                    </p:set>
                                    <p:animEffect transition="in" filter="fade">
                                      <p:cBhvr>
                                        <p:cTn id="7" dur="500"/>
                                        <p:tgtEl>
                                          <p:spTgt spid="4">
                                            <p:graphicEl>
                                              <a:dgm id="{14555B82-DABA-48E4-8C31-6B2D6F18643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D429281E-F1A8-431E-B21B-B9428A7DE8AC}"/>
                                            </p:graphicEl>
                                          </p:spTgt>
                                        </p:tgtEl>
                                        <p:attrNameLst>
                                          <p:attrName>style.visibility</p:attrName>
                                        </p:attrNameLst>
                                      </p:cBhvr>
                                      <p:to>
                                        <p:strVal val="visible"/>
                                      </p:to>
                                    </p:set>
                                    <p:animEffect transition="in" filter="fade">
                                      <p:cBhvr>
                                        <p:cTn id="12" dur="500"/>
                                        <p:tgtEl>
                                          <p:spTgt spid="4">
                                            <p:graphicEl>
                                              <a:dgm id="{D429281E-F1A8-431E-B21B-B9428A7DE8A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B9677CC1-DDA5-4789-998D-8AC7737D9F17}"/>
                                            </p:graphicEl>
                                          </p:spTgt>
                                        </p:tgtEl>
                                        <p:attrNameLst>
                                          <p:attrName>style.visibility</p:attrName>
                                        </p:attrNameLst>
                                      </p:cBhvr>
                                      <p:to>
                                        <p:strVal val="visible"/>
                                      </p:to>
                                    </p:set>
                                    <p:animEffect transition="in" filter="fade">
                                      <p:cBhvr>
                                        <p:cTn id="17" dur="500"/>
                                        <p:tgtEl>
                                          <p:spTgt spid="4">
                                            <p:graphicEl>
                                              <a:dgm id="{B9677CC1-DDA5-4789-998D-8AC7737D9F1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00DD875F-1FC2-41A5-BFBE-FE8FC888C3A0}"/>
                                            </p:graphicEl>
                                          </p:spTgt>
                                        </p:tgtEl>
                                        <p:attrNameLst>
                                          <p:attrName>style.visibility</p:attrName>
                                        </p:attrNameLst>
                                      </p:cBhvr>
                                      <p:to>
                                        <p:strVal val="visible"/>
                                      </p:to>
                                    </p:set>
                                    <p:animEffect transition="in" filter="fade">
                                      <p:cBhvr>
                                        <p:cTn id="22" dur="500"/>
                                        <p:tgtEl>
                                          <p:spTgt spid="4">
                                            <p:graphicEl>
                                              <a:dgm id="{00DD875F-1FC2-41A5-BFBE-FE8FC888C3A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2397</TotalTime>
  <Words>3113</Words>
  <Application>Microsoft Office PowerPoint</Application>
  <PresentationFormat>On-screen Show (4:3)</PresentationFormat>
  <Paragraphs>237</Paragraphs>
  <Slides>54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Palatino Linotype</vt:lpstr>
      <vt:lpstr>Wingdings</vt:lpstr>
      <vt:lpstr>Calibri</vt:lpstr>
      <vt:lpstr>Elemental</vt:lpstr>
      <vt:lpstr>AAA Orientation</vt:lpstr>
      <vt:lpstr>PowerPoint Presentation</vt:lpstr>
      <vt:lpstr>PowerPoint Presentation</vt:lpstr>
      <vt:lpstr>Focus of AAA &amp; IBE</vt:lpstr>
      <vt:lpstr>Philosophy</vt:lpstr>
      <vt:lpstr>Philosophy</vt:lpstr>
      <vt:lpstr>Rights</vt:lpstr>
      <vt:lpstr>Purpose of the AAA Visit</vt:lpstr>
      <vt:lpstr>Objectives</vt:lpstr>
      <vt:lpstr>Process</vt:lpstr>
      <vt:lpstr>Types of Visits</vt:lpstr>
      <vt:lpstr>Regular Visit</vt:lpstr>
      <vt:lpstr>Form A Areas</vt:lpstr>
      <vt:lpstr>Old Form B Areas</vt:lpstr>
      <vt:lpstr>New Form B Areas</vt:lpstr>
      <vt:lpstr>Form A: Institution of Excellence</vt:lpstr>
      <vt:lpstr>Form A: Institution of Excellence</vt:lpstr>
      <vt:lpstr>Form A: Institution of Excellence</vt:lpstr>
      <vt:lpstr>Form A: Institution of Excellence</vt:lpstr>
      <vt:lpstr>Form A: Institution of Excellence</vt:lpstr>
      <vt:lpstr>Form A: Institution of Excellence</vt:lpstr>
      <vt:lpstr>PowerPoint Presentation</vt:lpstr>
      <vt:lpstr>Peer Evaluation</vt:lpstr>
      <vt:lpstr>A Perceptive Friend</vt:lpstr>
      <vt:lpstr>Data Sources</vt:lpstr>
      <vt:lpstr>Documents</vt:lpstr>
      <vt:lpstr>Professional Responsibilities</vt:lpstr>
      <vt:lpstr>PowerPoint Presentation</vt:lpstr>
      <vt:lpstr>Before Writing</vt:lpstr>
      <vt:lpstr>Before Writing</vt:lpstr>
      <vt:lpstr>The Writing</vt:lpstr>
      <vt:lpstr>The Writing</vt:lpstr>
      <vt:lpstr>The Writing</vt:lpstr>
      <vt:lpstr>The Writing</vt:lpstr>
      <vt:lpstr>The Writing</vt:lpstr>
      <vt:lpstr>The Writing</vt:lpstr>
      <vt:lpstr>Sample Commendations</vt:lpstr>
      <vt:lpstr>Sample Commendations</vt:lpstr>
      <vt:lpstr>Sample Commendations</vt:lpstr>
      <vt:lpstr>Sample Commendations</vt:lpstr>
      <vt:lpstr>Sample Recommendations</vt:lpstr>
      <vt:lpstr>Sample Recommendations</vt:lpstr>
      <vt:lpstr>Sample Recommendations</vt:lpstr>
      <vt:lpstr>Sample Recommendations</vt:lpstr>
      <vt:lpstr>Assembling the Report</vt:lpstr>
      <vt:lpstr>Assembling the Report</vt:lpstr>
      <vt:lpstr>Assembling the Report</vt:lpstr>
      <vt:lpstr>The Final Recommendation</vt:lpstr>
      <vt:lpstr>1. A five-year institutional accreditation with no interim visit</vt:lpstr>
      <vt:lpstr>2. A five-year institutional accreditation with an interim visit</vt:lpstr>
      <vt:lpstr>3. Less than a five-year institutional accreditation</vt:lpstr>
      <vt:lpstr>4. Probationary status, with a specific time limit of two years or less</vt:lpstr>
      <vt:lpstr>5. Suspension of accreditation</vt:lpstr>
      <vt:lpstr>The Final Recommendation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AAA Team Orientation</dc:title>
  <dc:creator>Mike Lekic</dc:creator>
  <cp:lastModifiedBy>Mike Lekic</cp:lastModifiedBy>
  <cp:revision>88</cp:revision>
  <dcterms:created xsi:type="dcterms:W3CDTF">2011-01-12T17:08:58Z</dcterms:created>
  <dcterms:modified xsi:type="dcterms:W3CDTF">2013-07-10T18:25:44Z</dcterms:modified>
</cp:coreProperties>
</file>