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FF00"/>
    <a:srgbClr val="000000"/>
    <a:srgbClr val="808000"/>
    <a:srgbClr val="4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8361" autoAdjust="0"/>
  </p:normalViewPr>
  <p:slideViewPr>
    <p:cSldViewPr snapToObjects="1">
      <p:cViewPr>
        <p:scale>
          <a:sx n="70" d="100"/>
          <a:sy n="70" d="100"/>
        </p:scale>
        <p:origin x="-1560" y="-1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EA32063-9151-CC4B-9BDC-9995AA01E817}" type="datetime1">
              <a:rPr lang="en-US"/>
              <a:pPr>
                <a:defRPr/>
              </a:pPr>
              <a:t>3/9/15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28F0FC9-B65D-3842-ACDB-A58F1287D5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0438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4E40BAF-29D6-3048-AFB3-78D625D06EDF}" type="slidenum">
              <a:rPr lang="en-US" sz="1200"/>
              <a:pPr eaLnBrk="1" hangingPunct="1"/>
              <a:t>1</a:t>
            </a:fld>
            <a:endParaRPr lang="en-US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B19F4-78A9-E146-A52A-7CEEF05937AD}" type="datetime1">
              <a:rPr lang="en-US"/>
              <a:pPr>
                <a:defRPr/>
              </a:pPr>
              <a:t>3/9/15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D8457-0476-A54C-99EE-617B1F23EA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424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5ACB9-BEA7-9A49-86A2-5E094D814DB4}" type="datetime1">
              <a:rPr lang="en-US"/>
              <a:pPr>
                <a:defRPr/>
              </a:pPr>
              <a:t>3/9/15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1A244-ED5A-F140-B0EB-4DF0440F67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114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0F5B1-203A-294A-B2F2-C3C02FADF2A6}" type="datetime1">
              <a:rPr lang="en-US"/>
              <a:pPr>
                <a:defRPr/>
              </a:pPr>
              <a:t>3/9/15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CFE53-4712-D849-95B8-5C2A885A1F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267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C293F-4F83-6A4C-8891-8814363ECDA9}" type="datetime1">
              <a:rPr lang="en-US"/>
              <a:pPr>
                <a:defRPr/>
              </a:pPr>
              <a:t>3/9/15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CEC23-E960-6E44-BF87-13B49A462C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750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00E92-3561-B641-A8FC-FF22A80E7CDF}" type="datetime1">
              <a:rPr lang="en-US"/>
              <a:pPr>
                <a:defRPr/>
              </a:pPr>
              <a:t>3/9/15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D58E2-0ECB-9F46-BD99-FA608E6CC2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455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0FE82-7265-D448-B9A5-C143BB29D129}" type="datetime1">
              <a:rPr lang="en-US"/>
              <a:pPr>
                <a:defRPr/>
              </a:pPr>
              <a:t>3/9/15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A0349-2B79-9646-B8BB-96E3BB2162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711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FD87F-ABB7-DA4E-8292-3825A8BA7A0B}" type="datetime1">
              <a:rPr lang="en-US"/>
              <a:pPr>
                <a:defRPr/>
              </a:pPr>
              <a:t>3/9/15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973BA-9411-0F4E-8F9E-883ACBCC63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110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A7DA5-C52C-5847-99D4-EF7A3C882B87}" type="datetime1">
              <a:rPr lang="en-US"/>
              <a:pPr>
                <a:defRPr/>
              </a:pPr>
              <a:t>3/9/15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B79C3-A388-234D-9B97-503EF67358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064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B249C-3C38-5348-B347-34A4A76CF4E2}" type="datetime1">
              <a:rPr lang="en-US"/>
              <a:pPr>
                <a:defRPr/>
              </a:pPr>
              <a:t>3/9/15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30114-30A0-DA4D-A0A4-C35DA96B3F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966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B596F-89FC-C545-86B9-C64C64FD4D85}" type="datetime1">
              <a:rPr lang="en-US"/>
              <a:pPr>
                <a:defRPr/>
              </a:pPr>
              <a:t>3/9/15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D2F3A-E931-5540-8290-4DFF73F7E7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353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268E2-1298-A949-99C2-77C100B74879}" type="datetime1">
              <a:rPr lang="en-US"/>
              <a:pPr>
                <a:defRPr/>
              </a:pPr>
              <a:t>3/9/15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E0A3C-A60D-3E4E-8BE1-76B5B6E268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462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  <a:latin typeface="Calibri" charset="0"/>
              </a:defRPr>
            </a:lvl1pPr>
          </a:lstStyle>
          <a:p>
            <a:pPr>
              <a:defRPr/>
            </a:pPr>
            <a:fld id="{DDA9CEF1-E908-C64A-B6E3-6B4D2BE57866}" type="datetime1">
              <a:rPr lang="en-US"/>
              <a:pPr>
                <a:defRPr/>
              </a:pPr>
              <a:t>3/9/15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Calibri" charset="0"/>
              </a:defRPr>
            </a:lvl1pPr>
          </a:lstStyle>
          <a:p>
            <a:pPr>
              <a:defRPr/>
            </a:pPr>
            <a:fld id="{A19EA496-4AF9-BC4F-B65A-32345AE44F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6" charset="-128"/>
          <a:cs typeface="ＭＳ Ｐゴシック" pitchFamily="-106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06" charset="-128"/>
          <a:cs typeface="ＭＳ Ｐゴシック" pitchFamily="-106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9144000" cy="951154"/>
          </a:xfrm>
        </p:spPr>
        <p:txBody>
          <a:bodyPr/>
          <a:lstStyle/>
          <a:p>
            <a:pPr defTabSz="285750">
              <a:defRPr/>
            </a:pPr>
            <a:r>
              <a:rPr lang="en-US" sz="41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halkboard"/>
                <a:ea typeface="ＭＳ Ｐゴシック" charset="0"/>
                <a:cs typeface="Chalkboard"/>
              </a:rPr>
              <a:t>Illicit Drugs: </a:t>
            </a:r>
            <a:r>
              <a:rPr lang="en-US" sz="41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halkboard"/>
                <a:ea typeface="ＭＳ Ｐゴシック" charset="0"/>
                <a:cs typeface="Chalkboard"/>
              </a:rPr>
              <a:t>A look at Phencyclidine</a:t>
            </a:r>
            <a:endParaRPr lang="en-US" sz="4100" dirty="0">
              <a:solidFill>
                <a:srgbClr val="0000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halkboard"/>
              <a:ea typeface="ＭＳ Ｐゴシック" charset="0"/>
              <a:cs typeface="Chalkboard"/>
            </a:endParaRPr>
          </a:p>
        </p:txBody>
      </p:sp>
      <p:sp>
        <p:nvSpPr>
          <p:cNvPr id="14338" name="Rectangle 12"/>
          <p:cNvSpPr>
            <a:spLocks noChangeArrowheads="1"/>
          </p:cNvSpPr>
          <p:nvPr/>
        </p:nvSpPr>
        <p:spPr bwMode="auto">
          <a:xfrm>
            <a:off x="-1" y="4805272"/>
            <a:ext cx="3352802" cy="1092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defTabSz="285750"/>
            <a:r>
              <a:rPr lang="en-US" sz="2000" b="1" dirty="0" smtClean="0">
                <a:solidFill>
                  <a:schemeClr val="bg1"/>
                </a:solidFill>
                <a:latin typeface="Candara"/>
                <a:cs typeface="Candara"/>
              </a:rPr>
              <a:t>Satoshi Thiele</a:t>
            </a:r>
            <a:endParaRPr lang="en-US" sz="2000" dirty="0">
              <a:solidFill>
                <a:schemeClr val="bg1"/>
              </a:solidFill>
              <a:latin typeface="Candara"/>
              <a:cs typeface="Candara"/>
            </a:endParaRPr>
          </a:p>
          <a:p>
            <a:pPr algn="ctr" defTabSz="285750"/>
            <a:r>
              <a:rPr lang="en-US" sz="1500" dirty="0" smtClean="0">
                <a:solidFill>
                  <a:schemeClr val="bg1"/>
                </a:solidFill>
                <a:latin typeface="Candara"/>
                <a:cs typeface="Candara"/>
              </a:rPr>
              <a:t>Chemistry Senior</a:t>
            </a:r>
            <a:endParaRPr lang="en-US" sz="1500" b="1" dirty="0" smtClean="0">
              <a:solidFill>
                <a:schemeClr val="bg1"/>
              </a:solidFill>
              <a:latin typeface="Candara"/>
              <a:cs typeface="Candara"/>
            </a:endParaRPr>
          </a:p>
          <a:p>
            <a:pPr algn="ctr" defTabSz="285750"/>
            <a:r>
              <a:rPr lang="en-US" sz="1500" dirty="0" smtClean="0">
                <a:solidFill>
                  <a:schemeClr val="bg1"/>
                </a:solidFill>
                <a:latin typeface="Candara"/>
                <a:cs typeface="Candara"/>
              </a:rPr>
              <a:t>Andrews University</a:t>
            </a:r>
          </a:p>
          <a:p>
            <a:pPr algn="ctr" defTabSz="285750"/>
            <a:r>
              <a:rPr lang="en-US" sz="1500" dirty="0" smtClean="0">
                <a:solidFill>
                  <a:srgbClr val="000000"/>
                </a:solidFill>
                <a:latin typeface="Candara"/>
                <a:cs typeface="Candara"/>
              </a:rPr>
              <a:t>Berrien Springs, MI 49104</a:t>
            </a: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0" y="6022975"/>
            <a:ext cx="9144000" cy="835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wrap="square" lIns="28575" tIns="14288" rIns="28575" bIns="14288">
            <a:spAutoFit/>
          </a:bodyPr>
          <a:lstStyle/>
          <a:p>
            <a:pPr algn="ctr" defTabSz="285750">
              <a:lnSpc>
                <a:spcPct val="110000"/>
              </a:lnSpc>
              <a:defRPr/>
            </a:pPr>
            <a:r>
              <a:rPr lang="en-US" dirty="0">
                <a:solidFill>
                  <a:schemeClr val="bg1"/>
                </a:solidFill>
                <a:latin typeface="Chalkboard"/>
                <a:ea typeface="ＭＳ Ｐゴシック" pitchFamily="-109" charset="-128"/>
                <a:cs typeface="Chalkboard"/>
              </a:rPr>
              <a:t>ANDREWS UNIVERSITY CHEMISTRY &amp; BIOCHEMISTRY</a:t>
            </a:r>
          </a:p>
          <a:p>
            <a:pPr algn="ctr" defTabSz="285750">
              <a:lnSpc>
                <a:spcPct val="110000"/>
              </a:lnSpc>
              <a:defRPr/>
            </a:pPr>
            <a:r>
              <a:rPr lang="en-US" dirty="0">
                <a:solidFill>
                  <a:schemeClr val="bg1"/>
                </a:solidFill>
                <a:latin typeface="Chalkboard"/>
                <a:ea typeface="ＭＳ Ｐゴシック" pitchFamily="-109" charset="-128"/>
                <a:cs typeface="Chalkboard"/>
              </a:rPr>
              <a:t>HALENZ HALL </a:t>
            </a:r>
            <a:r>
              <a:rPr lang="en-US" dirty="0" smtClean="0">
                <a:solidFill>
                  <a:schemeClr val="bg1"/>
                </a:solidFill>
                <a:latin typeface="Chalkboard"/>
                <a:ea typeface="ＭＳ Ｐゴシック" pitchFamily="-109" charset="-128"/>
                <a:cs typeface="Chalkboard"/>
              </a:rPr>
              <a:t>AMPHITHEATER </a:t>
            </a:r>
            <a:r>
              <a:rPr lang="en-US" sz="2300" dirty="0" smtClean="0">
                <a:solidFill>
                  <a:srgbClr val="0000FF"/>
                </a:solidFill>
                <a:latin typeface="Chalkboard"/>
                <a:ea typeface="ＭＳ Ｐゴシック" pitchFamily="-109" charset="-128"/>
                <a:cs typeface="Chalkboard"/>
              </a:rPr>
              <a:t>(</a:t>
            </a:r>
            <a:r>
              <a:rPr lang="en-US" sz="2300" dirty="0">
                <a:solidFill>
                  <a:srgbClr val="0000FF"/>
                </a:solidFill>
                <a:latin typeface="Chalkboard"/>
                <a:ea typeface="ＭＳ Ｐゴシック" pitchFamily="-109" charset="-128"/>
                <a:cs typeface="Chalkboard"/>
              </a:rPr>
              <a:t>Thursday, </a:t>
            </a:r>
            <a:r>
              <a:rPr lang="en-US" sz="2300" dirty="0" smtClean="0">
                <a:solidFill>
                  <a:srgbClr val="0000FF"/>
                </a:solidFill>
                <a:latin typeface="Chalkboard"/>
                <a:ea typeface="ＭＳ Ｐゴシック" pitchFamily="-109" charset="-128"/>
                <a:cs typeface="Chalkboard"/>
              </a:rPr>
              <a:t>March 12, </a:t>
            </a:r>
            <a:r>
              <a:rPr lang="en-US" sz="2300" dirty="0">
                <a:solidFill>
                  <a:srgbClr val="0000FF"/>
                </a:solidFill>
                <a:latin typeface="Chalkboard"/>
                <a:ea typeface="ＭＳ Ｐゴシック" pitchFamily="-109" charset="-128"/>
                <a:cs typeface="Chalkboard"/>
              </a:rPr>
              <a:t>4:30 pm)</a:t>
            </a:r>
            <a:r>
              <a:rPr lang="en-US" dirty="0">
                <a:solidFill>
                  <a:srgbClr val="0000FF"/>
                </a:solidFill>
                <a:latin typeface="Chalkboard"/>
                <a:ea typeface="ＭＳ Ｐゴシック" pitchFamily="-109" charset="-128"/>
                <a:cs typeface="Chalkboard"/>
              </a:rPr>
              <a:t>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352801" y="1002422"/>
            <a:ext cx="5791199" cy="496546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sz="2800" b="1" dirty="0" smtClean="0">
                <a:solidFill>
                  <a:schemeClr val="bg1"/>
                </a:solidFill>
                <a:latin typeface="Candara"/>
                <a:cs typeface="Candara"/>
              </a:rPr>
              <a:t>S</a:t>
            </a:r>
            <a:r>
              <a:rPr lang="en-US" sz="1800" b="1" dirty="0" smtClean="0">
                <a:solidFill>
                  <a:schemeClr val="bg1"/>
                </a:solidFill>
                <a:latin typeface="Candara"/>
                <a:cs typeface="Candara"/>
              </a:rPr>
              <a:t>atoshi</a:t>
            </a:r>
            <a:r>
              <a:rPr lang="en-US" sz="1600" b="1" dirty="0" smtClean="0">
                <a:solidFill>
                  <a:schemeClr val="bg1"/>
                </a:solidFill>
                <a:latin typeface="Candara"/>
                <a:cs typeface="Candara"/>
              </a:rPr>
              <a:t> </a:t>
            </a:r>
            <a:r>
              <a:rPr lang="en-US" sz="1800" b="1" dirty="0">
                <a:solidFill>
                  <a:schemeClr val="bg1"/>
                </a:solidFill>
                <a:latin typeface="Candara"/>
                <a:cs typeface="Candara"/>
              </a:rPr>
              <a:t>K</a:t>
            </a:r>
            <a:r>
              <a:rPr lang="en-US" sz="1800" b="1" dirty="0" smtClean="0">
                <a:solidFill>
                  <a:schemeClr val="bg1"/>
                </a:solidFill>
                <a:latin typeface="Candara"/>
                <a:cs typeface="Candara"/>
              </a:rPr>
              <a:t> Thiele</a:t>
            </a:r>
            <a:r>
              <a:rPr lang="en-US" sz="1800" dirty="0" smtClean="0">
                <a:solidFill>
                  <a:schemeClr val="bg1"/>
                </a:solidFill>
                <a:latin typeface="Candara"/>
                <a:cs typeface="Candara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Candara"/>
                <a:cs typeface="Candara"/>
              </a:rPr>
              <a:t>is </a:t>
            </a:r>
            <a:r>
              <a:rPr lang="en-US" sz="1600" dirty="0" smtClean="0">
                <a:solidFill>
                  <a:schemeClr val="bg1"/>
                </a:solidFill>
                <a:latin typeface="Candara"/>
                <a:cs typeface="Candara"/>
              </a:rPr>
              <a:t>from Nebraska and is </a:t>
            </a:r>
            <a:r>
              <a:rPr lang="en-US" sz="1600" dirty="0" smtClean="0">
                <a:solidFill>
                  <a:schemeClr val="bg1"/>
                </a:solidFill>
                <a:latin typeface="Candara"/>
                <a:cs typeface="Candara"/>
              </a:rPr>
              <a:t>a </a:t>
            </a:r>
            <a:r>
              <a:rPr lang="en-US" sz="1600" dirty="0">
                <a:solidFill>
                  <a:schemeClr val="bg1"/>
                </a:solidFill>
                <a:latin typeface="Candara"/>
                <a:cs typeface="Candara"/>
              </a:rPr>
              <a:t>senior </a:t>
            </a:r>
            <a:r>
              <a:rPr lang="en-US" sz="1600" dirty="0" smtClean="0">
                <a:solidFill>
                  <a:schemeClr val="bg1"/>
                </a:solidFill>
                <a:latin typeface="Candara"/>
                <a:cs typeface="Candara"/>
              </a:rPr>
              <a:t>Chemistry ACS </a:t>
            </a:r>
            <a:r>
              <a:rPr lang="en-US" sz="1600" dirty="0">
                <a:solidFill>
                  <a:schemeClr val="bg1"/>
                </a:solidFill>
                <a:latin typeface="Candara"/>
                <a:cs typeface="Candara"/>
              </a:rPr>
              <a:t>major at Andrews University in Berrien Springs, MI. Upon graduation in May </a:t>
            </a:r>
            <a:r>
              <a:rPr lang="en-US" sz="1600" dirty="0" smtClean="0">
                <a:solidFill>
                  <a:schemeClr val="bg1"/>
                </a:solidFill>
                <a:latin typeface="Candara"/>
                <a:cs typeface="Candara"/>
              </a:rPr>
              <a:t>2015, he </a:t>
            </a:r>
            <a:r>
              <a:rPr lang="en-US" sz="1600" dirty="0">
                <a:solidFill>
                  <a:schemeClr val="bg1"/>
                </a:solidFill>
                <a:latin typeface="Candara"/>
                <a:cs typeface="Candara"/>
              </a:rPr>
              <a:t>anticipates attending graduate school where </a:t>
            </a:r>
            <a:r>
              <a:rPr lang="en-US" sz="1600" dirty="0" smtClean="0">
                <a:solidFill>
                  <a:schemeClr val="bg1"/>
                </a:solidFill>
                <a:latin typeface="Candara"/>
                <a:cs typeface="Candara"/>
              </a:rPr>
              <a:t>he </a:t>
            </a:r>
            <a:r>
              <a:rPr lang="en-US" sz="1600" dirty="0">
                <a:solidFill>
                  <a:schemeClr val="bg1"/>
                </a:solidFill>
                <a:latin typeface="Candara"/>
                <a:cs typeface="Candara"/>
              </a:rPr>
              <a:t>hopes to obtain a </a:t>
            </a:r>
            <a:r>
              <a:rPr lang="en-US" sz="1600" dirty="0" smtClean="0">
                <a:solidFill>
                  <a:schemeClr val="bg1"/>
                </a:solidFill>
                <a:latin typeface="Candara"/>
                <a:cs typeface="Candara"/>
              </a:rPr>
              <a:t>MSE </a:t>
            </a:r>
            <a:r>
              <a:rPr lang="en-US" sz="1600" dirty="0">
                <a:solidFill>
                  <a:schemeClr val="bg1"/>
                </a:solidFill>
                <a:latin typeface="Candara"/>
                <a:cs typeface="Candara"/>
              </a:rPr>
              <a:t>in </a:t>
            </a:r>
            <a:r>
              <a:rPr lang="en-US" sz="1600" dirty="0" smtClean="0">
                <a:solidFill>
                  <a:schemeClr val="bg1"/>
                </a:solidFill>
                <a:latin typeface="Candara"/>
                <a:cs typeface="Candara"/>
              </a:rPr>
              <a:t>Chemical </a:t>
            </a:r>
            <a:r>
              <a:rPr lang="en-US" sz="1600" dirty="0" smtClean="0">
                <a:solidFill>
                  <a:schemeClr val="bg1"/>
                </a:solidFill>
                <a:latin typeface="Candara"/>
                <a:cs typeface="Candara"/>
              </a:rPr>
              <a:t>Engineering.</a:t>
            </a:r>
            <a:endParaRPr lang="en-US" sz="1600" dirty="0" smtClean="0">
              <a:solidFill>
                <a:schemeClr val="bg1"/>
              </a:solidFill>
              <a:latin typeface="Candara"/>
              <a:cs typeface="Candara"/>
            </a:endParaRPr>
          </a:p>
          <a:p>
            <a:pPr algn="just">
              <a:lnSpc>
                <a:spcPct val="150000"/>
              </a:lnSpc>
            </a:pPr>
            <a:endParaRPr lang="en-US" sz="400" dirty="0" smtClean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1600" dirty="0" smtClean="0">
                <a:solidFill>
                  <a:schemeClr val="bg1"/>
                </a:solidFill>
                <a:latin typeface="Candara" panose="020E0502030303020204" pitchFamily="34" charset="0"/>
              </a:rPr>
              <a:t>Phencyclidine </a:t>
            </a:r>
            <a:r>
              <a:rPr lang="en-US" sz="1600" dirty="0">
                <a:solidFill>
                  <a:schemeClr val="bg1"/>
                </a:solidFill>
                <a:latin typeface="Candara" panose="020E0502030303020204" pitchFamily="34" charset="0"/>
              </a:rPr>
              <a:t>commonly goes by the street names PCP or </a:t>
            </a:r>
            <a:r>
              <a:rPr lang="en-US" sz="1600" dirty="0" smtClean="0">
                <a:solidFill>
                  <a:schemeClr val="bg1"/>
                </a:solidFill>
                <a:latin typeface="Candara" panose="020E0502030303020204" pitchFamily="34" charset="0"/>
              </a:rPr>
              <a:t>Angel </a:t>
            </a:r>
            <a:r>
              <a:rPr lang="en-US" sz="1600" dirty="0">
                <a:solidFill>
                  <a:schemeClr val="bg1"/>
                </a:solidFill>
                <a:latin typeface="Candara" panose="020E0502030303020204" pitchFamily="34" charset="0"/>
              </a:rPr>
              <a:t>D</a:t>
            </a:r>
            <a:r>
              <a:rPr lang="en-US" sz="1600" dirty="0" smtClean="0">
                <a:solidFill>
                  <a:schemeClr val="bg1"/>
                </a:solidFill>
                <a:latin typeface="Candara" panose="020E0502030303020204" pitchFamily="34" charset="0"/>
              </a:rPr>
              <a:t>ust</a:t>
            </a:r>
            <a:r>
              <a:rPr lang="en-US" sz="1600" dirty="0">
                <a:solidFill>
                  <a:schemeClr val="bg1"/>
                </a:solidFill>
                <a:latin typeface="Candara" panose="020E0502030303020204" pitchFamily="34" charset="0"/>
              </a:rPr>
              <a:t>. It is a synthetic drug with dissociative properties. Originally, designed as a general anesthetic in the </a:t>
            </a:r>
            <a:r>
              <a:rPr lang="en-US" sz="1600" dirty="0" smtClean="0">
                <a:solidFill>
                  <a:schemeClr val="bg1"/>
                </a:solidFill>
                <a:latin typeface="Candara" panose="020E0502030303020204" pitchFamily="34" charset="0"/>
              </a:rPr>
              <a:t>1950’s </a:t>
            </a:r>
            <a:r>
              <a:rPr lang="en-US" sz="1600" dirty="0">
                <a:solidFill>
                  <a:schemeClr val="bg1"/>
                </a:solidFill>
                <a:latin typeface="Candara" panose="020E0502030303020204" pitchFamily="34" charset="0"/>
              </a:rPr>
              <a:t>i</a:t>
            </a:r>
            <a:r>
              <a:rPr lang="en-US" sz="1600" dirty="0" smtClean="0">
                <a:solidFill>
                  <a:schemeClr val="bg1"/>
                </a:solidFill>
                <a:latin typeface="Candara" panose="020E0502030303020204" pitchFamily="34" charset="0"/>
              </a:rPr>
              <a:t>t </a:t>
            </a:r>
            <a:r>
              <a:rPr lang="en-US" sz="1600" dirty="0">
                <a:solidFill>
                  <a:schemeClr val="bg1"/>
                </a:solidFill>
                <a:latin typeface="Candara" panose="020E0502030303020204" pitchFamily="34" charset="0"/>
              </a:rPr>
              <a:t>became a popular recreational drug in the 1960’s. In the United States it is a Schedule II controlled </a:t>
            </a:r>
            <a:r>
              <a:rPr lang="en-US" sz="1600" dirty="0" smtClean="0">
                <a:solidFill>
                  <a:schemeClr val="bg1"/>
                </a:solidFill>
                <a:latin typeface="Candara" panose="020E0502030303020204" pitchFamily="34" charset="0"/>
              </a:rPr>
              <a:t>substance. Phencyclidine </a:t>
            </a:r>
            <a:r>
              <a:rPr lang="en-US" sz="1600" dirty="0">
                <a:solidFill>
                  <a:schemeClr val="bg1"/>
                </a:solidFill>
                <a:latin typeface="Candara" panose="020E0502030303020204" pitchFamily="34" charset="0"/>
              </a:rPr>
              <a:t>is a NMDA-receptor antagonist. </a:t>
            </a:r>
            <a:endParaRPr lang="en-US" sz="1600" dirty="0" smtClean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algn="just">
              <a:lnSpc>
                <a:spcPct val="150000"/>
              </a:lnSpc>
            </a:pPr>
            <a:endParaRPr lang="en-US" sz="400" dirty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1600" dirty="0" smtClean="0">
                <a:solidFill>
                  <a:schemeClr val="bg1"/>
                </a:solidFill>
                <a:latin typeface="Candara" panose="020E0502030303020204" pitchFamily="34" charset="0"/>
              </a:rPr>
              <a:t>This </a:t>
            </a:r>
            <a:r>
              <a:rPr lang="en-US" sz="1600" dirty="0">
                <a:solidFill>
                  <a:schemeClr val="bg1"/>
                </a:solidFill>
                <a:latin typeface="Candara" panose="020E0502030303020204" pitchFamily="34" charset="0"/>
              </a:rPr>
              <a:t>presentation will focus on the history</a:t>
            </a:r>
            <a:r>
              <a:rPr lang="en-US" sz="1600" dirty="0" smtClean="0">
                <a:solidFill>
                  <a:schemeClr val="bg1"/>
                </a:solidFill>
                <a:latin typeface="Candara" panose="020E0502030303020204" pitchFamily="34" charset="0"/>
              </a:rPr>
              <a:t>, synthesis</a:t>
            </a:r>
            <a:r>
              <a:rPr lang="en-US" sz="1600" dirty="0">
                <a:solidFill>
                  <a:schemeClr val="bg1"/>
                </a:solidFill>
                <a:latin typeface="Candara" panose="020E0502030303020204" pitchFamily="34" charset="0"/>
              </a:rPr>
              <a:t>, and </a:t>
            </a:r>
            <a:r>
              <a:rPr lang="en-US" sz="1600" dirty="0" smtClean="0">
                <a:solidFill>
                  <a:schemeClr val="bg1"/>
                </a:solidFill>
                <a:latin typeface="Candara" panose="020E0502030303020204" pitchFamily="34" charset="0"/>
              </a:rPr>
              <a:t>biological </a:t>
            </a:r>
            <a:r>
              <a:rPr lang="en-US" sz="1600" dirty="0">
                <a:solidFill>
                  <a:schemeClr val="bg1"/>
                </a:solidFill>
                <a:latin typeface="Candara" panose="020E0502030303020204" pitchFamily="34" charset="0"/>
              </a:rPr>
              <a:t>interactions of </a:t>
            </a:r>
            <a:r>
              <a:rPr lang="en-US" sz="1600" dirty="0" smtClean="0">
                <a:solidFill>
                  <a:schemeClr val="bg1"/>
                </a:solidFill>
                <a:latin typeface="Candara" panose="020E0502030303020204" pitchFamily="34" charset="0"/>
              </a:rPr>
              <a:t>phencyclidine</a:t>
            </a:r>
            <a:r>
              <a:rPr lang="en-US" sz="1600" dirty="0">
                <a:solidFill>
                  <a:schemeClr val="bg1"/>
                </a:solidFill>
                <a:latin typeface="Candara" panose="020E0502030303020204" pitchFamily="34" charset="0"/>
              </a:rPr>
              <a:t>. </a:t>
            </a:r>
            <a:endParaRPr lang="en-US" sz="800" dirty="0">
              <a:solidFill>
                <a:schemeClr val="bg1"/>
              </a:solidFill>
              <a:latin typeface="Candara"/>
              <a:cs typeface="Candara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973" y="1244310"/>
            <a:ext cx="3092853" cy="3480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25050</TotalTime>
  <Words>163</Words>
  <Application>Microsoft Macintosh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Illicit Drugs: A look at Phencyclidine</vt:lpstr>
    </vt:vector>
  </TitlesOfParts>
  <Company>Andrews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desmond Murray</dc:creator>
  <cp:lastModifiedBy>desmond Murray</cp:lastModifiedBy>
  <cp:revision>195</cp:revision>
  <cp:lastPrinted>2013-10-21T14:40:44Z</cp:lastPrinted>
  <dcterms:created xsi:type="dcterms:W3CDTF">2009-10-30T14:01:38Z</dcterms:created>
  <dcterms:modified xsi:type="dcterms:W3CDTF">2015-03-09T09:05:10Z</dcterms:modified>
</cp:coreProperties>
</file>