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381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7E8286"/>
              </a:solidFill>
              <a:prstDash val="solid"/>
              <a:miter lim="400000"/>
            </a:ln>
          </a:left>
          <a:right>
            <a:ln w="12700" cap="flat">
              <a:solidFill>
                <a:srgbClr val="7E8286"/>
              </a:solidFill>
              <a:prstDash val="solid"/>
              <a:miter lim="400000"/>
            </a:ln>
          </a:right>
          <a:top>
            <a:ln w="12700" cap="flat">
              <a:solidFill>
                <a:srgbClr val="7E8286"/>
              </a:solidFill>
              <a:prstDash val="solid"/>
              <a:miter lim="400000"/>
            </a:ln>
          </a:top>
          <a:bottom>
            <a:ln w="12700" cap="flat">
              <a:solidFill>
                <a:srgbClr val="7E8286"/>
              </a:solidFill>
              <a:prstDash val="solid"/>
              <a:miter lim="400000"/>
            </a:ln>
          </a:bottom>
          <a:insideH>
            <a:ln w="12700" cap="flat">
              <a:solidFill>
                <a:srgbClr val="7E8286"/>
              </a:solidFill>
              <a:prstDash val="solid"/>
              <a:miter lim="400000"/>
            </a:ln>
          </a:insideH>
          <a:insideV>
            <a:ln w="12700" cap="flat">
              <a:solidFill>
                <a:srgbClr val="7E8286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4C1BA">
              <a:alpha val="25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5C2C3">
              <a:alpha val="63000"/>
            </a:srgbClr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chemeClr val="accent5">
          <a:hueOff val="85969"/>
          <a:satOff val="-7811"/>
          <a:lumOff val="-38955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5">
                  <a:hueOff val="85969"/>
                  <a:satOff val="-7811"/>
                  <a:lumOff val="-38955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2727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79E9E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10875"/>
                  <a:lumOff val="-37767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45430"/>
              <a:satOff val="-14506"/>
              <a:lumOff val="-2003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6E4D7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E7E4D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solidFill>
                <a:srgbClr val="A7A7A7"/>
              </a:solidFill>
              <a:prstDash val="solid"/>
              <a:miter lim="400000"/>
            </a:ln>
          </a:left>
          <a:right>
            <a:ln w="127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solidFill>
                <a:srgbClr val="A7A7A7"/>
              </a:solidFill>
              <a:prstDash val="solid"/>
              <a:miter lim="400000"/>
            </a:ln>
          </a:insideV>
        </a:tcBdr>
        <a:fill>
          <a:solidFill>
            <a:srgbClr val="D5D2C7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4E1D9"/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CA99C"/>
          </a:solidFill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746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5E5E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6B6C6B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A7A7A7"/>
              </a:solidFill>
              <a:prstDash val="solid"/>
              <a:miter lim="400000"/>
            </a:ln>
          </a:right>
          <a:top>
            <a:ln w="12700" cap="flat">
              <a:solidFill>
                <a:srgbClr val="A9AAA9"/>
              </a:solidFill>
              <a:prstDash val="solid"/>
              <a:miter lim="400000"/>
            </a:ln>
          </a:top>
          <a:bottom>
            <a:ln w="12700" cap="flat">
              <a:solidFill>
                <a:srgbClr val="A9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9AAA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A7A7A7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7A7A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5D3C1B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A7A7A7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82" y="11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19152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787400" y="1511300"/>
            <a:ext cx="11430000" cy="381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787400" y="5308600"/>
            <a:ext cx="11430000" cy="1447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i="1"/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8625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2489200" y="889000"/>
            <a:ext cx="8051800" cy="60833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787400" y="7188200"/>
            <a:ext cx="11430000" cy="1270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276D6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787400" y="8407400"/>
            <a:ext cx="11430000" cy="1041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787400" y="3657600"/>
            <a:ext cx="11430000" cy="24384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484788" y="1206500"/>
            <a:ext cx="5465912" cy="72771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457200" y="1244600"/>
            <a:ext cx="5600700" cy="34671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457200" y="4851400"/>
            <a:ext cx="5600700" cy="3632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000"/>
            </a:lvl1pPr>
            <a:lvl2pPr marL="0" indent="228600" algn="ctr">
              <a:spcBef>
                <a:spcPts val="0"/>
              </a:spcBef>
              <a:buSzTx/>
              <a:buNone/>
              <a:defRPr sz="4000"/>
            </a:lvl2pPr>
            <a:lvl3pPr marL="0" indent="457200" algn="ctr">
              <a:spcBef>
                <a:spcPts val="0"/>
              </a:spcBef>
              <a:buSzTx/>
              <a:buNone/>
              <a:defRPr sz="4000"/>
            </a:lvl3pPr>
            <a:lvl4pPr marL="0" indent="685800" algn="ctr">
              <a:spcBef>
                <a:spcPts val="0"/>
              </a:spcBef>
              <a:buSzTx/>
              <a:buNone/>
              <a:defRPr sz="4000"/>
            </a:lvl4pPr>
            <a:lvl5pPr marL="0" indent="914400" algn="ctr">
              <a:spcBef>
                <a:spcPts val="0"/>
              </a:spcBef>
              <a:buSzTx/>
              <a:buNone/>
              <a:defRPr sz="4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787400" y="2768600"/>
            <a:ext cx="11430000" cy="5715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quarter" idx="13"/>
          </p:nvPr>
        </p:nvSpPr>
        <p:spPr>
          <a:xfrm>
            <a:off x="7556500" y="2933700"/>
            <a:ext cx="3987347" cy="5308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787400" y="2768600"/>
            <a:ext cx="5486400" cy="5715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2800"/>
              </a:spcBef>
              <a:buBlip>
                <a:blip r:embed="rId2"/>
              </a:buBlip>
              <a:defRPr sz="3000"/>
            </a:lvl1pPr>
            <a:lvl2pPr marL="685800" indent="-342900">
              <a:spcBef>
                <a:spcPts val="2800"/>
              </a:spcBef>
              <a:buBlip>
                <a:blip r:embed="rId2"/>
              </a:buBlip>
              <a:defRPr sz="3000"/>
            </a:lvl2pPr>
            <a:lvl3pPr marL="1028700" indent="-342900">
              <a:spcBef>
                <a:spcPts val="2800"/>
              </a:spcBef>
              <a:buBlip>
                <a:blip r:embed="rId2"/>
              </a:buBlip>
              <a:defRPr sz="3000"/>
            </a:lvl3pPr>
            <a:lvl4pPr marL="1371600" indent="-342900">
              <a:spcBef>
                <a:spcPts val="2800"/>
              </a:spcBef>
              <a:buBlip>
                <a:blip r:embed="rId2"/>
              </a:buBlip>
              <a:defRPr sz="3000"/>
            </a:lvl4pPr>
            <a:lvl5pPr marL="1714500" indent="-3429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3 -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idx="13"/>
          </p:nvPr>
        </p:nvSpPr>
        <p:spPr>
          <a:xfrm>
            <a:off x="787400" y="685800"/>
            <a:ext cx="6184900" cy="8229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645400" y="685800"/>
            <a:ext cx="4572000" cy="29845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quarter" idx="15"/>
          </p:nvPr>
        </p:nvSpPr>
        <p:spPr>
          <a:xfrm>
            <a:off x="7645400" y="4381500"/>
            <a:ext cx="4572000" cy="4546600"/>
          </a:xfrm>
          <a:prstGeom prst="rect">
            <a:avLst/>
          </a:prstGeom>
          <a:ln w="9525">
            <a:round/>
          </a:ln>
          <a:effectLst>
            <a:outerShdw blurRad="63500" dist="38100" dir="5400000" rotWithShape="0">
              <a:srgbClr val="000000">
                <a:alpha val="5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787400" y="1257300"/>
            <a:ext cx="11430000" cy="723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787400" y="254000"/>
            <a:ext cx="11430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02692" y="9131300"/>
            <a:ext cx="386716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800" b="0" i="0" u="none" strike="noStrike" cap="none" spc="0" baseline="0">
          <a:ln>
            <a:noFill/>
          </a:ln>
          <a:solidFill>
            <a:srgbClr val="767367"/>
          </a:solidFill>
          <a:effectLst>
            <a:outerShdw blurRad="63500" dist="12700" dir="5400000" rotWithShape="0">
              <a:srgbClr val="000000">
                <a:alpha val="30000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titleStyle>
    <p:bodyStyle>
      <a:lvl1pPr marL="3937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7874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1811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5748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19685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3622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27559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1496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3543300" marR="0" indent="-393700" algn="l" defTabSz="584200" rtl="0" latinLnBrk="0">
        <a:lnSpc>
          <a:spcPct val="100000"/>
        </a:lnSpc>
        <a:spcBef>
          <a:spcPts val="3600"/>
        </a:spcBef>
        <a:spcAft>
          <a:spcPts val="0"/>
        </a:spcAft>
        <a:buClrTx/>
        <a:buSzPct val="50000"/>
        <a:buFontTx/>
        <a:buBlip>
          <a:blip r:embed="rId15"/>
        </a:buBlip>
        <a:tabLst/>
        <a:defRPr sz="3600" b="0" i="0" u="none" strike="noStrike" cap="none" spc="0" baseline="0">
          <a:ln>
            <a:noFill/>
          </a:ln>
          <a:solidFill>
            <a:srgbClr val="5E5E5E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oefler Tex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hd@andrews.edu?subject=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119" name="Shape 119"/>
          <p:cNvSpPr/>
          <p:nvPr/>
        </p:nvSpPr>
        <p:spPr>
          <a:xfrm>
            <a:off x="1234439" y="2564788"/>
            <a:ext cx="11078158" cy="46240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2700">
            <a:miter lim="400000"/>
          </a:ln>
          <a:effectLst>
            <a:softEdge rad="317500"/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0" name="Shape 120"/>
          <p:cNvSpPr/>
          <p:nvPr/>
        </p:nvSpPr>
        <p:spPr>
          <a:xfrm>
            <a:off x="316855" y="-7344"/>
            <a:ext cx="5634556" cy="11798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457200">
              <a:defRPr sz="70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Announcing:</a:t>
            </a:r>
          </a:p>
        </p:txBody>
      </p:sp>
      <p:sp>
        <p:nvSpPr>
          <p:cNvPr id="121" name="Shape 121"/>
          <p:cNvSpPr/>
          <p:nvPr/>
        </p:nvSpPr>
        <p:spPr>
          <a:xfrm>
            <a:off x="5288281" y="623432"/>
            <a:ext cx="630012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 algn="r" defTabSz="457200">
              <a:defRPr sz="40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lvl1pPr>
          </a:lstStyle>
          <a:p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Oral Doctoral Dissertation Defense </a:t>
            </a:r>
          </a:p>
        </p:txBody>
      </p:sp>
      <p:sp>
        <p:nvSpPr>
          <p:cNvPr id="122" name="Shape 122"/>
          <p:cNvSpPr/>
          <p:nvPr/>
        </p:nvSpPr>
        <p:spPr>
          <a:xfrm>
            <a:off x="5069535" y="2978083"/>
            <a:ext cx="7062197" cy="3426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The PhD/</a:t>
            </a:r>
            <a:r>
              <a:rPr dirty="0" err="1"/>
              <a:t>ThD</a:t>
            </a:r>
            <a:r>
              <a:rPr dirty="0"/>
              <a:t> Office is happy to announce the Doctoral Dissertation Defense of </a:t>
            </a:r>
            <a:r>
              <a:rPr lang="en-US" dirty="0"/>
              <a:t>Ronald </a:t>
            </a:r>
            <a:r>
              <a:rPr lang="en-US" dirty="0" err="1"/>
              <a:t>Wakeman</a:t>
            </a:r>
            <a:r>
              <a:rPr lang="en-US" dirty="0"/>
              <a:t> </a:t>
            </a:r>
            <a:r>
              <a:rPr dirty="0"/>
              <a:t>entitled:</a:t>
            </a:r>
          </a:p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“</a:t>
            </a:r>
            <a:r>
              <a:rPr lang="en-US" dirty="0"/>
              <a:t>A STRATIGRAPHIC ANALYSIS OF THE MIDDLE BRONZE AGE FROM THE TELL TAANACH EXCAVATIONS IN 1963, ‘66 AND ‘68</a:t>
            </a:r>
            <a:r>
              <a:rPr dirty="0"/>
              <a:t>”</a:t>
            </a:r>
          </a:p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dirty="0"/>
          </a:p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The defense will be held on: </a:t>
            </a:r>
            <a:r>
              <a:rPr lang="en-US" dirty="0"/>
              <a:t>Friday</a:t>
            </a:r>
            <a:r>
              <a:rPr dirty="0"/>
              <a:t>,</a:t>
            </a:r>
            <a:r>
              <a:rPr lang="en-US" dirty="0"/>
              <a:t> Nov.</a:t>
            </a:r>
            <a:r>
              <a:rPr dirty="0"/>
              <a:t> </a:t>
            </a:r>
            <a:r>
              <a:rPr lang="en-US" dirty="0"/>
              <a:t>1</a:t>
            </a:r>
            <a:r>
              <a:rPr dirty="0"/>
              <a:t>, 201</a:t>
            </a:r>
            <a:r>
              <a:rPr lang="en-US" dirty="0"/>
              <a:t>9</a:t>
            </a:r>
            <a:endParaRPr dirty="0"/>
          </a:p>
          <a:p>
            <a:pPr defTabSz="457200">
              <a:defRPr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dirty="0"/>
              <a:t>at </a:t>
            </a:r>
            <a:r>
              <a:rPr lang="en-US" dirty="0"/>
              <a:t>1:30 pm in Horn Museum</a:t>
            </a:r>
            <a:endParaRPr dirty="0"/>
          </a:p>
        </p:txBody>
      </p:sp>
      <p:sp>
        <p:nvSpPr>
          <p:cNvPr id="123" name="Shape 123"/>
          <p:cNvSpPr/>
          <p:nvPr/>
        </p:nvSpPr>
        <p:spPr>
          <a:xfrm>
            <a:off x="1458096" y="5756140"/>
            <a:ext cx="343057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defRPr sz="30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rPr lang="en-US" dirty="0"/>
              <a:t>Ronald </a:t>
            </a:r>
            <a:r>
              <a:rPr lang="en-US" dirty="0" err="1"/>
              <a:t>Wakeman</a:t>
            </a:r>
            <a:endParaRPr dirty="0"/>
          </a:p>
          <a:p>
            <a:pPr defTabSz="457200">
              <a:defRPr sz="20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rPr dirty="0"/>
              <a:t>Doctoral Candidate</a:t>
            </a:r>
          </a:p>
        </p:txBody>
      </p:sp>
      <p:sp>
        <p:nvSpPr>
          <p:cNvPr id="124" name="Shape 124"/>
          <p:cNvSpPr/>
          <p:nvPr/>
        </p:nvSpPr>
        <p:spPr>
          <a:xfrm>
            <a:off x="1012988" y="7312364"/>
            <a:ext cx="11299609" cy="20116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5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wishing to attend must make their request by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October 25, 2019</a:t>
            </a:r>
            <a:endParaRPr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defTabSz="457200">
              <a:defRPr sz="25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Requests can be made by sending an email to </a:t>
            </a:r>
            <a:r>
              <a:rPr u="sng"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phd@andrews.edu</a:t>
            </a:r>
          </a:p>
          <a:p>
            <a:pPr algn="l" defTabSz="457200">
              <a:defRPr sz="25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endParaRPr u="sng" dirty="0">
              <a:solidFill>
                <a:schemeClr val="bg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pPr algn="l" defTabSz="457200">
              <a:defRPr sz="2400" b="1">
                <a:solidFill>
                  <a:srgbClr val="000000"/>
                </a:solidFill>
                <a:latin typeface="Optima"/>
                <a:ea typeface="Optima"/>
                <a:cs typeface="Optima"/>
                <a:sym typeface="Optima"/>
              </a:defRPr>
            </a:pPr>
            <a:r>
              <a:rPr dirty="0">
                <a:solidFill>
                  <a:schemeClr val="bg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Please note space is limited &amp; seats are reserved on a first come, first served basis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22053" y="3323048"/>
            <a:ext cx="2965519" cy="2275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mony">
  <a:themeElements>
    <a:clrScheme name="Harmony">
      <a:dk1>
        <a:srgbClr val="5E5E5E"/>
      </a:dk1>
      <a:lt1>
        <a:srgbClr val="5E0033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Harmony">
  <a:themeElements>
    <a:clrScheme name="Harmony">
      <a:dk1>
        <a:srgbClr val="000000"/>
      </a:dk1>
      <a:lt1>
        <a:srgbClr val="FFFFFF"/>
      </a:lt1>
      <a:dk2>
        <a:srgbClr val="565F5F"/>
      </a:dk2>
      <a:lt2>
        <a:srgbClr val="C2CBCA"/>
      </a:lt2>
      <a:accent1>
        <a:srgbClr val="87AEC1"/>
      </a:accent1>
      <a:accent2>
        <a:srgbClr val="D6BB9E"/>
      </a:accent2>
      <a:accent3>
        <a:srgbClr val="CC7A69"/>
      </a:accent3>
      <a:accent4>
        <a:srgbClr val="EAAB5C"/>
      </a:accent4>
      <a:accent5>
        <a:srgbClr val="98C8C6"/>
      </a:accent5>
      <a:accent6>
        <a:srgbClr val="C3CD8B"/>
      </a:accent6>
      <a:hlink>
        <a:srgbClr val="0000FF"/>
      </a:hlink>
      <a:folHlink>
        <a:srgbClr val="FF00FF"/>
      </a:folHlink>
    </a:clrScheme>
    <a:fontScheme name="Harmony">
      <a:majorFont>
        <a:latin typeface="Baskerville"/>
        <a:ea typeface="Baskerville"/>
        <a:cs typeface="Baskerville"/>
      </a:majorFont>
      <a:minorFont>
        <a:latin typeface="Baskerville"/>
        <a:ea typeface="Baskerville"/>
        <a:cs typeface="Baskerville"/>
      </a:minorFont>
    </a:fontScheme>
    <a:fmtScheme name="Harmon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chemeClr val="accent5">
              <a:hueOff val="85969"/>
              <a:satOff val="-7811"/>
              <a:lumOff val="-38955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116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Baskerville</vt:lpstr>
      <vt:lpstr>Helvetica Neue</vt:lpstr>
      <vt:lpstr>Hoefler Text</vt:lpstr>
      <vt:lpstr>Optima</vt:lpstr>
      <vt:lpstr>Times New Roman</vt:lpstr>
      <vt:lpstr>Harmony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Trisha Robertson</dc:creator>
  <cp:lastModifiedBy>Trisha Robertson</cp:lastModifiedBy>
  <cp:revision>13</cp:revision>
  <cp:lastPrinted>2019-10-22T16:38:40Z</cp:lastPrinted>
  <dcterms:modified xsi:type="dcterms:W3CDTF">2019-10-22T16:44:18Z</dcterms:modified>
</cp:coreProperties>
</file>