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320" r:id="rId2"/>
    <p:sldId id="318" r:id="rId3"/>
    <p:sldId id="319" r:id="rId4"/>
    <p:sldId id="334" r:id="rId5"/>
    <p:sldId id="335" r:id="rId6"/>
    <p:sldId id="336" r:id="rId7"/>
    <p:sldId id="296" r:id="rId8"/>
    <p:sldId id="377" r:id="rId9"/>
    <p:sldId id="298" r:id="rId10"/>
    <p:sldId id="384" r:id="rId11"/>
    <p:sldId id="306" r:id="rId12"/>
    <p:sldId id="310" r:id="rId13"/>
    <p:sldId id="311" r:id="rId14"/>
    <p:sldId id="307" r:id="rId15"/>
    <p:sldId id="308" r:id="rId16"/>
    <p:sldId id="382" r:id="rId17"/>
    <p:sldId id="383" r:id="rId18"/>
    <p:sldId id="378" r:id="rId19"/>
    <p:sldId id="328" r:id="rId20"/>
    <p:sldId id="375" r:id="rId21"/>
    <p:sldId id="376" r:id="rId22"/>
  </p:sldIdLst>
  <p:sldSz cx="9144000" cy="5143500" type="screen16x9"/>
  <p:notesSz cx="6858000" cy="9144000"/>
  <p:embeddedFontLst>
    <p:embeddedFont>
      <p:font typeface="Yu Gothic Light" panose="020B0300000000000000" pitchFamily="34" charset="-128"/>
      <p:regular r:id="rId24"/>
    </p:embeddedFont>
    <p:embeddedFont>
      <p:font typeface="Arial Black" panose="020B0A04020102020204" pitchFamily="34" charset="0"/>
      <p:bold r:id="rId25"/>
    </p:embeddedFont>
    <p:embeddedFont>
      <p:font typeface="Calibri" panose="020F0502020204030204" pitchFamily="34" charset="0"/>
      <p:regular r:id="rId26"/>
      <p:bold r:id="rId27"/>
      <p:italic r:id="rId28"/>
      <p:boldItalic r:id="rId29"/>
    </p:embeddedFont>
    <p:embeddedFont>
      <p:font typeface="IBM Plex Sans Light" panose="020B0403050203000203" pitchFamily="34" charset="0"/>
      <p:regular r:id="rId30"/>
      <p:italic r:id="rId31"/>
    </p:embeddedFont>
    <p:embeddedFont>
      <p:font typeface="Comic Sans MS" panose="030F0702030302020204" pitchFamily="66"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Suggested Activity: Young Inventors</a:t>
            </a:r>
          </a:p>
          <a:p>
            <a:endParaRPr lang="en-US" baseline="0" dirty="0" smtClean="0"/>
          </a:p>
          <a:p>
            <a:pPr marL="171450" indent="-171450">
              <a:buFont typeface="Arial" panose="020B0604020202020204" pitchFamily="34" charset="0"/>
              <a:buChar char="•"/>
            </a:pPr>
            <a:r>
              <a:rPr lang="en-US" baseline="0" dirty="0" smtClean="0"/>
              <a:t>Print activity sheets, provide websites, or direct students to other lists of inventors.</a:t>
            </a:r>
          </a:p>
          <a:p>
            <a:pPr marL="171450" indent="-171450">
              <a:buFont typeface="Arial" panose="020B0604020202020204" pitchFamily="34" charset="0"/>
              <a:buChar char="•"/>
            </a:pPr>
            <a:r>
              <a:rPr lang="en-US" baseline="0" dirty="0" smtClean="0"/>
              <a:t>Let each student/group choose 1-2 inventors.</a:t>
            </a:r>
          </a:p>
          <a:p>
            <a:pPr marL="171450" indent="-171450">
              <a:buFont typeface="Arial" panose="020B0604020202020204" pitchFamily="34" charset="0"/>
              <a:buChar char="•"/>
            </a:pPr>
            <a:r>
              <a:rPr lang="en-US" baseline="0" dirty="0" smtClean="0"/>
              <a:t>Students should identify the inventor’s name, age, problem, solution, and favorite thing about the inventor/invention.</a:t>
            </a:r>
          </a:p>
          <a:p>
            <a:pPr marL="171450" indent="-171450">
              <a:buFont typeface="Arial" panose="020B0604020202020204" pitchFamily="34" charset="0"/>
              <a:buChar char="•"/>
            </a:pPr>
            <a:r>
              <a:rPr lang="en-US" baseline="0" dirty="0" smtClean="0"/>
              <a:t>Students can share with the class, in groups, or in a written response.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Handout available on our website: (Activities section in Teacher Resources)</a:t>
            </a:r>
          </a:p>
          <a:p>
            <a:pPr marL="0" indent="0">
              <a:buFont typeface="Arial" panose="020B0604020202020204" pitchFamily="34" charset="0"/>
              <a:buNone/>
            </a:pPr>
            <a:r>
              <a:rPr lang="en-US" baseline="0" dirty="0" smtClean="0"/>
              <a:t>https://www.andrews.edu/cas/stem/invent/downloads/young-inventors-activity_6-8.pdf</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Invention Project Overview:</a:t>
            </a:r>
          </a:p>
          <a:p>
            <a:endParaRPr lang="en-US" baseline="0" dirty="0" smtClean="0"/>
          </a:p>
          <a:p>
            <a:pPr marL="171450" indent="-171450">
              <a:buFont typeface="Arial" panose="020B0604020202020204" pitchFamily="34" charset="0"/>
              <a:buChar char="•"/>
            </a:pPr>
            <a:r>
              <a:rPr lang="en-US" baseline="0" dirty="0" smtClean="0"/>
              <a:t>Major components</a:t>
            </a:r>
          </a:p>
          <a:p>
            <a:pPr marL="171450" indent="-171450">
              <a:buFont typeface="Arial" panose="020B0604020202020204" pitchFamily="34" charset="0"/>
              <a:buChar char="•"/>
            </a:pPr>
            <a:r>
              <a:rPr lang="en-US" baseline="0" dirty="0" smtClean="0"/>
              <a:t>Goals &amp; expectations</a:t>
            </a:r>
          </a:p>
          <a:p>
            <a:pPr marL="171450" indent="-171450">
              <a:buFont typeface="Arial" panose="020B0604020202020204" pitchFamily="34" charset="0"/>
              <a:buChar char="•"/>
            </a:pPr>
            <a:r>
              <a:rPr lang="en-US" baseline="0" dirty="0" smtClean="0"/>
              <a:t>Local invention fair</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Introduce the Logbook:</a:t>
            </a:r>
          </a:p>
          <a:p>
            <a:endParaRPr lang="en-US" baseline="0" dirty="0" smtClean="0"/>
          </a:p>
          <a:p>
            <a:pPr marL="171450" indent="-171450">
              <a:buFont typeface="Arial" panose="020B0604020202020204" pitchFamily="34" charset="0"/>
              <a:buChar char="•"/>
            </a:pPr>
            <a:r>
              <a:rPr lang="en-US" baseline="0" dirty="0" smtClean="0"/>
              <a:t>Explain its purpose and use</a:t>
            </a:r>
          </a:p>
          <a:p>
            <a:pPr marL="171450" indent="-171450">
              <a:buFont typeface="Arial" panose="020B0604020202020204" pitchFamily="34" charset="0"/>
              <a:buChar char="•"/>
            </a:pPr>
            <a:r>
              <a:rPr lang="en-US" baseline="0" dirty="0" smtClean="0"/>
              <a:t>Fill out over time, not all at once</a:t>
            </a:r>
          </a:p>
          <a:p>
            <a:pPr marL="171450" indent="-171450">
              <a:buFont typeface="Arial" panose="020B0604020202020204" pitchFamily="34" charset="0"/>
              <a:buChar char="•"/>
            </a:pPr>
            <a:r>
              <a:rPr lang="en-US" baseline="0" dirty="0" smtClean="0"/>
              <a:t>Give each team 1 Logbook</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Logbook available on our website: (Project Resources section in Teacher Resources)</a:t>
            </a:r>
          </a:p>
          <a:p>
            <a:pPr marL="0" indent="0">
              <a:buFont typeface="Arial" panose="020B0604020202020204" pitchFamily="34" charset="0"/>
              <a:buNone/>
            </a:pPr>
            <a:r>
              <a:rPr lang="en-US" baseline="0" dirty="0" smtClean="0"/>
              <a:t>https://www.andrews.edu/cas/stem/invent/downloads/logbook_6-8.pdf</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Form Teams for the Project:</a:t>
            </a:r>
          </a:p>
          <a:p>
            <a:endParaRPr lang="en-US" baseline="0" dirty="0" smtClean="0"/>
          </a:p>
          <a:p>
            <a:pPr marL="171450" indent="-171450">
              <a:buFont typeface="Arial" panose="020B0604020202020204" pitchFamily="34" charset="0"/>
              <a:buChar char="•"/>
            </a:pPr>
            <a:r>
              <a:rPr lang="en-US" baseline="0" dirty="0" smtClean="0"/>
              <a:t>3-4 Students per team</a:t>
            </a:r>
          </a:p>
          <a:p>
            <a:pPr marL="171450" indent="-171450">
              <a:buFont typeface="Arial" panose="020B0604020202020204" pitchFamily="34" charset="0"/>
              <a:buChar char="•"/>
            </a:pPr>
            <a:r>
              <a:rPr lang="en-US" baseline="0" dirty="0" smtClean="0"/>
              <a:t>Smaller classes may need a team of 2</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Project Schedule:</a:t>
            </a:r>
          </a:p>
          <a:p>
            <a:endParaRPr lang="en-US" baseline="0" dirty="0" smtClean="0"/>
          </a:p>
          <a:p>
            <a:pPr marL="171450" indent="-171450">
              <a:buFont typeface="Arial" panose="020B0604020202020204" pitchFamily="34" charset="0"/>
              <a:buChar char="•"/>
            </a:pPr>
            <a:r>
              <a:rPr lang="en-US" baseline="0" dirty="0" smtClean="0"/>
              <a:t>Adjust the deadlines to match your schedule</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Introduce Mission: Invent 2022</a:t>
            </a:r>
          </a:p>
          <a:p>
            <a:endParaRPr lang="en-US" baseline="0" dirty="0" smtClean="0"/>
          </a:p>
          <a:p>
            <a:pPr marL="171450" indent="-171450">
              <a:buFont typeface="Arial" panose="020B0604020202020204" pitchFamily="34" charset="0"/>
              <a:buChar char="•"/>
            </a:pPr>
            <a:r>
              <a:rPr lang="en-US" baseline="0" dirty="0" smtClean="0"/>
              <a:t>Annual NAD-wide invention fair</a:t>
            </a:r>
          </a:p>
          <a:p>
            <a:pPr marL="171450" indent="-171450">
              <a:buFont typeface="Arial" panose="020B0604020202020204" pitchFamily="34" charset="0"/>
              <a:buChar char="•"/>
            </a:pPr>
            <a:r>
              <a:rPr lang="en-US" baseline="0" dirty="0" smtClean="0"/>
              <a:t>Top inventions from each school are eligible to enter</a:t>
            </a:r>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Question: </a:t>
            </a:r>
          </a:p>
          <a:p>
            <a:endParaRPr lang="en-US" baseline="0" dirty="0" smtClean="0"/>
          </a:p>
          <a:p>
            <a:pPr marL="171450" indent="-171450">
              <a:buFont typeface="Arial" panose="020B0604020202020204" pitchFamily="34" charset="0"/>
              <a:buChar char="•"/>
            </a:pPr>
            <a:r>
              <a:rPr lang="en-US" baseline="0" dirty="0" smtClean="0"/>
              <a:t>What if someone doesn’t want to be an inventor?</a:t>
            </a:r>
          </a:p>
          <a:p>
            <a:pPr marL="171450" indent="-171450">
              <a:buFont typeface="Arial" panose="020B0604020202020204" pitchFamily="34" charset="0"/>
              <a:buChar char="•"/>
            </a:pPr>
            <a:r>
              <a:rPr lang="en-US" baseline="0" dirty="0" smtClean="0"/>
              <a:t>Why does this project matter?</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(answered on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project is important because it teaches students to be problem solvers. Everyone needs to solve problems of some kind, whether professionally or privately. This project emphasizes STEM and teaches problem solving in this context, but the skills can be extended to every area of life.</a:t>
            </a:r>
          </a:p>
        </p:txBody>
      </p:sp>
      <p:sp>
        <p:nvSpPr>
          <p:cNvPr id="4" name="Slide Number Placeholder 3"/>
          <p:cNvSpPr>
            <a:spLocks noGrp="1"/>
          </p:cNvSpPr>
          <p:nvPr>
            <p:ph type="sldNum" sz="quarter" idx="10"/>
          </p:nvPr>
        </p:nvSpPr>
        <p:spPr/>
        <p:txBody>
          <a:bodyPr/>
          <a:lstStyle/>
          <a:p>
            <a:fld id="{028FEF5D-6376-4721-9522-84001B95F62D}" type="slidenum">
              <a:rPr lang="en-US" smtClean="0"/>
              <a:t>17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Everyone is a Problem Solver!</a:t>
            </a:r>
          </a:p>
        </p:txBody>
      </p:sp>
      <p:sp>
        <p:nvSpPr>
          <p:cNvPr id="4" name="Slide Number Placeholder 3"/>
          <p:cNvSpPr>
            <a:spLocks noGrp="1"/>
          </p:cNvSpPr>
          <p:nvPr>
            <p:ph type="sldNum" sz="quarter" idx="10"/>
          </p:nvPr>
        </p:nvSpPr>
        <p:spPr/>
        <p:txBody>
          <a:bodyPr/>
          <a:lstStyle/>
          <a:p>
            <a:fld id="{028FEF5D-6376-4721-9522-84001B95F62D}" type="slidenum">
              <a:rPr lang="en-US" smtClean="0"/>
              <a:t>18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Assignment: (due next class – adjust date accordingly)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team will need to choose a problem by the end of next class. To prepare for this, students need to find problems to share with their team. </a:t>
            </a:r>
          </a:p>
          <a:p>
            <a:pPr marL="0" indent="0">
              <a:buFont typeface="Arial" panose="020B0604020202020204" pitchFamily="34" charset="0"/>
              <a:buNone/>
            </a:pPr>
            <a:endParaRPr lang="en-US" baseline="0" dirty="0" smtClean="0"/>
          </a:p>
          <a:p>
            <a:r>
              <a:rPr lang="en-US" baseline="0" dirty="0" smtClean="0"/>
              <a:t>Read the Logbook for more information (pg. 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Worksheet available on our website: (Project Resources section in Teacher Resources)</a:t>
            </a:r>
          </a:p>
          <a:p>
            <a:r>
              <a:rPr lang="en-US" baseline="0" dirty="0" smtClean="0"/>
              <a:t>https://www.andrews.edu/cas/stem/invent/downloads/logbook_6-8_problem.pdf</a:t>
            </a:r>
          </a:p>
        </p:txBody>
      </p:sp>
      <p:sp>
        <p:nvSpPr>
          <p:cNvPr id="4" name="Slide Number Placeholder 3"/>
          <p:cNvSpPr>
            <a:spLocks noGrp="1"/>
          </p:cNvSpPr>
          <p:nvPr>
            <p:ph type="sldNum" sz="quarter" idx="10"/>
          </p:nvPr>
        </p:nvSpPr>
        <p:spPr/>
        <p:txBody>
          <a:bodyPr/>
          <a:lstStyle/>
          <a:p>
            <a:fld id="{028FEF5D-6376-4721-9522-84001B95F62D}" type="slidenum">
              <a:rPr lang="en-US" smtClean="0"/>
              <a:t>19</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1: Who Are Inventors?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Discussion Question 1</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Discussion Question 2</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Possible Preconceptions: </a:t>
            </a:r>
          </a:p>
          <a:p>
            <a:endParaRPr lang="en-US" baseline="0" dirty="0" smtClean="0"/>
          </a:p>
          <a:p>
            <a:pPr marL="171450" indent="-171450">
              <a:buFont typeface="Arial" panose="020B0604020202020204" pitchFamily="34" charset="0"/>
              <a:buChar char="•"/>
            </a:pPr>
            <a:r>
              <a:rPr lang="en-US" baseline="0" dirty="0" smtClean="0"/>
              <a:t>All inventors are adults.</a:t>
            </a:r>
          </a:p>
          <a:p>
            <a:pPr marL="171450" indent="-171450">
              <a:buFont typeface="Arial" panose="020B0604020202020204" pitchFamily="34" charset="0"/>
              <a:buChar char="•"/>
            </a:pPr>
            <a:r>
              <a:rPr lang="en-US" baseline="0" dirty="0" smtClean="0"/>
              <a:t>Inventors are a thing of the past.</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Inventors can be YOUNG</a:t>
            </a:r>
            <a:r>
              <a:rPr lang="en-US" baseline="0" dirty="0" smtClean="0"/>
              <a:t> too! (examples – ages shown)</a:t>
            </a:r>
          </a:p>
          <a:p>
            <a:endParaRPr lang="en-US" baseline="0" dirty="0" smtClean="0"/>
          </a:p>
          <a:p>
            <a:r>
              <a:rPr lang="en-US" baseline="0" dirty="0" smtClean="0"/>
              <a:t>Benjamin Franklin (11 years old) – Swim Fins (1717) – handheld wooden paddles to swim faster</a:t>
            </a:r>
          </a:p>
          <a:p>
            <a:endParaRPr lang="en-US" baseline="0" dirty="0" smtClean="0"/>
          </a:p>
          <a:p>
            <a:r>
              <a:rPr lang="en-US" baseline="0" dirty="0" smtClean="0"/>
              <a:t>Louis Braille (12 – 15 years old) – Braille Alphabet (1824) – alphabet for blind people</a:t>
            </a:r>
          </a:p>
          <a:p>
            <a:endParaRPr lang="en-US" baseline="0" dirty="0" smtClean="0"/>
          </a:p>
          <a:p>
            <a:r>
              <a:rPr lang="en-US" baseline="0" dirty="0" smtClean="0"/>
              <a:t>Peter </a:t>
            </a:r>
            <a:r>
              <a:rPr lang="en-US" baseline="0" dirty="0" err="1" smtClean="0"/>
              <a:t>Chilvers</a:t>
            </a:r>
            <a:r>
              <a:rPr lang="en-US" baseline="0" dirty="0" smtClean="0"/>
              <a:t> (12 years old) – Windsurfing Sailboard (1958) – a surfboard with sail attached</a:t>
            </a:r>
          </a:p>
          <a:p>
            <a:endParaRPr lang="en-US" baseline="0" dirty="0" smtClean="0"/>
          </a:p>
          <a:p>
            <a:r>
              <a:rPr lang="en-US" baseline="0" dirty="0" smtClean="0"/>
              <a:t>William </a:t>
            </a:r>
            <a:r>
              <a:rPr lang="en-US" baseline="0" dirty="0" err="1" smtClean="0"/>
              <a:t>Kamkwamba</a:t>
            </a:r>
            <a:r>
              <a:rPr lang="en-US" baseline="0" dirty="0" smtClean="0"/>
              <a:t> (14 years old) – Makeshift Windmill (2001) – recreated a windmill to power his family home</a:t>
            </a:r>
          </a:p>
          <a:p>
            <a:endParaRPr lang="en-US" baseline="0" dirty="0" smtClean="0"/>
          </a:p>
          <a:p>
            <a:r>
              <a:rPr lang="en-US" baseline="0" dirty="0" smtClean="0"/>
              <a:t>George </a:t>
            </a:r>
            <a:r>
              <a:rPr lang="en-US" baseline="0" dirty="0" err="1" smtClean="0"/>
              <a:t>Nissen</a:t>
            </a:r>
            <a:r>
              <a:rPr lang="en-US" baseline="0" dirty="0" smtClean="0"/>
              <a:t> (16 years old) – Trampoline (1930) – fun athletic equipment for gymnasts</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Young Inventors: (modern examples – ages shown)</a:t>
            </a:r>
          </a:p>
          <a:p>
            <a:endParaRPr lang="en-US" baseline="0" dirty="0" smtClean="0"/>
          </a:p>
          <a:p>
            <a:pPr marL="171450" indent="-171450">
              <a:buFont typeface="Arial" panose="020B0604020202020204" pitchFamily="34" charset="0"/>
              <a:buChar char="•"/>
            </a:pPr>
            <a:r>
              <a:rPr lang="en-US" baseline="0" dirty="0" smtClean="0"/>
              <a:t>Kids and teens of all ages can be inventors!</a:t>
            </a:r>
          </a:p>
          <a:p>
            <a:pPr marL="171450" indent="-171450">
              <a:buFont typeface="Arial" panose="020B0604020202020204" pitchFamily="34" charset="0"/>
              <a:buChar char="•"/>
            </a:pPr>
            <a:r>
              <a:rPr lang="en-US" baseline="0" dirty="0" smtClean="0"/>
              <a:t>Examples taken from activity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6.wdp"/><Relationship Id="rId3"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532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17" name="Group 16"/>
          <p:cNvGrpSpPr/>
          <p:nvPr/>
        </p:nvGrpSpPr>
        <p:grpSpPr>
          <a:xfrm>
            <a:off x="323606" y="3134289"/>
            <a:ext cx="819391" cy="819389"/>
            <a:chOff x="323607" y="3105150"/>
            <a:chExt cx="819391"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1" name="Group 50"/>
          <p:cNvGrpSpPr/>
          <p:nvPr/>
        </p:nvGrpSpPr>
        <p:grpSpPr>
          <a:xfrm>
            <a:off x="2858455" y="4164334"/>
            <a:ext cx="819391" cy="819389"/>
            <a:chOff x="323607" y="3105150"/>
            <a:chExt cx="819391" cy="819389"/>
          </a:xfrm>
        </p:grpSpPr>
        <p:sp>
          <p:nvSpPr>
            <p:cNvPr id="52" name="Oval 51"/>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4" name="Group 53"/>
          <p:cNvGrpSpPr/>
          <p:nvPr/>
        </p:nvGrpSpPr>
        <p:grpSpPr>
          <a:xfrm>
            <a:off x="2685809" y="1523761"/>
            <a:ext cx="819391" cy="819389"/>
            <a:chOff x="323608" y="3105150"/>
            <a:chExt cx="819391" cy="819389"/>
          </a:xfrm>
        </p:grpSpPr>
        <p:sp>
          <p:nvSpPr>
            <p:cNvPr id="55" name="Oval 5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7" name="Group 56"/>
          <p:cNvGrpSpPr/>
          <p:nvPr/>
        </p:nvGrpSpPr>
        <p:grpSpPr>
          <a:xfrm>
            <a:off x="6874933" y="4075070"/>
            <a:ext cx="819391" cy="819389"/>
            <a:chOff x="323608" y="3105150"/>
            <a:chExt cx="819391" cy="819389"/>
          </a:xfrm>
        </p:grpSpPr>
        <p:sp>
          <p:nvSpPr>
            <p:cNvPr id="58" name="Oval 5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0" name="Group 59"/>
          <p:cNvGrpSpPr/>
          <p:nvPr/>
        </p:nvGrpSpPr>
        <p:grpSpPr>
          <a:xfrm>
            <a:off x="7638809" y="2653750"/>
            <a:ext cx="819391" cy="819389"/>
            <a:chOff x="323607" y="3105150"/>
            <a:chExt cx="819391" cy="819389"/>
          </a:xfrm>
        </p:grpSpPr>
        <p:sp>
          <p:nvSpPr>
            <p:cNvPr id="61" name="Oval 60"/>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 name="Rounded Rectangle 1" hidden="1"/>
          <p:cNvSpPr/>
          <p:nvPr/>
        </p:nvSpPr>
        <p:spPr>
          <a:xfrm>
            <a:off x="780812" y="1438566"/>
            <a:ext cx="5467588" cy="3377429"/>
          </a:xfrm>
          <a:prstGeom prst="roundRect">
            <a:avLst>
              <a:gd name="adj" fmla="val 4667"/>
            </a:avLst>
          </a:prstGeom>
          <a:solidFill>
            <a:srgbClr val="1F469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88720" y="1504950"/>
            <a:ext cx="4248391" cy="3154710"/>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an Inventor</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Name?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Age?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Problem?</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Solution?</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Favorite part?</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sp>
        <p:nvSpPr>
          <p:cNvPr id="28" name="TextBox 27"/>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235826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500" fill="hold"/>
                                        <p:tgtEl>
                                          <p:spTgt spid="11"/>
                                        </p:tgtEl>
                                      </p:cBhvr>
                                      <p:by x="50000" y="50000"/>
                                    </p:animScale>
                                  </p:childTnLst>
                                </p:cTn>
                              </p:par>
                              <p:par>
                                <p:cTn id="9" presetID="42" presetClass="path" presetSubtype="0" fill="hold" nodeType="withEffect">
                                  <p:stCondLst>
                                    <p:cond delay="0"/>
                                  </p:stCondLst>
                                  <p:childTnLst>
                                    <p:animMotion origin="layout" path="M -3.33333E-6 2.46914E-7 L 0.06042 -0.05031 " pathEditMode="relative" rAng="0" ptsTypes="AA">
                                      <p:cBhvr>
                                        <p:cTn id="10" dur="500" fill="hold"/>
                                        <p:tgtEl>
                                          <p:spTgt spid="11"/>
                                        </p:tgtEl>
                                        <p:attrNameLst>
                                          <p:attrName>ppt_x</p:attrName>
                                          <p:attrName>ppt_y</p:attrName>
                                        </p:attrNameLst>
                                      </p:cBhvr>
                                      <p:rCtr x="3021" y="-2531"/>
                                    </p:animMotion>
                                  </p:childTnLst>
                                </p:cTn>
                              </p:par>
                              <p:par>
                                <p:cTn id="11" presetID="6" presetClass="emph" presetSubtype="0" fill="hold" nodeType="withEffect">
                                  <p:stCondLst>
                                    <p:cond delay="0"/>
                                  </p:stCondLst>
                                  <p:childTnLst>
                                    <p:animScale>
                                      <p:cBhvr>
                                        <p:cTn id="12" dur="500" fill="hold"/>
                                        <p:tgtEl>
                                          <p:spTgt spid="12"/>
                                        </p:tgtEl>
                                      </p:cBhvr>
                                      <p:by x="40000" y="40000"/>
                                    </p:animScale>
                                  </p:childTnLst>
                                </p:cTn>
                              </p:par>
                              <p:par>
                                <p:cTn id="13" presetID="42" presetClass="path" presetSubtype="0" fill="hold" nodeType="withEffect">
                                  <p:stCondLst>
                                    <p:cond delay="0"/>
                                  </p:stCondLst>
                                  <p:childTnLst>
                                    <p:animMotion origin="layout" path="M 1.11111E-6 6.17284E-7 L 0.09861 -0.22624 " pathEditMode="relative" rAng="0" ptsTypes="AA">
                                      <p:cBhvr>
                                        <p:cTn id="14" dur="500" fill="hold"/>
                                        <p:tgtEl>
                                          <p:spTgt spid="12"/>
                                        </p:tgtEl>
                                        <p:attrNameLst>
                                          <p:attrName>ppt_x</p:attrName>
                                          <p:attrName>ppt_y</p:attrName>
                                        </p:attrNameLst>
                                      </p:cBhvr>
                                      <p:rCtr x="4931" y="-11327"/>
                                    </p:animMotion>
                                  </p:childTnLst>
                                </p:cTn>
                              </p:par>
                              <p:par>
                                <p:cTn id="15" presetID="6" presetClass="emph" presetSubtype="0" fill="hold" nodeType="withEffect">
                                  <p:stCondLst>
                                    <p:cond delay="0"/>
                                  </p:stCondLst>
                                  <p:childTnLst>
                                    <p:animScale>
                                      <p:cBhvr>
                                        <p:cTn id="16" dur="500" fill="hold"/>
                                        <p:tgtEl>
                                          <p:spTgt spid="7"/>
                                        </p:tgtEl>
                                      </p:cBhvr>
                                      <p:by x="50000" y="50000"/>
                                    </p:animScale>
                                  </p:childTnLst>
                                </p:cTn>
                              </p:par>
                              <p:par>
                                <p:cTn id="17" presetID="42" presetClass="path" presetSubtype="0" fill="hold" nodeType="withEffect">
                                  <p:stCondLst>
                                    <p:cond delay="0"/>
                                  </p:stCondLst>
                                  <p:childTnLst>
                                    <p:animMotion origin="layout" path="M -0.00035 9.87654E-7 L 0.22465 -0.1642 " pathEditMode="relative" rAng="0" ptsTypes="AA">
                                      <p:cBhvr>
                                        <p:cTn id="18" dur="500" fill="hold"/>
                                        <p:tgtEl>
                                          <p:spTgt spid="7"/>
                                        </p:tgtEl>
                                        <p:attrNameLst>
                                          <p:attrName>ppt_x</p:attrName>
                                          <p:attrName>ppt_y</p:attrName>
                                        </p:attrNameLst>
                                      </p:cBhvr>
                                      <p:rCtr x="11250" y="-8210"/>
                                    </p:animMotion>
                                  </p:childTnLst>
                                </p:cTn>
                              </p:par>
                              <p:par>
                                <p:cTn id="19" presetID="6" presetClass="emph" presetSubtype="0" fill="hold" nodeType="withEffect">
                                  <p:stCondLst>
                                    <p:cond delay="0"/>
                                  </p:stCondLst>
                                  <p:childTnLst>
                                    <p:animScale>
                                      <p:cBhvr>
                                        <p:cTn id="20" dur="500" fill="hold"/>
                                        <p:tgtEl>
                                          <p:spTgt spid="14"/>
                                        </p:tgtEl>
                                      </p:cBhvr>
                                      <p:by x="50000" y="50000"/>
                                    </p:animScale>
                                  </p:childTnLst>
                                </p:cTn>
                              </p:par>
                              <p:par>
                                <p:cTn id="21" presetID="42" presetClass="path" presetSubtype="0" fill="hold" nodeType="withEffect">
                                  <p:stCondLst>
                                    <p:cond delay="0"/>
                                  </p:stCondLst>
                                  <p:childTnLst>
                                    <p:animMotion origin="layout" path="M -2.5E-6 2.22222E-6 L 0.53802 -0.08982 " pathEditMode="relative" rAng="0" ptsTypes="AA">
                                      <p:cBhvr>
                                        <p:cTn id="22" dur="500" fill="hold"/>
                                        <p:tgtEl>
                                          <p:spTgt spid="14"/>
                                        </p:tgtEl>
                                        <p:attrNameLst>
                                          <p:attrName>ppt_x</p:attrName>
                                          <p:attrName>ppt_y</p:attrName>
                                        </p:attrNameLst>
                                      </p:cBhvr>
                                      <p:rCtr x="26892" y="-4506"/>
                                    </p:animMotion>
                                  </p:childTnLst>
                                </p:cTn>
                              </p:par>
                              <p:par>
                                <p:cTn id="23" presetID="6" presetClass="emph" presetSubtype="0" fill="hold" nodeType="withEffect">
                                  <p:stCondLst>
                                    <p:cond delay="0"/>
                                  </p:stCondLst>
                                  <p:childTnLst>
                                    <p:animScale>
                                      <p:cBhvr>
                                        <p:cTn id="24" dur="500" fill="hold"/>
                                        <p:tgtEl>
                                          <p:spTgt spid="13"/>
                                        </p:tgtEl>
                                      </p:cBhvr>
                                      <p:by x="50000" y="50000"/>
                                    </p:animScale>
                                  </p:childTnLst>
                                </p:cTn>
                              </p:par>
                              <p:par>
                                <p:cTn id="25" presetID="42" presetClass="path" presetSubtype="0" fill="hold" nodeType="withEffect">
                                  <p:stCondLst>
                                    <p:cond delay="0"/>
                                  </p:stCondLst>
                                  <p:childTnLst>
                                    <p:animMotion origin="layout" path="M 1.11111E-6 4.5679E-6 L 0.55486 0.25308 " pathEditMode="relative" rAng="0" ptsTypes="AA">
                                      <p:cBhvr>
                                        <p:cTn id="26" dur="500" fill="hold"/>
                                        <p:tgtEl>
                                          <p:spTgt spid="13"/>
                                        </p:tgtEl>
                                        <p:attrNameLst>
                                          <p:attrName>ppt_x</p:attrName>
                                          <p:attrName>ppt_y</p:attrName>
                                        </p:attrNameLst>
                                      </p:cBhvr>
                                      <p:rCtr x="27743" y="12654"/>
                                    </p:animMotion>
                                  </p:childTnLst>
                                </p:cTn>
                              </p:par>
                              <p:par>
                                <p:cTn id="27" presetID="10" presetClass="exit" presetSubtype="0" fill="hold" nodeType="withEffect">
                                  <p:stCondLst>
                                    <p:cond delay="0"/>
                                  </p:stCondLst>
                                  <p:childTnLst>
                                    <p:animEffect transition="out" filter="fade">
                                      <p:cBhvr>
                                        <p:cTn id="28" dur="100"/>
                                        <p:tgtEl>
                                          <p:spTgt spid="17"/>
                                        </p:tgtEl>
                                      </p:cBhvr>
                                    </p:animEffect>
                                    <p:set>
                                      <p:cBhvr>
                                        <p:cTn id="29" dur="1" fill="hold">
                                          <p:stCondLst>
                                            <p:cond delay="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
                                        <p:tgtEl>
                                          <p:spTgt spid="51"/>
                                        </p:tgtEl>
                                      </p:cBhvr>
                                    </p:animEffect>
                                    <p:set>
                                      <p:cBhvr>
                                        <p:cTn id="32" dur="1" fill="hold">
                                          <p:stCondLst>
                                            <p:cond delay="99"/>
                                          </p:stCondLst>
                                        </p:cTn>
                                        <p:tgtEl>
                                          <p:spTgt spid="5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
                                        <p:tgtEl>
                                          <p:spTgt spid="54"/>
                                        </p:tgtEl>
                                      </p:cBhvr>
                                    </p:animEffect>
                                    <p:set>
                                      <p:cBhvr>
                                        <p:cTn id="35" dur="1" fill="hold">
                                          <p:stCondLst>
                                            <p:cond delay="99"/>
                                          </p:stCondLst>
                                        </p:cTn>
                                        <p:tgtEl>
                                          <p:spTgt spid="5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
                                        <p:tgtEl>
                                          <p:spTgt spid="57"/>
                                        </p:tgtEl>
                                      </p:cBhvr>
                                    </p:animEffect>
                                    <p:set>
                                      <p:cBhvr>
                                        <p:cTn id="38" dur="1" fill="hold">
                                          <p:stCondLst>
                                            <p:cond delay="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
                                        <p:tgtEl>
                                          <p:spTgt spid="60"/>
                                        </p:tgtEl>
                                      </p:cBhvr>
                                    </p:animEffect>
                                    <p:set>
                                      <p:cBhvr>
                                        <p:cTn id="41" dur="1" fill="hold">
                                          <p:stCondLst>
                                            <p:cond delay="99"/>
                                          </p:stCondLst>
                                        </p:cTn>
                                        <p:tgtEl>
                                          <p:spTgt spid="60"/>
                                        </p:tgtEl>
                                        <p:attrNameLst>
                                          <p:attrName>style.visibility</p:attrName>
                                        </p:attrNameLst>
                                      </p:cBhvr>
                                      <p:to>
                                        <p:strVal val="hidden"/>
                                      </p:to>
                                    </p:set>
                                  </p:childTnLst>
                                </p:cTn>
                              </p:par>
                              <p:par>
                                <p:cTn id="42" presetID="1" presetClass="entr" presetSubtype="0" fill="hold" grpId="0" nodeType="withEffect">
                                  <p:stCondLst>
                                    <p:cond delay="100"/>
                                  </p:stCondLst>
                                  <p:childTnLst>
                                    <p:set>
                                      <p:cBhvr>
                                        <p:cTn id="43" dur="1" fill="hold">
                                          <p:stCondLst>
                                            <p:cond delay="0"/>
                                          </p:stCondLst>
                                        </p:cTn>
                                        <p:tgtEl>
                                          <p:spTgt spid="25">
                                            <p:txEl>
                                              <p:pRg st="0" end="0"/>
                                            </p:txEl>
                                          </p:spTgt>
                                        </p:tgtEl>
                                        <p:attrNameLst>
                                          <p:attrName>style.visibility</p:attrName>
                                        </p:attrNameLst>
                                      </p:cBhvr>
                                      <p:to>
                                        <p:strVal val="visible"/>
                                      </p:to>
                                    </p:set>
                                  </p:childTnLst>
                                </p:cTn>
                              </p:par>
                              <p:par>
                                <p:cTn id="44" presetID="1" presetClass="entr" presetSubtype="0" fill="hold" grpId="0" nodeType="withEffect">
                                  <p:stCondLst>
                                    <p:cond delay="200"/>
                                  </p:stCondLst>
                                  <p:childTnLst>
                                    <p:set>
                                      <p:cBhvr>
                                        <p:cTn id="45" dur="1" fill="hold">
                                          <p:stCondLst>
                                            <p:cond delay="0"/>
                                          </p:stCondLst>
                                        </p:cTn>
                                        <p:tgtEl>
                                          <p:spTgt spid="25">
                                            <p:txEl>
                                              <p:pRg st="1" end="1"/>
                                            </p:txEl>
                                          </p:spTgt>
                                        </p:tgtEl>
                                        <p:attrNameLst>
                                          <p:attrName>style.visibility</p:attrName>
                                        </p:attrNameLst>
                                      </p:cBhvr>
                                      <p:to>
                                        <p:strVal val="visible"/>
                                      </p:to>
                                    </p:set>
                                  </p:childTnLst>
                                </p:cTn>
                              </p:par>
                              <p:par>
                                <p:cTn id="46" presetID="1" presetClass="entr" presetSubtype="0" fill="hold" grpId="0" nodeType="withEffect">
                                  <p:stCondLst>
                                    <p:cond delay="300"/>
                                  </p:stCondLst>
                                  <p:childTnLst>
                                    <p:set>
                                      <p:cBhvr>
                                        <p:cTn id="47" dur="1" fill="hold">
                                          <p:stCondLst>
                                            <p:cond delay="0"/>
                                          </p:stCondLst>
                                        </p:cTn>
                                        <p:tgtEl>
                                          <p:spTgt spid="25">
                                            <p:txEl>
                                              <p:pRg st="2" end="2"/>
                                            </p:txEl>
                                          </p:spTgt>
                                        </p:tgtEl>
                                        <p:attrNameLst>
                                          <p:attrName>style.visibility</p:attrName>
                                        </p:attrNameLst>
                                      </p:cBhvr>
                                      <p:to>
                                        <p:strVal val="visible"/>
                                      </p:to>
                                    </p:set>
                                  </p:childTnLst>
                                </p:cTn>
                              </p:par>
                              <p:par>
                                <p:cTn id="48" presetID="1" presetClass="entr" presetSubtype="0" fill="hold" grpId="0" nodeType="withEffect">
                                  <p:stCondLst>
                                    <p:cond delay="400"/>
                                  </p:stCondLst>
                                  <p:childTnLst>
                                    <p:set>
                                      <p:cBhvr>
                                        <p:cTn id="49" dur="1" fill="hold">
                                          <p:stCondLst>
                                            <p:cond delay="0"/>
                                          </p:stCondLst>
                                        </p:cTn>
                                        <p:tgtEl>
                                          <p:spTgt spid="25">
                                            <p:txEl>
                                              <p:pRg st="3" end="3"/>
                                            </p:txEl>
                                          </p:spTgt>
                                        </p:tgtEl>
                                        <p:attrNameLst>
                                          <p:attrName>style.visibility</p:attrName>
                                        </p:attrNameLst>
                                      </p:cBhvr>
                                      <p:to>
                                        <p:strVal val="visible"/>
                                      </p:to>
                                    </p:set>
                                  </p:childTnLst>
                                </p:cTn>
                              </p:par>
                              <p:par>
                                <p:cTn id="50" presetID="1" presetClass="entr" presetSubtype="0" fill="hold" grpId="0" nodeType="withEffect">
                                  <p:stCondLst>
                                    <p:cond delay="500"/>
                                  </p:stCondLst>
                                  <p:childTnLst>
                                    <p:set>
                                      <p:cBhvr>
                                        <p:cTn id="51" dur="1" fill="hold">
                                          <p:stCondLst>
                                            <p:cond delay="0"/>
                                          </p:stCondLst>
                                        </p:cTn>
                                        <p:tgtEl>
                                          <p:spTgt spid="25">
                                            <p:txEl>
                                              <p:pRg st="4" end="4"/>
                                            </p:txEl>
                                          </p:spTgt>
                                        </p:tgtEl>
                                        <p:attrNameLst>
                                          <p:attrName>style.visibility</p:attrName>
                                        </p:attrNameLst>
                                      </p:cBhvr>
                                      <p:to>
                                        <p:strVal val="visible"/>
                                      </p:to>
                                    </p:set>
                                  </p:childTnLst>
                                </p:cTn>
                              </p:par>
                              <p:par>
                                <p:cTn id="52" presetID="1" presetClass="entr" presetSubtype="0" fill="hold" grpId="0" nodeType="withEffect">
                                  <p:stCondLst>
                                    <p:cond delay="600"/>
                                  </p:stCondLst>
                                  <p:childTnLst>
                                    <p:set>
                                      <p:cBhvr>
                                        <p:cTn id="53"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Invention Project</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370153"/>
          </a:xfrm>
          <a:prstGeom prst="rect">
            <a:avLst/>
          </a:prstGeom>
          <a:noFill/>
        </p:spPr>
        <p:txBody>
          <a:bodyPr wrap="square" rtlCol="0">
            <a:spAutoFit/>
          </a:bodyPr>
          <a:lstStyle/>
          <a:p>
            <a:pPr>
              <a:spcAft>
                <a:spcPts val="6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 Project</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problem</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Invent a solution</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Build the invention</a:t>
            </a:r>
          </a:p>
          <a:p>
            <a:pPr>
              <a:spcBef>
                <a:spcPts val="1200"/>
              </a:spcBef>
              <a:spcAft>
                <a:spcPts val="6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Presentation</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Tri-fold presentation board</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Present to </a:t>
            </a: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j</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udges</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094616"/>
            <a:ext cx="1446805" cy="144680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395" y="1581150"/>
            <a:ext cx="1574359" cy="1664870"/>
          </a:xfrm>
          <a:prstGeom prst="rect">
            <a:avLst/>
          </a:prstGeom>
        </p:spPr>
      </p:pic>
    </p:spTree>
    <p:extLst>
      <p:ext uri="{BB962C8B-B14F-4D97-AF65-F5344CB8AC3E}">
        <p14:creationId xmlns:p14="http://schemas.microsoft.com/office/powerpoint/2010/main" val="213878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Logbook</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4934187" cy="3831818"/>
          </a:xfrm>
          <a:prstGeom prst="rect">
            <a:avLst/>
          </a:prstGeom>
          <a:noFill/>
        </p:spPr>
        <p:txBody>
          <a:bodyPr wrap="square" rtlCol="0">
            <a:spAutoFit/>
          </a:bodyPr>
          <a:lstStyle/>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Instructions &amp; Tips</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Document </a:t>
            </a: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your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 record if you decide to patent the invention</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Fill out during the project</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1 Logbook </a:t>
            </a: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per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Font typeface="Wingdings" panose="05000000000000000000" pitchFamily="2" charset="2"/>
              <a:buChar char="§"/>
            </a:pPr>
            <a:endPar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0" name="Group 9"/>
          <p:cNvGrpSpPr>
            <a:grpSpLocks noChangeAspect="1"/>
          </p:cNvGrpSpPr>
          <p:nvPr/>
        </p:nvGrpSpPr>
        <p:grpSpPr>
          <a:xfrm>
            <a:off x="5867400" y="1594943"/>
            <a:ext cx="1941576" cy="2500806"/>
            <a:chOff x="6858000" y="640080"/>
            <a:chExt cx="3533796" cy="4551632"/>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1152" y="713232"/>
              <a:ext cx="3460644" cy="447848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76" y="676656"/>
              <a:ext cx="3460644" cy="4478480"/>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640080"/>
              <a:ext cx="3460644" cy="447848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49510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6915387" cy="1061829"/>
          </a:xfrm>
          <a:prstGeom prst="rect">
            <a:avLst/>
          </a:prstGeom>
          <a:noFill/>
        </p:spPr>
        <p:txBody>
          <a:bodyPr wrap="square" rtlCol="0">
            <a:spAutoFit/>
          </a:bodyPr>
          <a:lstStyle/>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3-4 Students per team</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Same members for the entire project</a:t>
            </a:r>
          </a:p>
        </p:txBody>
      </p:sp>
      <p:grpSp>
        <p:nvGrpSpPr>
          <p:cNvPr id="47" name="Group 46"/>
          <p:cNvGrpSpPr>
            <a:grpSpLocks noChangeAspect="1"/>
          </p:cNvGrpSpPr>
          <p:nvPr/>
        </p:nvGrpSpPr>
        <p:grpSpPr>
          <a:xfrm>
            <a:off x="1143000" y="2876550"/>
            <a:ext cx="4286707" cy="1777312"/>
            <a:chOff x="1428293" y="2604188"/>
            <a:chExt cx="4286707" cy="1777312"/>
          </a:xfrm>
        </p:grpSpPr>
        <p:grpSp>
          <p:nvGrpSpPr>
            <p:cNvPr id="25" name="Group 24"/>
            <p:cNvGrpSpPr>
              <a:grpSpLocks noChangeAspect="1"/>
            </p:cNvGrpSpPr>
            <p:nvPr/>
          </p:nvGrpSpPr>
          <p:grpSpPr>
            <a:xfrm>
              <a:off x="1685016" y="2952750"/>
              <a:ext cx="3725184" cy="1428750"/>
              <a:chOff x="-624371" y="0"/>
              <a:chExt cx="13410664" cy="514350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140" y="0"/>
                <a:ext cx="3962132" cy="5143500"/>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651" y="0"/>
                <a:ext cx="3962132" cy="5143500"/>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71" y="0"/>
                <a:ext cx="3962132" cy="51435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61" y="0"/>
                <a:ext cx="3962132" cy="5143500"/>
              </a:xfrm>
              <a:prstGeom prst="rect">
                <a:avLst/>
              </a:prstGeom>
            </p:spPr>
          </p:pic>
        </p:grpSp>
        <p:sp>
          <p:nvSpPr>
            <p:cNvPr id="11" name="Rounded Rectangle 10"/>
            <p:cNvSpPr/>
            <p:nvPr/>
          </p:nvSpPr>
          <p:spPr>
            <a:xfrm>
              <a:off x="5257800" y="3924300"/>
              <a:ext cx="457200" cy="457200"/>
            </a:xfrm>
            <a:prstGeom prst="roundRect">
              <a:avLst>
                <a:gd name="adj" fmla="val 97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70338">
              <a:off x="1428293" y="2604188"/>
              <a:ext cx="513443" cy="551389"/>
            </a:xfrm>
            <a:prstGeom prst="rect">
              <a:avLst/>
            </a:prstGeom>
          </p:spPr>
        </p:pic>
      </p:grpSp>
    </p:spTree>
    <p:extLst>
      <p:ext uri="{BB962C8B-B14F-4D97-AF65-F5344CB8AC3E}">
        <p14:creationId xmlns:p14="http://schemas.microsoft.com/office/powerpoint/2010/main" val="1361831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Schedule</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2862322"/>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Mar 10	Choose a Problem</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Mar 24	Choose a Solution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		Design, Build, Test, &amp; Improve</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May 6	Finalize Invention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May 8	Invention Fair (presentations)</a:t>
            </a:r>
          </a:p>
        </p:txBody>
      </p:sp>
    </p:spTree>
    <p:extLst>
      <p:ext uri="{BB962C8B-B14F-4D97-AF65-F5344CB8AC3E}">
        <p14:creationId xmlns:p14="http://schemas.microsoft.com/office/powerpoint/2010/main" val="914714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Mission: Invent</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0008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Date:		July 11, 2022</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Where:	Andrews University, Michigan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Who:		NAD K-12 Students</a:t>
            </a:r>
          </a:p>
          <a:p>
            <a:pPr marL="1828800" indent="-1828800">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What:	Showcase Inventions </a:t>
            </a:r>
            <a:b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Awards Ceremony </a:t>
            </a:r>
            <a:b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Engage with other students</a:t>
            </a:r>
          </a:p>
        </p:txBody>
      </p:sp>
    </p:spTree>
    <p:extLst>
      <p:ext uri="{BB962C8B-B14F-4D97-AF65-F5344CB8AC3E}">
        <p14:creationId xmlns:p14="http://schemas.microsoft.com/office/powerpoint/2010/main" val="3481905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Hold up"/>
          <p:cNvGrpSpPr/>
          <p:nvPr/>
        </p:nvGrpSpPr>
        <p:grpSpPr>
          <a:xfrm>
            <a:off x="2819400" y="1657350"/>
            <a:ext cx="5110102" cy="3124200"/>
            <a:chOff x="4338698" y="1504950"/>
            <a:chExt cx="5110102" cy="3124200"/>
          </a:xfrm>
        </p:grpSpPr>
        <p:sp>
          <p:nvSpPr>
            <p:cNvPr id="2" name="Rectangle 1"/>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338698" y="1504950"/>
              <a:ext cx="2290702" cy="914399"/>
              <a:chOff x="3962400" y="1490662"/>
              <a:chExt cx="2290702" cy="914399"/>
            </a:xfrm>
          </p:grpSpPr>
          <p:sp>
            <p:nvSpPr>
              <p:cNvPr id="3" name="Oval Callout 2"/>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4" name="TextBox 3"/>
              <p:cNvSpPr txBox="1"/>
              <p:nvPr/>
            </p:nvSpPr>
            <p:spPr>
              <a:xfrm>
                <a:off x="3962400" y="1667887"/>
                <a:ext cx="2290702" cy="584775"/>
              </a:xfrm>
              <a:prstGeom prst="rect">
                <a:avLst/>
              </a:prstGeom>
              <a:noFill/>
            </p:spPr>
            <p:txBody>
              <a:bodyPr wrap="square" rtlCol="0">
                <a:spAutoFit/>
              </a:bodyPr>
              <a:lstStyle/>
              <a:p>
                <a:pPr lvl="0" algn="ctr"/>
                <a:r>
                  <a:rPr lang="en-US" sz="3200" b="1" dirty="0">
                    <a:solidFill>
                      <a:prstClr val="black"/>
                    </a:solidFill>
                    <a:latin typeface="Comic Sans MS" panose="030F0702030302020204" pitchFamily="66" charset="0"/>
                  </a:rPr>
                  <a:t>Hold up!</a:t>
                </a:r>
              </a:p>
            </p:txBody>
          </p:sp>
        </p:grpSp>
      </p:grpSp>
      <p:grpSp>
        <p:nvGrpSpPr>
          <p:cNvPr id="32" name="Hold up move"/>
          <p:cNvGrpSpPr/>
          <p:nvPr/>
        </p:nvGrpSpPr>
        <p:grpSpPr>
          <a:xfrm>
            <a:off x="2819400" y="1657350"/>
            <a:ext cx="5110102" cy="3124200"/>
            <a:chOff x="4338698" y="1504950"/>
            <a:chExt cx="5110102" cy="3124200"/>
          </a:xfrm>
        </p:grpSpPr>
        <p:sp>
          <p:nvSpPr>
            <p:cNvPr id="33" name="Rectangle 32"/>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338698" y="1504950"/>
              <a:ext cx="2290702" cy="914399"/>
              <a:chOff x="3962400" y="1490662"/>
              <a:chExt cx="2290702" cy="914399"/>
            </a:xfrm>
          </p:grpSpPr>
          <p:sp>
            <p:nvSpPr>
              <p:cNvPr id="35" name="Oval Callout 34"/>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6" name="TextBox 35"/>
              <p:cNvSpPr txBox="1"/>
              <p:nvPr/>
            </p:nvSpPr>
            <p:spPr>
              <a:xfrm>
                <a:off x="3962400" y="1667887"/>
                <a:ext cx="2290702" cy="584775"/>
              </a:xfrm>
              <a:prstGeom prst="rect">
                <a:avLst/>
              </a:prstGeom>
              <a:noFill/>
            </p:spPr>
            <p:txBody>
              <a:bodyPr wrap="square" rtlCol="0">
                <a:spAutoFit/>
              </a:bodyPr>
              <a:lstStyle/>
              <a:p>
                <a:pPr lvl="0" algn="ctr"/>
                <a:r>
                  <a:rPr lang="en-US" sz="3200" b="1" dirty="0">
                    <a:solidFill>
                      <a:prstClr val="black"/>
                    </a:solidFill>
                    <a:latin typeface="Comic Sans MS" panose="030F0702030302020204" pitchFamily="66" charset="0"/>
                  </a:rPr>
                  <a:t>Hold up!</a:t>
                </a:r>
              </a:p>
            </p:txBody>
          </p:sp>
        </p:grpSp>
      </p:grpSp>
      <p:grpSp>
        <p:nvGrpSpPr>
          <p:cNvPr id="20" name="Question 1"/>
          <p:cNvGrpSpPr/>
          <p:nvPr/>
        </p:nvGrpSpPr>
        <p:grpSpPr>
          <a:xfrm>
            <a:off x="2819400" y="1657350"/>
            <a:ext cx="5110102" cy="3124200"/>
            <a:chOff x="4338698" y="1504950"/>
            <a:chExt cx="5110102" cy="3124200"/>
          </a:xfrm>
        </p:grpSpPr>
        <p:sp>
          <p:nvSpPr>
            <p:cNvPr id="21" name="Rectangle 2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338698" y="1504950"/>
              <a:ext cx="2290702" cy="1247775"/>
              <a:chOff x="3962400" y="1490662"/>
              <a:chExt cx="2290702" cy="1247775"/>
            </a:xfrm>
          </p:grpSpPr>
          <p:sp>
            <p:nvSpPr>
              <p:cNvPr id="25" name="Oval Callout 24"/>
              <p:cNvSpPr/>
              <p:nvPr/>
            </p:nvSpPr>
            <p:spPr>
              <a:xfrm>
                <a:off x="3962400" y="1490662"/>
                <a:ext cx="2290702" cy="1247775"/>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26" name="TextBox 25"/>
              <p:cNvSpPr txBox="1"/>
              <p:nvPr/>
            </p:nvSpPr>
            <p:spPr>
              <a:xfrm>
                <a:off x="3962400" y="1673352"/>
                <a:ext cx="2290702" cy="923330"/>
              </a:xfrm>
              <a:prstGeom prst="rect">
                <a:avLst/>
              </a:prstGeom>
              <a:noFill/>
            </p:spPr>
            <p:txBody>
              <a:bodyPr wrap="square" rtlCol="0">
                <a:spAutoFit/>
              </a:bodyPr>
              <a:lstStyle/>
              <a:p>
                <a:pPr algn="ctr"/>
                <a:r>
                  <a:rPr lang="en-US" dirty="0">
                    <a:latin typeface="Comic Sans MS" panose="030F0702030302020204" pitchFamily="66" charset="0"/>
                  </a:rPr>
                  <a:t>What if I </a:t>
                </a:r>
                <a:r>
                  <a:rPr lang="en-US" dirty="0" smtClean="0">
                    <a:latin typeface="Comic Sans MS" panose="030F0702030302020204" pitchFamily="66" charset="0"/>
                  </a:rPr>
                  <a:t>don’t </a:t>
                </a:r>
                <a:br>
                  <a:rPr lang="en-US" dirty="0" smtClean="0">
                    <a:latin typeface="Comic Sans MS" panose="030F0702030302020204" pitchFamily="66" charset="0"/>
                  </a:rPr>
                </a:br>
                <a:r>
                  <a:rPr lang="en-US" dirty="0" smtClean="0">
                    <a:latin typeface="Comic Sans MS" panose="030F0702030302020204" pitchFamily="66" charset="0"/>
                  </a:rPr>
                  <a:t>want to become </a:t>
                </a:r>
                <a:br>
                  <a:rPr lang="en-US" dirty="0" smtClean="0">
                    <a:latin typeface="Comic Sans MS" panose="030F0702030302020204" pitchFamily="66" charset="0"/>
                  </a:rPr>
                </a:br>
                <a:r>
                  <a:rPr lang="en-US" dirty="0" smtClean="0">
                    <a:latin typeface="Comic Sans MS" panose="030F0702030302020204" pitchFamily="66" charset="0"/>
                  </a:rPr>
                  <a:t>an inventor</a:t>
                </a:r>
                <a:r>
                  <a:rPr lang="en-US" dirty="0">
                    <a:latin typeface="Comic Sans MS" panose="030F0702030302020204" pitchFamily="66" charset="0"/>
                  </a:rPr>
                  <a:t>?</a:t>
                </a:r>
              </a:p>
            </p:txBody>
          </p:sp>
        </p:grpSp>
      </p:grpSp>
      <p:grpSp>
        <p:nvGrpSpPr>
          <p:cNvPr id="22" name="Question 1 move"/>
          <p:cNvGrpSpPr/>
          <p:nvPr/>
        </p:nvGrpSpPr>
        <p:grpSpPr>
          <a:xfrm>
            <a:off x="2819400" y="1657350"/>
            <a:ext cx="5110102" cy="3124200"/>
            <a:chOff x="4338698" y="1504950"/>
            <a:chExt cx="5110102" cy="3124200"/>
          </a:xfrm>
        </p:grpSpPr>
        <p:sp>
          <p:nvSpPr>
            <p:cNvPr id="23" name="Rectangle 22"/>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338698" y="1504950"/>
              <a:ext cx="2290702" cy="1247775"/>
              <a:chOff x="3962400" y="1490662"/>
              <a:chExt cx="2290702" cy="1247775"/>
            </a:xfrm>
          </p:grpSpPr>
          <p:sp>
            <p:nvSpPr>
              <p:cNvPr id="28" name="Oval 27"/>
              <p:cNvSpPr/>
              <p:nvPr/>
            </p:nvSpPr>
            <p:spPr>
              <a:xfrm>
                <a:off x="3962400" y="1490662"/>
                <a:ext cx="2290702" cy="12477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29" name="TextBox 28"/>
              <p:cNvSpPr txBox="1"/>
              <p:nvPr/>
            </p:nvSpPr>
            <p:spPr>
              <a:xfrm>
                <a:off x="3962400" y="1673352"/>
                <a:ext cx="2290702" cy="923330"/>
              </a:xfrm>
              <a:prstGeom prst="rect">
                <a:avLst/>
              </a:prstGeom>
              <a:noFill/>
            </p:spPr>
            <p:txBody>
              <a:bodyPr wrap="square" rtlCol="0">
                <a:spAutoFit/>
              </a:bodyPr>
              <a:lstStyle/>
              <a:p>
                <a:pPr algn="ctr"/>
                <a:r>
                  <a:rPr lang="en-US" dirty="0">
                    <a:latin typeface="Comic Sans MS" panose="030F0702030302020204" pitchFamily="66" charset="0"/>
                  </a:rPr>
                  <a:t>What if I </a:t>
                </a:r>
                <a:r>
                  <a:rPr lang="en-US" dirty="0" smtClean="0">
                    <a:latin typeface="Comic Sans MS" panose="030F0702030302020204" pitchFamily="66" charset="0"/>
                  </a:rPr>
                  <a:t>don’t </a:t>
                </a:r>
                <a:br>
                  <a:rPr lang="en-US" dirty="0" smtClean="0">
                    <a:latin typeface="Comic Sans MS" panose="030F0702030302020204" pitchFamily="66" charset="0"/>
                  </a:rPr>
                </a:br>
                <a:r>
                  <a:rPr lang="en-US" dirty="0" smtClean="0">
                    <a:latin typeface="Comic Sans MS" panose="030F0702030302020204" pitchFamily="66" charset="0"/>
                  </a:rPr>
                  <a:t>want to become </a:t>
                </a:r>
                <a:br>
                  <a:rPr lang="en-US" dirty="0" smtClean="0">
                    <a:latin typeface="Comic Sans MS" panose="030F0702030302020204" pitchFamily="66" charset="0"/>
                  </a:rPr>
                </a:br>
                <a:r>
                  <a:rPr lang="en-US" dirty="0" smtClean="0">
                    <a:latin typeface="Comic Sans MS" panose="030F0702030302020204" pitchFamily="66" charset="0"/>
                  </a:rPr>
                  <a:t>an inventor</a:t>
                </a:r>
                <a:r>
                  <a:rPr lang="en-US" dirty="0">
                    <a:latin typeface="Comic Sans MS" panose="030F0702030302020204" pitchFamily="66" charset="0"/>
                  </a:rPr>
                  <a:t>?</a:t>
                </a:r>
              </a:p>
            </p:txBody>
          </p:sp>
        </p:grpSp>
      </p:grpSp>
      <p:grpSp>
        <p:nvGrpSpPr>
          <p:cNvPr id="30" name="Question 2"/>
          <p:cNvGrpSpPr/>
          <p:nvPr/>
        </p:nvGrpSpPr>
        <p:grpSpPr>
          <a:xfrm>
            <a:off x="3119497" y="1809750"/>
            <a:ext cx="5110103" cy="3124200"/>
            <a:chOff x="4338697" y="1504950"/>
            <a:chExt cx="5110103" cy="3124200"/>
          </a:xfrm>
        </p:grpSpPr>
        <p:sp>
          <p:nvSpPr>
            <p:cNvPr id="31" name="Rectangle 3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338697" y="1504950"/>
              <a:ext cx="2254953" cy="1095375"/>
              <a:chOff x="3962399" y="1490662"/>
              <a:chExt cx="2254953" cy="1095375"/>
            </a:xfrm>
          </p:grpSpPr>
          <p:sp>
            <p:nvSpPr>
              <p:cNvPr id="38" name="Oval Callout 37"/>
              <p:cNvSpPr/>
              <p:nvPr/>
            </p:nvSpPr>
            <p:spPr>
              <a:xfrm>
                <a:off x="3962399" y="1490662"/>
                <a:ext cx="2254953" cy="1095375"/>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9" name="TextBox 38"/>
              <p:cNvSpPr txBox="1"/>
              <p:nvPr/>
            </p:nvSpPr>
            <p:spPr>
              <a:xfrm>
                <a:off x="4137375" y="1697176"/>
                <a:ext cx="1905000" cy="707886"/>
              </a:xfrm>
              <a:prstGeom prst="rect">
                <a:avLst/>
              </a:prstGeom>
              <a:noFill/>
            </p:spPr>
            <p:txBody>
              <a:bodyPr wrap="square" rtlCol="0">
                <a:spAutoFit/>
              </a:bodyPr>
              <a:lstStyle/>
              <a:p>
                <a:pPr algn="ctr"/>
                <a:r>
                  <a:rPr lang="en-US" sz="2000" b="1" dirty="0" smtClean="0">
                    <a:latin typeface="Comic Sans MS" panose="030F0702030302020204" pitchFamily="66" charset="0"/>
                  </a:rPr>
                  <a:t>Why does it even matter?</a:t>
                </a:r>
                <a:endParaRPr lang="en-US" sz="2000" b="1" dirty="0">
                  <a:latin typeface="Comic Sans MS" panose="030F0702030302020204" pitchFamily="66" charset="0"/>
                </a:endParaRPr>
              </a:p>
            </p:txBody>
          </p:sp>
        </p:grpSp>
      </p:gr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932889" y="1428750"/>
            <a:ext cx="4363511" cy="86248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200" fill="hold"/>
                                        <p:tgtEl>
                                          <p:spTgt spid="2052"/>
                                        </p:tgtEl>
                                        <p:attrNameLst>
                                          <p:attrName>ppt_x</p:attrName>
                                        </p:attrNameLst>
                                      </p:cBhvr>
                                      <p:tavLst>
                                        <p:tav tm="0">
                                          <p:val>
                                            <p:strVal val="#ppt_x"/>
                                          </p:val>
                                        </p:tav>
                                        <p:tav tm="100000">
                                          <p:val>
                                            <p:strVal val="#ppt_x"/>
                                          </p:val>
                                        </p:tav>
                                      </p:tavLst>
                                    </p:anim>
                                    <p:anim calcmode="lin" valueType="num">
                                      <p:cBhvr additive="base">
                                        <p:cTn id="8" dur="200" fill="hold"/>
                                        <p:tgtEl>
                                          <p:spTgt spid="2052"/>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1020000">
                                      <p:cBhvr>
                                        <p:cTn id="10" dur="200" fill="hold"/>
                                        <p:tgtEl>
                                          <p:spTgt spid="2052"/>
                                        </p:tgtEl>
                                        <p:attrNameLst>
                                          <p:attrName>r</p:attrName>
                                        </p:attrNameLst>
                                      </p:cBhvr>
                                    </p:animRot>
                                  </p:childTnLst>
                                </p:cTn>
                              </p:par>
                              <p:par>
                                <p:cTn id="11" presetID="31" presetClass="entr" presetSubtype="0" fill="hold" nodeType="withEffect">
                                  <p:stCondLst>
                                    <p:cond delay="5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anim calcmode="lin" valueType="num">
                                      <p:cBhvr>
                                        <p:cTn id="15" dur="250" fill="hold"/>
                                        <p:tgtEl>
                                          <p:spTgt spid="7"/>
                                        </p:tgtEl>
                                        <p:attrNameLst>
                                          <p:attrName>style.rotation</p:attrName>
                                        </p:attrNameLst>
                                      </p:cBhvr>
                                      <p:tavLst>
                                        <p:tav tm="0">
                                          <p:val>
                                            <p:fltVal val="90"/>
                                          </p:val>
                                        </p:tav>
                                        <p:tav tm="100000">
                                          <p:val>
                                            <p:fltVal val="0"/>
                                          </p:val>
                                        </p:tav>
                                      </p:tavLst>
                                    </p:anim>
                                    <p:animEffect transition="in" filter="fade">
                                      <p:cBhvr>
                                        <p:cTn id="16" dur="250"/>
                                        <p:tgtEl>
                                          <p:spTgt spid="7"/>
                                        </p:tgtEl>
                                      </p:cBhvr>
                                    </p:animEffect>
                                  </p:childTnLst>
                                </p:cTn>
                              </p:par>
                            </p:childTnLst>
                          </p:cTn>
                        </p:par>
                        <p:par>
                          <p:cTn id="17" fill="hold">
                            <p:stCondLst>
                              <p:cond delay="300"/>
                            </p:stCondLst>
                            <p:childTnLst>
                              <p:par>
                                <p:cTn id="18" presetID="31" presetClass="entr" presetSubtype="0" fill="hold" nodeType="afterEffect">
                                  <p:stCondLst>
                                    <p:cond delay="25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50" fill="hold"/>
                                        <p:tgtEl>
                                          <p:spTgt spid="20"/>
                                        </p:tgtEl>
                                        <p:attrNameLst>
                                          <p:attrName>ppt_w</p:attrName>
                                        </p:attrNameLst>
                                      </p:cBhvr>
                                      <p:tavLst>
                                        <p:tav tm="0">
                                          <p:val>
                                            <p:fltVal val="0"/>
                                          </p:val>
                                        </p:tav>
                                        <p:tav tm="100000">
                                          <p:val>
                                            <p:strVal val="#ppt_w"/>
                                          </p:val>
                                        </p:tav>
                                      </p:tavLst>
                                    </p:anim>
                                    <p:anim calcmode="lin" valueType="num">
                                      <p:cBhvr>
                                        <p:cTn id="21" dur="250" fill="hold"/>
                                        <p:tgtEl>
                                          <p:spTgt spid="20"/>
                                        </p:tgtEl>
                                        <p:attrNameLst>
                                          <p:attrName>ppt_h</p:attrName>
                                        </p:attrNameLst>
                                      </p:cBhvr>
                                      <p:tavLst>
                                        <p:tav tm="0">
                                          <p:val>
                                            <p:fltVal val="0"/>
                                          </p:val>
                                        </p:tav>
                                        <p:tav tm="100000">
                                          <p:val>
                                            <p:strVal val="#ppt_h"/>
                                          </p:val>
                                        </p:tav>
                                      </p:tavLst>
                                    </p:anim>
                                    <p:anim calcmode="lin" valueType="num">
                                      <p:cBhvr>
                                        <p:cTn id="22" dur="250" fill="hold"/>
                                        <p:tgtEl>
                                          <p:spTgt spid="20"/>
                                        </p:tgtEl>
                                        <p:attrNameLst>
                                          <p:attrName>style.rotation</p:attrName>
                                        </p:attrNameLst>
                                      </p:cBhvr>
                                      <p:tavLst>
                                        <p:tav tm="0">
                                          <p:val>
                                            <p:fltVal val="90"/>
                                          </p:val>
                                        </p:tav>
                                        <p:tav tm="100000">
                                          <p:val>
                                            <p:fltVal val="0"/>
                                          </p:val>
                                        </p:tav>
                                      </p:tavLst>
                                    </p:anim>
                                    <p:animEffect transition="in" filter="fade">
                                      <p:cBhvr>
                                        <p:cTn id="23" dur="250"/>
                                        <p:tgtEl>
                                          <p:spTgt spid="20"/>
                                        </p:tgtEl>
                                      </p:cBhvr>
                                    </p:animEffect>
                                  </p:childTnLst>
                                </p:cTn>
                              </p:par>
                              <p:par>
                                <p:cTn id="24" presetID="8" presetClass="emph" presetSubtype="0" fill="hold" nodeType="withEffect">
                                  <p:stCondLst>
                                    <p:cond delay="250"/>
                                  </p:stCondLst>
                                  <p:childTnLst>
                                    <p:animRot by="120000">
                                      <p:cBhvr>
                                        <p:cTn id="25" dur="50" fill="hold"/>
                                        <p:tgtEl>
                                          <p:spTgt spid="2052"/>
                                        </p:tgtEl>
                                        <p:attrNameLst>
                                          <p:attrName>r</p:attrName>
                                        </p:attrNameLst>
                                      </p:cBhvr>
                                    </p:animRot>
                                  </p:childTnLst>
                                </p:cTn>
                              </p:par>
                              <p:par>
                                <p:cTn id="26" presetID="1" presetClass="exit" presetSubtype="0" fill="hold" nodeType="withEffect">
                                  <p:stCondLst>
                                    <p:cond delay="32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ntr" presetSubtype="0" fill="hold" nodeType="withEffect">
                                  <p:stCondLst>
                                    <p:cond delay="320"/>
                                  </p:stCondLst>
                                  <p:childTnLst>
                                    <p:set>
                                      <p:cBhvr>
                                        <p:cTn id="29" dur="1" fill="hold">
                                          <p:stCondLst>
                                            <p:cond delay="0"/>
                                          </p:stCondLst>
                                        </p:cTn>
                                        <p:tgtEl>
                                          <p:spTgt spid="32"/>
                                        </p:tgtEl>
                                        <p:attrNameLst>
                                          <p:attrName>style.visibility</p:attrName>
                                        </p:attrNameLst>
                                      </p:cBhvr>
                                      <p:to>
                                        <p:strVal val="visible"/>
                                      </p:to>
                                    </p:set>
                                  </p:childTnLst>
                                </p:cTn>
                              </p:par>
                              <p:par>
                                <p:cTn id="30" presetID="42" presetClass="path" presetSubtype="0" accel="50000" decel="50000" fill="hold" nodeType="withEffect">
                                  <p:stCondLst>
                                    <p:cond delay="320"/>
                                  </p:stCondLst>
                                  <p:childTnLst>
                                    <p:animMotion origin="layout" path="M -2.77778E-7 4.44444E-6 L -0.19601 -0.08149 " pathEditMode="relative" rAng="0" ptsTypes="AA">
                                      <p:cBhvr>
                                        <p:cTn id="31" dur="250" fill="hold"/>
                                        <p:tgtEl>
                                          <p:spTgt spid="32"/>
                                        </p:tgtEl>
                                        <p:attrNameLst>
                                          <p:attrName>ppt_x</p:attrName>
                                          <p:attrName>ppt_y</p:attrName>
                                        </p:attrNameLst>
                                      </p:cBhvr>
                                      <p:rCtr x="-9809" y="-4074"/>
                                    </p:animMotion>
                                  </p:childTnLst>
                                </p:cTn>
                              </p:par>
                            </p:childTnLst>
                          </p:cTn>
                        </p:par>
                        <p:par>
                          <p:cTn id="32" fill="hold">
                            <p:stCondLst>
                              <p:cond delay="870"/>
                            </p:stCondLst>
                            <p:childTnLst>
                              <p:par>
                                <p:cTn id="33" presetID="31" presetClass="entr" presetSubtype="0" fill="hold" nodeType="afterEffect">
                                  <p:stCondLst>
                                    <p:cond delay="750"/>
                                  </p:stCondLst>
                                  <p:childTnLst>
                                    <p:set>
                                      <p:cBhvr>
                                        <p:cTn id="34" dur="1" fill="hold">
                                          <p:stCondLst>
                                            <p:cond delay="0"/>
                                          </p:stCondLst>
                                        </p:cTn>
                                        <p:tgtEl>
                                          <p:spTgt spid="30"/>
                                        </p:tgtEl>
                                        <p:attrNameLst>
                                          <p:attrName>style.visibility</p:attrName>
                                        </p:attrNameLst>
                                      </p:cBhvr>
                                      <p:to>
                                        <p:strVal val="visible"/>
                                      </p:to>
                                    </p:set>
                                    <p:anim calcmode="lin" valueType="num">
                                      <p:cBhvr>
                                        <p:cTn id="35" dur="250" fill="hold"/>
                                        <p:tgtEl>
                                          <p:spTgt spid="30"/>
                                        </p:tgtEl>
                                        <p:attrNameLst>
                                          <p:attrName>ppt_w</p:attrName>
                                        </p:attrNameLst>
                                      </p:cBhvr>
                                      <p:tavLst>
                                        <p:tav tm="0">
                                          <p:val>
                                            <p:fltVal val="0"/>
                                          </p:val>
                                        </p:tav>
                                        <p:tav tm="100000">
                                          <p:val>
                                            <p:strVal val="#ppt_w"/>
                                          </p:val>
                                        </p:tav>
                                      </p:tavLst>
                                    </p:anim>
                                    <p:anim calcmode="lin" valueType="num">
                                      <p:cBhvr>
                                        <p:cTn id="36" dur="250" fill="hold"/>
                                        <p:tgtEl>
                                          <p:spTgt spid="30"/>
                                        </p:tgtEl>
                                        <p:attrNameLst>
                                          <p:attrName>ppt_h</p:attrName>
                                        </p:attrNameLst>
                                      </p:cBhvr>
                                      <p:tavLst>
                                        <p:tav tm="0">
                                          <p:val>
                                            <p:fltVal val="0"/>
                                          </p:val>
                                        </p:tav>
                                        <p:tav tm="100000">
                                          <p:val>
                                            <p:strVal val="#ppt_h"/>
                                          </p:val>
                                        </p:tav>
                                      </p:tavLst>
                                    </p:anim>
                                    <p:anim calcmode="lin" valueType="num">
                                      <p:cBhvr>
                                        <p:cTn id="37" dur="250" fill="hold"/>
                                        <p:tgtEl>
                                          <p:spTgt spid="30"/>
                                        </p:tgtEl>
                                        <p:attrNameLst>
                                          <p:attrName>style.rotation</p:attrName>
                                        </p:attrNameLst>
                                      </p:cBhvr>
                                      <p:tavLst>
                                        <p:tav tm="0">
                                          <p:val>
                                            <p:fltVal val="90"/>
                                          </p:val>
                                        </p:tav>
                                        <p:tav tm="100000">
                                          <p:val>
                                            <p:fltVal val="0"/>
                                          </p:val>
                                        </p:tav>
                                      </p:tavLst>
                                    </p:anim>
                                    <p:animEffect transition="in" filter="fade">
                                      <p:cBhvr>
                                        <p:cTn id="38" dur="250"/>
                                        <p:tgtEl>
                                          <p:spTgt spid="30"/>
                                        </p:tgtEl>
                                      </p:cBhvr>
                                    </p:animEffect>
                                  </p:childTnLst>
                                </p:cTn>
                              </p:par>
                              <p:par>
                                <p:cTn id="39" presetID="8" presetClass="emph" presetSubtype="0" fill="hold" nodeType="withEffect">
                                  <p:stCondLst>
                                    <p:cond delay="750"/>
                                  </p:stCondLst>
                                  <p:childTnLst>
                                    <p:animRot by="120000">
                                      <p:cBhvr>
                                        <p:cTn id="40" dur="50" fill="hold"/>
                                        <p:tgtEl>
                                          <p:spTgt spid="2052"/>
                                        </p:tgtEl>
                                        <p:attrNameLst>
                                          <p:attrName>r</p:attrName>
                                        </p:attrNameLst>
                                      </p:cBhvr>
                                    </p:animRot>
                                  </p:childTnLst>
                                </p:cTn>
                              </p:par>
                              <p:par>
                                <p:cTn id="41" presetID="1" presetClass="exit" presetSubtype="0" fill="hold" nodeType="withEffect">
                                  <p:stCondLst>
                                    <p:cond delay="75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nodeType="withEffect">
                                  <p:stCondLst>
                                    <p:cond delay="750"/>
                                  </p:stCondLst>
                                  <p:childTnLst>
                                    <p:set>
                                      <p:cBhvr>
                                        <p:cTn id="44" dur="1" fill="hold">
                                          <p:stCondLst>
                                            <p:cond delay="0"/>
                                          </p:stCondLst>
                                        </p:cTn>
                                        <p:tgtEl>
                                          <p:spTgt spid="22"/>
                                        </p:tgtEl>
                                        <p:attrNameLst>
                                          <p:attrName>style.visibility</p:attrName>
                                        </p:attrNameLst>
                                      </p:cBhvr>
                                      <p:to>
                                        <p:strVal val="visible"/>
                                      </p:to>
                                    </p:set>
                                  </p:childTnLst>
                                </p:cTn>
                              </p:par>
                              <p:par>
                                <p:cTn id="45" presetID="42" presetClass="path" presetSubtype="0" accel="50000" decel="50000" fill="hold" nodeType="withEffect">
                                  <p:stCondLst>
                                    <p:cond delay="750"/>
                                  </p:stCondLst>
                                  <p:childTnLst>
                                    <p:animMotion origin="layout" path="M -2.77778E-7 4.44444E-6 L -0.15434 -0.11112 " pathEditMode="relative" rAng="0" ptsTypes="AA">
                                      <p:cBhvr>
                                        <p:cTn id="46" dur="250" fill="hold"/>
                                        <p:tgtEl>
                                          <p:spTgt spid="22"/>
                                        </p:tgtEl>
                                        <p:attrNameLst>
                                          <p:attrName>ppt_x</p:attrName>
                                          <p:attrName>ppt_y</p:attrName>
                                        </p:attrNameLst>
                                      </p:cBhvr>
                                      <p:rCtr x="-7726" y="-5556"/>
                                    </p:animMotion>
                                  </p:childTnLst>
                                </p:cTn>
                              </p:par>
                              <p:par>
                                <p:cTn id="47" presetID="1" presetClass="exit" presetSubtype="0" fill="hold" nodeType="withEffect">
                                  <p:stCondLst>
                                    <p:cond delay="75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932889" y="1428750"/>
            <a:ext cx="4363511" cy="8624888"/>
          </a:xfrm>
          <a:prstGeom prst="rect">
            <a:avLst/>
          </a:prstGeom>
          <a:noFill/>
          <a:effectLst>
            <a:outerShdw blurRad="50800" dist="38100" dir="8100000" algn="tr" rotWithShape="0">
              <a:prstClr val="black">
                <a:alpha val="40000"/>
              </a:prstClr>
            </a:outerShdw>
          </a:effectLst>
          <a:scene3d>
            <a:camera prst="orthographicFront">
              <a:rot lat="0" lon="0" rev="780000"/>
            </a:camera>
            <a:lightRig rig="threePt" dir="t"/>
          </a:scene3d>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533400" y="354509"/>
            <a:ext cx="8134588" cy="1446550"/>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 are simply</a:t>
            </a:r>
            <a:b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 Solvers…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41" name="TextBox 40"/>
          <p:cNvSpPr txBox="1"/>
          <p:nvPr/>
        </p:nvSpPr>
        <p:spPr>
          <a:xfrm>
            <a:off x="504706" y="2690158"/>
            <a:ext cx="8134588" cy="1938992"/>
          </a:xfrm>
          <a:prstGeom prst="rect">
            <a:avLst/>
          </a:prstGeom>
          <a:noFill/>
        </p:spPr>
        <p:txBody>
          <a:bodyPr wrap="square" rtlCol="0">
            <a:spAutoFit/>
          </a:bodyPr>
          <a:lstStyle/>
          <a:p>
            <a:pPr algn="ctr"/>
            <a:r>
              <a:rPr lang="en-US" sz="60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Everyone is a  Problem Solver!</a:t>
            </a:r>
            <a:endParaRPr lang="en-US" sz="60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42" name="TextBox 41"/>
          <p:cNvSpPr txBox="1"/>
          <p:nvPr/>
        </p:nvSpPr>
        <p:spPr>
          <a:xfrm>
            <a:off x="457200" y="1860888"/>
            <a:ext cx="2076212" cy="769441"/>
          </a:xfrm>
          <a:prstGeom prst="rect">
            <a:avLst/>
          </a:prstGeom>
          <a:noFill/>
        </p:spPr>
        <p:txBody>
          <a:bodyPr wrap="square" rtlCol="0">
            <a:spAutoFit/>
          </a:bodyPr>
          <a:lstStyle/>
          <a:p>
            <a:pPr algn="ct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and</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2365700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00"/>
                                            <p:tgtEl>
                                              <p:spTgt spid="2052"/>
                                            </p:tgtEl>
                                            <p:attrNameLst>
                                              <p:attrName>ppt_x</p:attrName>
                                            </p:attrNameLst>
                                          </p:cBhvr>
                                          <p:tavLst>
                                            <p:tav tm="0">
                                              <p:val>
                                                <p:strVal val="ppt_x"/>
                                              </p:val>
                                            </p:tav>
                                            <p:tav tm="100000">
                                              <p:val>
                                                <p:strVal val="ppt_x"/>
                                              </p:val>
                                            </p:tav>
                                          </p:tavLst>
                                        </p:anim>
                                        <p:anim calcmode="lin" valueType="num">
                                          <p:cBhvr additive="base">
                                            <p:cTn id="7" dur="200"/>
                                            <p:tgtEl>
                                              <p:spTgt spid="2052"/>
                                            </p:tgtEl>
                                            <p:attrNameLst>
                                              <p:attrName>ppt_y</p:attrName>
                                            </p:attrNameLst>
                                          </p:cBhvr>
                                          <p:tavLst>
                                            <p:tav tm="0">
                                              <p:val>
                                                <p:strVal val="ppt_y"/>
                                              </p:val>
                                            </p:tav>
                                            <p:tav tm="100000">
                                              <p:val>
                                                <p:strVal val="1+ppt_h/2"/>
                                              </p:val>
                                            </p:tav>
                                          </p:tavLst>
                                        </p:anim>
                                        <p:set>
                                          <p:cBhvr>
                                            <p:cTn id="8" dur="1" fill="hold">
                                              <p:stCondLst>
                                                <p:cond delay="199"/>
                                              </p:stCondLst>
                                            </p:cTn>
                                            <p:tgtEl>
                                              <p:spTgt spid="2052"/>
                                            </p:tgtEl>
                                            <p:attrNameLst>
                                              <p:attrName>style.visibility</p:attrName>
                                            </p:attrNameLst>
                                          </p:cBhvr>
                                          <p:to>
                                            <p:strVal val="hidden"/>
                                          </p:to>
                                        </p:set>
                                      </p:childTnLst>
                                    </p:cTn>
                                  </p:par>
                                  <p:par>
                                    <p:cTn id="9" presetID="2" presetClass="entr" presetSubtype="1" fill="hold" grpId="0" nodeType="withEffect" p14:presetBounceEnd="33333">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14:bounceEnd="33333">
                                          <p:cBhvr additive="base">
                                            <p:cTn id="11" dur="300" fill="hold"/>
                                            <p:tgtEl>
                                              <p:spTgt spid="40"/>
                                            </p:tgtEl>
                                            <p:attrNameLst>
                                              <p:attrName>ppt_x</p:attrName>
                                            </p:attrNameLst>
                                          </p:cBhvr>
                                          <p:tavLst>
                                            <p:tav tm="0">
                                              <p:val>
                                                <p:strVal val="#ppt_x"/>
                                              </p:val>
                                            </p:tav>
                                            <p:tav tm="100000">
                                              <p:val>
                                                <p:strVal val="#ppt_x"/>
                                              </p:val>
                                            </p:tav>
                                          </p:tavLst>
                                        </p:anim>
                                        <p:anim calcmode="lin" valueType="num" p14:bounceEnd="33333">
                                          <p:cBhvr additive="base">
                                            <p:cTn id="12" dur="3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33333">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14:bounceEnd="33333">
                                          <p:cBhvr additive="base">
                                            <p:cTn id="17" dur="250" fill="hold"/>
                                            <p:tgtEl>
                                              <p:spTgt spid="42"/>
                                            </p:tgtEl>
                                            <p:attrNameLst>
                                              <p:attrName>ppt_x</p:attrName>
                                            </p:attrNameLst>
                                          </p:cBhvr>
                                          <p:tavLst>
                                            <p:tav tm="0">
                                              <p:val>
                                                <p:strVal val="#ppt_x"/>
                                              </p:val>
                                            </p:tav>
                                            <p:tav tm="100000">
                                              <p:val>
                                                <p:strVal val="#ppt_x"/>
                                              </p:val>
                                            </p:tav>
                                          </p:tavLst>
                                        </p:anim>
                                        <p:anim calcmode="lin" valueType="num" p14:bounceEnd="33333">
                                          <p:cBhvr additive="base">
                                            <p:cTn id="18" dur="25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33333">
                                      <p:stCondLst>
                                        <p:cond delay="100"/>
                                      </p:stCondLst>
                                      <p:childTnLst>
                                        <p:set>
                                          <p:cBhvr>
                                            <p:cTn id="20" dur="1" fill="hold">
                                              <p:stCondLst>
                                                <p:cond delay="0"/>
                                              </p:stCondLst>
                                            </p:cTn>
                                            <p:tgtEl>
                                              <p:spTgt spid="41"/>
                                            </p:tgtEl>
                                            <p:attrNameLst>
                                              <p:attrName>style.visibility</p:attrName>
                                            </p:attrNameLst>
                                          </p:cBhvr>
                                          <p:to>
                                            <p:strVal val="visible"/>
                                          </p:to>
                                        </p:set>
                                        <p:anim calcmode="lin" valueType="num" p14:bounceEnd="33333">
                                          <p:cBhvr additive="base">
                                            <p:cTn id="21" dur="300" fill="hold"/>
                                            <p:tgtEl>
                                              <p:spTgt spid="41"/>
                                            </p:tgtEl>
                                            <p:attrNameLst>
                                              <p:attrName>ppt_x</p:attrName>
                                            </p:attrNameLst>
                                          </p:cBhvr>
                                          <p:tavLst>
                                            <p:tav tm="0">
                                              <p:val>
                                                <p:strVal val="#ppt_x"/>
                                              </p:val>
                                            </p:tav>
                                            <p:tav tm="100000">
                                              <p:val>
                                                <p:strVal val="#ppt_x"/>
                                              </p:val>
                                            </p:tav>
                                          </p:tavLst>
                                        </p:anim>
                                        <p:anim calcmode="lin" valueType="num" p14:bounceEnd="33333">
                                          <p:cBhvr additive="base">
                                            <p:cTn id="22" dur="3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00"/>
                                            <p:tgtEl>
                                              <p:spTgt spid="2052"/>
                                            </p:tgtEl>
                                            <p:attrNameLst>
                                              <p:attrName>ppt_x</p:attrName>
                                            </p:attrNameLst>
                                          </p:cBhvr>
                                          <p:tavLst>
                                            <p:tav tm="0">
                                              <p:val>
                                                <p:strVal val="ppt_x"/>
                                              </p:val>
                                            </p:tav>
                                            <p:tav tm="100000">
                                              <p:val>
                                                <p:strVal val="ppt_x"/>
                                              </p:val>
                                            </p:tav>
                                          </p:tavLst>
                                        </p:anim>
                                        <p:anim calcmode="lin" valueType="num">
                                          <p:cBhvr additive="base">
                                            <p:cTn id="7" dur="200"/>
                                            <p:tgtEl>
                                              <p:spTgt spid="2052"/>
                                            </p:tgtEl>
                                            <p:attrNameLst>
                                              <p:attrName>ppt_y</p:attrName>
                                            </p:attrNameLst>
                                          </p:cBhvr>
                                          <p:tavLst>
                                            <p:tav tm="0">
                                              <p:val>
                                                <p:strVal val="ppt_y"/>
                                              </p:val>
                                            </p:tav>
                                            <p:tav tm="100000">
                                              <p:val>
                                                <p:strVal val="1+ppt_h/2"/>
                                              </p:val>
                                            </p:tav>
                                          </p:tavLst>
                                        </p:anim>
                                        <p:set>
                                          <p:cBhvr>
                                            <p:cTn id="8" dur="1" fill="hold">
                                              <p:stCondLst>
                                                <p:cond delay="199"/>
                                              </p:stCondLst>
                                            </p:cTn>
                                            <p:tgtEl>
                                              <p:spTgt spid="2052"/>
                                            </p:tgtEl>
                                            <p:attrNameLst>
                                              <p:attrName>style.visibility</p:attrName>
                                            </p:attrNameLst>
                                          </p:cBhvr>
                                          <p:to>
                                            <p:strVal val="hidden"/>
                                          </p:to>
                                        </p:set>
                                      </p:childTnLst>
                                    </p:cTn>
                                  </p:par>
                                  <p:par>
                                    <p:cTn id="9" presetID="2" presetClass="entr" presetSubtype="1"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300" fill="hold"/>
                                            <p:tgtEl>
                                              <p:spTgt spid="40"/>
                                            </p:tgtEl>
                                            <p:attrNameLst>
                                              <p:attrName>ppt_x</p:attrName>
                                            </p:attrNameLst>
                                          </p:cBhvr>
                                          <p:tavLst>
                                            <p:tav tm="0">
                                              <p:val>
                                                <p:strVal val="#ppt_x"/>
                                              </p:val>
                                            </p:tav>
                                            <p:tav tm="100000">
                                              <p:val>
                                                <p:strVal val="#ppt_x"/>
                                              </p:val>
                                            </p:tav>
                                          </p:tavLst>
                                        </p:anim>
                                        <p:anim calcmode="lin" valueType="num">
                                          <p:cBhvr additive="base">
                                            <p:cTn id="12" dur="3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250" fill="hold"/>
                                            <p:tgtEl>
                                              <p:spTgt spid="42"/>
                                            </p:tgtEl>
                                            <p:attrNameLst>
                                              <p:attrName>ppt_x</p:attrName>
                                            </p:attrNameLst>
                                          </p:cBhvr>
                                          <p:tavLst>
                                            <p:tav tm="0">
                                              <p:val>
                                                <p:strVal val="#ppt_x"/>
                                              </p:val>
                                            </p:tav>
                                            <p:tav tm="100000">
                                              <p:val>
                                                <p:strVal val="#ppt_x"/>
                                              </p:val>
                                            </p:tav>
                                          </p:tavLst>
                                        </p:anim>
                                        <p:anim calcmode="lin" valueType="num">
                                          <p:cBhvr additive="base">
                                            <p:cTn id="18" dur="25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10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 fill="hold"/>
                                            <p:tgtEl>
                                              <p:spTgt spid="41"/>
                                            </p:tgtEl>
                                            <p:attrNameLst>
                                              <p:attrName>ppt_x</p:attrName>
                                            </p:attrNameLst>
                                          </p:cBhvr>
                                          <p:tavLst>
                                            <p:tav tm="0">
                                              <p:val>
                                                <p:strVal val="#ppt_x"/>
                                              </p:val>
                                            </p:tav>
                                            <p:tav tm="100000">
                                              <p:val>
                                                <p:strVal val="#ppt_x"/>
                                              </p:val>
                                            </p:tav>
                                          </p:tavLst>
                                        </p:anim>
                                        <p:anim calcmode="lin" valueType="num">
                                          <p:cBhvr additive="base">
                                            <p:cTn id="22" dur="3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0813" y="1504950"/>
            <a:ext cx="4476987" cy="3139321"/>
          </a:xfrm>
          <a:prstGeom prst="rect">
            <a:avLst/>
          </a:prstGeom>
          <a:noFill/>
        </p:spPr>
        <p:txBody>
          <a:bodyPr wrap="square" rtlCol="0">
            <a:spAutoFit/>
          </a:bodyPr>
          <a:lstStyle/>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Scientists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Business People</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Construction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Workers</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Police Officers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Farmers</a:t>
            </a:r>
          </a:p>
        </p:txBody>
      </p:sp>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 Solvers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38800" y="1504950"/>
            <a:ext cx="2438400" cy="3139321"/>
          </a:xfrm>
          <a:prstGeom prst="rect">
            <a:avLst/>
          </a:prstGeom>
          <a:noFill/>
        </p:spPr>
        <p:txBody>
          <a:bodyPr wrap="square" rtlCol="0">
            <a:spAutoFit/>
          </a:bodyPr>
          <a:lstStyle/>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Doctors</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Athletes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Artists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Chefs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Parents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Students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Everyone</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74815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 fill="hold"/>
                                        <p:tgtEl>
                                          <p:spTgt spid="19"/>
                                        </p:tgtEl>
                                        <p:attrNameLst>
                                          <p:attrName>ppt_x</p:attrName>
                                        </p:attrNameLst>
                                      </p:cBhvr>
                                      <p:tavLst>
                                        <p:tav tm="0">
                                          <p:val>
                                            <p:strVal val="0-#ppt_w/2"/>
                                          </p:val>
                                        </p:tav>
                                        <p:tav tm="100000">
                                          <p:val>
                                            <p:strVal val="#ppt_x"/>
                                          </p:val>
                                        </p:tav>
                                      </p:tavLst>
                                    </p:anim>
                                    <p:anim calcmode="lin" valueType="num">
                                      <p:cBhvr additive="base">
                                        <p:cTn id="8" dur="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0-#ppt_w/2"/>
                                          </p:val>
                                        </p:tav>
                                        <p:tav tm="100000">
                                          <p:val>
                                            <p:strVal val="#ppt_x"/>
                                          </p:val>
                                        </p:tav>
                                      </p:tavLst>
                                    </p:anim>
                                    <p:anim calcmode="lin" valueType="num">
                                      <p:cBhvr additive="base">
                                        <p:cTn id="12" dur="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250" fill="hold"/>
                                        <p:tgtEl>
                                          <p:spTgt spid="23"/>
                                        </p:tgtEl>
                                        <p:attrNameLst>
                                          <p:attrName>ppt_x</p:attrName>
                                        </p:attrNameLst>
                                      </p:cBhvr>
                                      <p:tavLst>
                                        <p:tav tm="0">
                                          <p:val>
                                            <p:strVal val="0-#ppt_w/2"/>
                                          </p:val>
                                        </p:tav>
                                        <p:tav tm="100000">
                                          <p:val>
                                            <p:strVal val="#ppt_x"/>
                                          </p:val>
                                        </p:tav>
                                      </p:tavLst>
                                    </p:anim>
                                    <p:anim calcmode="lin" valueType="num">
                                      <p:cBhvr additive="base">
                                        <p:cTn id="16" dur="250" fill="hold"/>
                                        <p:tgtEl>
                                          <p:spTgt spid="23"/>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15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20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25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30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35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40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nodeType="withEffect">
                                  <p:stCondLst>
                                    <p:cond delay="45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nodeType="withEffect">
                                  <p:stCondLst>
                                    <p:cond delay="55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60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par>
                                <p:cTn id="37" presetID="1" presetClass="entr" presetSubtype="0" fill="hold" nodeType="withEffect">
                                  <p:stCondLst>
                                    <p:cond delay="650"/>
                                  </p:stCondLst>
                                  <p:childTnLst>
                                    <p:set>
                                      <p:cBhvr>
                                        <p:cTn id="38" dur="1" fill="hold">
                                          <p:stCondLst>
                                            <p:cond delay="0"/>
                                          </p:stCondLst>
                                        </p:cTn>
                                        <p:tgtEl>
                                          <p:spTgt spid="14">
                                            <p:txEl>
                                              <p:pRg st="3" end="3"/>
                                            </p:txEl>
                                          </p:spTgt>
                                        </p:tgtEl>
                                        <p:attrNameLst>
                                          <p:attrName>style.visibility</p:attrName>
                                        </p:attrNameLst>
                                      </p:cBhvr>
                                      <p:to>
                                        <p:strVal val="visible"/>
                                      </p:to>
                                    </p:set>
                                  </p:childTnLst>
                                </p:cTn>
                              </p:par>
                              <p:par>
                                <p:cTn id="39" presetID="1" presetClass="entr" presetSubtype="0" fill="hold" nodeType="withEffect">
                                  <p:stCondLst>
                                    <p:cond delay="700"/>
                                  </p:stCondLst>
                                  <p:childTnLst>
                                    <p:set>
                                      <p:cBhvr>
                                        <p:cTn id="40" dur="1" fill="hold">
                                          <p:stCondLst>
                                            <p:cond delay="0"/>
                                          </p:stCondLst>
                                        </p:cTn>
                                        <p:tgtEl>
                                          <p:spTgt spid="14">
                                            <p:txEl>
                                              <p:pRg st="4" end="4"/>
                                            </p:txEl>
                                          </p:spTgt>
                                        </p:tgtEl>
                                        <p:attrNameLst>
                                          <p:attrName>style.visibility</p:attrName>
                                        </p:attrNameLst>
                                      </p:cBhvr>
                                      <p:to>
                                        <p:strVal val="visible"/>
                                      </p:to>
                                    </p:set>
                                  </p:childTnLst>
                                </p:cTn>
                              </p:par>
                              <p:par>
                                <p:cTn id="41" presetID="1" presetClass="entr" presetSubtype="0" fill="hold" nodeType="withEffect">
                                  <p:stCondLst>
                                    <p:cond delay="750"/>
                                  </p:stCondLst>
                                  <p:childTnLst>
                                    <p:set>
                                      <p:cBhvr>
                                        <p:cTn id="42" dur="1" fill="hold">
                                          <p:stCondLst>
                                            <p:cond delay="0"/>
                                          </p:stCondLst>
                                        </p:cTn>
                                        <p:tgtEl>
                                          <p:spTgt spid="14">
                                            <p:txEl>
                                              <p:pRg st="5" end="5"/>
                                            </p:txEl>
                                          </p:spTgt>
                                        </p:tgtEl>
                                        <p:attrNameLst>
                                          <p:attrName>style.visibility</p:attrName>
                                        </p:attrNameLst>
                                      </p:cBhvr>
                                      <p:to>
                                        <p:strVal val="visible"/>
                                      </p:to>
                                    </p:set>
                                  </p:childTnLst>
                                </p:cTn>
                              </p:par>
                              <p:par>
                                <p:cTn id="43" presetID="1" presetClass="entr" presetSubtype="0" fill="hold" nodeType="withEffect">
                                  <p:stCondLst>
                                    <p:cond delay="800"/>
                                  </p:stCondLst>
                                  <p:childTnLst>
                                    <p:set>
                                      <p:cBhvr>
                                        <p:cTn id="4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Assignment </a:t>
            </a:r>
            <a:r>
              <a:rPr lang="en-US" sz="2400" dirty="0" smtClean="0">
                <a:solidFill>
                  <a:prstClr val="white"/>
                </a:solidFill>
                <a:latin typeface="Arial Black" panose="020B0A04020102020204" pitchFamily="34" charset="0"/>
                <a:ea typeface="Yu Gothic Light" panose="020B0300000000000000" pitchFamily="34" charset="-128"/>
                <a:cs typeface="Arial" panose="020B0604020202020204" pitchFamily="34" charset="0"/>
              </a:rPr>
              <a:t>(due Mar 10)</a:t>
            </a: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370153"/>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Look for problems to solve: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Each student must find at least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u="sng"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5 problems</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 to share next time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Look around your home, school,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community, etc.</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Talk to friends and relatives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Notice things that are challenging</a:t>
            </a:r>
          </a:p>
        </p:txBody>
      </p:sp>
    </p:spTree>
    <p:extLst>
      <p:ext uri="{BB962C8B-B14F-4D97-AF65-F5344CB8AC3E}">
        <p14:creationId xmlns:p14="http://schemas.microsoft.com/office/powerpoint/2010/main" val="3576097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432477"/>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367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60780"/>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5"/>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Tree>
    <p:extLst>
      <p:ext uri="{BB962C8B-B14F-4D97-AF65-F5344CB8AC3E}">
        <p14:creationId xmlns:p14="http://schemas.microsoft.com/office/powerpoint/2010/main" val="425884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33333">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14:bounceEnd="33333">
                                          <p:cBhvr additive="base">
                                            <p:cTn id="11" dur="300" fill="hold"/>
                                            <p:tgtEl>
                                              <p:spTgt spid="27"/>
                                            </p:tgtEl>
                                            <p:attrNameLst>
                                              <p:attrName>ppt_x</p:attrName>
                                            </p:attrNameLst>
                                          </p:cBhvr>
                                          <p:tavLst>
                                            <p:tav tm="0">
                                              <p:val>
                                                <p:strVal val="0-#ppt_w/2"/>
                                              </p:val>
                                            </p:tav>
                                            <p:tav tm="100000">
                                              <p:val>
                                                <p:strVal val="#ppt_x"/>
                                              </p:val>
                                            </p:tav>
                                          </p:tavLst>
                                        </p:anim>
                                        <p:anim calcmode="lin" valueType="num" p14:bounceEnd="33333">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28571">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28571">
                                          <p:cBhvr additive="base">
                                            <p:cTn id="15" dur="350" fill="hold"/>
                                            <p:tgtEl>
                                              <p:spTgt spid="12"/>
                                            </p:tgtEl>
                                            <p:attrNameLst>
                                              <p:attrName>ppt_x</p:attrName>
                                            </p:attrNameLst>
                                          </p:cBhvr>
                                          <p:tavLst>
                                            <p:tav tm="0">
                                              <p:val>
                                                <p:strVal val="1+#ppt_w/2"/>
                                              </p:val>
                                            </p:tav>
                                            <p:tav tm="100000">
                                              <p:val>
                                                <p:strVal val="#ppt_x"/>
                                              </p:val>
                                            </p:tav>
                                          </p:tavLst>
                                        </p:anim>
                                        <p:anim calcmode="lin" valueType="num" p14:bounceEnd="28571">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8571">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28571">
                                          <p:cBhvr additive="base">
                                            <p:cTn id="19" dur="350" fill="hold"/>
                                            <p:tgtEl>
                                              <p:spTgt spid="23"/>
                                            </p:tgtEl>
                                            <p:attrNameLst>
                                              <p:attrName>ppt_x</p:attrName>
                                            </p:attrNameLst>
                                          </p:cBhvr>
                                          <p:tavLst>
                                            <p:tav tm="0">
                                              <p:val>
                                                <p:strVal val="1+#ppt_w/2"/>
                                              </p:val>
                                            </p:tav>
                                            <p:tav tm="100000">
                                              <p:val>
                                                <p:strVal val="#ppt_x"/>
                                              </p:val>
                                            </p:tav>
                                          </p:tavLst>
                                        </p:anim>
                                        <p:anim calcmode="lin" valueType="num" p14:bounceEnd="28571">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28571">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28571">
                                          <p:cBhvr additive="base">
                                            <p:cTn id="23" dur="350" fill="hold"/>
                                            <p:tgtEl>
                                              <p:spTgt spid="13"/>
                                            </p:tgtEl>
                                            <p:attrNameLst>
                                              <p:attrName>ppt_x</p:attrName>
                                            </p:attrNameLst>
                                          </p:cBhvr>
                                          <p:tavLst>
                                            <p:tav tm="0">
                                              <p:val>
                                                <p:strVal val="0-#ppt_w/2"/>
                                              </p:val>
                                            </p:tav>
                                            <p:tav tm="100000">
                                              <p:val>
                                                <p:strVal val="#ppt_x"/>
                                              </p:val>
                                            </p:tav>
                                          </p:tavLst>
                                        </p:anim>
                                        <p:anim calcmode="lin" valueType="num" p14:bounceEnd="28571">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14:presetBounceEnd="50000">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2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0000">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14:bounceEnd="50000">
                                          <p:cBhvr additive="base">
                                            <p:cTn id="31" dur="2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300" fill="hold"/>
                                            <p:tgtEl>
                                              <p:spTgt spid="27"/>
                                            </p:tgtEl>
                                            <p:attrNameLst>
                                              <p:attrName>ppt_x</p:attrName>
                                            </p:attrNameLst>
                                          </p:cBhvr>
                                          <p:tavLst>
                                            <p:tav tm="0">
                                              <p:val>
                                                <p:strVal val="0-#ppt_w/2"/>
                                              </p:val>
                                            </p:tav>
                                            <p:tav tm="100000">
                                              <p:val>
                                                <p:strVal val="#ppt_x"/>
                                              </p:val>
                                            </p:tav>
                                          </p:tavLst>
                                        </p:anim>
                                        <p:anim calcmode="lin" valueType="num">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350" fill="hold"/>
                                            <p:tgtEl>
                                              <p:spTgt spid="12"/>
                                            </p:tgtEl>
                                            <p:attrNameLst>
                                              <p:attrName>ppt_x</p:attrName>
                                            </p:attrNameLst>
                                          </p:cBhvr>
                                          <p:tavLst>
                                            <p:tav tm="0">
                                              <p:val>
                                                <p:strVal val="1+#ppt_w/2"/>
                                              </p:val>
                                            </p:tav>
                                            <p:tav tm="100000">
                                              <p:val>
                                                <p:strVal val="#ppt_x"/>
                                              </p:val>
                                            </p:tav>
                                          </p:tavLst>
                                        </p:anim>
                                        <p:anim calcmode="lin" valueType="num">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350" fill="hold"/>
                                            <p:tgtEl>
                                              <p:spTgt spid="23"/>
                                            </p:tgtEl>
                                            <p:attrNameLst>
                                              <p:attrName>ppt_x</p:attrName>
                                            </p:attrNameLst>
                                          </p:cBhvr>
                                          <p:tavLst>
                                            <p:tav tm="0">
                                              <p:val>
                                                <p:strVal val="1+#ppt_w/2"/>
                                              </p:val>
                                            </p:tav>
                                            <p:tav tm="100000">
                                              <p:val>
                                                <p:strVal val="#ppt_x"/>
                                              </p:val>
                                            </p:tav>
                                          </p:tavLst>
                                        </p:anim>
                                        <p:anim calcmode="lin" valueType="num">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350" fill="hold"/>
                                            <p:tgtEl>
                                              <p:spTgt spid="13"/>
                                            </p:tgtEl>
                                            <p:attrNameLst>
                                              <p:attrName>ppt_x</p:attrName>
                                            </p:attrNameLst>
                                          </p:cBhvr>
                                          <p:tavLst>
                                            <p:tav tm="0">
                                              <p:val>
                                                <p:strVal val="0-#ppt_w/2"/>
                                              </p:val>
                                            </p:tav>
                                            <p:tav tm="100000">
                                              <p:val>
                                                <p:strVal val="#ppt_x"/>
                                              </p:val>
                                            </p:tav>
                                          </p:tavLst>
                                        </p:anim>
                                        <p:anim calcmode="lin" valueType="num">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 fill="hold"/>
                                            <p:tgtEl>
                                              <p:spTgt spid="15"/>
                                            </p:tgtEl>
                                            <p:attrNameLst>
                                              <p:attrName>ppt_x</p:attrName>
                                            </p:attrNameLst>
                                          </p:cBhvr>
                                          <p:tavLst>
                                            <p:tav tm="0">
                                              <p:val>
                                                <p:strVal val="#ppt_x"/>
                                              </p:val>
                                            </p:tav>
                                            <p:tav tm="100000">
                                              <p:val>
                                                <p:strVal val="#ppt_x"/>
                                              </p:val>
                                            </p:tav>
                                          </p:tavLst>
                                        </p:anim>
                                        <p:anim calcmode="lin" valueType="num">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200" fill="hold"/>
                                            <p:tgtEl>
                                              <p:spTgt spid="2"/>
                                            </p:tgtEl>
                                            <p:attrNameLst>
                                              <p:attrName>ppt_x</p:attrName>
                                            </p:attrNameLst>
                                          </p:cBhvr>
                                          <p:tavLst>
                                            <p:tav tm="0">
                                              <p:val>
                                                <p:strVal val="#ppt_x"/>
                                              </p:val>
                                            </p:tav>
                                            <p:tav tm="100000">
                                              <p:val>
                                                <p:strVal val="#ppt_x"/>
                                              </p:val>
                                            </p:tav>
                                          </p:tavLst>
                                        </p:anim>
                                        <p:anim calcmode="lin" valueType="num">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4"/>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
        <p:nvSpPr>
          <p:cNvPr id="17" name="TextBox 16"/>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045211923"/>
      </p:ext>
    </p:extLst>
  </p:cSld>
  <p:clrMapOvr>
    <a:masterClrMapping/>
  </p:clrMapOvr>
  <mc:AlternateContent xmlns:mc="http://schemas.openxmlformats.org/markup-compatibility/2006" xmlns:p14="http://schemas.microsoft.com/office/powerpoint/2010/main">
    <mc:Choice Requires="p14">
      <p:transition spd="slow" p14:dur="2000" advClick="0" advTm="350"/>
    </mc:Choice>
    <mc:Fallback xmlns="">
      <p:transition spd="slow"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1" nodeType="afterEffect">
                                  <p:stCondLst>
                                    <p:cond delay="0"/>
                                  </p:stCondLst>
                                  <p:childTnLst>
                                    <p:anim calcmode="lin" valueType="num">
                                      <p:cBhvr additive="base">
                                        <p:cTn id="6" dur="350"/>
                                        <p:tgtEl>
                                          <p:spTgt spid="17"/>
                                        </p:tgtEl>
                                        <p:attrNameLst>
                                          <p:attrName>ppt_x</p:attrName>
                                        </p:attrNameLst>
                                      </p:cBhvr>
                                      <p:tavLst>
                                        <p:tav tm="0">
                                          <p:val>
                                            <p:strVal val="ppt_x"/>
                                          </p:val>
                                        </p:tav>
                                        <p:tav tm="100000">
                                          <p:val>
                                            <p:strVal val="0-ppt_w/2"/>
                                          </p:val>
                                        </p:tav>
                                      </p:tavLst>
                                    </p:anim>
                                    <p:anim calcmode="lin" valueType="num">
                                      <p:cBhvr additive="base">
                                        <p:cTn id="7" dur="350"/>
                                        <p:tgtEl>
                                          <p:spTgt spid="17"/>
                                        </p:tgtEl>
                                        <p:attrNameLst>
                                          <p:attrName>ppt_y</p:attrName>
                                        </p:attrNameLst>
                                      </p:cBhvr>
                                      <p:tavLst>
                                        <p:tav tm="0">
                                          <p:val>
                                            <p:strVal val="ppt_y"/>
                                          </p:val>
                                        </p:tav>
                                        <p:tav tm="100000">
                                          <p:val>
                                            <p:strVal val="ppt_y"/>
                                          </p:val>
                                        </p:tav>
                                      </p:tavLst>
                                    </p:anim>
                                    <p:set>
                                      <p:cBhvr>
                                        <p:cTn id="8" dur="1" fill="hold">
                                          <p:stCondLst>
                                            <p:cond delay="349"/>
                                          </p:stCondLst>
                                        </p:cTn>
                                        <p:tgtEl>
                                          <p:spTgt spid="1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27"/>
                                        </p:tgtEl>
                                        <p:attrNameLst>
                                          <p:attrName>ppt_x</p:attrName>
                                        </p:attrNameLst>
                                      </p:cBhvr>
                                      <p:tavLst>
                                        <p:tav tm="0">
                                          <p:val>
                                            <p:strVal val="ppt_x"/>
                                          </p:val>
                                        </p:tav>
                                        <p:tav tm="100000">
                                          <p:val>
                                            <p:strVal val="0-ppt_w/2"/>
                                          </p:val>
                                        </p:tav>
                                      </p:tavLst>
                                    </p:anim>
                                    <p:anim calcmode="lin" valueType="num">
                                      <p:cBhvr additive="base">
                                        <p:cTn id="11" dur="350"/>
                                        <p:tgtEl>
                                          <p:spTgt spid="27"/>
                                        </p:tgtEl>
                                        <p:attrNameLst>
                                          <p:attrName>ppt_y</p:attrName>
                                        </p:attrNameLst>
                                      </p:cBhvr>
                                      <p:tavLst>
                                        <p:tav tm="0">
                                          <p:val>
                                            <p:strVal val="ppt_y"/>
                                          </p:val>
                                        </p:tav>
                                        <p:tav tm="100000">
                                          <p:val>
                                            <p:strVal val="ppt_y"/>
                                          </p:val>
                                        </p:tav>
                                      </p:tavLst>
                                    </p:anim>
                                    <p:set>
                                      <p:cBhvr>
                                        <p:cTn id="12" dur="1" fill="hold">
                                          <p:stCondLst>
                                            <p:cond delay="349"/>
                                          </p:stCondLst>
                                        </p:cTn>
                                        <p:tgtEl>
                                          <p:spTgt spid="27"/>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250"/>
                                        <p:tgtEl>
                                          <p:spTgt spid="12"/>
                                        </p:tgtEl>
                                        <p:attrNameLst>
                                          <p:attrName>ppt_x</p:attrName>
                                        </p:attrNameLst>
                                      </p:cBhvr>
                                      <p:tavLst>
                                        <p:tav tm="0">
                                          <p:val>
                                            <p:strVal val="ppt_x"/>
                                          </p:val>
                                        </p:tav>
                                        <p:tav tm="100000">
                                          <p:val>
                                            <p:strVal val="1+ppt_w/2"/>
                                          </p:val>
                                        </p:tav>
                                      </p:tavLst>
                                    </p:anim>
                                    <p:anim calcmode="lin" valueType="num">
                                      <p:cBhvr additive="base">
                                        <p:cTn id="15" dur="250"/>
                                        <p:tgtEl>
                                          <p:spTgt spid="12"/>
                                        </p:tgtEl>
                                        <p:attrNameLst>
                                          <p:attrName>ppt_y</p:attrName>
                                        </p:attrNameLst>
                                      </p:cBhvr>
                                      <p:tavLst>
                                        <p:tav tm="0">
                                          <p:val>
                                            <p:strVal val="ppt_y"/>
                                          </p:val>
                                        </p:tav>
                                        <p:tav tm="100000">
                                          <p:val>
                                            <p:strVal val="ppt_y"/>
                                          </p:val>
                                        </p:tav>
                                      </p:tavLst>
                                    </p:anim>
                                    <p:set>
                                      <p:cBhvr>
                                        <p:cTn id="16" dur="1" fill="hold">
                                          <p:stCondLst>
                                            <p:cond delay="249"/>
                                          </p:stCondLst>
                                        </p:cTn>
                                        <p:tgtEl>
                                          <p:spTgt spid="12"/>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50"/>
                                        <p:tgtEl>
                                          <p:spTgt spid="23"/>
                                        </p:tgtEl>
                                        <p:attrNameLst>
                                          <p:attrName>ppt_x</p:attrName>
                                        </p:attrNameLst>
                                      </p:cBhvr>
                                      <p:tavLst>
                                        <p:tav tm="0">
                                          <p:val>
                                            <p:strVal val="ppt_x"/>
                                          </p:val>
                                        </p:tav>
                                        <p:tav tm="100000">
                                          <p:val>
                                            <p:strVal val="1+ppt_w/2"/>
                                          </p:val>
                                        </p:tav>
                                      </p:tavLst>
                                    </p:anim>
                                    <p:anim calcmode="lin" valueType="num">
                                      <p:cBhvr additive="base">
                                        <p:cTn id="19" dur="250"/>
                                        <p:tgtEl>
                                          <p:spTgt spid="23"/>
                                        </p:tgtEl>
                                        <p:attrNameLst>
                                          <p:attrName>ppt_y</p:attrName>
                                        </p:attrNameLst>
                                      </p:cBhvr>
                                      <p:tavLst>
                                        <p:tav tm="0">
                                          <p:val>
                                            <p:strVal val="ppt_y"/>
                                          </p:val>
                                        </p:tav>
                                        <p:tav tm="100000">
                                          <p:val>
                                            <p:strVal val="ppt_y"/>
                                          </p:val>
                                        </p:tav>
                                      </p:tavLst>
                                    </p:anim>
                                    <p:set>
                                      <p:cBhvr>
                                        <p:cTn id="20" dur="1" fill="hold">
                                          <p:stCondLst>
                                            <p:cond delay="249"/>
                                          </p:stCondLst>
                                        </p:cTn>
                                        <p:tgtEl>
                                          <p:spTgt spid="23"/>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250"/>
                                        <p:tgtEl>
                                          <p:spTgt spid="13"/>
                                        </p:tgtEl>
                                        <p:attrNameLst>
                                          <p:attrName>ppt_x</p:attrName>
                                        </p:attrNameLst>
                                      </p:cBhvr>
                                      <p:tavLst>
                                        <p:tav tm="0">
                                          <p:val>
                                            <p:strVal val="ppt_x"/>
                                          </p:val>
                                        </p:tav>
                                        <p:tav tm="100000">
                                          <p:val>
                                            <p:strVal val="0-ppt_w/2"/>
                                          </p:val>
                                        </p:tav>
                                      </p:tavLst>
                                    </p:anim>
                                    <p:anim calcmode="lin" valueType="num">
                                      <p:cBhvr additive="base">
                                        <p:cTn id="23" dur="250"/>
                                        <p:tgtEl>
                                          <p:spTgt spid="13"/>
                                        </p:tgtEl>
                                        <p:attrNameLst>
                                          <p:attrName>ppt_y</p:attrName>
                                        </p:attrNameLst>
                                      </p:cBhvr>
                                      <p:tavLst>
                                        <p:tav tm="0">
                                          <p:val>
                                            <p:strVal val="ppt_y"/>
                                          </p:val>
                                        </p:tav>
                                        <p:tav tm="100000">
                                          <p:val>
                                            <p:strVal val="ppt_y"/>
                                          </p:val>
                                        </p:tav>
                                      </p:tavLst>
                                    </p:anim>
                                    <p:set>
                                      <p:cBhvr>
                                        <p:cTn id="24" dur="1" fill="hold">
                                          <p:stCondLst>
                                            <p:cond delay="249"/>
                                          </p:stCondLst>
                                        </p:cTn>
                                        <p:tgtEl>
                                          <p:spTgt spid="13"/>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200"/>
                                        <p:tgtEl>
                                          <p:spTgt spid="15"/>
                                        </p:tgtEl>
                                        <p:attrNameLst>
                                          <p:attrName>ppt_x</p:attrName>
                                        </p:attrNameLst>
                                      </p:cBhvr>
                                      <p:tavLst>
                                        <p:tav tm="0">
                                          <p:val>
                                            <p:strVal val="ppt_x"/>
                                          </p:val>
                                        </p:tav>
                                        <p:tav tm="100000">
                                          <p:val>
                                            <p:strVal val="ppt_x"/>
                                          </p:val>
                                        </p:tav>
                                      </p:tavLst>
                                    </p:anim>
                                    <p:anim calcmode="lin" valueType="num">
                                      <p:cBhvr additive="base">
                                        <p:cTn id="27" dur="200"/>
                                        <p:tgtEl>
                                          <p:spTgt spid="15"/>
                                        </p:tgtEl>
                                        <p:attrNameLst>
                                          <p:attrName>ppt_y</p:attrName>
                                        </p:attrNameLst>
                                      </p:cBhvr>
                                      <p:tavLst>
                                        <p:tav tm="0">
                                          <p:val>
                                            <p:strVal val="ppt_y"/>
                                          </p:val>
                                        </p:tav>
                                        <p:tav tm="100000">
                                          <p:val>
                                            <p:strVal val="1+ppt_h/2"/>
                                          </p:val>
                                        </p:tav>
                                      </p:tavLst>
                                    </p:anim>
                                    <p:set>
                                      <p:cBhvr>
                                        <p:cTn id="28" dur="1" fill="hold">
                                          <p:stCondLst>
                                            <p:cond delay="199"/>
                                          </p:stCondLst>
                                        </p:cTn>
                                        <p:tgtEl>
                                          <p:spTgt spid="15"/>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200"/>
                                        <p:tgtEl>
                                          <p:spTgt spid="2"/>
                                        </p:tgtEl>
                                        <p:attrNameLst>
                                          <p:attrName>ppt_x</p:attrName>
                                        </p:attrNameLst>
                                      </p:cBhvr>
                                      <p:tavLst>
                                        <p:tav tm="0">
                                          <p:val>
                                            <p:strVal val="ppt_x"/>
                                          </p:val>
                                        </p:tav>
                                        <p:tav tm="100000">
                                          <p:val>
                                            <p:strVal val="ppt_x"/>
                                          </p:val>
                                        </p:tav>
                                      </p:tavLst>
                                    </p:anim>
                                    <p:anim calcmode="lin" valueType="num">
                                      <p:cBhvr additive="base">
                                        <p:cTn id="31" dur="200"/>
                                        <p:tgtEl>
                                          <p:spTgt spid="2"/>
                                        </p:tgtEl>
                                        <p:attrNameLst>
                                          <p:attrName>ppt_y</p:attrName>
                                        </p:attrNameLst>
                                      </p:cBhvr>
                                      <p:tavLst>
                                        <p:tav tm="0">
                                          <p:val>
                                            <p:strVal val="ppt_y"/>
                                          </p:val>
                                        </p:tav>
                                        <p:tav tm="100000">
                                          <p:val>
                                            <p:strVal val="1+ppt_h/2"/>
                                          </p:val>
                                        </p:tav>
                                      </p:tavLst>
                                    </p:anim>
                                    <p:set>
                                      <p:cBhvr>
                                        <p:cTn id="32" dur="1" fill="hold">
                                          <p:stCondLst>
                                            <p:cond delay="1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4214" y="1657350"/>
            <a:ext cx="5924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How would you describe 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976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8571">
                                          <p:cBhvr additive="base">
                                            <p:cTn id="7" dur="350" fill="hold"/>
                                            <p:tgtEl>
                                              <p:spTgt spid="6"/>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8571">
                                          <p:cBhvr additive="base">
                                            <p:cTn id="11" dur="350" fill="hold"/>
                                            <p:tgtEl>
                                              <p:spTgt spid="8"/>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28571">
                                          <p:cBhvr additive="base">
                                            <p:cTn id="15" dur="350" fill="hold"/>
                                            <p:tgtEl>
                                              <p:spTgt spid="7"/>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28571">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28571">
                                          <p:cBhvr additive="base">
                                            <p:cTn id="19" dur="350" fill="hold"/>
                                            <p:tgtEl>
                                              <p:spTgt spid="5"/>
                                            </p:tgtEl>
                                            <p:attrNameLst>
                                              <p:attrName>ppt_x</p:attrName>
                                            </p:attrNameLst>
                                          </p:cBhvr>
                                          <p:tavLst>
                                            <p:tav tm="0">
                                              <p:val>
                                                <p:strVal val="#ppt_x"/>
                                              </p:val>
                                            </p:tav>
                                            <p:tav tm="100000">
                                              <p:val>
                                                <p:strVal val="#ppt_x"/>
                                              </p:val>
                                            </p:tav>
                                          </p:tavLst>
                                        </p:anim>
                                        <p:anim calcmode="lin" valueType="num" p14:bounceEnd="28571">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50" fill="hold"/>
                                            <p:tgtEl>
                                              <p:spTgt spid="6"/>
                                            </p:tgtEl>
                                            <p:attrNameLst>
                                              <p:attrName>ppt_x</p:attrName>
                                            </p:attrNameLst>
                                          </p:cBhvr>
                                          <p:tavLst>
                                            <p:tav tm="0">
                                              <p:val>
                                                <p:strVal val="#ppt_x"/>
                                              </p:val>
                                            </p:tav>
                                            <p:tav tm="100000">
                                              <p:val>
                                                <p:strVal val="#ppt_x"/>
                                              </p:val>
                                            </p:tav>
                                          </p:tavLst>
                                        </p:anim>
                                        <p:anim calcmode="lin" valueType="num">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50" fill="hold"/>
                                            <p:tgtEl>
                                              <p:spTgt spid="8"/>
                                            </p:tgtEl>
                                            <p:attrNameLst>
                                              <p:attrName>ppt_x</p:attrName>
                                            </p:attrNameLst>
                                          </p:cBhvr>
                                          <p:tavLst>
                                            <p:tav tm="0">
                                              <p:val>
                                                <p:strVal val="1+#ppt_w/2"/>
                                              </p:val>
                                            </p:tav>
                                            <p:tav tm="100000">
                                              <p:val>
                                                <p:strVal val="#ppt_x"/>
                                              </p:val>
                                            </p:tav>
                                          </p:tavLst>
                                        </p:anim>
                                        <p:anim calcmode="lin" valueType="num">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350" fill="hold"/>
                                            <p:tgtEl>
                                              <p:spTgt spid="7"/>
                                            </p:tgtEl>
                                            <p:attrNameLst>
                                              <p:attrName>ppt_x</p:attrName>
                                            </p:attrNameLst>
                                          </p:cBhvr>
                                          <p:tavLst>
                                            <p:tav tm="0">
                                              <p:val>
                                                <p:strVal val="0-#ppt_w/2"/>
                                              </p:val>
                                            </p:tav>
                                            <p:tav tm="100000">
                                              <p:val>
                                                <p:strVal val="#ppt_x"/>
                                              </p:val>
                                            </p:tav>
                                          </p:tavLst>
                                        </p:anim>
                                        <p:anim calcmode="lin" valueType="num">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50" fill="hold"/>
                                            <p:tgtEl>
                                              <p:spTgt spid="5"/>
                                            </p:tgtEl>
                                            <p:attrNameLst>
                                              <p:attrName>ppt_x</p:attrName>
                                            </p:attrNameLst>
                                          </p:cBhvr>
                                          <p:tavLst>
                                            <p:tav tm="0">
                                              <p:val>
                                                <p:strVal val="#ppt_x"/>
                                              </p:val>
                                            </p:tav>
                                            <p:tav tm="100000">
                                              <p:val>
                                                <p:strVal val="#ppt_x"/>
                                              </p:val>
                                            </p:tav>
                                          </p:tavLst>
                                        </p:anim>
                                        <p:anim calcmode="lin" valueType="num">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2214" y="1657350"/>
            <a:ext cx="7448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Do you think you could become </a:t>
            </a:r>
            <a:b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9983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But Inventors Are Old</a:t>
            </a:r>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t>
            </a: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2" name="Picture 6" descr="D:\Michael Bryson\Pictures\Invention Challenge\Inventors\Nicola_Tes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27160"/>
            <a:ext cx="2175682" cy="291634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9"/>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0" y="1823891"/>
            <a:ext cx="2768025" cy="331956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D:\Michael Bryson\Pictures\Invention Challenge\Inventors\Alexander_Graham_Bell.png"/>
          <p:cNvPicPr>
            <a:picLocks noChangeAspect="1" noChangeArrowheads="1"/>
          </p:cNvPicPr>
          <p:nvPr/>
        </p:nvPicPr>
        <p:blipFill rotWithShape="1">
          <a:blip r:embed="rId6">
            <a:extLst>
              <a:ext uri="{28A0092B-C50C-407E-A947-70E740481C1C}">
                <a14:useLocalDpi xmlns:a14="http://schemas.microsoft.com/office/drawing/2010/main" val="0"/>
              </a:ext>
            </a:extLst>
          </a:blip>
          <a:srcRect t="1" b="629"/>
          <a:stretch/>
        </p:blipFill>
        <p:spPr bwMode="auto">
          <a:xfrm>
            <a:off x="6813868" y="2133600"/>
            <a:ext cx="2330133" cy="30099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7" descr="D:\Michael Bryson\Pictures\Invention Challenge\Inventors\Thomas_Edison.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7749"/>
          <a:stretch/>
        </p:blipFill>
        <p:spPr bwMode="auto">
          <a:xfrm>
            <a:off x="1516556" y="1981201"/>
            <a:ext cx="3969844" cy="3162299"/>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p:cNvSpPr txBox="1"/>
          <p:nvPr/>
        </p:nvSpPr>
        <p:spPr>
          <a:xfrm rot="763211">
            <a:off x="6006458" y="1159286"/>
            <a:ext cx="3161488" cy="923330"/>
          </a:xfrm>
          <a:prstGeom prst="rect">
            <a:avLst/>
          </a:prstGeom>
          <a:noFill/>
        </p:spPr>
        <p:txBody>
          <a:bodyPr wrap="square" rtlCol="0">
            <a:spAutoFit/>
          </a:bodyPr>
          <a:lstStyle/>
          <a:p>
            <a:pPr algn="ctr"/>
            <a:r>
              <a:rPr lang="en-US" sz="5400" b="1" dirty="0" smtClean="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rPr>
              <a:t>Right?</a:t>
            </a:r>
            <a:endParaRPr lang="en-US" sz="5400" b="1" dirty="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01539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nodeType="withEffect">
                                  <p:stCondLst>
                                    <p:cond delay="30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14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0" nodeType="afterEffect">
                                  <p:stCondLst>
                                    <p:cond delay="500"/>
                                  </p:stCondLst>
                                  <p:childTnLst>
                                    <p:set>
                                      <p:cBhvr>
                                        <p:cTn id="15"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0970" r="60824" b="7048"/>
          <a:stretch/>
        </p:blipFill>
        <p:spPr bwMode="auto">
          <a:xfrm>
            <a:off x="6992300" y="4136660"/>
            <a:ext cx="1313500" cy="100761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9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557544">
            <a:off x="5941433" y="544978"/>
            <a:ext cx="2124543" cy="297725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84326" y="2343150"/>
            <a:ext cx="1835674" cy="1662498"/>
          </a:xfrm>
          <a:prstGeom prst="rect">
            <a:avLst/>
          </a:prstGeom>
        </p:spPr>
      </p:pic>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1558" r="60410" b="2061"/>
          <a:stretch/>
        </p:blipFill>
        <p:spPr bwMode="auto">
          <a:xfrm>
            <a:off x="1644409" y="3934956"/>
            <a:ext cx="1327391" cy="120931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a:grpSpLocks noChangeAspect="1"/>
          </p:cNvGrpSpPr>
          <p:nvPr/>
        </p:nvGrpSpPr>
        <p:grpSpPr>
          <a:xfrm>
            <a:off x="2819400" y="2114550"/>
            <a:ext cx="1219200" cy="1187480"/>
            <a:chOff x="1904741" y="666750"/>
            <a:chExt cx="5867659" cy="5714999"/>
          </a:xfrm>
        </p:grpSpPr>
        <p:sp>
          <p:nvSpPr>
            <p:cNvPr id="4" name="Rectangle 3"/>
            <p:cNvSpPr/>
            <p:nvPr/>
          </p:nvSpPr>
          <p:spPr>
            <a:xfrm>
              <a:off x="1904741" y="666750"/>
              <a:ext cx="5867659" cy="5714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1036" y="952499"/>
              <a:ext cx="5435069" cy="5143500"/>
            </a:xfrm>
            <a:prstGeom prst="rect">
              <a:avLst/>
            </a:prstGeom>
          </p:spPr>
        </p:pic>
      </p:gr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44"/>
          <a:stretch/>
        </p:blipFill>
        <p:spPr bwMode="auto">
          <a:xfrm>
            <a:off x="3200400" y="654069"/>
            <a:ext cx="3352800" cy="449020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290" t="74118" r="-14466" b="3900"/>
          <a:stretch/>
        </p:blipFill>
        <p:spPr bwMode="auto">
          <a:xfrm>
            <a:off x="6154100" y="4136660"/>
            <a:ext cx="1313500" cy="1007614"/>
          </a:xfrm>
          <a:prstGeom prst="snip2DiagRect">
            <a:avLst>
              <a:gd name="adj1" fmla="val 0"/>
              <a:gd name="adj2" fmla="val 50000"/>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00" b="10511"/>
          <a:stretch/>
        </p:blipFill>
        <p:spPr bwMode="auto">
          <a:xfrm>
            <a:off x="0" y="1472436"/>
            <a:ext cx="2590800" cy="3671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Michael Bryson\Pictures\Invention Challenge\Inventors\Louis_Braille.png"/>
          <p:cNvPicPr>
            <a:picLocks noChangeAspect="1" noChangeArrowheads="1"/>
          </p:cNvPicPr>
          <p:nvPr/>
        </p:nvPicPr>
        <p:blipFill rotWithShape="1">
          <a:blip r:embed="rId10" cstate="print">
            <a:graysc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b="16218"/>
          <a:stretch/>
        </p:blipFill>
        <p:spPr bwMode="auto">
          <a:xfrm>
            <a:off x="1295400" y="2589841"/>
            <a:ext cx="3048000" cy="255365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65635" y="4038361"/>
            <a:ext cx="824965" cy="819389"/>
            <a:chOff x="323608" y="3105150"/>
            <a:chExt cx="824965"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11</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1" name="Group 20"/>
          <p:cNvGrpSpPr/>
          <p:nvPr/>
        </p:nvGrpSpPr>
        <p:grpSpPr>
          <a:xfrm>
            <a:off x="3429000" y="4171950"/>
            <a:ext cx="824965" cy="819389"/>
            <a:chOff x="323608" y="3105150"/>
            <a:chExt cx="824965" cy="819389"/>
          </a:xfrm>
        </p:grpSpPr>
        <p:sp>
          <p:nvSpPr>
            <p:cNvPr id="24" name="Oval 2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6" name="Group 25"/>
          <p:cNvGrpSpPr/>
          <p:nvPr/>
        </p:nvGrpSpPr>
        <p:grpSpPr>
          <a:xfrm>
            <a:off x="4337824" y="2185833"/>
            <a:ext cx="824965" cy="819389"/>
            <a:chOff x="323608" y="3105150"/>
            <a:chExt cx="824965" cy="819389"/>
          </a:xfrm>
        </p:grpSpPr>
        <p:sp>
          <p:nvSpPr>
            <p:cNvPr id="27" name="Oval 2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35" name="TextBox 34"/>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6" name="Picture 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315201" y="1810294"/>
            <a:ext cx="1905000" cy="1270635"/>
          </a:xfrm>
          <a:prstGeom prst="rect">
            <a:avLst/>
          </a:prstGeom>
        </p:spPr>
      </p:pic>
      <p:pic>
        <p:nvPicPr>
          <p:cNvPr id="2" name="Picture 1"/>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rot="3677804">
            <a:off x="1149376" y="1682962"/>
            <a:ext cx="1435412" cy="865075"/>
          </a:xfrm>
          <a:prstGeom prst="rect">
            <a:avLst/>
          </a:prstGeom>
        </p:spPr>
      </p:pic>
      <p:pic>
        <p:nvPicPr>
          <p:cNvPr id="12"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433" t="2016" r="8613" b="12770"/>
          <a:stretch/>
        </p:blipFill>
        <p:spPr bwMode="auto">
          <a:xfrm>
            <a:off x="5791200" y="2810531"/>
            <a:ext cx="3352800" cy="233374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410200" y="3276361"/>
            <a:ext cx="824965" cy="819389"/>
            <a:chOff x="323608" y="3105150"/>
            <a:chExt cx="824965" cy="819389"/>
          </a:xfrm>
        </p:grpSpPr>
        <p:sp>
          <p:nvSpPr>
            <p:cNvPr id="38" name="Oval 3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14</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32" name="Group 31"/>
          <p:cNvGrpSpPr/>
          <p:nvPr/>
        </p:nvGrpSpPr>
        <p:grpSpPr>
          <a:xfrm>
            <a:off x="8080769" y="3333750"/>
            <a:ext cx="819391" cy="819389"/>
            <a:chOff x="323607" y="3105150"/>
            <a:chExt cx="819391" cy="819389"/>
          </a:xfrm>
        </p:grpSpPr>
        <p:sp>
          <p:nvSpPr>
            <p:cNvPr id="33" name="Oval 32"/>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cxnSp>
        <p:nvCxnSpPr>
          <p:cNvPr id="8" name="Straight Arrow Connector 7"/>
          <p:cNvCxnSpPr/>
          <p:nvPr/>
        </p:nvCxnSpPr>
        <p:spPr>
          <a:xfrm flipH="1" flipV="1">
            <a:off x="5909069" y="1809750"/>
            <a:ext cx="796531" cy="1991"/>
          </a:xfrm>
          <a:prstGeom prst="straightConnector1">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4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 fill="hold"/>
                                        <p:tgtEl>
                                          <p:spTgt spid="14"/>
                                        </p:tgtEl>
                                        <p:attrNameLst>
                                          <p:attrName>ppt_w</p:attrName>
                                        </p:attrNameLst>
                                      </p:cBhvr>
                                      <p:tavLst>
                                        <p:tav tm="0">
                                          <p:val>
                                            <p:fltVal val="0"/>
                                          </p:val>
                                        </p:tav>
                                        <p:tav tm="100000">
                                          <p:val>
                                            <p:strVal val="#ppt_w"/>
                                          </p:val>
                                        </p:tav>
                                      </p:tavLst>
                                    </p:anim>
                                    <p:anim calcmode="lin" valueType="num">
                                      <p:cBhvr>
                                        <p:cTn id="8" dur="150" fill="hold"/>
                                        <p:tgtEl>
                                          <p:spTgt spid="14"/>
                                        </p:tgtEl>
                                        <p:attrNameLst>
                                          <p:attrName>ppt_h</p:attrName>
                                        </p:attrNameLst>
                                      </p:cBhvr>
                                      <p:tavLst>
                                        <p:tav tm="0">
                                          <p:val>
                                            <p:fltVal val="0"/>
                                          </p:val>
                                        </p:tav>
                                        <p:tav tm="100000">
                                          <p:val>
                                            <p:strVal val="#ppt_h"/>
                                          </p:val>
                                        </p:tav>
                                      </p:tavLst>
                                    </p:anim>
                                    <p:animEffect transition="in" filter="fade">
                                      <p:cBhvr>
                                        <p:cTn id="9" dur="15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 fill="hold"/>
                                        <p:tgtEl>
                                          <p:spTgt spid="2"/>
                                        </p:tgtEl>
                                        <p:attrNameLst>
                                          <p:attrName>ppt_w</p:attrName>
                                        </p:attrNameLst>
                                      </p:cBhvr>
                                      <p:tavLst>
                                        <p:tav tm="0">
                                          <p:val>
                                            <p:fltVal val="0"/>
                                          </p:val>
                                        </p:tav>
                                        <p:tav tm="100000">
                                          <p:val>
                                            <p:strVal val="#ppt_w"/>
                                          </p:val>
                                        </p:tav>
                                      </p:tavLst>
                                    </p:anim>
                                    <p:anim calcmode="lin" valueType="num">
                                      <p:cBhvr>
                                        <p:cTn id="13" dur="150" fill="hold"/>
                                        <p:tgtEl>
                                          <p:spTgt spid="2"/>
                                        </p:tgtEl>
                                        <p:attrNameLst>
                                          <p:attrName>ppt_h</p:attrName>
                                        </p:attrNameLst>
                                      </p:cBhvr>
                                      <p:tavLst>
                                        <p:tav tm="0">
                                          <p:val>
                                            <p:fltVal val="0"/>
                                          </p:val>
                                        </p:tav>
                                        <p:tav tm="100000">
                                          <p:val>
                                            <p:strVal val="#ppt_h"/>
                                          </p:val>
                                        </p:tav>
                                      </p:tavLst>
                                    </p:anim>
                                    <p:animEffect transition="in" filter="fade">
                                      <p:cBhvr>
                                        <p:cTn id="14" dur="1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50" fill="hold"/>
                                        <p:tgtEl>
                                          <p:spTgt spid="21"/>
                                        </p:tgtEl>
                                        <p:attrNameLst>
                                          <p:attrName>ppt_w</p:attrName>
                                        </p:attrNameLst>
                                      </p:cBhvr>
                                      <p:tavLst>
                                        <p:tav tm="0">
                                          <p:val>
                                            <p:fltVal val="0"/>
                                          </p:val>
                                        </p:tav>
                                        <p:tav tm="100000">
                                          <p:val>
                                            <p:strVal val="#ppt_w"/>
                                          </p:val>
                                        </p:tav>
                                      </p:tavLst>
                                    </p:anim>
                                    <p:anim calcmode="lin" valueType="num">
                                      <p:cBhvr>
                                        <p:cTn id="20" dur="150" fill="hold"/>
                                        <p:tgtEl>
                                          <p:spTgt spid="21"/>
                                        </p:tgtEl>
                                        <p:attrNameLst>
                                          <p:attrName>ppt_h</p:attrName>
                                        </p:attrNameLst>
                                      </p:cBhvr>
                                      <p:tavLst>
                                        <p:tav tm="0">
                                          <p:val>
                                            <p:fltVal val="0"/>
                                          </p:val>
                                        </p:tav>
                                        <p:tav tm="100000">
                                          <p:val>
                                            <p:strVal val="#ppt_h"/>
                                          </p:val>
                                        </p:tav>
                                      </p:tavLst>
                                    </p:anim>
                                    <p:animEffect transition="in" filter="fade">
                                      <p:cBhvr>
                                        <p:cTn id="21" dur="15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 fill="hold"/>
                                        <p:tgtEl>
                                          <p:spTgt spid="5"/>
                                        </p:tgtEl>
                                        <p:attrNameLst>
                                          <p:attrName>ppt_w</p:attrName>
                                        </p:attrNameLst>
                                      </p:cBhvr>
                                      <p:tavLst>
                                        <p:tav tm="0">
                                          <p:val>
                                            <p:fltVal val="0"/>
                                          </p:val>
                                        </p:tav>
                                        <p:tav tm="100000">
                                          <p:val>
                                            <p:strVal val="#ppt_w"/>
                                          </p:val>
                                        </p:tav>
                                      </p:tavLst>
                                    </p:anim>
                                    <p:anim calcmode="lin" valueType="num">
                                      <p:cBhvr>
                                        <p:cTn id="25" dur="150" fill="hold"/>
                                        <p:tgtEl>
                                          <p:spTgt spid="5"/>
                                        </p:tgtEl>
                                        <p:attrNameLst>
                                          <p:attrName>ppt_h</p:attrName>
                                        </p:attrNameLst>
                                      </p:cBhvr>
                                      <p:tavLst>
                                        <p:tav tm="0">
                                          <p:val>
                                            <p:fltVal val="0"/>
                                          </p:val>
                                        </p:tav>
                                        <p:tav tm="100000">
                                          <p:val>
                                            <p:strVal val="#ppt_h"/>
                                          </p:val>
                                        </p:tav>
                                      </p:tavLst>
                                    </p:anim>
                                    <p:animEffect transition="in" filter="fade">
                                      <p:cBhvr>
                                        <p:cTn id="26" dur="15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50" fill="hold"/>
                                        <p:tgtEl>
                                          <p:spTgt spid="26"/>
                                        </p:tgtEl>
                                        <p:attrNameLst>
                                          <p:attrName>ppt_w</p:attrName>
                                        </p:attrNameLst>
                                      </p:cBhvr>
                                      <p:tavLst>
                                        <p:tav tm="0">
                                          <p:val>
                                            <p:fltVal val="0"/>
                                          </p:val>
                                        </p:tav>
                                        <p:tav tm="100000">
                                          <p:val>
                                            <p:strVal val="#ppt_w"/>
                                          </p:val>
                                        </p:tav>
                                      </p:tavLst>
                                    </p:anim>
                                    <p:anim calcmode="lin" valueType="num">
                                      <p:cBhvr>
                                        <p:cTn id="32" dur="150" fill="hold"/>
                                        <p:tgtEl>
                                          <p:spTgt spid="26"/>
                                        </p:tgtEl>
                                        <p:attrNameLst>
                                          <p:attrName>ppt_h</p:attrName>
                                        </p:attrNameLst>
                                      </p:cBhvr>
                                      <p:tavLst>
                                        <p:tav tm="0">
                                          <p:val>
                                            <p:fltVal val="0"/>
                                          </p:val>
                                        </p:tav>
                                        <p:tav tm="100000">
                                          <p:val>
                                            <p:strVal val="#ppt_h"/>
                                          </p:val>
                                        </p:tav>
                                      </p:tavLst>
                                    </p:anim>
                                    <p:animEffect transition="in" filter="fade">
                                      <p:cBhvr>
                                        <p:cTn id="33" dur="150"/>
                                        <p:tgtEl>
                                          <p:spTgt spid="26"/>
                                        </p:tgtEl>
                                      </p:cBhvr>
                                    </p:animEffect>
                                  </p:childTnLst>
                                </p:cTn>
                              </p:par>
                              <p:par>
                                <p:cTn id="34" presetID="1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150"/>
                                        <p:tgtEl>
                                          <p:spTgt spid="8"/>
                                        </p:tgtEl>
                                        <p:attrNameLst>
                                          <p:attrName>ppt_x</p:attrName>
                                        </p:attrNameLst>
                                      </p:cBhvr>
                                      <p:tavLst>
                                        <p:tav tm="0">
                                          <p:val>
                                            <p:strVal val="#ppt_x+#ppt_w*1.125000"/>
                                          </p:val>
                                        </p:tav>
                                        <p:tav tm="100000">
                                          <p:val>
                                            <p:strVal val="#ppt_x"/>
                                          </p:val>
                                        </p:tav>
                                      </p:tavLst>
                                    </p:anim>
                                    <p:animEffect transition="in" filter="wipe(left)">
                                      <p:cBhvr>
                                        <p:cTn id="37" dur="1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50" fill="hold"/>
                                        <p:tgtEl>
                                          <p:spTgt spid="31"/>
                                        </p:tgtEl>
                                        <p:attrNameLst>
                                          <p:attrName>ppt_w</p:attrName>
                                        </p:attrNameLst>
                                      </p:cBhvr>
                                      <p:tavLst>
                                        <p:tav tm="0">
                                          <p:val>
                                            <p:fltVal val="0"/>
                                          </p:val>
                                        </p:tav>
                                        <p:tav tm="100000">
                                          <p:val>
                                            <p:strVal val="#ppt_w"/>
                                          </p:val>
                                        </p:tav>
                                      </p:tavLst>
                                    </p:anim>
                                    <p:anim calcmode="lin" valueType="num">
                                      <p:cBhvr>
                                        <p:cTn id="43" dur="150" fill="hold"/>
                                        <p:tgtEl>
                                          <p:spTgt spid="31"/>
                                        </p:tgtEl>
                                        <p:attrNameLst>
                                          <p:attrName>ppt_h</p:attrName>
                                        </p:attrNameLst>
                                      </p:cBhvr>
                                      <p:tavLst>
                                        <p:tav tm="0">
                                          <p:val>
                                            <p:fltVal val="0"/>
                                          </p:val>
                                        </p:tav>
                                        <p:tav tm="100000">
                                          <p:val>
                                            <p:strVal val="#ppt_h"/>
                                          </p:val>
                                        </p:tav>
                                      </p:tavLst>
                                    </p:anim>
                                    <p:animEffect transition="in" filter="fade">
                                      <p:cBhvr>
                                        <p:cTn id="44" dur="150"/>
                                        <p:tgtEl>
                                          <p:spTgt spid="31"/>
                                        </p:tgtEl>
                                      </p:cBhvr>
                                    </p:animEffec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50"/>
                                        <p:tgtEl>
                                          <p:spTgt spid="9"/>
                                        </p:tgtEl>
                                      </p:cBhvr>
                                    </p:animEffect>
                                    <p:anim calcmode="lin" valueType="num">
                                      <p:cBhvr>
                                        <p:cTn id="48" dur="150" fill="hold"/>
                                        <p:tgtEl>
                                          <p:spTgt spid="9"/>
                                        </p:tgtEl>
                                        <p:attrNameLst>
                                          <p:attrName>ppt_x</p:attrName>
                                        </p:attrNameLst>
                                      </p:cBhvr>
                                      <p:tavLst>
                                        <p:tav tm="0">
                                          <p:val>
                                            <p:strVal val="#ppt_x"/>
                                          </p:val>
                                        </p:tav>
                                        <p:tav tm="100000">
                                          <p:val>
                                            <p:strVal val="#ppt_x"/>
                                          </p:val>
                                        </p:tav>
                                      </p:tavLst>
                                    </p:anim>
                                    <p:anim calcmode="lin" valueType="num">
                                      <p:cBhvr>
                                        <p:cTn id="49" dur="150" fill="hold"/>
                                        <p:tgtEl>
                                          <p:spTgt spid="9"/>
                                        </p:tgtEl>
                                        <p:attrNameLst>
                                          <p:attrName>ppt_y</p:attrName>
                                        </p:attrNameLst>
                                      </p:cBhvr>
                                      <p:tavLst>
                                        <p:tav tm="0">
                                          <p:val>
                                            <p:strVal val="#ppt_y+.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
                                        <p:tgtEl>
                                          <p:spTgt spid="8"/>
                                        </p:tgtEl>
                                      </p:cBhvr>
                                    </p:animEffect>
                                    <p:set>
                                      <p:cBhvr>
                                        <p:cTn id="52" dur="1" fill="hold">
                                          <p:stCondLst>
                                            <p:cond delay="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150" fill="hold"/>
                                        <p:tgtEl>
                                          <p:spTgt spid="32"/>
                                        </p:tgtEl>
                                        <p:attrNameLst>
                                          <p:attrName>ppt_w</p:attrName>
                                        </p:attrNameLst>
                                      </p:cBhvr>
                                      <p:tavLst>
                                        <p:tav tm="0">
                                          <p:val>
                                            <p:fltVal val="0"/>
                                          </p:val>
                                        </p:tav>
                                        <p:tav tm="100000">
                                          <p:val>
                                            <p:strVal val="#ppt_w"/>
                                          </p:val>
                                        </p:tav>
                                      </p:tavLst>
                                    </p:anim>
                                    <p:anim calcmode="lin" valueType="num">
                                      <p:cBhvr>
                                        <p:cTn id="58" dur="150" fill="hold"/>
                                        <p:tgtEl>
                                          <p:spTgt spid="32"/>
                                        </p:tgtEl>
                                        <p:attrNameLst>
                                          <p:attrName>ppt_h</p:attrName>
                                        </p:attrNameLst>
                                      </p:cBhvr>
                                      <p:tavLst>
                                        <p:tav tm="0">
                                          <p:val>
                                            <p:fltVal val="0"/>
                                          </p:val>
                                        </p:tav>
                                        <p:tav tm="100000">
                                          <p:val>
                                            <p:strVal val="#ppt_h"/>
                                          </p:val>
                                        </p:tav>
                                      </p:tavLst>
                                    </p:anim>
                                    <p:animEffect transition="in" filter="fade">
                                      <p:cBhvr>
                                        <p:cTn id="59" dur="150"/>
                                        <p:tgtEl>
                                          <p:spTgt spid="32"/>
                                        </p:tgtEl>
                                      </p:cBhvr>
                                    </p:animEffect>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50"/>
                                        <p:tgtEl>
                                          <p:spTgt spid="6"/>
                                        </p:tgtEl>
                                      </p:cBhvr>
                                    </p:animEffect>
                                    <p:anim calcmode="lin" valueType="num">
                                      <p:cBhvr>
                                        <p:cTn id="63" dur="150" fill="hold"/>
                                        <p:tgtEl>
                                          <p:spTgt spid="6"/>
                                        </p:tgtEl>
                                        <p:attrNameLst>
                                          <p:attrName>ppt_x</p:attrName>
                                        </p:attrNameLst>
                                      </p:cBhvr>
                                      <p:tavLst>
                                        <p:tav tm="0">
                                          <p:val>
                                            <p:strVal val="#ppt_x"/>
                                          </p:val>
                                        </p:tav>
                                        <p:tav tm="100000">
                                          <p:val>
                                            <p:strVal val="#ppt_x"/>
                                          </p:val>
                                        </p:tav>
                                      </p:tavLst>
                                    </p:anim>
                                    <p:anim calcmode="lin" valueType="num">
                                      <p:cBhvr>
                                        <p:cTn id="64" dur="1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63" name="Group 62"/>
          <p:cNvGrpSpPr/>
          <p:nvPr/>
        </p:nvGrpSpPr>
        <p:grpSpPr>
          <a:xfrm>
            <a:off x="323606" y="3134289"/>
            <a:ext cx="819391" cy="819389"/>
            <a:chOff x="323607" y="3105150"/>
            <a:chExt cx="819391" cy="819389"/>
          </a:xfrm>
        </p:grpSpPr>
        <p:sp>
          <p:nvSpPr>
            <p:cNvPr id="64" name="Oval 6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6" name="Group 65"/>
          <p:cNvGrpSpPr/>
          <p:nvPr/>
        </p:nvGrpSpPr>
        <p:grpSpPr>
          <a:xfrm>
            <a:off x="2858455" y="4164334"/>
            <a:ext cx="819391" cy="819389"/>
            <a:chOff x="323607" y="3105150"/>
            <a:chExt cx="819391" cy="819389"/>
          </a:xfrm>
        </p:grpSpPr>
        <p:sp>
          <p:nvSpPr>
            <p:cNvPr id="67" name="Oval 6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9" name="Group 68"/>
          <p:cNvGrpSpPr/>
          <p:nvPr/>
        </p:nvGrpSpPr>
        <p:grpSpPr>
          <a:xfrm>
            <a:off x="2685809" y="1523761"/>
            <a:ext cx="819391" cy="819389"/>
            <a:chOff x="323608" y="3105150"/>
            <a:chExt cx="819391" cy="819389"/>
          </a:xfrm>
        </p:grpSpPr>
        <p:sp>
          <p:nvSpPr>
            <p:cNvPr id="70" name="Oval 6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75" name="Group 74"/>
          <p:cNvGrpSpPr/>
          <p:nvPr/>
        </p:nvGrpSpPr>
        <p:grpSpPr>
          <a:xfrm>
            <a:off x="6874933" y="4075070"/>
            <a:ext cx="819391" cy="819389"/>
            <a:chOff x="323608" y="3105150"/>
            <a:chExt cx="819391" cy="819389"/>
          </a:xfrm>
        </p:grpSpPr>
        <p:sp>
          <p:nvSpPr>
            <p:cNvPr id="77" name="Oval 7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87" name="Group 86"/>
          <p:cNvGrpSpPr/>
          <p:nvPr/>
        </p:nvGrpSpPr>
        <p:grpSpPr>
          <a:xfrm>
            <a:off x="7638809" y="2653750"/>
            <a:ext cx="819391" cy="819389"/>
            <a:chOff x="323607" y="3105150"/>
            <a:chExt cx="819391" cy="819389"/>
          </a:xfrm>
        </p:grpSpPr>
        <p:sp>
          <p:nvSpPr>
            <p:cNvPr id="90" name="Oval 8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6" name="TextBox 25"/>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797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50" fill="hold"/>
                                        <p:tgtEl>
                                          <p:spTgt spid="63"/>
                                        </p:tgtEl>
                                        <p:attrNameLst>
                                          <p:attrName>ppt_w</p:attrName>
                                        </p:attrNameLst>
                                      </p:cBhvr>
                                      <p:tavLst>
                                        <p:tav tm="0">
                                          <p:val>
                                            <p:fltVal val="0"/>
                                          </p:val>
                                        </p:tav>
                                        <p:tav tm="100000">
                                          <p:val>
                                            <p:strVal val="#ppt_w"/>
                                          </p:val>
                                        </p:tav>
                                      </p:tavLst>
                                    </p:anim>
                                    <p:anim calcmode="lin" valueType="num">
                                      <p:cBhvr>
                                        <p:cTn id="8" dur="150" fill="hold"/>
                                        <p:tgtEl>
                                          <p:spTgt spid="63"/>
                                        </p:tgtEl>
                                        <p:attrNameLst>
                                          <p:attrName>ppt_h</p:attrName>
                                        </p:attrNameLst>
                                      </p:cBhvr>
                                      <p:tavLst>
                                        <p:tav tm="0">
                                          <p:val>
                                            <p:fltVal val="0"/>
                                          </p:val>
                                        </p:tav>
                                        <p:tav tm="100000">
                                          <p:val>
                                            <p:strVal val="#ppt_h"/>
                                          </p:val>
                                        </p:tav>
                                      </p:tavLst>
                                    </p:anim>
                                    <p:animEffect transition="in" filter="fade">
                                      <p:cBhvr>
                                        <p:cTn id="9" dur="15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150" fill="hold"/>
                                        <p:tgtEl>
                                          <p:spTgt spid="66"/>
                                        </p:tgtEl>
                                        <p:attrNameLst>
                                          <p:attrName>ppt_w</p:attrName>
                                        </p:attrNameLst>
                                      </p:cBhvr>
                                      <p:tavLst>
                                        <p:tav tm="0">
                                          <p:val>
                                            <p:fltVal val="0"/>
                                          </p:val>
                                        </p:tav>
                                        <p:tav tm="100000">
                                          <p:val>
                                            <p:strVal val="#ppt_w"/>
                                          </p:val>
                                        </p:tav>
                                      </p:tavLst>
                                    </p:anim>
                                    <p:anim calcmode="lin" valueType="num">
                                      <p:cBhvr>
                                        <p:cTn id="15" dur="150" fill="hold"/>
                                        <p:tgtEl>
                                          <p:spTgt spid="66"/>
                                        </p:tgtEl>
                                        <p:attrNameLst>
                                          <p:attrName>ppt_h</p:attrName>
                                        </p:attrNameLst>
                                      </p:cBhvr>
                                      <p:tavLst>
                                        <p:tav tm="0">
                                          <p:val>
                                            <p:fltVal val="0"/>
                                          </p:val>
                                        </p:tav>
                                        <p:tav tm="100000">
                                          <p:val>
                                            <p:strVal val="#ppt_h"/>
                                          </p:val>
                                        </p:tav>
                                      </p:tavLst>
                                    </p:anim>
                                    <p:animEffect transition="in" filter="fade">
                                      <p:cBhvr>
                                        <p:cTn id="16" dur="15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p:cTn id="21" dur="150" fill="hold"/>
                                        <p:tgtEl>
                                          <p:spTgt spid="69"/>
                                        </p:tgtEl>
                                        <p:attrNameLst>
                                          <p:attrName>ppt_w</p:attrName>
                                        </p:attrNameLst>
                                      </p:cBhvr>
                                      <p:tavLst>
                                        <p:tav tm="0">
                                          <p:val>
                                            <p:fltVal val="0"/>
                                          </p:val>
                                        </p:tav>
                                        <p:tav tm="100000">
                                          <p:val>
                                            <p:strVal val="#ppt_w"/>
                                          </p:val>
                                        </p:tav>
                                      </p:tavLst>
                                    </p:anim>
                                    <p:anim calcmode="lin" valueType="num">
                                      <p:cBhvr>
                                        <p:cTn id="22" dur="150" fill="hold"/>
                                        <p:tgtEl>
                                          <p:spTgt spid="69"/>
                                        </p:tgtEl>
                                        <p:attrNameLst>
                                          <p:attrName>ppt_h</p:attrName>
                                        </p:attrNameLst>
                                      </p:cBhvr>
                                      <p:tavLst>
                                        <p:tav tm="0">
                                          <p:val>
                                            <p:fltVal val="0"/>
                                          </p:val>
                                        </p:tav>
                                        <p:tav tm="100000">
                                          <p:val>
                                            <p:strVal val="#ppt_h"/>
                                          </p:val>
                                        </p:tav>
                                      </p:tavLst>
                                    </p:anim>
                                    <p:animEffect transition="in" filter="fade">
                                      <p:cBhvr>
                                        <p:cTn id="23" dur="15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150" fill="hold"/>
                                        <p:tgtEl>
                                          <p:spTgt spid="75"/>
                                        </p:tgtEl>
                                        <p:attrNameLst>
                                          <p:attrName>ppt_w</p:attrName>
                                        </p:attrNameLst>
                                      </p:cBhvr>
                                      <p:tavLst>
                                        <p:tav tm="0">
                                          <p:val>
                                            <p:fltVal val="0"/>
                                          </p:val>
                                        </p:tav>
                                        <p:tav tm="100000">
                                          <p:val>
                                            <p:strVal val="#ppt_w"/>
                                          </p:val>
                                        </p:tav>
                                      </p:tavLst>
                                    </p:anim>
                                    <p:anim calcmode="lin" valueType="num">
                                      <p:cBhvr>
                                        <p:cTn id="29" dur="150" fill="hold"/>
                                        <p:tgtEl>
                                          <p:spTgt spid="75"/>
                                        </p:tgtEl>
                                        <p:attrNameLst>
                                          <p:attrName>ppt_h</p:attrName>
                                        </p:attrNameLst>
                                      </p:cBhvr>
                                      <p:tavLst>
                                        <p:tav tm="0">
                                          <p:val>
                                            <p:fltVal val="0"/>
                                          </p:val>
                                        </p:tav>
                                        <p:tav tm="100000">
                                          <p:val>
                                            <p:strVal val="#ppt_h"/>
                                          </p:val>
                                        </p:tav>
                                      </p:tavLst>
                                    </p:anim>
                                    <p:animEffect transition="in" filter="fade">
                                      <p:cBhvr>
                                        <p:cTn id="30" dur="15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150" fill="hold"/>
                                        <p:tgtEl>
                                          <p:spTgt spid="87"/>
                                        </p:tgtEl>
                                        <p:attrNameLst>
                                          <p:attrName>ppt_w</p:attrName>
                                        </p:attrNameLst>
                                      </p:cBhvr>
                                      <p:tavLst>
                                        <p:tav tm="0">
                                          <p:val>
                                            <p:fltVal val="0"/>
                                          </p:val>
                                        </p:tav>
                                        <p:tav tm="100000">
                                          <p:val>
                                            <p:strVal val="#ppt_w"/>
                                          </p:val>
                                        </p:tav>
                                      </p:tavLst>
                                    </p:anim>
                                    <p:anim calcmode="lin" valueType="num">
                                      <p:cBhvr>
                                        <p:cTn id="36" dur="150" fill="hold"/>
                                        <p:tgtEl>
                                          <p:spTgt spid="87"/>
                                        </p:tgtEl>
                                        <p:attrNameLst>
                                          <p:attrName>ppt_h</p:attrName>
                                        </p:attrNameLst>
                                      </p:cBhvr>
                                      <p:tavLst>
                                        <p:tav tm="0">
                                          <p:val>
                                            <p:fltVal val="0"/>
                                          </p:val>
                                        </p:tav>
                                        <p:tav tm="100000">
                                          <p:val>
                                            <p:strVal val="#ppt_h"/>
                                          </p:val>
                                        </p:tav>
                                      </p:tavLst>
                                    </p:anim>
                                    <p:animEffect transition="in" filter="fade">
                                      <p:cBhvr>
                                        <p:cTn id="37" dur="1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19160</TotalTime>
  <Words>766</Words>
  <Application>Microsoft Office PowerPoint</Application>
  <PresentationFormat>On-screen Show (16:9)</PresentationFormat>
  <Paragraphs>206</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Yu Gothic Light</vt:lpstr>
      <vt:lpstr>Arial Black</vt:lpstr>
      <vt:lpstr>Wingdings</vt:lpstr>
      <vt:lpstr>Calibri</vt:lpstr>
      <vt:lpstr>IBM Plex Sans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 Who Are Inventors?</dc:title>
  <dc:creator>Michael Bryson</dc:creator>
  <cp:lastModifiedBy>Michael Bryson</cp:lastModifiedBy>
  <cp:revision>344</cp:revision>
  <dcterms:created xsi:type="dcterms:W3CDTF">2021-03-25T22:51:27Z</dcterms:created>
  <dcterms:modified xsi:type="dcterms:W3CDTF">2022-01-21T20:10:21Z</dcterms:modified>
</cp:coreProperties>
</file>