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381" r:id="rId2"/>
    <p:sldId id="382" r:id="rId3"/>
    <p:sldId id="323" r:id="rId4"/>
    <p:sldId id="345" r:id="rId5"/>
    <p:sldId id="398" r:id="rId6"/>
    <p:sldId id="399" r:id="rId7"/>
    <p:sldId id="388" r:id="rId8"/>
    <p:sldId id="389" r:id="rId9"/>
    <p:sldId id="390" r:id="rId10"/>
    <p:sldId id="391" r:id="rId11"/>
    <p:sldId id="392" r:id="rId12"/>
    <p:sldId id="393" r:id="rId13"/>
    <p:sldId id="394" r:id="rId14"/>
    <p:sldId id="395" r:id="rId15"/>
    <p:sldId id="396" r:id="rId16"/>
    <p:sldId id="342" r:id="rId17"/>
    <p:sldId id="372" r:id="rId18"/>
    <p:sldId id="367" r:id="rId19"/>
    <p:sldId id="397" r:id="rId20"/>
    <p:sldId id="369" r:id="rId21"/>
    <p:sldId id="370" r:id="rId22"/>
    <p:sldId id="371" r:id="rId23"/>
    <p:sldId id="374" r:id="rId24"/>
    <p:sldId id="383" r:id="rId25"/>
    <p:sldId id="384" r:id="rId26"/>
  </p:sldIdLst>
  <p:sldSz cx="9144000" cy="5143500" type="screen16x9"/>
  <p:notesSz cx="6858000" cy="9144000"/>
  <p:embeddedFontLst>
    <p:embeddedFont>
      <p:font typeface="Arial Black" panose="020B0A04020102020204" pitchFamily="34" charset="0"/>
      <p:bold r:id="rId28"/>
    </p:embeddedFont>
    <p:embeddedFont>
      <p:font typeface="IBM Plex Sans Light" panose="020B0403050203000203" pitchFamily="34" charset="0"/>
      <p:regular r:id="rId29"/>
      <p:italic r:id="rId30"/>
    </p:embeddedFont>
    <p:embeddedFont>
      <p:font typeface="Yu Gothic Light" panose="020B0300000000000000" pitchFamily="34" charset="-128"/>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54C"/>
    <a:srgbClr val="2C53AF"/>
    <a:srgbClr val="425890"/>
    <a:srgbClr val="394C7B"/>
    <a:srgbClr val="354773"/>
    <a:srgbClr val="556FB1"/>
    <a:srgbClr val="A2B0D2"/>
    <a:srgbClr val="C1CAE1"/>
    <a:srgbClr val="B3BEDB"/>
    <a:srgbClr val="A4B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a:t>
            </a:r>
            <a:r>
              <a:rPr lang="en-US" baseline="0" smtClean="0"/>
              <a:t>There are also some animated transitions that require an extra slide to animate properly.</a:t>
            </a:r>
            <a:endParaRPr lang="en-US" baseline="0" dirty="0" smtClean="0"/>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3:  Requirements</a:t>
            </a:r>
          </a:p>
          <a:p>
            <a:endParaRPr lang="en-US" baseline="0" dirty="0" smtClean="0"/>
          </a:p>
          <a:p>
            <a:r>
              <a:rPr lang="en-US" baseline="0" dirty="0" smtClean="0"/>
              <a:t>List the requirements for your solution, but don’t choose a solution yet. These are the things you will have to address to solve the problem.</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4:  Solution</a:t>
            </a:r>
          </a:p>
          <a:p>
            <a:endParaRPr lang="en-US" baseline="0" dirty="0" smtClean="0"/>
          </a:p>
          <a:p>
            <a:r>
              <a:rPr lang="en-US" baseline="0" dirty="0" smtClean="0"/>
              <a:t>Consider any and all possible solutions. Compare these solutions to the requirements and pick the one with the best chance of success.</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5:  Prototype</a:t>
            </a:r>
          </a:p>
          <a:p>
            <a:endParaRPr lang="en-US" baseline="0" dirty="0" smtClean="0"/>
          </a:p>
          <a:p>
            <a:r>
              <a:rPr lang="en-US" baseline="0" dirty="0" smtClean="0"/>
              <a:t>Design and build a prototype (model) of the solution you chose.</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6:  Testing </a:t>
            </a:r>
            <a:r>
              <a:rPr lang="en-US" baseline="0" smtClean="0"/>
              <a:t>(&amp; Iteration)</a:t>
            </a:r>
            <a:endParaRPr lang="en-US" baseline="0" dirty="0" smtClean="0"/>
          </a:p>
          <a:p>
            <a:endParaRPr lang="en-US" baseline="0" dirty="0" smtClean="0"/>
          </a:p>
          <a:p>
            <a:r>
              <a:rPr lang="en-US" baseline="0" dirty="0" smtClean="0"/>
              <a:t>Test the prototype to see how well it works. Return to previous steps and make improvements as necessary (iteration).</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7:  Communicate</a:t>
            </a:r>
          </a:p>
          <a:p>
            <a:endParaRPr lang="en-US" baseline="0" dirty="0" smtClean="0"/>
          </a:p>
          <a:p>
            <a:r>
              <a:rPr lang="en-US" baseline="0" dirty="0" smtClean="0"/>
              <a:t>Tell others what you accomplished. Show them the final result and explain the steps you took.</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Problem: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activity should be completed together as a class. Let the students think for themselves and discuss together as you guide the process. This is an opportunity for them to practice the engineering design process before doing it with their own problem. You will not be doing the entire design process with this example (only the first 4 steps). As you progress through the example, write and draw on the board.</a:t>
            </a:r>
          </a:p>
          <a:p>
            <a:endParaRPr lang="en-US" baseline="0" dirty="0" smtClean="0"/>
          </a:p>
          <a:p>
            <a:r>
              <a:rPr lang="en-US" baseline="0" dirty="0" smtClean="0"/>
              <a:t>Find a Problem:</a:t>
            </a:r>
          </a:p>
          <a:p>
            <a:endParaRPr lang="en-US" baseline="0" dirty="0" smtClean="0"/>
          </a:p>
          <a:p>
            <a:pPr marL="171450" indent="-171450">
              <a:buFont typeface="Arial" panose="020B0604020202020204" pitchFamily="34" charset="0"/>
              <a:buChar char="•"/>
            </a:pPr>
            <a:r>
              <a:rPr lang="en-US" baseline="0" dirty="0" smtClean="0"/>
              <a:t>Choose a simple example to solve with the class. </a:t>
            </a:r>
          </a:p>
          <a:p>
            <a:pPr marL="171450" indent="-171450">
              <a:buFont typeface="Arial" panose="020B0604020202020204" pitchFamily="34" charset="0"/>
              <a:buChar char="•"/>
            </a:pPr>
            <a:r>
              <a:rPr lang="en-US" baseline="0" dirty="0" smtClean="0"/>
              <a:t>You can find Example Problems on our website (Activities section in Teacher Resources) or choose your own.</a:t>
            </a:r>
            <a:br>
              <a:rPr lang="en-US" baseline="0" dirty="0" smtClean="0"/>
            </a:br>
            <a:r>
              <a:rPr lang="en-US" baseline="0" dirty="0" smtClean="0"/>
              <a:t>https://www.andrews.edu/cas/stem/invent/downloads/example-problems_9-12.pdf</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Define the Problem:</a:t>
            </a:r>
          </a:p>
          <a:p>
            <a:endParaRPr lang="en-US" baseline="0" dirty="0" smtClean="0"/>
          </a:p>
          <a:p>
            <a:pPr marL="171450" indent="-171450">
              <a:buFont typeface="Arial" panose="020B0604020202020204" pitchFamily="34" charset="0"/>
              <a:buChar char="•"/>
            </a:pPr>
            <a:r>
              <a:rPr lang="en-US" baseline="0" dirty="0" smtClean="0"/>
              <a:t>Describe the problem in detail.</a:t>
            </a:r>
          </a:p>
          <a:p>
            <a:pPr marL="171450" indent="-171450">
              <a:buFont typeface="Arial" panose="020B0604020202020204" pitchFamily="34" charset="0"/>
              <a:buChar char="•"/>
            </a:pPr>
            <a:r>
              <a:rPr lang="en-US" baseline="0" dirty="0" smtClean="0"/>
              <a:t>List anything that might be important to know when looking for a solution.</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Research the Problem:</a:t>
            </a:r>
          </a:p>
          <a:p>
            <a:endParaRPr lang="en-US" baseline="0" dirty="0" smtClean="0"/>
          </a:p>
          <a:p>
            <a:pPr marL="171450" indent="-171450">
              <a:buFont typeface="Arial" panose="020B0604020202020204" pitchFamily="34" charset="0"/>
              <a:buChar char="•"/>
            </a:pPr>
            <a:r>
              <a:rPr lang="en-US" baseline="0" dirty="0" smtClean="0"/>
              <a:t>Consider the questions for the chosen problem.</a:t>
            </a:r>
          </a:p>
          <a:p>
            <a:pPr marL="171450" indent="-171450">
              <a:buFont typeface="Arial" panose="020B0604020202020204" pitchFamily="34" charset="0"/>
              <a:buChar char="•"/>
            </a:pPr>
            <a:r>
              <a:rPr lang="en-US" baseline="0" dirty="0" smtClean="0"/>
              <a:t>To save time, this step can be simplified or skipped for the example.</a:t>
            </a:r>
          </a:p>
          <a:p>
            <a:pPr marL="171450" indent="-171450">
              <a:buFont typeface="Arial" panose="020B0604020202020204" pitchFamily="34" charset="0"/>
              <a:buChar char="•"/>
            </a:pPr>
            <a:r>
              <a:rPr lang="en-US" baseline="0" smtClean="0"/>
              <a:t>Students will go more in depth when doing it for their own problem.</a:t>
            </a:r>
            <a:endParaRPr lang="en-US" baseline="0" dirty="0" smtClean="0"/>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List Solution Requirements: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Write the requirements on the board.</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Criteria – things the solution must meet or do</a:t>
            </a:r>
          </a:p>
          <a:p>
            <a:pPr marL="171450" indent="-171450">
              <a:buFont typeface="Arial" panose="020B0604020202020204" pitchFamily="34" charset="0"/>
              <a:buChar char="•"/>
            </a:pPr>
            <a:r>
              <a:rPr lang="en-US" baseline="0" dirty="0" smtClean="0"/>
              <a:t>Constraints – things the solution must not do (limitations or restrictions for the design)</a:t>
            </a:r>
          </a:p>
          <a:p>
            <a:pPr marL="171450" indent="-171450">
              <a:buFont typeface="Arial" panose="020B0604020202020204" pitchFamily="34" charset="0"/>
              <a:buChar char="•"/>
            </a:pPr>
            <a:r>
              <a:rPr lang="en-US" baseline="0" dirty="0" smtClean="0"/>
              <a:t>Consider the requirements for the solution without choosing a specific solution yet.</a:t>
            </a:r>
          </a:p>
          <a:p>
            <a:pPr marL="171450" indent="-171450">
              <a:buFont typeface="Arial" panose="020B0604020202020204" pitchFamily="34" charset="0"/>
              <a:buChar char="•"/>
            </a:pPr>
            <a:r>
              <a:rPr lang="en-US" baseline="0" dirty="0" smtClean="0"/>
              <a:t>The requirements will be the checklist for the invention. </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Find Solutions: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Write/draw the solutions on the board.</a:t>
            </a:r>
          </a:p>
          <a:p>
            <a:endParaRPr lang="en-US" baseline="0" dirty="0" smtClean="0"/>
          </a:p>
          <a:p>
            <a:pPr marL="171450" indent="-171450">
              <a:buFont typeface="Arial" panose="020B0604020202020204" pitchFamily="34" charset="0"/>
              <a:buChar char="•"/>
            </a:pPr>
            <a:r>
              <a:rPr lang="en-US" baseline="0" dirty="0" smtClean="0"/>
              <a:t>Let students think of and draw solutions on their own or in groups.</a:t>
            </a:r>
          </a:p>
          <a:p>
            <a:pPr marL="171450" indent="-171450">
              <a:buFont typeface="Arial" panose="020B0604020202020204" pitchFamily="34" charset="0"/>
              <a:buChar char="•"/>
            </a:pPr>
            <a:r>
              <a:rPr lang="en-US" baseline="0" dirty="0" smtClean="0"/>
              <a:t>Have the students share with the class.</a:t>
            </a:r>
          </a:p>
          <a:p>
            <a:pPr marL="171450" indent="-171450">
              <a:buFont typeface="Arial" panose="020B0604020202020204" pitchFamily="34" charset="0"/>
              <a:buChar char="•"/>
            </a:pPr>
            <a:r>
              <a:rPr lang="en-US" baseline="0" dirty="0" smtClean="0"/>
              <a:t>Think of as many ideas as possible.</a:t>
            </a:r>
          </a:p>
          <a:p>
            <a:pPr marL="171450" indent="-171450">
              <a:buFont typeface="Arial" panose="020B0604020202020204" pitchFamily="34" charset="0"/>
              <a:buChar char="•"/>
            </a:pPr>
            <a:r>
              <a:rPr lang="en-US" baseline="0" dirty="0" smtClean="0"/>
              <a:t>Even bad ideas may spark an idea in someone else.</a:t>
            </a:r>
          </a:p>
          <a:p>
            <a:pPr marL="171450" indent="-171450">
              <a:buFont typeface="Arial" panose="020B0604020202020204" pitchFamily="34" charset="0"/>
              <a:buChar char="•"/>
            </a:pPr>
            <a:r>
              <a:rPr lang="en-US" baseline="0" dirty="0" smtClean="0"/>
              <a:t>Ideally, consider solutions you can </a:t>
            </a:r>
            <a:r>
              <a:rPr lang="en-US" u="sng" baseline="0" dirty="0" smtClean="0"/>
              <a:t>make</a:t>
            </a:r>
            <a:r>
              <a:rPr lang="en-US" u="none" baseline="0" dirty="0" smtClean="0"/>
              <a:t>.</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Choose the Best Solution:</a:t>
            </a:r>
          </a:p>
          <a:p>
            <a:endParaRPr lang="en-US" baseline="0" dirty="0" smtClean="0"/>
          </a:p>
          <a:p>
            <a:pPr marL="171450" indent="-171450">
              <a:buFont typeface="Arial" panose="020B0604020202020204" pitchFamily="34" charset="0"/>
              <a:buChar char="•"/>
            </a:pPr>
            <a:r>
              <a:rPr lang="en-US" baseline="0" dirty="0" smtClean="0"/>
              <a:t>Discuss as a class or in small groups.</a:t>
            </a:r>
          </a:p>
          <a:p>
            <a:pPr marL="171450" indent="-171450">
              <a:buFont typeface="Arial" panose="020B0604020202020204" pitchFamily="34" charset="0"/>
              <a:buChar char="•"/>
            </a:pPr>
            <a:r>
              <a:rPr lang="en-US" baseline="0" dirty="0" smtClean="0"/>
              <a:t>Choose the solution that best meets the requirements.</a:t>
            </a:r>
          </a:p>
          <a:p>
            <a:pPr marL="171450" indent="-171450">
              <a:buFont typeface="Arial" panose="020B0604020202020204" pitchFamily="34" charset="0"/>
              <a:buChar char="•"/>
            </a:pPr>
            <a:r>
              <a:rPr lang="en-US" baseline="0" dirty="0" smtClean="0"/>
              <a:t>The solution should be original or innovative (improve on existing inventions).</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Remaining Steps:</a:t>
            </a:r>
          </a:p>
          <a:p>
            <a:endParaRPr lang="en-US" baseline="0" dirty="0" smtClean="0"/>
          </a:p>
          <a:p>
            <a:pPr marL="171450" indent="-171450">
              <a:buFont typeface="Arial" panose="020B0604020202020204" pitchFamily="34" charset="0"/>
              <a:buChar char="•"/>
            </a:pPr>
            <a:r>
              <a:rPr lang="en-US" baseline="0" dirty="0" smtClean="0"/>
              <a:t>When students do this with their own project, they will then design, build, test, and improve their solution.</a:t>
            </a:r>
          </a:p>
          <a:p>
            <a:pPr marL="171450" indent="-171450">
              <a:buFont typeface="Arial" panose="020B0604020202020204" pitchFamily="34" charset="0"/>
              <a:buChar char="•"/>
            </a:pPr>
            <a:r>
              <a:rPr lang="en-US" baseline="0" dirty="0" smtClean="0"/>
              <a:t>At the end, they will prepare a presentation.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Starting next time, the students will work on the project in their teams. They will follow the engineering design process and document their progress in the Logbook (available on our website, Project Resources section in Teacher Resources).</a:t>
            </a:r>
          </a:p>
        </p:txBody>
      </p:sp>
      <p:sp>
        <p:nvSpPr>
          <p:cNvPr id="4" name="Slide Number Placeholder 3"/>
          <p:cNvSpPr>
            <a:spLocks noGrp="1"/>
          </p:cNvSpPr>
          <p:nvPr>
            <p:ph type="sldNum" sz="quarter" idx="10"/>
          </p:nvPr>
        </p:nvSpPr>
        <p:spPr/>
        <p:txBody>
          <a:bodyPr/>
          <a:lstStyle/>
          <a:p>
            <a:fld id="{028FEF5D-6376-4721-9522-84001B95F62D}" type="slidenum">
              <a:rPr lang="en-US" smtClean="0"/>
              <a:t>23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3: What Is Engineering?</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do Engineers do?</a:t>
            </a:r>
          </a:p>
          <a:p>
            <a:endParaRPr lang="en-US" baseline="0" dirty="0" smtClean="0"/>
          </a:p>
          <a:p>
            <a:r>
              <a:rPr lang="en-US" baseline="0" dirty="0" smtClean="0"/>
              <a:t>Engineers design things to solve problems – computers, bridges, rockets, toasters, drink cups, and more.</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do engineers solve problems? </a:t>
            </a:r>
          </a:p>
          <a:p>
            <a:endParaRPr lang="en-US" baseline="0" dirty="0" smtClean="0"/>
          </a:p>
          <a:p>
            <a:r>
              <a:rPr lang="en-US" baseline="0" dirty="0" smtClean="0"/>
              <a:t>They follow the engineering design process. These systematic steps allow them to design solutions to real-world problems.</a:t>
            </a:r>
          </a:p>
          <a:p>
            <a:endParaRPr lang="en-US" baseline="0" dirty="0" smtClean="0"/>
          </a:p>
          <a:p>
            <a:r>
              <a:rPr lang="en-US" baseline="0" dirty="0" smtClean="0"/>
              <a:t>This process will help students create an invention to solve their team’s problem.</a:t>
            </a:r>
          </a:p>
          <a:p>
            <a:endParaRPr lang="en-US" baseline="0" dirty="0" smtClean="0"/>
          </a:p>
          <a:p>
            <a:r>
              <a:rPr lang="en-US" baseline="0" dirty="0" smtClean="0"/>
              <a:t>Briefly explain each step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1:  Problem</a:t>
            </a:r>
          </a:p>
          <a:p>
            <a:endParaRPr lang="en-US" baseline="0" dirty="0" smtClean="0"/>
          </a:p>
          <a:p>
            <a:r>
              <a:rPr lang="en-US" baseline="0" dirty="0" smtClean="0"/>
              <a:t>Find a problem by observing the world around you.</a:t>
            </a:r>
          </a:p>
          <a:p>
            <a:r>
              <a:rPr lang="en-US" baseline="0" dirty="0" smtClean="0"/>
              <a:t>Define (describe) the problem in detail.</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2:  Research</a:t>
            </a:r>
          </a:p>
          <a:p>
            <a:endParaRPr lang="en-US" baseline="0" dirty="0" smtClean="0"/>
          </a:p>
          <a:p>
            <a:r>
              <a:rPr lang="en-US" baseline="0" dirty="0" smtClean="0"/>
              <a:t>Learn more about the problem and other potential solutions.</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18" Type="http://schemas.openxmlformats.org/officeDocument/2006/relationships/image" Target="../media/image28.png"/><Relationship Id="rId3" Type="http://schemas.openxmlformats.org/officeDocument/2006/relationships/image" Target="../media/image15.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1.wdp"/><Relationship Id="rId24" Type="http://schemas.openxmlformats.org/officeDocument/2006/relationships/image" Target="../media/image34.png"/><Relationship Id="rId5" Type="http://schemas.openxmlformats.org/officeDocument/2006/relationships/image" Target="../media/image17.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7750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2"/>
          <p:cNvGrpSpPr/>
          <p:nvPr/>
        </p:nvGrpSpPr>
        <p:grpSpPr>
          <a:xfrm>
            <a:off x="3120027" y="1786291"/>
            <a:ext cx="4911453" cy="1775891"/>
            <a:chOff x="3120027" y="1581149"/>
            <a:chExt cx="4911453" cy="1775891"/>
          </a:xfrm>
        </p:grpSpPr>
        <p:grpSp>
          <p:nvGrpSpPr>
            <p:cNvPr id="34" name="Step 1"/>
            <p:cNvGrpSpPr/>
            <p:nvPr/>
          </p:nvGrpSpPr>
          <p:grpSpPr>
            <a:xfrm>
              <a:off x="3120027" y="1581149"/>
              <a:ext cx="4728573" cy="1455852"/>
              <a:chOff x="3120027" y="1581149"/>
              <a:chExt cx="4728573" cy="1455852"/>
            </a:xfrm>
          </p:grpSpPr>
          <p:sp>
            <p:nvSpPr>
              <p:cNvPr id="3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Research who/what is affected by the problem, existing solutions/inventions, and areas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for improvement.</a:t>
                </a:r>
                <a:endParaRPr lang="en-US" sz="1600" dirty="0">
                  <a:solidFill>
                    <a:prstClr val="black"/>
                  </a:solidFill>
                </a:endParaRPr>
              </a:p>
            </p:txBody>
          </p:sp>
          <p:sp>
            <p:nvSpPr>
              <p:cNvPr id="37" name="Round Same Side Corner Rectangle 36"/>
              <p:cNvSpPr/>
              <p:nvPr/>
            </p:nvSpPr>
            <p:spPr>
              <a:xfrm rot="16200000">
                <a:off x="2446966" y="2254212"/>
                <a:ext cx="1455850"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38" name="Step 3"/>
          <p:cNvGrpSpPr/>
          <p:nvPr/>
        </p:nvGrpSpPr>
        <p:grpSpPr>
          <a:xfrm>
            <a:off x="3120026" y="1991433"/>
            <a:ext cx="4911454" cy="1775892"/>
            <a:chOff x="3120026" y="1786291"/>
            <a:chExt cx="4911454" cy="1775892"/>
          </a:xfrm>
        </p:grpSpPr>
        <p:grpSp>
          <p:nvGrpSpPr>
            <p:cNvPr id="39" name="Step 2"/>
            <p:cNvGrpSpPr/>
            <p:nvPr/>
          </p:nvGrpSpPr>
          <p:grpSpPr>
            <a:xfrm>
              <a:off x="3120026" y="1786291"/>
              <a:ext cx="4728027" cy="1455852"/>
              <a:chOff x="3120027" y="1581149"/>
              <a:chExt cx="4728027" cy="1455852"/>
            </a:xfrm>
          </p:grpSpPr>
          <p:sp>
            <p:nvSpPr>
              <p:cNvPr id="4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List the specific requirements for your solution. The design is successful when it has met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these </a:t>
                </a:r>
                <a:r>
                  <a:rPr lang="en-US" sz="1600" dirty="0">
                    <a:solidFill>
                      <a:prstClr val="black"/>
                    </a:solidFill>
                    <a:latin typeface="Arial"/>
                    <a:cs typeface="Arial"/>
                    <a:sym typeface="Arial"/>
                  </a:rPr>
                  <a:t>requirements.</a:t>
                </a:r>
                <a:endParaRPr lang="en-US" sz="1600" dirty="0">
                  <a:solidFill>
                    <a:prstClr val="black"/>
                  </a:solidFill>
                </a:endParaRPr>
              </a:p>
            </p:txBody>
          </p:sp>
          <p:sp>
            <p:nvSpPr>
              <p:cNvPr id="42" name="Round Same Side Corner Rectangle 41"/>
              <p:cNvSpPr/>
              <p:nvPr/>
            </p:nvSpPr>
            <p:spPr>
              <a:xfrm rot="16200000">
                <a:off x="2446966" y="2254212"/>
                <a:ext cx="1455850"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p:spPr>
        </p:pic>
      </p:grpSp>
      <p:grpSp>
        <p:nvGrpSpPr>
          <p:cNvPr id="2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5" name="Connector"/>
            <p:cNvCxnSpPr>
              <a:cxnSpLocks/>
              <a:stCxn id="33" idx="2"/>
              <a:endCxn id="2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2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8"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9"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0"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1"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50187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3"/>
          <p:cNvGrpSpPr/>
          <p:nvPr/>
        </p:nvGrpSpPr>
        <p:grpSpPr>
          <a:xfrm>
            <a:off x="3120027" y="1991433"/>
            <a:ext cx="4911453" cy="1775891"/>
            <a:chOff x="3120027" y="1581149"/>
            <a:chExt cx="4911453" cy="1775891"/>
          </a:xfrm>
        </p:grpSpPr>
        <p:grpSp>
          <p:nvGrpSpPr>
            <p:cNvPr id="24" name="Step 1"/>
            <p:cNvGrpSpPr/>
            <p:nvPr/>
          </p:nvGrpSpPr>
          <p:grpSpPr>
            <a:xfrm>
              <a:off x="3120027" y="1581149"/>
              <a:ext cx="4728573" cy="1455852"/>
              <a:chOff x="3120027" y="1581149"/>
              <a:chExt cx="4728573" cy="1455852"/>
            </a:xfrm>
          </p:grpSpPr>
          <p:sp>
            <p:nvSpPr>
              <p:cNvPr id="2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3:  Requirements</a:t>
                </a:r>
              </a:p>
              <a:p>
                <a:pPr lvl="0"/>
                <a:r>
                  <a:rPr lang="en-US" sz="1600" dirty="0">
                    <a:solidFill>
                      <a:prstClr val="black"/>
                    </a:solidFill>
                    <a:latin typeface="Arial"/>
                    <a:cs typeface="Arial"/>
                    <a:sym typeface="Arial"/>
                  </a:rPr>
                  <a:t>List the specific requirements for your solution. The design is successful when it has met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these requirements.</a:t>
                </a:r>
                <a:endParaRPr lang="en-US" sz="1600" dirty="0">
                  <a:solidFill>
                    <a:prstClr val="black"/>
                  </a:solidFill>
                </a:endParaRPr>
              </a:p>
            </p:txBody>
          </p:sp>
          <p:sp>
            <p:nvSpPr>
              <p:cNvPr id="27" name="Round Same Side Corner Rectangle 26"/>
              <p:cNvSpPr/>
              <p:nvPr/>
            </p:nvSpPr>
            <p:spPr>
              <a:xfrm rot="16200000">
                <a:off x="2446966" y="2254212"/>
                <a:ext cx="1455850" cy="109728"/>
              </a:xfrm>
              <a:prstGeom prst="round2SameRect">
                <a:avLst>
                  <a:gd name="adj1" fmla="val 50000"/>
                  <a:gd name="adj2" fmla="val 0"/>
                </a:avLst>
              </a:prstGeom>
              <a:solidFill>
                <a:srgbClr val="FF8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28" name="Step 4"/>
          <p:cNvGrpSpPr/>
          <p:nvPr/>
        </p:nvGrpSpPr>
        <p:grpSpPr>
          <a:xfrm>
            <a:off x="3120026" y="2476718"/>
            <a:ext cx="4911454" cy="1775892"/>
            <a:chOff x="3120026" y="1786291"/>
            <a:chExt cx="4911454" cy="1775892"/>
          </a:xfrm>
          <a:effectLst/>
        </p:grpSpPr>
        <p:grpSp>
          <p:nvGrpSpPr>
            <p:cNvPr id="29" name="Step 2"/>
            <p:cNvGrpSpPr/>
            <p:nvPr/>
          </p:nvGrpSpPr>
          <p:grpSpPr>
            <a:xfrm>
              <a:off x="3120026" y="1786291"/>
              <a:ext cx="4728027" cy="1455852"/>
              <a:chOff x="3120027" y="1581149"/>
              <a:chExt cx="4728027" cy="1455852"/>
            </a:xfrm>
          </p:grpSpPr>
          <p:sp>
            <p:nvSpPr>
              <p:cNvPr id="3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Brainstorm and discuss to identify original ideas. Compare with the requirements to choose the best solution.</a:t>
                </a:r>
                <a:endParaRPr lang="en-US" sz="1600" dirty="0">
                  <a:solidFill>
                    <a:prstClr val="black"/>
                  </a:solidFill>
                </a:endParaRPr>
              </a:p>
            </p:txBody>
          </p:sp>
          <p:sp>
            <p:nvSpPr>
              <p:cNvPr id="32" name="Round Same Side Corner Rectangle 31"/>
              <p:cNvSpPr/>
              <p:nvPr/>
            </p:nvSpPr>
            <p:spPr>
              <a:xfrm rot="16200000">
                <a:off x="2446966" y="2254212"/>
                <a:ext cx="1455850"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a:effectLst>
              <a:glow rad="254000">
                <a:schemeClr val="bg1">
                  <a:alpha val="3000"/>
                </a:schemeClr>
              </a:glow>
            </a:effectLst>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8597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3" name="Step 4"/>
          <p:cNvGrpSpPr/>
          <p:nvPr/>
        </p:nvGrpSpPr>
        <p:grpSpPr>
          <a:xfrm>
            <a:off x="3120027" y="2476719"/>
            <a:ext cx="4911453" cy="1775891"/>
            <a:chOff x="3120027" y="1581149"/>
            <a:chExt cx="4911453" cy="1775891"/>
          </a:xfrm>
        </p:grpSpPr>
        <p:grpSp>
          <p:nvGrpSpPr>
            <p:cNvPr id="34" name="Step 1"/>
            <p:cNvGrpSpPr/>
            <p:nvPr/>
          </p:nvGrpSpPr>
          <p:grpSpPr>
            <a:xfrm>
              <a:off x="3120027" y="1581149"/>
              <a:ext cx="4728573" cy="1455852"/>
              <a:chOff x="3120027" y="1581149"/>
              <a:chExt cx="4728573" cy="1455852"/>
            </a:xfrm>
          </p:grpSpPr>
          <p:sp>
            <p:nvSpPr>
              <p:cNvPr id="3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4:  Solution</a:t>
                </a:r>
              </a:p>
              <a:p>
                <a:pPr lvl="0"/>
                <a:r>
                  <a:rPr lang="en-US" sz="1600" dirty="0">
                    <a:solidFill>
                      <a:prstClr val="black"/>
                    </a:solidFill>
                    <a:latin typeface="Arial"/>
                    <a:cs typeface="Arial"/>
                    <a:sym typeface="Arial"/>
                  </a:rPr>
                  <a:t>Brainstorm and discuss to identify original ideas. Compare with the requirements to choose the best solution.</a:t>
                </a:r>
                <a:endParaRPr lang="en-US" sz="1600" dirty="0">
                  <a:solidFill>
                    <a:prstClr val="black"/>
                  </a:solidFill>
                </a:endParaRPr>
              </a:p>
            </p:txBody>
          </p:sp>
          <p:sp>
            <p:nvSpPr>
              <p:cNvPr id="37" name="Round Same Side Corner Rectangle 36"/>
              <p:cNvSpPr/>
              <p:nvPr/>
            </p:nvSpPr>
            <p:spPr>
              <a:xfrm rot="16200000">
                <a:off x="2446966" y="2254212"/>
                <a:ext cx="1455850" cy="109728"/>
              </a:xfrm>
              <a:prstGeom prst="round2SameRect">
                <a:avLst>
                  <a:gd name="adj1" fmla="val 50000"/>
                  <a:gd name="adj2" fmla="val 0"/>
                </a:avLst>
              </a:prstGeom>
              <a:solidFill>
                <a:srgbClr val="000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a:effectLst>
              <a:glow rad="254000">
                <a:schemeClr val="bg1">
                  <a:alpha val="3000"/>
                </a:schemeClr>
              </a:glow>
            </a:effectLst>
          </p:spPr>
        </p:pic>
      </p:grpSp>
      <p:grpSp>
        <p:nvGrpSpPr>
          <p:cNvPr id="38" name="Step 5"/>
          <p:cNvGrpSpPr/>
          <p:nvPr/>
        </p:nvGrpSpPr>
        <p:grpSpPr>
          <a:xfrm>
            <a:off x="3120026" y="2640767"/>
            <a:ext cx="4911454" cy="1777089"/>
            <a:chOff x="3120026" y="1465054"/>
            <a:chExt cx="4911454" cy="1777089"/>
          </a:xfrm>
          <a:effectLst/>
        </p:grpSpPr>
        <p:grpSp>
          <p:nvGrpSpPr>
            <p:cNvPr id="39" name="Step 2"/>
            <p:cNvGrpSpPr/>
            <p:nvPr/>
          </p:nvGrpSpPr>
          <p:grpSpPr>
            <a:xfrm>
              <a:off x="3120026" y="1786291"/>
              <a:ext cx="4728027" cy="1455852"/>
              <a:chOff x="3120027" y="1581149"/>
              <a:chExt cx="4728027" cy="1455852"/>
            </a:xfrm>
          </p:grpSpPr>
          <p:sp>
            <p:nvSpPr>
              <p:cNvPr id="4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Determine how your invention will work and </a:t>
                </a:r>
              </a:p>
              <a:p>
                <a:pPr lvl="0"/>
                <a:r>
                  <a:rPr lang="en-US" sz="1600" dirty="0">
                    <a:solidFill>
                      <a:prstClr val="black"/>
                    </a:solidFill>
                    <a:latin typeface="Arial"/>
                    <a:cs typeface="Arial"/>
                    <a:sym typeface="Arial"/>
                  </a:rPr>
                  <a:t>what it will look like. Then follow the design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and </a:t>
                </a:r>
                <a:r>
                  <a:rPr lang="en-US" sz="1600" dirty="0">
                    <a:solidFill>
                      <a:prstClr val="black"/>
                    </a:solidFill>
                    <a:latin typeface="Arial"/>
                    <a:cs typeface="Arial"/>
                    <a:sym typeface="Arial"/>
                  </a:rPr>
                  <a:t>build it.</a:t>
                </a:r>
              </a:p>
            </p:txBody>
          </p:sp>
          <p:sp>
            <p:nvSpPr>
              <p:cNvPr id="42" name="Round Same Side Corner Rectangle 41"/>
              <p:cNvSpPr/>
              <p:nvPr/>
            </p:nvSpPr>
            <p:spPr>
              <a:xfrm rot="16200000">
                <a:off x="2446966" y="2254212"/>
                <a:ext cx="1455850"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1465054"/>
              <a:ext cx="731520" cy="731520"/>
            </a:xfrm>
            <a:prstGeom prst="rect">
              <a:avLst/>
            </a:prstGeom>
            <a:effectLst/>
          </p:spPr>
        </p:pic>
      </p:grpSp>
      <p:grpSp>
        <p:nvGrpSpPr>
          <p:cNvPr id="44"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5" name="Connector"/>
            <p:cNvCxnSpPr>
              <a:cxnSpLocks/>
              <a:stCxn id="61" idx="2"/>
              <a:endCxn id="46"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6"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7"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7"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8"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9"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60"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61"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48869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3"/>
                                        </p:tgtEl>
                                        <p:attrNameLst>
                                          <p:attrName>ppt_x</p:attrName>
                                        </p:attrNameLst>
                                      </p:cBhvr>
                                      <p:tavLst>
                                        <p:tav tm="0">
                                          <p:val>
                                            <p:strVal val="#ppt_x"/>
                                          </p:val>
                                        </p:tav>
                                        <p:tav tm="100000">
                                          <p:val>
                                            <p:strVal val="#ppt_x-#ppt_w*1.125000"/>
                                          </p:val>
                                        </p:tav>
                                      </p:tavLst>
                                    </p:anim>
                                    <p:animEffect transition="out" filter="wipe(left)">
                                      <p:cBhvr>
                                        <p:cTn id="7" dur="250"/>
                                        <p:tgtEl>
                                          <p:spTgt spid="33"/>
                                        </p:tgtEl>
                                      </p:cBhvr>
                                    </p:animEffect>
                                    <p:set>
                                      <p:cBhvr>
                                        <p:cTn id="8" dur="1" fill="hold">
                                          <p:stCondLst>
                                            <p:cond delay="249"/>
                                          </p:stCondLst>
                                        </p:cTn>
                                        <p:tgtEl>
                                          <p:spTgt spid="3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p:tgtEl>
                                          <p:spTgt spid="38"/>
                                        </p:tgtEl>
                                        <p:attrNameLst>
                                          <p:attrName>ppt_x</p:attrName>
                                        </p:attrNameLst>
                                      </p:cBhvr>
                                      <p:tavLst>
                                        <p:tav tm="0">
                                          <p:val>
                                            <p:strVal val="#ppt_x-#ppt_w*1.125000"/>
                                          </p:val>
                                        </p:tav>
                                        <p:tav tm="100000">
                                          <p:val>
                                            <p:strVal val="#ppt_x"/>
                                          </p:val>
                                        </p:tav>
                                      </p:tavLst>
                                    </p:anim>
                                    <p:animEffect transition="in" filter="wipe(right)">
                                      <p:cBhvr>
                                        <p:cTn id="1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a:off x="342900" y="2647948"/>
            <a:ext cx="1143002" cy="1527259"/>
          </a:xfrm>
          <a:prstGeom prst="arc">
            <a:avLst>
              <a:gd name="adj1" fmla="val 5401375"/>
              <a:gd name="adj2" fmla="val 14145948"/>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a:off x="514350" y="3204643"/>
            <a:ext cx="800101" cy="970566"/>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a:off x="609600" y="3689926"/>
            <a:ext cx="609602" cy="485282"/>
          </a:xfrm>
          <a:prstGeom prst="arc">
            <a:avLst>
              <a:gd name="adj1" fmla="val 5401375"/>
              <a:gd name="adj2" fmla="val 1617092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4" name="Step 5"/>
          <p:cNvGrpSpPr/>
          <p:nvPr/>
        </p:nvGrpSpPr>
        <p:grpSpPr>
          <a:xfrm>
            <a:off x="3120027" y="2640767"/>
            <a:ext cx="4911453" cy="1777084"/>
            <a:chOff x="3120027" y="1259917"/>
            <a:chExt cx="4911453" cy="1777084"/>
          </a:xfrm>
        </p:grpSpPr>
        <p:grpSp>
          <p:nvGrpSpPr>
            <p:cNvPr id="25" name="Step 1"/>
            <p:cNvGrpSpPr/>
            <p:nvPr/>
          </p:nvGrpSpPr>
          <p:grpSpPr>
            <a:xfrm>
              <a:off x="3120027" y="1581149"/>
              <a:ext cx="4728573" cy="1455852"/>
              <a:chOff x="3120027" y="1581149"/>
              <a:chExt cx="4728573" cy="1455852"/>
            </a:xfrm>
          </p:grpSpPr>
          <p:sp>
            <p:nvSpPr>
              <p:cNvPr id="27"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5:  Prototype</a:t>
                </a:r>
              </a:p>
              <a:p>
                <a:pPr lvl="0"/>
                <a:r>
                  <a:rPr lang="en-US" sz="1600" dirty="0">
                    <a:solidFill>
                      <a:prstClr val="black"/>
                    </a:solidFill>
                    <a:latin typeface="Arial"/>
                    <a:cs typeface="Arial"/>
                    <a:sym typeface="Arial"/>
                  </a:rPr>
                  <a:t>Determine how your invention will work and </a:t>
                </a:r>
              </a:p>
              <a:p>
                <a:pPr lvl="0"/>
                <a:r>
                  <a:rPr lang="en-US" sz="1600" dirty="0">
                    <a:solidFill>
                      <a:prstClr val="black"/>
                    </a:solidFill>
                    <a:latin typeface="Arial"/>
                    <a:cs typeface="Arial"/>
                    <a:sym typeface="Arial"/>
                  </a:rPr>
                  <a:t>what it will look like. Then follow the design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and build it.</a:t>
                </a:r>
              </a:p>
            </p:txBody>
          </p:sp>
          <p:sp>
            <p:nvSpPr>
              <p:cNvPr id="28" name="Round Same Side Corner Rectangle 27"/>
              <p:cNvSpPr/>
              <p:nvPr/>
            </p:nvSpPr>
            <p:spPr>
              <a:xfrm rot="16200000">
                <a:off x="2446966" y="2254212"/>
                <a:ext cx="1455850" cy="109728"/>
              </a:xfrm>
              <a:prstGeom prst="round2SameRect">
                <a:avLst>
                  <a:gd name="adj1" fmla="val 50000"/>
                  <a:gd name="adj2" fmla="val 0"/>
                </a:avLst>
              </a:prstGeom>
              <a:solidFill>
                <a:srgbClr val="FFF4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59917"/>
              <a:ext cx="731520" cy="731520"/>
            </a:xfrm>
            <a:prstGeom prst="rect">
              <a:avLst/>
            </a:prstGeom>
          </p:spPr>
        </p:pic>
      </p:grpSp>
      <p:grpSp>
        <p:nvGrpSpPr>
          <p:cNvPr id="29" name="Step 6"/>
          <p:cNvGrpSpPr/>
          <p:nvPr/>
        </p:nvGrpSpPr>
        <p:grpSpPr>
          <a:xfrm>
            <a:off x="3120026" y="2847103"/>
            <a:ext cx="4910907" cy="1775890"/>
            <a:chOff x="3120026" y="1466253"/>
            <a:chExt cx="4910907" cy="1775890"/>
          </a:xfrm>
        </p:grpSpPr>
        <p:grpSp>
          <p:nvGrpSpPr>
            <p:cNvPr id="32" name="Step 2"/>
            <p:cNvGrpSpPr/>
            <p:nvPr/>
          </p:nvGrpSpPr>
          <p:grpSpPr>
            <a:xfrm>
              <a:off x="3120026" y="1786291"/>
              <a:ext cx="4728027" cy="1455852"/>
              <a:chOff x="3120027" y="1581149"/>
              <a:chExt cx="4728027" cy="1455852"/>
            </a:xfrm>
          </p:grpSpPr>
          <p:sp>
            <p:nvSpPr>
              <p:cNvPr id="35"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Testing</a:t>
                </a:r>
              </a:p>
              <a:p>
                <a:pPr lvl="0"/>
                <a:r>
                  <a:rPr lang="en-US" sz="1600" dirty="0">
                    <a:solidFill>
                      <a:prstClr val="black"/>
                    </a:solidFill>
                    <a:latin typeface="Arial"/>
                    <a:cs typeface="Arial"/>
                    <a:sym typeface="Arial"/>
                  </a:rPr>
                  <a:t>Test to see if the prototype works as intended and meets the requirements</a:t>
                </a:r>
                <a:r>
                  <a:rPr lang="en-US" sz="1600" dirty="0" smtClean="0">
                    <a:solidFill>
                      <a:prstClr val="black"/>
                    </a:solidFill>
                    <a:latin typeface="Arial"/>
                    <a:cs typeface="Arial"/>
                    <a:sym typeface="Arial"/>
                  </a:rPr>
                  <a:t>.</a:t>
                </a:r>
                <a:endParaRPr lang="en-US" sz="1600" dirty="0">
                  <a:solidFill>
                    <a:prstClr val="black"/>
                  </a:solidFill>
                  <a:latin typeface="Arial"/>
                  <a:cs typeface="Arial"/>
                  <a:sym typeface="Arial"/>
                </a:endParaRPr>
              </a:p>
            </p:txBody>
          </p:sp>
          <p:sp>
            <p:nvSpPr>
              <p:cNvPr id="36" name="Round Same Side Corner Rectangle 35"/>
              <p:cNvSpPr/>
              <p:nvPr/>
            </p:nvSpPr>
            <p:spPr>
              <a:xfrm rot="16200000">
                <a:off x="2446966" y="2254212"/>
                <a:ext cx="1455850"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413" y="1466253"/>
              <a:ext cx="731520" cy="731520"/>
            </a:xfrm>
            <a:prstGeom prst="rect">
              <a:avLst/>
            </a:prstGeom>
          </p:spPr>
        </p:pic>
      </p:grpSp>
      <p:grpSp>
        <p:nvGrpSpPr>
          <p:cNvPr id="39"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0" name="Connector"/>
            <p:cNvCxnSpPr>
              <a:cxnSpLocks/>
              <a:stCxn id="47" idx="2"/>
              <a:endCxn id="41"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41"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42"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43"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4"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5"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6"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7"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
        <p:nvSpPr>
          <p:cNvPr id="37" name="Iteration"/>
          <p:cNvSpPr/>
          <p:nvPr/>
        </p:nvSpPr>
        <p:spPr>
          <a:xfrm>
            <a:off x="3175436" y="3167141"/>
            <a:ext cx="4673164" cy="1455852"/>
          </a:xfrm>
          <a:prstGeom prst="roundRect">
            <a:avLst>
              <a:gd name="adj" fmla="val 3581"/>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noFill/>
                <a:latin typeface="Arial Black" panose="020B0A04020102020204" pitchFamily="34" charset="0"/>
                <a:ea typeface="Arial"/>
                <a:cs typeface="Arial"/>
                <a:sym typeface="Arial"/>
              </a:rPr>
              <a:t>Step 6:  </a:t>
            </a:r>
            <a:r>
              <a:rPr lang="en-US" dirty="0" smtClean="0">
                <a:noFill/>
                <a:latin typeface="Arial Black" panose="020B0A04020102020204" pitchFamily="34" charset="0"/>
                <a:ea typeface="Arial"/>
                <a:cs typeface="Arial"/>
                <a:sym typeface="Arial"/>
              </a:rPr>
              <a:t>Testing </a:t>
            </a:r>
            <a:r>
              <a:rPr lang="en-US" dirty="0" smtClean="0">
                <a:solidFill>
                  <a:prstClr val="black"/>
                </a:solidFill>
                <a:latin typeface="Arial Black" panose="020B0A04020102020204" pitchFamily="34" charset="0"/>
                <a:ea typeface="Arial"/>
                <a:cs typeface="Arial"/>
                <a:sym typeface="Arial"/>
              </a:rPr>
              <a:t>&amp; Iteration</a:t>
            </a:r>
            <a:endParaRPr lang="en-US" dirty="0">
              <a:solidFill>
                <a:prstClr val="black"/>
              </a:solidFill>
              <a:latin typeface="Arial Black" panose="020B0A04020102020204" pitchFamily="34" charset="0"/>
              <a:ea typeface="Arial"/>
              <a:cs typeface="Arial"/>
              <a:sym typeface="Arial"/>
            </a:endParaRPr>
          </a:p>
          <a:p>
            <a:pPr lvl="0"/>
            <a:r>
              <a:rPr lang="en-US" sz="1600" dirty="0">
                <a:noFill/>
                <a:latin typeface="Arial"/>
                <a:cs typeface="Arial"/>
                <a:sym typeface="Arial"/>
              </a:rPr>
              <a:t>Test to see if the prototype works as intended and meets the requirements. </a:t>
            </a:r>
            <a:r>
              <a:rPr lang="en-US" sz="1600" dirty="0">
                <a:solidFill>
                  <a:prstClr val="black"/>
                </a:solidFill>
                <a:latin typeface="Arial"/>
                <a:cs typeface="Arial"/>
                <a:sym typeface="Arial"/>
              </a:rPr>
              <a:t>Repeat previous steps until it does.</a:t>
            </a:r>
          </a:p>
        </p:txBody>
      </p:sp>
    </p:spTree>
    <p:extLst>
      <p:ext uri="{BB962C8B-B14F-4D97-AF65-F5344CB8AC3E}">
        <p14:creationId xmlns:p14="http://schemas.microsoft.com/office/powerpoint/2010/main" val="10655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4"/>
                                        </p:tgtEl>
                                        <p:attrNameLst>
                                          <p:attrName>ppt_x</p:attrName>
                                        </p:attrNameLst>
                                      </p:cBhvr>
                                      <p:tavLst>
                                        <p:tav tm="0">
                                          <p:val>
                                            <p:strVal val="#ppt_x"/>
                                          </p:val>
                                        </p:tav>
                                        <p:tav tm="100000">
                                          <p:val>
                                            <p:strVal val="#ppt_x-#ppt_w*1.125000"/>
                                          </p:val>
                                        </p:tav>
                                      </p:tavLst>
                                    </p:anim>
                                    <p:animEffect transition="out" filter="wipe(left)">
                                      <p:cBhvr>
                                        <p:cTn id="7" dur="250"/>
                                        <p:tgtEl>
                                          <p:spTgt spid="24"/>
                                        </p:tgtEl>
                                      </p:cBhvr>
                                    </p:animEffect>
                                    <p:set>
                                      <p:cBhvr>
                                        <p:cTn id="8" dur="1" fill="hold">
                                          <p:stCondLst>
                                            <p:cond delay="249"/>
                                          </p:stCondLst>
                                        </p:cTn>
                                        <p:tgtEl>
                                          <p:spTgt spid="24"/>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250"/>
                                        <p:tgtEl>
                                          <p:spTgt spid="29"/>
                                        </p:tgtEl>
                                        <p:attrNameLst>
                                          <p:attrName>ppt_x</p:attrName>
                                        </p:attrNameLst>
                                      </p:cBhvr>
                                      <p:tavLst>
                                        <p:tav tm="0">
                                          <p:val>
                                            <p:strVal val="#ppt_x-#ppt_w*1.125000"/>
                                          </p:val>
                                        </p:tav>
                                        <p:tav tm="100000">
                                          <p:val>
                                            <p:strVal val="#ppt_x"/>
                                          </p:val>
                                        </p:tav>
                                      </p:tavLst>
                                    </p:anim>
                                    <p:animEffect transition="in" filter="wipe(right)">
                                      <p:cBhvr>
                                        <p:cTn id="13" dur="25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5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150"/>
                            </p:stCondLst>
                            <p:childTnLst>
                              <p:par>
                                <p:cTn id="22" presetID="1" presetClass="entr" presetSubtype="0" fill="hold" grpId="0" nodeType="afterEffect">
                                  <p:stCondLst>
                                    <p:cond delay="15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grpId="0" nodeType="afterEffect">
                                  <p:stCondLst>
                                    <p:cond delay="15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animBg="1"/>
      <p:bldP spid="30" grpId="0" animBg="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23" name="Step 6"/>
          <p:cNvGrpSpPr/>
          <p:nvPr/>
        </p:nvGrpSpPr>
        <p:grpSpPr>
          <a:xfrm>
            <a:off x="3120027" y="2846503"/>
            <a:ext cx="4911453" cy="1776490"/>
            <a:chOff x="3120027" y="1260511"/>
            <a:chExt cx="4911453" cy="1776490"/>
          </a:xfrm>
        </p:grpSpPr>
        <p:grpSp>
          <p:nvGrpSpPr>
            <p:cNvPr id="24" name="Step 1"/>
            <p:cNvGrpSpPr/>
            <p:nvPr/>
          </p:nvGrpSpPr>
          <p:grpSpPr>
            <a:xfrm>
              <a:off x="3120027" y="1581149"/>
              <a:ext cx="4728573" cy="1455852"/>
              <a:chOff x="3120027" y="1581149"/>
              <a:chExt cx="4728573" cy="1455852"/>
            </a:xfrm>
          </p:grpSpPr>
          <p:sp>
            <p:nvSpPr>
              <p:cNvPr id="26"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6:  </a:t>
                </a:r>
                <a:r>
                  <a:rPr lang="en-US" dirty="0" smtClean="0">
                    <a:solidFill>
                      <a:prstClr val="black"/>
                    </a:solidFill>
                    <a:latin typeface="Arial Black" panose="020B0A04020102020204" pitchFamily="34" charset="0"/>
                    <a:ea typeface="Arial"/>
                    <a:cs typeface="Arial"/>
                    <a:sym typeface="Arial"/>
                  </a:rPr>
                  <a:t>Testing &amp; Iteration</a:t>
                </a:r>
                <a:endParaRPr lang="en-US" dirty="0">
                  <a:solidFill>
                    <a:prstClr val="black"/>
                  </a:solidFill>
                  <a:latin typeface="Arial Black" panose="020B0A04020102020204" pitchFamily="34" charset="0"/>
                  <a:ea typeface="Arial"/>
                  <a:cs typeface="Arial"/>
                  <a:sym typeface="Arial"/>
                </a:endParaRPr>
              </a:p>
              <a:p>
                <a:pPr lvl="0"/>
                <a:r>
                  <a:rPr lang="en-US" sz="1600" dirty="0">
                    <a:solidFill>
                      <a:prstClr val="black"/>
                    </a:solidFill>
                    <a:latin typeface="Arial"/>
                    <a:cs typeface="Arial"/>
                    <a:sym typeface="Arial"/>
                  </a:rPr>
                  <a:t>Test to see if the prototype works as intended and meets the requirements. Repeat previous steps until it does.</a:t>
                </a:r>
              </a:p>
            </p:txBody>
          </p:sp>
          <p:sp>
            <p:nvSpPr>
              <p:cNvPr id="27" name="Round Same Side Corner Rectangle 26"/>
              <p:cNvSpPr/>
              <p:nvPr/>
            </p:nvSpPr>
            <p:spPr>
              <a:xfrm rot="16200000">
                <a:off x="2446966" y="2254212"/>
                <a:ext cx="1455850" cy="109728"/>
              </a:xfrm>
              <a:prstGeom prst="round2SameRect">
                <a:avLst>
                  <a:gd name="adj1" fmla="val 50000"/>
                  <a:gd name="adj2" fmla="val 0"/>
                </a:avLst>
              </a:prstGeom>
              <a:solidFill>
                <a:srgbClr val="FF5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0511"/>
              <a:ext cx="731520" cy="731520"/>
            </a:xfrm>
            <a:prstGeom prst="rect">
              <a:avLst/>
            </a:prstGeom>
          </p:spPr>
        </p:pic>
      </p:grpSp>
      <p:grpSp>
        <p:nvGrpSpPr>
          <p:cNvPr id="28" name="Step 7"/>
          <p:cNvGrpSpPr/>
          <p:nvPr/>
        </p:nvGrpSpPr>
        <p:grpSpPr>
          <a:xfrm>
            <a:off x="3120026" y="3052243"/>
            <a:ext cx="4911454" cy="1775892"/>
            <a:chOff x="3120026" y="1466251"/>
            <a:chExt cx="4911454" cy="1775892"/>
          </a:xfrm>
        </p:grpSpPr>
        <p:grpSp>
          <p:nvGrpSpPr>
            <p:cNvPr id="29" name="Step 2"/>
            <p:cNvGrpSpPr/>
            <p:nvPr/>
          </p:nvGrpSpPr>
          <p:grpSpPr>
            <a:xfrm>
              <a:off x="3120026" y="1786291"/>
              <a:ext cx="4728027" cy="1455852"/>
              <a:chOff x="3120027" y="1581149"/>
              <a:chExt cx="4728027" cy="1455852"/>
            </a:xfrm>
          </p:grpSpPr>
          <p:sp>
            <p:nvSpPr>
              <p:cNvPr id="31"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Present and explain your problem,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the </a:t>
                </a:r>
                <a:r>
                  <a:rPr lang="en-US" sz="1600" dirty="0">
                    <a:solidFill>
                      <a:prstClr val="black"/>
                    </a:solidFill>
                    <a:latin typeface="Arial"/>
                    <a:cs typeface="Arial"/>
                    <a:sym typeface="Arial"/>
                  </a:rPr>
                  <a:t>research, the process you followed,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and </a:t>
                </a:r>
                <a:r>
                  <a:rPr lang="en-US" sz="1600" dirty="0">
                    <a:solidFill>
                      <a:prstClr val="black"/>
                    </a:solidFill>
                    <a:latin typeface="Arial"/>
                    <a:cs typeface="Arial"/>
                    <a:sym typeface="Arial"/>
                  </a:rPr>
                  <a:t>the invention you created.</a:t>
                </a:r>
              </a:p>
            </p:txBody>
          </p:sp>
          <p:sp>
            <p:nvSpPr>
              <p:cNvPr id="32" name="Round Same Side Corner Rectangle 31"/>
              <p:cNvSpPr/>
              <p:nvPr/>
            </p:nvSpPr>
            <p:spPr>
              <a:xfrm rot="16200000">
                <a:off x="2446966" y="2254212"/>
                <a:ext cx="1455850"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1466251"/>
              <a:ext cx="731520" cy="731520"/>
            </a:xfrm>
            <a:prstGeom prst="rect">
              <a:avLst/>
            </a:prstGeom>
          </p:spPr>
        </p:pic>
      </p:grpSp>
      <p:grpSp>
        <p:nvGrpSpPr>
          <p:cNvPr id="33"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34" name="Connector"/>
            <p:cNvCxnSpPr>
              <a:cxnSpLocks/>
              <a:stCxn id="43" idx="2"/>
              <a:endCxn id="35"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35"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6"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9"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40"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41"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42"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43"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7733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23"/>
                                        </p:tgtEl>
                                        <p:attrNameLst>
                                          <p:attrName>ppt_x</p:attrName>
                                        </p:attrNameLst>
                                      </p:cBhvr>
                                      <p:tavLst>
                                        <p:tav tm="0">
                                          <p:val>
                                            <p:strVal val="#ppt_x"/>
                                          </p:val>
                                        </p:tav>
                                        <p:tav tm="100000">
                                          <p:val>
                                            <p:strVal val="#ppt_x-#ppt_w*1.125000"/>
                                          </p:val>
                                        </p:tav>
                                      </p:tavLst>
                                    </p:anim>
                                    <p:animEffect transition="out" filter="wipe(left)">
                                      <p:cBhvr>
                                        <p:cTn id="7" dur="250"/>
                                        <p:tgtEl>
                                          <p:spTgt spid="23"/>
                                        </p:tgtEl>
                                      </p:cBhvr>
                                    </p:animEffect>
                                    <p:set>
                                      <p:cBhvr>
                                        <p:cTn id="8" dur="1" fill="hold">
                                          <p:stCondLst>
                                            <p:cond delay="249"/>
                                          </p:stCondLst>
                                        </p:cTn>
                                        <p:tgtEl>
                                          <p:spTgt spid="23"/>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250"/>
                                        <p:tgtEl>
                                          <p:spTgt spid="28"/>
                                        </p:tgtEl>
                                        <p:attrNameLst>
                                          <p:attrName>ppt_x</p:attrName>
                                        </p:attrNameLst>
                                      </p:cBhvr>
                                      <p:tavLst>
                                        <p:tav tm="0">
                                          <p:val>
                                            <p:strVal val="#ppt_x-#ppt_w*1.125000"/>
                                          </p:val>
                                        </p:tav>
                                        <p:tav tm="100000">
                                          <p:val>
                                            <p:strVal val="#ppt_x"/>
                                          </p:val>
                                        </p:tav>
                                      </p:tavLst>
                                    </p:anim>
                                    <p:animEffect transition="in" filter="wipe(right)">
                                      <p:cBhvr>
                                        <p:cTn id="1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9" name="Step 7"/>
          <p:cNvGrpSpPr/>
          <p:nvPr/>
        </p:nvGrpSpPr>
        <p:grpSpPr>
          <a:xfrm>
            <a:off x="3120027" y="3052247"/>
            <a:ext cx="4911453" cy="1775893"/>
            <a:chOff x="3120027" y="1261108"/>
            <a:chExt cx="4911453" cy="1775893"/>
          </a:xfrm>
        </p:grpSpPr>
        <p:grpSp>
          <p:nvGrpSpPr>
            <p:cNvPr id="23" name="Step 1"/>
            <p:cNvGrpSpPr/>
            <p:nvPr/>
          </p:nvGrpSpPr>
          <p:grpSpPr>
            <a:xfrm>
              <a:off x="3120027" y="1581149"/>
              <a:ext cx="4728573" cy="1455852"/>
              <a:chOff x="3120027" y="1581149"/>
              <a:chExt cx="4728573" cy="1455852"/>
            </a:xfrm>
          </p:grpSpPr>
          <p:sp>
            <p:nvSpPr>
              <p:cNvPr id="25"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7:  Communicate</a:t>
                </a:r>
              </a:p>
              <a:p>
                <a:pPr lvl="0"/>
                <a:r>
                  <a:rPr lang="en-US" sz="1600" dirty="0">
                    <a:solidFill>
                      <a:prstClr val="black"/>
                    </a:solidFill>
                    <a:latin typeface="Arial"/>
                    <a:cs typeface="Arial"/>
                    <a:sym typeface="Arial"/>
                  </a:rPr>
                  <a:t>Present and explain your problem,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the research, the process you followed,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and the invention you created.</a:t>
                </a:r>
              </a:p>
            </p:txBody>
          </p:sp>
          <p:sp>
            <p:nvSpPr>
              <p:cNvPr id="26" name="Round Same Side Corner Rectangle 25"/>
              <p:cNvSpPr/>
              <p:nvPr/>
            </p:nvSpPr>
            <p:spPr>
              <a:xfrm rot="16200000">
                <a:off x="2446966" y="2254212"/>
                <a:ext cx="1455850" cy="109728"/>
              </a:xfrm>
              <a:prstGeom prst="round2SameRect">
                <a:avLst>
                  <a:gd name="adj1" fmla="val 50000"/>
                  <a:gd name="adj2" fmla="val 0"/>
                </a:avLst>
              </a:prstGeom>
              <a:solidFill>
                <a:srgbClr val="0F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1261108"/>
              <a:ext cx="731520" cy="731520"/>
            </a:xfrm>
            <a:prstGeom prst="rect">
              <a:avLst/>
            </a:prstGeom>
          </p:spPr>
        </p:pic>
      </p:grpSp>
      <p:grpSp>
        <p:nvGrpSpPr>
          <p:cNvPr id="4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49" name="Connector"/>
            <p:cNvCxnSpPr>
              <a:cxnSpLocks/>
              <a:stCxn id="56" idx="2"/>
              <a:endCxn id="50"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50"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51"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52"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53"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54"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5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56"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4067938680"/>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19"/>
                                        </p:tgtEl>
                                        <p:attrNameLst>
                                          <p:attrName>ppt_x</p:attrName>
                                        </p:attrNameLst>
                                      </p:cBhvr>
                                      <p:tavLst>
                                        <p:tav tm="0">
                                          <p:val>
                                            <p:strVal val="#ppt_x"/>
                                          </p:val>
                                        </p:tav>
                                        <p:tav tm="100000">
                                          <p:val>
                                            <p:strVal val="#ppt_x-#ppt_w*1.125000"/>
                                          </p:val>
                                        </p:tav>
                                      </p:tavLst>
                                    </p:anim>
                                    <p:animEffect transition="out" filter="wipe(left)">
                                      <p:cBhvr>
                                        <p:cTn id="7" dur="250"/>
                                        <p:tgtEl>
                                          <p:spTgt spid="19"/>
                                        </p:tgtEl>
                                      </p:cBhvr>
                                    </p:animEffect>
                                    <p:set>
                                      <p:cBhvr>
                                        <p:cTn id="8" dur="1" fill="hold">
                                          <p:stCondLst>
                                            <p:cond delay="24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143116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a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simple problem to practice solving as a class.</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366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0" y="1504950"/>
            <a:ext cx="4800600" cy="31393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Define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List the important aspects of the problem.</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Imagine you are describing the problem to someone who knows nothing about it.</a:t>
            </a:r>
            <a:b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Tell them everything!</a:t>
            </a:r>
          </a:p>
        </p:txBody>
      </p:sp>
      <p:grpSp>
        <p:nvGrpSpPr>
          <p:cNvPr id="28"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29" name="Connector"/>
            <p:cNvCxnSpPr>
              <a:cxnSpLocks/>
              <a:stCxn id="36" idx="2"/>
              <a:endCxn id="3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3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4" name="Engineering Design Process - deselected"/>
          <p:cNvGrpSpPr/>
          <p:nvPr/>
        </p:nvGrpSpPr>
        <p:grpSpPr>
          <a:xfrm>
            <a:off x="914396" y="1581150"/>
            <a:ext cx="1824084" cy="3246985"/>
            <a:chOff x="914396" y="1581150"/>
            <a:chExt cx="1824084" cy="3246985"/>
          </a:xfrm>
          <a:solidFill>
            <a:srgbClr val="A2B0D2"/>
          </a:solidFill>
        </p:grpSpPr>
        <p:sp>
          <p:nvSpPr>
            <p:cNvPr id="2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6"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7"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6" name="Problem - deselected" hidden="1"/>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845441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48000" y="1504950"/>
            <a:ext cx="4800600" cy="3216265"/>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Research the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Who or what is affected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by this problem?</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Are there existing solutions or inventions?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Are there things you can improve?</a:t>
            </a:r>
          </a:p>
        </p:txBody>
      </p: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8" name="Connector"/>
            <p:cNvCxnSpPr>
              <a:cxnSpLocks/>
              <a:stCxn id="28" idx="2"/>
              <a:endCxn id="20"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20"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2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2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2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2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2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37" name="Engineering Design Process - deselected"/>
          <p:cNvGrpSpPr/>
          <p:nvPr/>
        </p:nvGrpSpPr>
        <p:grpSpPr>
          <a:xfrm>
            <a:off x="914396" y="1581150"/>
            <a:ext cx="1824084" cy="3246985"/>
            <a:chOff x="914396" y="1581150"/>
            <a:chExt cx="1824084" cy="3246985"/>
          </a:xfrm>
          <a:solidFill>
            <a:srgbClr val="A2B0D2"/>
          </a:solidFill>
        </p:grpSpPr>
        <p:sp>
          <p:nvSpPr>
            <p:cNvPr id="38"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9"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0"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1"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2"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3" name="Research - deselected" hidden="1"/>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4"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2047000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48000" y="1504950"/>
            <a:ext cx="4876800"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List Solution Requirements: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Criteria &amp; Constraints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Safety, size, weight, strength, time, cost, etc.</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Be specific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Don’t choose a solution yet.</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 name="Engineering Design Process - deselected"/>
          <p:cNvGrpSpPr/>
          <p:nvPr/>
        </p:nvGrpSpPr>
        <p:grpSpPr>
          <a:xfrm>
            <a:off x="914396" y="1581150"/>
            <a:ext cx="1824084" cy="3246985"/>
            <a:chOff x="914396" y="1581150"/>
            <a:chExt cx="1824084" cy="3246985"/>
          </a:xfrm>
          <a:solidFill>
            <a:srgbClr val="A2B0D2"/>
          </a:solidFill>
        </p:grpSpPr>
        <p:sp>
          <p:nvSpPr>
            <p:cNvPr id="35"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Requirements - deselected" hidden="1"/>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0"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29"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96763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509158"/>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006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Find Solutions: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Brainstorm as many ideas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as possible.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Write or draw every idea.</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There are no bad ideas!</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25784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0" y="1504950"/>
            <a:ext cx="4876800" cy="284693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the Best Solution: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discuss, compare,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and revise ideas.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Does </a:t>
            </a:r>
            <a:r>
              <a:rPr lang="en-US" sz="2400" b="1" smtClean="0">
                <a:solidFill>
                  <a:schemeClr val="bg1"/>
                </a:solidFill>
                <a:latin typeface="Arial" panose="020B0604020202020204" pitchFamily="34" charset="0"/>
                <a:ea typeface="Yu Gothic Light" panose="020B0300000000000000" pitchFamily="34" charset="-128"/>
                <a:cs typeface="Arial" panose="020B0604020202020204" pitchFamily="34" charset="0"/>
              </a:rPr>
              <a:t>the solution </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meet the requirements?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Is it original or innovative?</a:t>
            </a:r>
          </a:p>
        </p:txBody>
      </p:sp>
      <p:grpSp>
        <p:nvGrpSpPr>
          <p:cNvPr id="7"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8" name="Connector"/>
            <p:cNvCxnSpPr>
              <a:cxnSpLocks/>
              <a:stCxn id="15" idx="2"/>
              <a:endCxn id="9"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9"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10"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1"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2"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3"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4"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5"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29" name="Engineering Design Process - deselected"/>
          <p:cNvGrpSpPr/>
          <p:nvPr/>
        </p:nvGrpSpPr>
        <p:grpSpPr>
          <a:xfrm>
            <a:off x="914396" y="1581150"/>
            <a:ext cx="1824084" cy="3246985"/>
            <a:chOff x="914396" y="1581150"/>
            <a:chExt cx="1824084" cy="3246985"/>
          </a:xfrm>
          <a:solidFill>
            <a:srgbClr val="A2B0D2"/>
          </a:solidFill>
        </p:grpSpPr>
        <p:sp>
          <p:nvSpPr>
            <p:cNvPr id="30" name="Communicate - deselected"/>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1" name="Testing - deslected"/>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2" name="Prototype - deselected"/>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3" name="Solution - deselected" hidden="1"/>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4"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5"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36"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Tree>
    <p:extLst>
      <p:ext uri="{BB962C8B-B14F-4D97-AF65-F5344CB8AC3E}">
        <p14:creationId xmlns:p14="http://schemas.microsoft.com/office/powerpoint/2010/main" val="1731244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Example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16" name="Connector"/>
            <p:cNvCxnSpPr>
              <a:cxnSpLocks/>
              <a:stCxn id="36" idx="2"/>
              <a:endCxn id="18" idx="0"/>
            </p:cNvCxnSpPr>
            <p:nvPr/>
          </p:nvCxnSpPr>
          <p:spPr>
            <a:xfrm>
              <a:off x="2539935" y="1553112"/>
              <a:ext cx="0" cy="2712232"/>
            </a:xfrm>
            <a:prstGeom prst="straightConnector1">
              <a:avLst/>
            </a:prstGeom>
            <a:noFill/>
            <a:ln w="57150" cap="flat" cmpd="sng">
              <a:solidFill>
                <a:schemeClr val="bg1"/>
              </a:solidFill>
              <a:prstDash val="solid"/>
              <a:round/>
              <a:headEnd type="none" w="sm" len="sm"/>
              <a:tailEnd type="none" w="sm" len="sm"/>
            </a:ln>
          </p:spPr>
        </p:cxnSp>
        <p:sp>
          <p:nvSpPr>
            <p:cNvPr id="18"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31"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32"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33"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34"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35"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36"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grpSp>
        <p:nvGrpSpPr>
          <p:cNvPr id="45" name="Engineering Design Process - deselected"/>
          <p:cNvGrpSpPr/>
          <p:nvPr/>
        </p:nvGrpSpPr>
        <p:grpSpPr>
          <a:xfrm>
            <a:off x="914396" y="1581150"/>
            <a:ext cx="1824084" cy="3246985"/>
            <a:chOff x="914396" y="1581150"/>
            <a:chExt cx="1824084" cy="3246985"/>
          </a:xfrm>
          <a:solidFill>
            <a:srgbClr val="A2B0D2"/>
          </a:solidFill>
        </p:grpSpPr>
        <p:sp>
          <p:nvSpPr>
            <p:cNvPr id="46" name="Communicate - deselected" hidden="1"/>
            <p:cNvSpPr/>
            <p:nvPr/>
          </p:nvSpPr>
          <p:spPr>
            <a:xfrm>
              <a:off x="914411" y="449284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7" name="Testing - deslected" hidden="1"/>
            <p:cNvSpPr/>
            <p:nvPr/>
          </p:nvSpPr>
          <p:spPr>
            <a:xfrm>
              <a:off x="914411" y="4007567"/>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8" name="Prototype - deselected" hidden="1"/>
            <p:cNvSpPr/>
            <p:nvPr/>
          </p:nvSpPr>
          <p:spPr>
            <a:xfrm>
              <a:off x="914399" y="3522284"/>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49" name="Solution - deselected"/>
            <p:cNvSpPr/>
            <p:nvPr/>
          </p:nvSpPr>
          <p:spPr>
            <a:xfrm>
              <a:off x="914396" y="3036998"/>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0" name="Requirements - deselected"/>
            <p:cNvSpPr/>
            <p:nvPr/>
          </p:nvSpPr>
          <p:spPr>
            <a:xfrm>
              <a:off x="914397" y="2551716"/>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1" name="Research - deselected"/>
            <p:cNvSpPr/>
            <p:nvPr/>
          </p:nvSpPr>
          <p:spPr>
            <a:xfrm>
              <a:off x="914398" y="2066432"/>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sp>
          <p:nvSpPr>
            <p:cNvPr id="52" name="Problem - deselected"/>
            <p:cNvSpPr/>
            <p:nvPr/>
          </p:nvSpPr>
          <p:spPr>
            <a:xfrm>
              <a:off x="914399" y="1581150"/>
              <a:ext cx="1824069" cy="335287"/>
            </a:xfrm>
            <a:prstGeom prst="roundRect">
              <a:avLst>
                <a:gd name="adj" fmla="val 16667"/>
              </a:avLst>
            </a:prstGeom>
            <a:grpFill/>
            <a:ln>
              <a:noFill/>
            </a:ln>
          </p:spPr>
          <p:txBody>
            <a:bodyPr spcFirstLastPara="1" wrap="square" lIns="121900" tIns="60933" rIns="121900" bIns="60933" anchor="ctr" anchorCtr="0">
              <a:noAutofit/>
            </a:bodyPr>
            <a:lstStyle/>
            <a:p>
              <a:pPr algn="ctr"/>
              <a:endParaRPr dirty="0"/>
            </a:p>
          </p:txBody>
        </p:sp>
      </p:grpSp>
      <p:sp>
        <p:nvSpPr>
          <p:cNvPr id="53" name="TextBox 52"/>
          <p:cNvSpPr txBox="1"/>
          <p:nvPr/>
        </p:nvSpPr>
        <p:spPr>
          <a:xfrm>
            <a:off x="3048000" y="1504950"/>
            <a:ext cx="4876800" cy="247760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Remaining Steps: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Design and build a prototype.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Test the prototype and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make improvements.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Show and tell others.</a:t>
            </a:r>
          </a:p>
        </p:txBody>
      </p:sp>
    </p:spTree>
    <p:extLst>
      <p:ext uri="{BB962C8B-B14F-4D97-AF65-F5344CB8AC3E}">
        <p14:creationId xmlns:p14="http://schemas.microsoft.com/office/powerpoint/2010/main" val="22402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50"/>
                                        <p:tgtEl>
                                          <p:spTgt spid="53"/>
                                        </p:tgtEl>
                                        <p:attrNameLst>
                                          <p:attrName>ppt_x</p:attrName>
                                        </p:attrNameLst>
                                      </p:cBhvr>
                                      <p:tavLst>
                                        <p:tav tm="0">
                                          <p:val>
                                            <p:strVal val="ppt_x"/>
                                          </p:val>
                                        </p:tav>
                                        <p:tav tm="100000">
                                          <p:val>
                                            <p:strVal val="ppt_x"/>
                                          </p:val>
                                        </p:tav>
                                      </p:tavLst>
                                    </p:anim>
                                    <p:anim calcmode="lin" valueType="num">
                                      <p:cBhvr additive="base">
                                        <p:cTn id="7" dur="250"/>
                                        <p:tgtEl>
                                          <p:spTgt spid="53"/>
                                        </p:tgtEl>
                                        <p:attrNameLst>
                                          <p:attrName>ppt_y</p:attrName>
                                        </p:attrNameLst>
                                      </p:cBhvr>
                                      <p:tavLst>
                                        <p:tav tm="0">
                                          <p:val>
                                            <p:strVal val="ppt_y"/>
                                          </p:val>
                                        </p:tav>
                                        <p:tav tm="100000">
                                          <p:val>
                                            <p:strVal val="1+ppt_h/2"/>
                                          </p:val>
                                        </p:tav>
                                      </p:tavLst>
                                    </p:anim>
                                    <p:set>
                                      <p:cBhvr>
                                        <p:cTn id="8" dur="1" fill="hold">
                                          <p:stCondLst>
                                            <p:cond delay="249"/>
                                          </p:stCondLst>
                                        </p:cTn>
                                        <p:tgtEl>
                                          <p:spTgt spid="53"/>
                                        </p:tgtEl>
                                        <p:attrNameLst>
                                          <p:attrName>style.visibility</p:attrName>
                                        </p:attrNameLst>
                                      </p:cBhvr>
                                      <p:to>
                                        <p:strVal val="hidden"/>
                                      </p:to>
                                    </p:set>
                                  </p:childTnLst>
                                </p:cTn>
                              </p:par>
                              <p:par>
                                <p:cTn id="9" presetID="22" presetClass="exit" presetSubtype="4" fill="hold" nodeType="withEffect">
                                  <p:stCondLst>
                                    <p:cond delay="0"/>
                                  </p:stCondLst>
                                  <p:childTnLst>
                                    <p:animEffect transition="out" filter="wipe(down)">
                                      <p:cBhvr>
                                        <p:cTn id="10" dur="250"/>
                                        <p:tgtEl>
                                          <p:spTgt spid="45"/>
                                        </p:tgtEl>
                                      </p:cBhvr>
                                    </p:animEffect>
                                    <p:set>
                                      <p:cBhvr>
                                        <p:cTn id="11" dur="1" fill="hold">
                                          <p:stCondLst>
                                            <p:cond delay="249"/>
                                          </p:stCondLst>
                                        </p:cTn>
                                        <p:tgtEl>
                                          <p:spTgt spid="45"/>
                                        </p:tgtEl>
                                        <p:attrNameLst>
                                          <p:attrName>style.visibility</p:attrName>
                                        </p:attrNameLst>
                                      </p:cBhvr>
                                      <p:to>
                                        <p:strVal val="hidden"/>
                                      </p:to>
                                    </p:set>
                                  </p:childTnLst>
                                </p:cTn>
                              </p:par>
                            </p:childTnLst>
                          </p:cTn>
                        </p:par>
                        <p:par>
                          <p:cTn id="12" fill="hold">
                            <p:stCondLst>
                              <p:cond delay="250"/>
                            </p:stCondLst>
                            <p:childTnLst>
                              <p:par>
                                <p:cTn id="13" presetID="63" presetClass="path" presetSubtype="0" accel="50000" decel="50000" fill="hold" nodeType="afterEffect">
                                  <p:stCondLst>
                                    <p:cond delay="0"/>
                                  </p:stCondLst>
                                  <p:childTnLst>
                                    <p:animMotion origin="layout" path="M -2.77778E-6 4.93827E-7 L 0.29202 4.93827E-7 " pathEditMode="relative" rAng="0" ptsTypes="AA">
                                      <p:cBhvr>
                                        <p:cTn id="14" dur="250" fill="hold"/>
                                        <p:tgtEl>
                                          <p:spTgt spid="15"/>
                                        </p:tgtEl>
                                        <p:attrNameLst>
                                          <p:attrName>ppt_x</p:attrName>
                                          <p:attrName>ppt_y</p:attrName>
                                        </p:attrNameLst>
                                      </p:cBhvr>
                                      <p:rCtr x="146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1585049"/>
          </a:xfrm>
          <a:prstGeom prst="rect">
            <a:avLst/>
          </a:prstGeom>
          <a:noFill/>
        </p:spPr>
        <p:txBody>
          <a:bodyPr wrap="square" rtlCol="0">
            <a:spAutoFit/>
          </a:bodyPr>
          <a:lstStyle/>
          <a:p>
            <a:pPr>
              <a:spcAft>
                <a:spcPts val="1800"/>
              </a:spcAft>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Collaborate with your team to…</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Define </a:t>
            </a: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the problem</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Research the problem</a:t>
            </a:r>
          </a:p>
        </p:txBody>
      </p:sp>
      <p:sp>
        <p:nvSpPr>
          <p:cNvPr id="7" name="TextBox 6"/>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Next Class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1891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951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216834"/>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0" y="385801"/>
            <a:ext cx="4366908" cy="4370474"/>
          </a:xfrm>
          <a:prstGeom prst="rect">
            <a:avLst/>
          </a:prstGeom>
        </p:spPr>
      </p:pic>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spTree>
    <p:extLst>
      <p:ext uri="{BB962C8B-B14F-4D97-AF65-F5344CB8AC3E}">
        <p14:creationId xmlns:p14="http://schemas.microsoft.com/office/powerpoint/2010/main" val="51324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decel="10000" fill="hold" nodeType="withEffect">
                                  <p:stCondLst>
                                    <p:cond delay="0"/>
                                  </p:stCondLst>
                                  <p:childTnLst>
                                    <p:animRot by="43200000">
                                      <p:cBhvr>
                                        <p:cTn id="10" dur="1000" fill="hold"/>
                                        <p:tgtEl>
                                          <p:spTgt spid="5"/>
                                        </p:tgtEl>
                                        <p:attrNameLst>
                                          <p:attrName>r</p:attrName>
                                        </p:attrNameLst>
                                      </p:cBhvr>
                                    </p:animRot>
                                  </p:childTnLst>
                                </p:cTn>
                              </p:par>
                              <p:par>
                                <p:cTn id="11" presetID="1" presetClass="entr" presetSubtype="0" fill="hold" nodeType="with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par>
                                <p:cTn id="13" presetID="8" presetClass="emph" presetSubtype="0" decel="30000" fill="hold" nodeType="withEffect">
                                  <p:stCondLst>
                                    <p:cond delay="500"/>
                                  </p:stCondLst>
                                  <p:childTnLst>
                                    <p:animRot by="21600000">
                                      <p:cBhvr>
                                        <p:cTn id="14" dur="500" fill="hold"/>
                                        <p:tgtEl>
                                          <p:spTgt spid="26"/>
                                        </p:tgtEl>
                                        <p:attrNameLst>
                                          <p:attrName>r</p:attrName>
                                        </p:attrNameLst>
                                      </p:cBhvr>
                                    </p:animRot>
                                  </p:childTnLst>
                                </p:cTn>
                              </p:par>
                              <p:par>
                                <p:cTn id="15" presetID="10" presetClass="exit" presetSubtype="0" fill="hold" nodeType="withEffect">
                                  <p:stCondLst>
                                    <p:cond delay="50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ntr" presetSubtype="0" fill="hold" grpId="0" nodeType="withEffect">
                                  <p:stCondLst>
                                    <p:cond delay="90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par>
                                <p:cTn id="21" presetID="10" presetClass="entr" presetSubtype="0" fill="hold" grpId="0" nodeType="withEffect">
                                  <p:stCondLst>
                                    <p:cond delay="9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496" y="496337"/>
            <a:ext cx="8101584" cy="4150827"/>
            <a:chOff x="539496" y="496337"/>
            <a:chExt cx="8101584" cy="4150827"/>
          </a:xfrm>
        </p:grpSpPr>
        <p:sp>
          <p:nvSpPr>
            <p:cNvPr id="4" name="TextBox 3"/>
            <p:cNvSpPr txBox="1"/>
            <p:nvPr/>
          </p:nvSpPr>
          <p:spPr>
            <a:xfrm>
              <a:off x="1088136" y="2029968"/>
              <a:ext cx="5880136" cy="1054135"/>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539496" y="132588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What is</a:t>
              </a:r>
              <a:endParaRPr lang="en-US" sz="5200" dirty="0">
                <a:solidFill>
                  <a:schemeClr val="bg1"/>
                </a:solidFill>
                <a:latin typeface="IBM Plex Sans Light" panose="020B0403050203000203" pitchFamily="34" charset="0"/>
                <a:cs typeface="Arial" panose="020B0604020202020204" pitchFamily="34" charset="0"/>
              </a:endParaRPr>
            </a:p>
          </p:txBody>
        </p:sp>
        <p:grpSp>
          <p:nvGrpSpPr>
            <p:cNvPr id="26" name="Group 25"/>
            <p:cNvGrpSpPr/>
            <p:nvPr/>
          </p:nvGrpSpPr>
          <p:grpSpPr>
            <a:xfrm>
              <a:off x="4488827" y="496337"/>
              <a:ext cx="4152253" cy="4150827"/>
              <a:chOff x="3005328" y="1562100"/>
              <a:chExt cx="13313664" cy="13309092"/>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048000"/>
                <a:ext cx="3090672" cy="3090672"/>
              </a:xfrm>
              <a:prstGeom prst="rect">
                <a:avLst/>
              </a:prstGeom>
              <a:effectLst>
                <a:outerShdw blurRad="63500" sx="102000" sy="102000" algn="ctr" rotWithShape="0">
                  <a:prstClr val="black">
                    <a:alpha val="4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110" y="1562100"/>
                <a:ext cx="3086100" cy="3086100"/>
              </a:xfrm>
              <a:prstGeom prst="rect">
                <a:avLst/>
              </a:prstGeom>
              <a:effectLst>
                <a:outerShdw blurRad="63500" sx="102000" sy="102000" algn="ctr" rotWithShape="0">
                  <a:prstClr val="black">
                    <a:alpha val="40000"/>
                  </a:prstClr>
                </a:outerShdw>
              </a:effec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7848" y="3048000"/>
                <a:ext cx="3090672" cy="3090672"/>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28320" y="6669024"/>
                <a:ext cx="3090672" cy="3090672"/>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7848" y="10290048"/>
                <a:ext cx="3090672" cy="3090672"/>
              </a:xfrm>
              <a:prstGeom prst="rect">
                <a:avLst/>
              </a:prstGeom>
              <a:effectLst>
                <a:outerShdw blurRad="63500" sx="102000" sy="102000" algn="ctr" rotWithShape="0">
                  <a:prstClr val="black">
                    <a:alpha val="40000"/>
                  </a:prstClr>
                </a:outerShdw>
              </a:effec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6824" y="11780520"/>
                <a:ext cx="3090672" cy="3090672"/>
              </a:xfrm>
              <a:prstGeom prst="rect">
                <a:avLst/>
              </a:prstGeom>
              <a:effectLst>
                <a:outerShdw blurRad="63500" sx="102000" sy="102000" algn="ctr" rotWithShape="0">
                  <a:prstClr val="black">
                    <a:alpha val="40000"/>
                  </a:prstClr>
                </a:outerShdw>
              </a:effectLst>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5800" y="10290048"/>
                <a:ext cx="3090672" cy="3090672"/>
              </a:xfrm>
              <a:prstGeom prst="rect">
                <a:avLst/>
              </a:prstGeom>
              <a:effectLst>
                <a:outerShdw blurRad="63500" sx="102000" sy="102000" algn="ctr" rotWithShape="0">
                  <a:prstClr val="black">
                    <a:alpha val="40000"/>
                  </a:prstClr>
                </a:outerShdw>
              </a:effectLst>
            </p:spPr>
          </p:pic>
          <p:pic>
            <p:nvPicPr>
              <p:cNvPr id="41" name="Picture 40"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5328" y="6669024"/>
                <a:ext cx="3090672" cy="3090672"/>
              </a:xfrm>
              <a:prstGeom prst="rect">
                <a:avLst/>
              </a:prstGeom>
            </p:spPr>
          </p:pic>
        </p:grpSp>
      </p:grpSp>
    </p:spTree>
    <p:extLst>
      <p:ext uri="{BB962C8B-B14F-4D97-AF65-F5344CB8AC3E}">
        <p14:creationId xmlns:p14="http://schemas.microsoft.com/office/powerpoint/2010/main" val="794877514"/>
      </p:ext>
    </p:extLst>
  </p:cSld>
  <p:clrMapOvr>
    <a:masterClrMapping/>
  </p:clrMapOvr>
  <mc:AlternateContent xmlns:mc="http://schemas.openxmlformats.org/markup-compatibility/2006" xmlns:p14="http://schemas.microsoft.com/office/powerpoint/2010/main">
    <mc:Choice Requires="p14">
      <p:transition spd="slow" p14:dur="2000" advClick="0" advTm="250"/>
    </mc:Choice>
    <mc:Fallback xmlns="">
      <p:transition spd="slow" advClick="0" advTm="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50"/>
                                        <p:tgtEl>
                                          <p:spTgt spid="2"/>
                                        </p:tgtEl>
                                        <p:attrNameLst>
                                          <p:attrName>ppt_x</p:attrName>
                                        </p:attrNameLst>
                                      </p:cBhvr>
                                      <p:tavLst>
                                        <p:tav tm="0">
                                          <p:val>
                                            <p:strVal val="ppt_x"/>
                                          </p:val>
                                        </p:tav>
                                        <p:tav tm="100000">
                                          <p:val>
                                            <p:strVal val="1+ppt_w/2"/>
                                          </p:val>
                                        </p:tav>
                                      </p:tavLst>
                                    </p:anim>
                                    <p:anim calcmode="lin" valueType="num">
                                      <p:cBhvr additive="base">
                                        <p:cTn id="7" dur="250"/>
                                        <p:tgtEl>
                                          <p:spTgt spid="2"/>
                                        </p:tgtEl>
                                        <p:attrNameLst>
                                          <p:attrName>ppt_y</p:attrName>
                                        </p:attrNameLst>
                                      </p:cBhvr>
                                      <p:tavLst>
                                        <p:tav tm="0">
                                          <p:val>
                                            <p:strVal val="ppt_y"/>
                                          </p:val>
                                        </p:tav>
                                        <p:tav tm="100000">
                                          <p:val>
                                            <p:strVal val="ppt_y"/>
                                          </p:val>
                                        </p:tav>
                                      </p:tavLst>
                                    </p:anim>
                                    <p:set>
                                      <p:cBhvr>
                                        <p:cTn id="8" dur="1" fill="hold">
                                          <p:stCondLst>
                                            <p:cond delay="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Helm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Toast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Bridge"/>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Saturn V"/>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Space Shuttle"/>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Compu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Race Ca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Tracto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Design"/>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hings"/>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Drink Cup"/>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Tree>
    <p:extLst>
      <p:ext uri="{BB962C8B-B14F-4D97-AF65-F5344CB8AC3E}">
        <p14:creationId xmlns:p14="http://schemas.microsoft.com/office/powerpoint/2010/main" val="33394281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14:bounceEnd="28571">
                                          <p:cBhvr additive="base">
                                            <p:cTn id="7" dur="350" fill="hold"/>
                                            <p:tgtEl>
                                              <p:spTgt spid="79"/>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14:bounceEnd="28571">
                                          <p:cBhvr additive="base">
                                            <p:cTn id="11" dur="350" fill="hold"/>
                                            <p:tgtEl>
                                              <p:spTgt spid="80"/>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14:bounceEnd="28571">
                                          <p:cBhvr additive="base">
                                            <p:cTn id="15" dur="350" fill="hold"/>
                                            <p:tgtEl>
                                              <p:spTgt spid="81"/>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350" fill="hold"/>
                                            <p:tgtEl>
                                              <p:spTgt spid="79"/>
                                            </p:tgtEl>
                                            <p:attrNameLst>
                                              <p:attrName>ppt_x</p:attrName>
                                            </p:attrNameLst>
                                          </p:cBhvr>
                                          <p:tavLst>
                                            <p:tav tm="0">
                                              <p:val>
                                                <p:strVal val="#ppt_x"/>
                                              </p:val>
                                            </p:tav>
                                            <p:tav tm="100000">
                                              <p:val>
                                                <p:strVal val="#ppt_x"/>
                                              </p:val>
                                            </p:tav>
                                          </p:tavLst>
                                        </p:anim>
                                        <p:anim calcmode="lin" valueType="num">
                                          <p:cBhvr additive="base">
                                            <p:cTn id="8" dur="350" fill="hold"/>
                                            <p:tgtEl>
                                              <p:spTgt spid="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350" fill="hold"/>
                                            <p:tgtEl>
                                              <p:spTgt spid="80"/>
                                            </p:tgtEl>
                                            <p:attrNameLst>
                                              <p:attrName>ppt_x</p:attrName>
                                            </p:attrNameLst>
                                          </p:cBhvr>
                                          <p:tavLst>
                                            <p:tav tm="0">
                                              <p:val>
                                                <p:strVal val="1+#ppt_w/2"/>
                                              </p:val>
                                            </p:tav>
                                            <p:tav tm="100000">
                                              <p:val>
                                                <p:strVal val="#ppt_x"/>
                                              </p:val>
                                            </p:tav>
                                          </p:tavLst>
                                        </p:anim>
                                        <p:anim calcmode="lin" valueType="num">
                                          <p:cBhvr additive="base">
                                            <p:cTn id="12" dur="350" fill="hold"/>
                                            <p:tgtEl>
                                              <p:spTgt spid="8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350" fill="hold"/>
                                            <p:tgtEl>
                                              <p:spTgt spid="81"/>
                                            </p:tgtEl>
                                            <p:attrNameLst>
                                              <p:attrName>ppt_x</p:attrName>
                                            </p:attrNameLst>
                                          </p:cBhvr>
                                          <p:tavLst>
                                            <p:tav tm="0">
                                              <p:val>
                                                <p:strVal val="0-#ppt_w/2"/>
                                              </p:val>
                                            </p:tav>
                                            <p:tav tm="100000">
                                              <p:val>
                                                <p:strVal val="#ppt_x"/>
                                              </p:val>
                                            </p:tav>
                                          </p:tavLst>
                                        </p:anim>
                                        <p:anim calcmode="lin" valueType="num">
                                          <p:cBhvr additive="base">
                                            <p:cTn id="16" dur="35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 fill="hold"/>
                                            <p:tgtEl>
                                              <p:spTgt spid="5"/>
                                            </p:tgtEl>
                                            <p:attrNameLst>
                                              <p:attrName>ppt_w</p:attrName>
                                            </p:attrNameLst>
                                          </p:cBhvr>
                                          <p:tavLst>
                                            <p:tav tm="0">
                                              <p:val>
                                                <p:fltVal val="0"/>
                                              </p:val>
                                            </p:tav>
                                            <p:tav tm="100000">
                                              <p:val>
                                                <p:strVal val="#ppt_w"/>
                                              </p:val>
                                            </p:tav>
                                          </p:tavLst>
                                        </p:anim>
                                        <p:anim calcmode="lin" valueType="num">
                                          <p:cBhvr>
                                            <p:cTn id="22" dur="150" fill="hold"/>
                                            <p:tgtEl>
                                              <p:spTgt spid="5"/>
                                            </p:tgtEl>
                                            <p:attrNameLst>
                                              <p:attrName>ppt_h</p:attrName>
                                            </p:attrNameLst>
                                          </p:cBhvr>
                                          <p:tavLst>
                                            <p:tav tm="0">
                                              <p:val>
                                                <p:fltVal val="0"/>
                                              </p:val>
                                            </p:tav>
                                            <p:tav tm="100000">
                                              <p:val>
                                                <p:strVal val="#ppt_h"/>
                                              </p:val>
                                            </p:tav>
                                          </p:tavLst>
                                        </p:anim>
                                        <p:animEffect transition="in" filter="fade">
                                          <p:cBhvr>
                                            <p:cTn id="23" dur="150"/>
                                            <p:tgtEl>
                                              <p:spTgt spid="5"/>
                                            </p:tgtEl>
                                          </p:cBhvr>
                                        </p:animEffect>
                                      </p:childTnLst>
                                    </p:cTn>
                                  </p:par>
                                  <p:par>
                                    <p:cTn id="24" presetID="53" presetClass="entr" presetSubtype="16" fill="hold" grpId="0" nodeType="withEffect">
                                      <p:stCondLst>
                                        <p:cond delay="50"/>
                                      </p:stCondLst>
                                      <p:childTnLst>
                                        <p:set>
                                          <p:cBhvr>
                                            <p:cTn id="25" dur="1" fill="hold">
                                              <p:stCondLst>
                                                <p:cond delay="0"/>
                                              </p:stCondLst>
                                            </p:cTn>
                                            <p:tgtEl>
                                              <p:spTgt spid="77"/>
                                            </p:tgtEl>
                                            <p:attrNameLst>
                                              <p:attrName>style.visibility</p:attrName>
                                            </p:attrNameLst>
                                          </p:cBhvr>
                                          <p:to>
                                            <p:strVal val="visible"/>
                                          </p:to>
                                        </p:set>
                                        <p:anim calcmode="lin" valueType="num">
                                          <p:cBhvr>
                                            <p:cTn id="26" dur="150" fill="hold"/>
                                            <p:tgtEl>
                                              <p:spTgt spid="77"/>
                                            </p:tgtEl>
                                            <p:attrNameLst>
                                              <p:attrName>ppt_w</p:attrName>
                                            </p:attrNameLst>
                                          </p:cBhvr>
                                          <p:tavLst>
                                            <p:tav tm="0">
                                              <p:val>
                                                <p:fltVal val="0"/>
                                              </p:val>
                                            </p:tav>
                                            <p:tav tm="100000">
                                              <p:val>
                                                <p:strVal val="#ppt_w"/>
                                              </p:val>
                                            </p:tav>
                                          </p:tavLst>
                                        </p:anim>
                                        <p:anim calcmode="lin" valueType="num">
                                          <p:cBhvr>
                                            <p:cTn id="27" dur="150" fill="hold"/>
                                            <p:tgtEl>
                                              <p:spTgt spid="77"/>
                                            </p:tgtEl>
                                            <p:attrNameLst>
                                              <p:attrName>ppt_h</p:attrName>
                                            </p:attrNameLst>
                                          </p:cBhvr>
                                          <p:tavLst>
                                            <p:tav tm="0">
                                              <p:val>
                                                <p:fltVal val="0"/>
                                              </p:val>
                                            </p:tav>
                                            <p:tav tm="100000">
                                              <p:val>
                                                <p:strVal val="#ppt_h"/>
                                              </p:val>
                                            </p:tav>
                                          </p:tavLst>
                                        </p:anim>
                                        <p:animEffect transition="in" filter="fade">
                                          <p:cBhvr>
                                            <p:cTn id="28" dur="150"/>
                                            <p:tgtEl>
                                              <p:spTgt spid="77"/>
                                            </p:tgtEl>
                                          </p:cBhvr>
                                        </p:animEffect>
                                      </p:childTnLst>
                                    </p:cTn>
                                  </p:par>
                                  <p:par>
                                    <p:cTn id="29" presetID="2" presetClass="entr" presetSubtype="8" fill="hold" nodeType="withEffect">
                                      <p:stCondLst>
                                        <p:cond delay="15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50" fill="hold"/>
                                            <p:tgtEl>
                                              <p:spTgt spid="37"/>
                                            </p:tgtEl>
                                            <p:attrNameLst>
                                              <p:attrName>ppt_x</p:attrName>
                                            </p:attrNameLst>
                                          </p:cBhvr>
                                          <p:tavLst>
                                            <p:tav tm="0">
                                              <p:val>
                                                <p:strVal val="0-#ppt_w/2"/>
                                              </p:val>
                                            </p:tav>
                                            <p:tav tm="100000">
                                              <p:val>
                                                <p:strVal val="#ppt_x"/>
                                              </p:val>
                                            </p:tav>
                                          </p:tavLst>
                                        </p:anim>
                                        <p:anim calcmode="lin" valueType="num">
                                          <p:cBhvr additive="base">
                                            <p:cTn id="32" dur="15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15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250" fill="hold"/>
                                            <p:tgtEl>
                                              <p:spTgt spid="20"/>
                                            </p:tgtEl>
                                            <p:attrNameLst>
                                              <p:attrName>ppt_x</p:attrName>
                                            </p:attrNameLst>
                                          </p:cBhvr>
                                          <p:tavLst>
                                            <p:tav tm="0">
                                              <p:val>
                                                <p:strVal val="#ppt_x"/>
                                              </p:val>
                                            </p:tav>
                                            <p:tav tm="100000">
                                              <p:val>
                                                <p:strVal val="#ppt_x"/>
                                              </p:val>
                                            </p:tav>
                                          </p:tavLst>
                                        </p:anim>
                                        <p:anim calcmode="lin" valueType="num">
                                          <p:cBhvr additive="base">
                                            <p:cTn id="36" dur="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2" fill="hold" nodeType="withEffect">
                                      <p:stCondLst>
                                        <p:cond delay="1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250" fill="hold"/>
                                            <p:tgtEl>
                                              <p:spTgt spid="30"/>
                                            </p:tgtEl>
                                            <p:attrNameLst>
                                              <p:attrName>ppt_x</p:attrName>
                                            </p:attrNameLst>
                                          </p:cBhvr>
                                          <p:tavLst>
                                            <p:tav tm="0">
                                              <p:val>
                                                <p:strVal val="1+#ppt_w/2"/>
                                              </p:val>
                                            </p:tav>
                                            <p:tav tm="100000">
                                              <p:val>
                                                <p:strVal val="#ppt_x"/>
                                              </p:val>
                                            </p:tav>
                                          </p:tavLst>
                                        </p:anim>
                                        <p:anim calcmode="lin" valueType="num">
                                          <p:cBhvr additive="base">
                                            <p:cTn id="40" dur="25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0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150" fill="hold"/>
                                            <p:tgtEl>
                                              <p:spTgt spid="26"/>
                                            </p:tgtEl>
                                            <p:attrNameLst>
                                              <p:attrName>ppt_x</p:attrName>
                                            </p:attrNameLst>
                                          </p:cBhvr>
                                          <p:tavLst>
                                            <p:tav tm="0">
                                              <p:val>
                                                <p:strVal val="#ppt_x"/>
                                              </p:val>
                                            </p:tav>
                                            <p:tav tm="100000">
                                              <p:val>
                                                <p:strVal val="#ppt_x"/>
                                              </p:val>
                                            </p:tav>
                                          </p:tavLst>
                                        </p:anim>
                                        <p:anim calcmode="lin" valueType="num">
                                          <p:cBhvr additive="base">
                                            <p:cTn id="44" dur="150" fill="hold"/>
                                            <p:tgtEl>
                                              <p:spTgt spid="26"/>
                                            </p:tgtEl>
                                            <p:attrNameLst>
                                              <p:attrName>ppt_y</p:attrName>
                                            </p:attrNameLst>
                                          </p:cBhvr>
                                          <p:tavLst>
                                            <p:tav tm="0">
                                              <p:val>
                                                <p:strVal val="1+#ppt_h/2"/>
                                              </p:val>
                                            </p:tav>
                                            <p:tav tm="100000">
                                              <p:val>
                                                <p:strVal val="#ppt_y"/>
                                              </p:val>
                                            </p:tav>
                                          </p:tavLst>
                                        </p:anim>
                                      </p:childTnLst>
                                    </p:cTn>
                                  </p:par>
                                  <p:par>
                                    <p:cTn id="45" presetID="31" presetClass="entr" presetSubtype="0" fill="hold" nodeType="withEffect">
                                      <p:stCondLst>
                                        <p:cond delay="3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200" fill="hold"/>
                                            <p:tgtEl>
                                              <p:spTgt spid="75"/>
                                            </p:tgtEl>
                                            <p:attrNameLst>
                                              <p:attrName>ppt_w</p:attrName>
                                            </p:attrNameLst>
                                          </p:cBhvr>
                                          <p:tavLst>
                                            <p:tav tm="0">
                                              <p:val>
                                                <p:fltVal val="0"/>
                                              </p:val>
                                            </p:tav>
                                            <p:tav tm="100000">
                                              <p:val>
                                                <p:strVal val="#ppt_w"/>
                                              </p:val>
                                            </p:tav>
                                          </p:tavLst>
                                        </p:anim>
                                        <p:anim calcmode="lin" valueType="num">
                                          <p:cBhvr>
                                            <p:cTn id="48" dur="200" fill="hold"/>
                                            <p:tgtEl>
                                              <p:spTgt spid="75"/>
                                            </p:tgtEl>
                                            <p:attrNameLst>
                                              <p:attrName>ppt_h</p:attrName>
                                            </p:attrNameLst>
                                          </p:cBhvr>
                                          <p:tavLst>
                                            <p:tav tm="0">
                                              <p:val>
                                                <p:fltVal val="0"/>
                                              </p:val>
                                            </p:tav>
                                            <p:tav tm="100000">
                                              <p:val>
                                                <p:strVal val="#ppt_h"/>
                                              </p:val>
                                            </p:tav>
                                          </p:tavLst>
                                        </p:anim>
                                        <p:anim calcmode="lin" valueType="num">
                                          <p:cBhvr>
                                            <p:cTn id="49" dur="200" fill="hold"/>
                                            <p:tgtEl>
                                              <p:spTgt spid="75"/>
                                            </p:tgtEl>
                                            <p:attrNameLst>
                                              <p:attrName>style.rotation</p:attrName>
                                            </p:attrNameLst>
                                          </p:cBhvr>
                                          <p:tavLst>
                                            <p:tav tm="0">
                                              <p:val>
                                                <p:fltVal val="90"/>
                                              </p:val>
                                            </p:tav>
                                            <p:tav tm="100000">
                                              <p:val>
                                                <p:fltVal val="0"/>
                                              </p:val>
                                            </p:tav>
                                          </p:tavLst>
                                        </p:anim>
                                        <p:animEffect transition="in" filter="fade">
                                          <p:cBhvr>
                                            <p:cTn id="50" dur="200"/>
                                            <p:tgtEl>
                                              <p:spTgt spid="75"/>
                                            </p:tgtEl>
                                          </p:cBhvr>
                                        </p:animEffect>
                                      </p:childTnLst>
                                    </p:cTn>
                                  </p:par>
                                  <p:par>
                                    <p:cTn id="51" presetID="31" presetClass="entr" presetSubtype="0" fill="hold" nodeType="withEffect">
                                      <p:stCondLst>
                                        <p:cond delay="350"/>
                                      </p:stCondLst>
                                      <p:childTnLst>
                                        <p:set>
                                          <p:cBhvr>
                                            <p:cTn id="52" dur="1" fill="hold">
                                              <p:stCondLst>
                                                <p:cond delay="0"/>
                                              </p:stCondLst>
                                            </p:cTn>
                                            <p:tgtEl>
                                              <p:spTgt spid="4"/>
                                            </p:tgtEl>
                                            <p:attrNameLst>
                                              <p:attrName>style.visibility</p:attrName>
                                            </p:attrNameLst>
                                          </p:cBhvr>
                                          <p:to>
                                            <p:strVal val="visible"/>
                                          </p:to>
                                        </p:set>
                                        <p:anim calcmode="lin" valueType="num">
                                          <p:cBhvr>
                                            <p:cTn id="53" dur="200" fill="hold"/>
                                            <p:tgtEl>
                                              <p:spTgt spid="4"/>
                                            </p:tgtEl>
                                            <p:attrNameLst>
                                              <p:attrName>ppt_w</p:attrName>
                                            </p:attrNameLst>
                                          </p:cBhvr>
                                          <p:tavLst>
                                            <p:tav tm="0">
                                              <p:val>
                                                <p:fltVal val="0"/>
                                              </p:val>
                                            </p:tav>
                                            <p:tav tm="100000">
                                              <p:val>
                                                <p:strVal val="#ppt_w"/>
                                              </p:val>
                                            </p:tav>
                                          </p:tavLst>
                                        </p:anim>
                                        <p:anim calcmode="lin" valueType="num">
                                          <p:cBhvr>
                                            <p:cTn id="54" dur="200" fill="hold"/>
                                            <p:tgtEl>
                                              <p:spTgt spid="4"/>
                                            </p:tgtEl>
                                            <p:attrNameLst>
                                              <p:attrName>ppt_h</p:attrName>
                                            </p:attrNameLst>
                                          </p:cBhvr>
                                          <p:tavLst>
                                            <p:tav tm="0">
                                              <p:val>
                                                <p:fltVal val="0"/>
                                              </p:val>
                                            </p:tav>
                                            <p:tav tm="100000">
                                              <p:val>
                                                <p:strVal val="#ppt_h"/>
                                              </p:val>
                                            </p:tav>
                                          </p:tavLst>
                                        </p:anim>
                                        <p:anim calcmode="lin" valueType="num">
                                          <p:cBhvr>
                                            <p:cTn id="55" dur="200" fill="hold"/>
                                            <p:tgtEl>
                                              <p:spTgt spid="4"/>
                                            </p:tgtEl>
                                            <p:attrNameLst>
                                              <p:attrName>style.rotation</p:attrName>
                                            </p:attrNameLst>
                                          </p:cBhvr>
                                          <p:tavLst>
                                            <p:tav tm="0">
                                              <p:val>
                                                <p:fltVal val="90"/>
                                              </p:val>
                                            </p:tav>
                                            <p:tav tm="100000">
                                              <p:val>
                                                <p:fltVal val="0"/>
                                              </p:val>
                                            </p:tav>
                                          </p:tavLst>
                                        </p:anim>
                                        <p:animEffect transition="in" filter="fade">
                                          <p:cBhvr>
                                            <p:cTn id="56" dur="200"/>
                                            <p:tgtEl>
                                              <p:spTgt spid="4"/>
                                            </p:tgtEl>
                                          </p:cBhvr>
                                        </p:animEffect>
                                      </p:childTnLst>
                                    </p:cTn>
                                  </p:par>
                                  <p:par>
                                    <p:cTn id="57" presetID="31" presetClass="entr" presetSubtype="0" fill="hold" nodeType="withEffect">
                                      <p:stCondLst>
                                        <p:cond delay="300"/>
                                      </p:stCondLst>
                                      <p:childTnLst>
                                        <p:set>
                                          <p:cBhvr>
                                            <p:cTn id="58" dur="1" fill="hold">
                                              <p:stCondLst>
                                                <p:cond delay="0"/>
                                              </p:stCondLst>
                                            </p:cTn>
                                            <p:tgtEl>
                                              <p:spTgt spid="2"/>
                                            </p:tgtEl>
                                            <p:attrNameLst>
                                              <p:attrName>style.visibility</p:attrName>
                                            </p:attrNameLst>
                                          </p:cBhvr>
                                          <p:to>
                                            <p:strVal val="visible"/>
                                          </p:to>
                                        </p:set>
                                        <p:anim calcmode="lin" valueType="num">
                                          <p:cBhvr>
                                            <p:cTn id="59" dur="250" fill="hold"/>
                                            <p:tgtEl>
                                              <p:spTgt spid="2"/>
                                            </p:tgtEl>
                                            <p:attrNameLst>
                                              <p:attrName>ppt_w</p:attrName>
                                            </p:attrNameLst>
                                          </p:cBhvr>
                                          <p:tavLst>
                                            <p:tav tm="0">
                                              <p:val>
                                                <p:fltVal val="0"/>
                                              </p:val>
                                            </p:tav>
                                            <p:tav tm="100000">
                                              <p:val>
                                                <p:strVal val="#ppt_w"/>
                                              </p:val>
                                            </p:tav>
                                          </p:tavLst>
                                        </p:anim>
                                        <p:anim calcmode="lin" valueType="num">
                                          <p:cBhvr>
                                            <p:cTn id="60" dur="250" fill="hold"/>
                                            <p:tgtEl>
                                              <p:spTgt spid="2"/>
                                            </p:tgtEl>
                                            <p:attrNameLst>
                                              <p:attrName>ppt_h</p:attrName>
                                            </p:attrNameLst>
                                          </p:cBhvr>
                                          <p:tavLst>
                                            <p:tav tm="0">
                                              <p:val>
                                                <p:fltVal val="0"/>
                                              </p:val>
                                            </p:tav>
                                            <p:tav tm="100000">
                                              <p:val>
                                                <p:strVal val="#ppt_h"/>
                                              </p:val>
                                            </p:tav>
                                          </p:tavLst>
                                        </p:anim>
                                        <p:anim calcmode="lin" valueType="num">
                                          <p:cBhvr>
                                            <p:cTn id="61" dur="250" fill="hold"/>
                                            <p:tgtEl>
                                              <p:spTgt spid="2"/>
                                            </p:tgtEl>
                                            <p:attrNameLst>
                                              <p:attrName>style.rotation</p:attrName>
                                            </p:attrNameLst>
                                          </p:cBhvr>
                                          <p:tavLst>
                                            <p:tav tm="0">
                                              <p:val>
                                                <p:fltVal val="90"/>
                                              </p:val>
                                            </p:tav>
                                            <p:tav tm="100000">
                                              <p:val>
                                                <p:fltVal val="0"/>
                                              </p:val>
                                            </p:tav>
                                          </p:tavLst>
                                        </p:anim>
                                        <p:animEffect transition="in" filter="fade">
                                          <p:cBhvr>
                                            <p:cTn id="62" dur="250"/>
                                            <p:tgtEl>
                                              <p:spTgt spid="2"/>
                                            </p:tgtEl>
                                          </p:cBhvr>
                                        </p:animEffect>
                                      </p:childTnLst>
                                    </p:cTn>
                                  </p:par>
                                  <p:par>
                                    <p:cTn id="63" presetID="2" presetClass="entr" presetSubtype="2" fill="hold" nodeType="withEffect">
                                      <p:stCondLst>
                                        <p:cond delay="400"/>
                                      </p:stCondLst>
                                      <p:childTnLst>
                                        <p:set>
                                          <p:cBhvr>
                                            <p:cTn id="64" dur="1" fill="hold">
                                              <p:stCondLst>
                                                <p:cond delay="0"/>
                                              </p:stCondLst>
                                            </p:cTn>
                                            <p:tgtEl>
                                              <p:spTgt spid="72"/>
                                            </p:tgtEl>
                                            <p:attrNameLst>
                                              <p:attrName>style.visibility</p:attrName>
                                            </p:attrNameLst>
                                          </p:cBhvr>
                                          <p:to>
                                            <p:strVal val="visible"/>
                                          </p:to>
                                        </p:set>
                                        <p:anim calcmode="lin" valueType="num">
                                          <p:cBhvr additive="base">
                                            <p:cTn id="65" dur="150" fill="hold"/>
                                            <p:tgtEl>
                                              <p:spTgt spid="72"/>
                                            </p:tgtEl>
                                            <p:attrNameLst>
                                              <p:attrName>ppt_x</p:attrName>
                                            </p:attrNameLst>
                                          </p:cBhvr>
                                          <p:tavLst>
                                            <p:tav tm="0">
                                              <p:val>
                                                <p:strVal val="1+#ppt_w/2"/>
                                              </p:val>
                                            </p:tav>
                                            <p:tav tm="100000">
                                              <p:val>
                                                <p:strVal val="#ppt_x"/>
                                              </p:val>
                                            </p:tav>
                                          </p:tavLst>
                                        </p:anim>
                                        <p:anim calcmode="lin" valueType="num">
                                          <p:cBhvr additive="base">
                                            <p:cTn id="66" dur="150" fill="hold"/>
                                            <p:tgtEl>
                                              <p:spTgt spid="72"/>
                                            </p:tgtEl>
                                            <p:attrNameLst>
                                              <p:attrName>ppt_y</p:attrName>
                                            </p:attrNameLst>
                                          </p:cBhvr>
                                          <p:tavLst>
                                            <p:tav tm="0">
                                              <p:val>
                                                <p:strVal val="#ppt_y"/>
                                              </p:val>
                                            </p:tav>
                                            <p:tav tm="100000">
                                              <p:val>
                                                <p:strVal val="#ppt_y"/>
                                              </p:val>
                                            </p:tav>
                                          </p:tavLst>
                                        </p:anim>
                                      </p:childTnLst>
                                    </p:cTn>
                                  </p:par>
                                  <p:par>
                                    <p:cTn id="67" presetID="31" presetClass="entr" presetSubtype="0" fill="hold" nodeType="withEffect">
                                      <p:stCondLst>
                                        <p:cond delay="45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00" fill="hold"/>
                                            <p:tgtEl>
                                              <p:spTgt spid="29"/>
                                            </p:tgtEl>
                                            <p:attrNameLst>
                                              <p:attrName>ppt_w</p:attrName>
                                            </p:attrNameLst>
                                          </p:cBhvr>
                                          <p:tavLst>
                                            <p:tav tm="0">
                                              <p:val>
                                                <p:fltVal val="0"/>
                                              </p:val>
                                            </p:tav>
                                            <p:tav tm="100000">
                                              <p:val>
                                                <p:strVal val="#ppt_w"/>
                                              </p:val>
                                            </p:tav>
                                          </p:tavLst>
                                        </p:anim>
                                        <p:anim calcmode="lin" valueType="num">
                                          <p:cBhvr>
                                            <p:cTn id="70" dur="200" fill="hold"/>
                                            <p:tgtEl>
                                              <p:spTgt spid="29"/>
                                            </p:tgtEl>
                                            <p:attrNameLst>
                                              <p:attrName>ppt_h</p:attrName>
                                            </p:attrNameLst>
                                          </p:cBhvr>
                                          <p:tavLst>
                                            <p:tav tm="0">
                                              <p:val>
                                                <p:fltVal val="0"/>
                                              </p:val>
                                            </p:tav>
                                            <p:tav tm="100000">
                                              <p:val>
                                                <p:strVal val="#ppt_h"/>
                                              </p:val>
                                            </p:tav>
                                          </p:tavLst>
                                        </p:anim>
                                        <p:anim calcmode="lin" valueType="num">
                                          <p:cBhvr>
                                            <p:cTn id="71" dur="200" fill="hold"/>
                                            <p:tgtEl>
                                              <p:spTgt spid="29"/>
                                            </p:tgtEl>
                                            <p:attrNameLst>
                                              <p:attrName>style.rotation</p:attrName>
                                            </p:attrNameLst>
                                          </p:cBhvr>
                                          <p:tavLst>
                                            <p:tav tm="0">
                                              <p:val>
                                                <p:fltVal val="90"/>
                                              </p:val>
                                            </p:tav>
                                            <p:tav tm="100000">
                                              <p:val>
                                                <p:fltVal val="0"/>
                                              </p:val>
                                            </p:tav>
                                          </p:tavLst>
                                        </p:anim>
                                        <p:animEffect transition="in" filter="fade">
                                          <p:cBhvr>
                                            <p:cTn id="72" dur="200"/>
                                            <p:tgtEl>
                                              <p:spTgt spid="29"/>
                                            </p:tgtEl>
                                          </p:cBhvr>
                                        </p:animEffect>
                                      </p:childTnLst>
                                    </p:cTn>
                                  </p:par>
                                  <p:par>
                                    <p:cTn id="73" presetID="2" presetClass="entr" presetSubtype="1" fill="hold" nodeType="withEffect">
                                      <p:stCondLst>
                                        <p:cond delay="450"/>
                                      </p:stCondLst>
                                      <p:childTnLst>
                                        <p:set>
                                          <p:cBhvr>
                                            <p:cTn id="74" dur="1" fill="hold">
                                              <p:stCondLst>
                                                <p:cond delay="0"/>
                                              </p:stCondLst>
                                            </p:cTn>
                                            <p:tgtEl>
                                              <p:spTgt spid="78"/>
                                            </p:tgtEl>
                                            <p:attrNameLst>
                                              <p:attrName>style.visibility</p:attrName>
                                            </p:attrNameLst>
                                          </p:cBhvr>
                                          <p:to>
                                            <p:strVal val="visible"/>
                                          </p:to>
                                        </p:set>
                                        <p:anim calcmode="lin" valueType="num">
                                          <p:cBhvr additive="base">
                                            <p:cTn id="75" dur="250" fill="hold"/>
                                            <p:tgtEl>
                                              <p:spTgt spid="78"/>
                                            </p:tgtEl>
                                            <p:attrNameLst>
                                              <p:attrName>ppt_x</p:attrName>
                                            </p:attrNameLst>
                                          </p:cBhvr>
                                          <p:tavLst>
                                            <p:tav tm="0">
                                              <p:val>
                                                <p:strVal val="#ppt_x"/>
                                              </p:val>
                                            </p:tav>
                                            <p:tav tm="100000">
                                              <p:val>
                                                <p:strVal val="#ppt_x"/>
                                              </p:val>
                                            </p:tav>
                                          </p:tavLst>
                                        </p:anim>
                                        <p:anim calcmode="lin" valueType="num">
                                          <p:cBhvr additive="base">
                                            <p:cTn id="76" dur="250" fill="hold"/>
                                            <p:tgtEl>
                                              <p:spTgt spid="78"/>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48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200" fill="hold"/>
                                            <p:tgtEl>
                                              <p:spTgt spid="16"/>
                                            </p:tgtEl>
                                            <p:attrNameLst>
                                              <p:attrName>ppt_x</p:attrName>
                                            </p:attrNameLst>
                                          </p:cBhvr>
                                          <p:tavLst>
                                            <p:tav tm="0">
                                              <p:val>
                                                <p:strVal val="#ppt_x"/>
                                              </p:val>
                                            </p:tav>
                                            <p:tav tm="100000">
                                              <p:val>
                                                <p:strVal val="#ppt_x"/>
                                              </p:val>
                                            </p:tav>
                                          </p:tavLst>
                                        </p:anim>
                                        <p:anim calcmode="lin" valueType="num">
                                          <p:cBhvr additive="base">
                                            <p:cTn id="80" dur="200" fill="hold"/>
                                            <p:tgtEl>
                                              <p:spTgt spid="1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52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200" fill="hold"/>
                                            <p:tgtEl>
                                              <p:spTgt spid="8"/>
                                            </p:tgtEl>
                                            <p:attrNameLst>
                                              <p:attrName>ppt_x</p:attrName>
                                            </p:attrNameLst>
                                          </p:cBhvr>
                                          <p:tavLst>
                                            <p:tav tm="0">
                                              <p:val>
                                                <p:strVal val="#ppt_x"/>
                                              </p:val>
                                            </p:tav>
                                            <p:tav tm="100000">
                                              <p:val>
                                                <p:strVal val="#ppt_x"/>
                                              </p:val>
                                            </p:tav>
                                          </p:tavLst>
                                        </p:anim>
                                        <p:anim calcmode="lin" valueType="num">
                                          <p:cBhvr additive="base">
                                            <p:cTn id="84" dur="2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80812" y="354509"/>
            <a:ext cx="8134588" cy="769441"/>
          </a:xfrm>
          <a:prstGeom prst="rect">
            <a:avLst/>
          </a:prstGeom>
          <a:noFill/>
        </p:spPr>
        <p:txBody>
          <a:bodyPr wrap="square" rtlCol="0">
            <a:spAutoFit/>
          </a:bodyPr>
          <a:lstStyle/>
          <a:p>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What do Engineers do?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9502" y="1885950"/>
            <a:ext cx="958604" cy="958604"/>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147" y="2495550"/>
            <a:ext cx="905853" cy="905853"/>
          </a:xfrm>
          <a:prstGeom prst="rect">
            <a:avLst/>
          </a:prstGeom>
        </p:spPr>
      </p:pic>
      <p:grpSp>
        <p:nvGrpSpPr>
          <p:cNvPr id="30" name="Group 29"/>
          <p:cNvGrpSpPr>
            <a:grpSpLocks noChangeAspect="1"/>
          </p:cNvGrpSpPr>
          <p:nvPr/>
        </p:nvGrpSpPr>
        <p:grpSpPr>
          <a:xfrm>
            <a:off x="1600200" y="3889573"/>
            <a:ext cx="5181600" cy="1256213"/>
            <a:chOff x="-7521798" y="742950"/>
            <a:chExt cx="21215796" cy="514350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5869" r="35869"/>
          <a:stretch/>
        </p:blipFill>
        <p:spPr>
          <a:xfrm>
            <a:off x="152400" y="1407679"/>
            <a:ext cx="1055798" cy="3735819"/>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21629" r="21629"/>
          <a:stretch/>
        </p:blipFill>
        <p:spPr>
          <a:xfrm>
            <a:off x="1029926" y="3154680"/>
            <a:ext cx="1124186" cy="19812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9400" y="3257550"/>
            <a:ext cx="1845329" cy="1845329"/>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2" y="1609210"/>
            <a:ext cx="1743082" cy="368965"/>
          </a:xfrm>
          <a:prstGeom prst="rect">
            <a:avLst/>
          </a:prstGeom>
        </p:spPr>
      </p:pic>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4876800" y="1315463"/>
            <a:ext cx="1332487" cy="1332487"/>
          </a:xfrm>
          <a:prstGeom prst="rect">
            <a:avLst/>
          </a:prstGeom>
        </p:spPr>
      </p:pic>
      <p:grpSp>
        <p:nvGrpSpPr>
          <p:cNvPr id="75" name="Racket"/>
          <p:cNvGrpSpPr/>
          <p:nvPr/>
        </p:nvGrpSpPr>
        <p:grpSpPr>
          <a:xfrm>
            <a:off x="4572000" y="2767293"/>
            <a:ext cx="1434597" cy="1099857"/>
            <a:chOff x="1285412" y="1471893"/>
            <a:chExt cx="1533988" cy="1176057"/>
          </a:xfrm>
        </p:grpSpPr>
        <p:pic>
          <p:nvPicPr>
            <p:cNvPr id="28" name="Picture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285412" y="1471893"/>
              <a:ext cx="1533988" cy="1176057"/>
            </a:xfrm>
            <a:prstGeom prst="rect">
              <a:avLst/>
            </a:prstGeom>
          </p:spPr>
        </p:pic>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15452" y="2106390"/>
              <a:ext cx="389160" cy="389160"/>
            </a:xfrm>
            <a:prstGeom prst="rect">
              <a:avLst/>
            </a:prstGeom>
          </p:spPr>
        </p:pic>
      </p:grpSp>
      <p:sp>
        <p:nvSpPr>
          <p:cNvPr id="5" name="TextBox 4"/>
          <p:cNvSpPr txBox="1"/>
          <p:nvPr/>
        </p:nvSpPr>
        <p:spPr>
          <a:xfrm>
            <a:off x="749300" y="203835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Design</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77" name="TextBox 76"/>
          <p:cNvSpPr txBox="1"/>
          <p:nvPr/>
        </p:nvSpPr>
        <p:spPr>
          <a:xfrm>
            <a:off x="1739900" y="2715220"/>
            <a:ext cx="3289300" cy="923330"/>
          </a:xfrm>
          <a:prstGeom prst="rect">
            <a:avLst/>
          </a:prstGeom>
          <a:noFill/>
        </p:spPr>
        <p:txBody>
          <a:bodyPr wrap="square" rtlCol="0">
            <a:spAutoFit/>
          </a:bodyPr>
          <a:lstStyle/>
          <a:p>
            <a:pPr algn="ctr">
              <a:spcAft>
                <a:spcPts val="600"/>
              </a:spcAft>
            </a:pPr>
            <a:r>
              <a:rPr lang="en-US" sz="54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rPr>
              <a:t>Things</a:t>
            </a:r>
            <a:endParaRPr lang="en-US" sz="3200" dirty="0" smtClean="0">
              <a:ln w="28575">
                <a:solidFill>
                  <a:schemeClr val="bg1"/>
                </a:solidFill>
              </a:ln>
              <a:solidFill>
                <a:schemeClr val="tx1">
                  <a:alpha val="40000"/>
                </a:schemeClr>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78" name="Picture 77"/>
          <p:cNvPicPr>
            <a:picLocks noChangeAspect="1"/>
          </p:cNvPicPr>
          <p:nvPr/>
        </p:nvPicPr>
        <p:blipFill rotWithShape="1">
          <a:blip r:embed="rId15" cstate="print">
            <a:extLst>
              <a:ext uri="{28A0092B-C50C-407E-A947-70E740481C1C}">
                <a14:useLocalDpi xmlns:a14="http://schemas.microsoft.com/office/drawing/2010/main" val="0"/>
              </a:ext>
            </a:extLst>
          </a:blip>
          <a:srcRect l="29259" t="11481" r="29259" b="13149"/>
          <a:stretch/>
        </p:blipFill>
        <p:spPr>
          <a:xfrm flipH="1">
            <a:off x="7498134" y="2466398"/>
            <a:ext cx="492185" cy="894281"/>
          </a:xfrm>
          <a:prstGeom prst="rect">
            <a:avLst/>
          </a:prstGeom>
        </p:spPr>
      </p:pic>
      <p:grpSp>
        <p:nvGrpSpPr>
          <p:cNvPr id="16" name="Spray Can"/>
          <p:cNvGrpSpPr>
            <a:grpSpLocks noChangeAspect="1"/>
          </p:cNvGrpSpPr>
          <p:nvPr/>
        </p:nvGrpSpPr>
        <p:grpSpPr>
          <a:xfrm flipH="1">
            <a:off x="6934200" y="1500443"/>
            <a:ext cx="842707" cy="842707"/>
            <a:chOff x="7321666" y="143470"/>
            <a:chExt cx="5143500" cy="5143500"/>
          </a:xfrm>
        </p:grpSpPr>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1666" y="143470"/>
              <a:ext cx="5143500" cy="5143500"/>
            </a:xfrm>
            <a:prstGeom prst="rect">
              <a:avLst/>
            </a:prstGeom>
          </p:spPr>
        </p:pic>
        <p:sp>
          <p:nvSpPr>
            <p:cNvPr id="82" name="Oval 81"/>
            <p:cNvSpPr/>
            <p:nvPr/>
          </p:nvSpPr>
          <p:spPr>
            <a:xfrm>
              <a:off x="8720540" y="2576215"/>
              <a:ext cx="1358984" cy="13589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8672295" y="2529816"/>
              <a:ext cx="1455476" cy="1455476"/>
            </a:xfrm>
            <a:prstGeom prst="rect">
              <a:avLst/>
            </a:prstGeom>
          </p:spPr>
        </p:pic>
      </p:grpSp>
      <p:grpSp>
        <p:nvGrpSpPr>
          <p:cNvPr id="8" name="Smartphone"/>
          <p:cNvGrpSpPr>
            <a:grpSpLocks noChangeAspect="1"/>
          </p:cNvGrpSpPr>
          <p:nvPr/>
        </p:nvGrpSpPr>
        <p:grpSpPr>
          <a:xfrm>
            <a:off x="6530798" y="1470794"/>
            <a:ext cx="419494" cy="826870"/>
            <a:chOff x="3207513" y="-759492"/>
            <a:chExt cx="2908758" cy="5733485"/>
          </a:xfrm>
        </p:grpSpPr>
        <p:sp>
          <p:nvSpPr>
            <p:cNvPr id="110" name="Rounded Rectangle 109"/>
            <p:cNvSpPr/>
            <p:nvPr/>
          </p:nvSpPr>
          <p:spPr>
            <a:xfrm>
              <a:off x="3317195" y="-704849"/>
              <a:ext cx="2689402" cy="5638800"/>
            </a:xfrm>
            <a:prstGeom prst="roundRect">
              <a:avLst/>
            </a:prstGeom>
            <a:solidFill>
              <a:srgbClr val="2C5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3547209" y="153618"/>
              <a:ext cx="2229366" cy="3930514"/>
              <a:chOff x="3547209" y="153618"/>
              <a:chExt cx="2229366" cy="3930514"/>
            </a:xfrm>
          </p:grpSpPr>
          <p:grpSp>
            <p:nvGrpSpPr>
              <p:cNvPr id="6" name="Group 5"/>
              <p:cNvGrpSpPr/>
              <p:nvPr/>
            </p:nvGrpSpPr>
            <p:grpSpPr>
              <a:xfrm>
                <a:off x="3547210" y="3659429"/>
                <a:ext cx="2229365" cy="424703"/>
                <a:chOff x="3547210" y="3659429"/>
                <a:chExt cx="2229365" cy="424703"/>
              </a:xfrm>
            </p:grpSpPr>
            <p:sp>
              <p:nvSpPr>
                <p:cNvPr id="111" name="Rounded Rectangle 110"/>
                <p:cNvSpPr/>
                <p:nvPr/>
              </p:nvSpPr>
              <p:spPr>
                <a:xfrm>
                  <a:off x="3547210"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4148763"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4750317"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351872" y="3659429"/>
                  <a:ext cx="424703" cy="4247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547209" y="153618"/>
                <a:ext cx="2229365" cy="2831352"/>
                <a:chOff x="-1982089" y="889000"/>
                <a:chExt cx="1999960" cy="2540000"/>
              </a:xfrm>
            </p:grpSpPr>
            <p:grpSp>
              <p:nvGrpSpPr>
                <p:cNvPr id="87" name="Group 86"/>
                <p:cNvGrpSpPr/>
                <p:nvPr/>
              </p:nvGrpSpPr>
              <p:grpSpPr>
                <a:xfrm>
                  <a:off x="-1982089" y="889000"/>
                  <a:ext cx="1999960" cy="381000"/>
                  <a:chOff x="-1905000" y="889000"/>
                  <a:chExt cx="1999960" cy="381000"/>
                </a:xfrm>
              </p:grpSpPr>
              <p:sp>
                <p:nvSpPr>
                  <p:cNvPr id="106" name="Rounded Rectangle 105"/>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982089" y="1428750"/>
                  <a:ext cx="1999960" cy="381000"/>
                  <a:chOff x="-1905000" y="889000"/>
                  <a:chExt cx="1999960" cy="381000"/>
                </a:xfrm>
              </p:grpSpPr>
              <p:sp>
                <p:nvSpPr>
                  <p:cNvPr id="102" name="Rounded Rectangle 10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1982089" y="1968500"/>
                  <a:ext cx="1999960" cy="381000"/>
                  <a:chOff x="-1905000" y="889000"/>
                  <a:chExt cx="1999960" cy="381000"/>
                </a:xfrm>
              </p:grpSpPr>
              <p:sp>
                <p:nvSpPr>
                  <p:cNvPr id="98" name="Rounded Rectangle 97"/>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1982089" y="2508250"/>
                  <a:ext cx="1999960" cy="381000"/>
                  <a:chOff x="-1905000" y="889000"/>
                  <a:chExt cx="1999960" cy="381000"/>
                </a:xfrm>
              </p:grpSpPr>
              <p:sp>
                <p:nvSpPr>
                  <p:cNvPr id="94" name="Rounded Rectangle 93"/>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825694"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28604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1982089" y="3048000"/>
                  <a:ext cx="920653" cy="381000"/>
                  <a:chOff x="-1905000" y="889000"/>
                  <a:chExt cx="920653" cy="381000"/>
                </a:xfrm>
              </p:grpSpPr>
              <p:sp>
                <p:nvSpPr>
                  <p:cNvPr id="92" name="Rounded Rectangle 91"/>
                  <p:cNvSpPr/>
                  <p:nvPr/>
                </p:nvSpPr>
                <p:spPr>
                  <a:xfrm>
                    <a:off x="-1905000"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1365347" y="889000"/>
                    <a:ext cx="3810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6" name="Picture 8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7513" y="-759492"/>
              <a:ext cx="2908758" cy="5733485"/>
            </a:xfrm>
            <a:prstGeom prst="rect">
              <a:avLst/>
            </a:prstGeom>
          </p:spPr>
        </p:pic>
      </p:grpSp>
      <p:sp>
        <p:nvSpPr>
          <p:cNvPr id="69" name="TextBox 68"/>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16" name="Circle - Problem"/>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9230" y="2571750"/>
            <a:ext cx="643890" cy="643890"/>
          </a:xfrm>
          <a:prstGeom prst="rect">
            <a:avLst/>
          </a:prstGeom>
          <a:effectLst/>
        </p:spPr>
      </p:pic>
      <p:pic>
        <p:nvPicPr>
          <p:cNvPr id="117" name="Circle - Research"/>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20289" y="2572227"/>
            <a:ext cx="642938" cy="642937"/>
          </a:xfrm>
          <a:prstGeom prst="rect">
            <a:avLst/>
          </a:prstGeom>
          <a:effectLst/>
        </p:spPr>
      </p:pic>
      <p:pic>
        <p:nvPicPr>
          <p:cNvPr id="118" name="Circle - Requirements"/>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0396" y="2571750"/>
            <a:ext cx="643890" cy="643890"/>
          </a:xfrm>
          <a:prstGeom prst="rect">
            <a:avLst/>
          </a:prstGeom>
          <a:effectLst/>
        </p:spPr>
      </p:pic>
      <p:pic>
        <p:nvPicPr>
          <p:cNvPr id="119" name="Circle - Solution"/>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21455" y="2571750"/>
            <a:ext cx="643890" cy="643890"/>
          </a:xfrm>
          <a:prstGeom prst="rect">
            <a:avLst/>
          </a:prstGeom>
          <a:effectLst/>
        </p:spPr>
      </p:pic>
      <p:pic>
        <p:nvPicPr>
          <p:cNvPr id="120" name="Circle - Prototype"/>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72514" y="2571750"/>
            <a:ext cx="643890" cy="643890"/>
          </a:xfrm>
          <a:prstGeom prst="rect">
            <a:avLst/>
          </a:prstGeom>
          <a:effectLst/>
        </p:spPr>
      </p:pic>
      <p:pic>
        <p:nvPicPr>
          <p:cNvPr id="121" name="Circle - Testi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723573" y="2571750"/>
            <a:ext cx="643890" cy="643890"/>
          </a:xfrm>
          <a:prstGeom prst="rect">
            <a:avLst/>
          </a:prstGeom>
          <a:effectLst/>
        </p:spPr>
      </p:pic>
      <p:pic>
        <p:nvPicPr>
          <p:cNvPr id="122" name="Circle - Communicate"/>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574630" y="2571750"/>
            <a:ext cx="643890" cy="643890"/>
          </a:xfrm>
          <a:prstGeom prst="rect">
            <a:avLst/>
          </a:prstGeom>
          <a:effectLst/>
        </p:spPr>
      </p:pic>
    </p:spTree>
    <p:extLst>
      <p:ext uri="{BB962C8B-B14F-4D97-AF65-F5344CB8AC3E}">
        <p14:creationId xmlns:p14="http://schemas.microsoft.com/office/powerpoint/2010/main" val="334326394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14:presetBounceEnd="28571">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14:bounceEnd="28571">
                                          <p:cBhvr additive="base">
                                            <p:cTn id="67" dur="350" fill="hold"/>
                                            <p:tgtEl>
                                              <p:spTgt spid="69"/>
                                            </p:tgtEl>
                                            <p:attrNameLst>
                                              <p:attrName>ppt_x</p:attrName>
                                            </p:attrNameLst>
                                          </p:cBhvr>
                                          <p:tavLst>
                                            <p:tav tm="0">
                                              <p:val>
                                                <p:strVal val="0-#ppt_w/2"/>
                                              </p:val>
                                            </p:tav>
                                            <p:tav tm="100000">
                                              <p:val>
                                                <p:strVal val="#ppt_x"/>
                                              </p:val>
                                            </p:tav>
                                          </p:tavLst>
                                        </p:anim>
                                        <p:anim calcmode="lin" valueType="num" p14:bounceEnd="28571">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14:presetBounceEnd="20000">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14:bounceEnd="20000">
                                          <p:cBhvr additive="base">
                                            <p:cTn id="71" dur="250" fill="hold"/>
                                            <p:tgtEl>
                                              <p:spTgt spid="122"/>
                                            </p:tgtEl>
                                            <p:attrNameLst>
                                              <p:attrName>ppt_x</p:attrName>
                                            </p:attrNameLst>
                                          </p:cBhvr>
                                          <p:tavLst>
                                            <p:tav tm="0">
                                              <p:val>
                                                <p:strVal val="0-#ppt_w/2"/>
                                              </p:val>
                                            </p:tav>
                                            <p:tav tm="100000">
                                              <p:val>
                                                <p:strVal val="#ppt_x"/>
                                              </p:val>
                                            </p:tav>
                                          </p:tavLst>
                                        </p:anim>
                                        <p:anim calcmode="lin" valueType="num" p14:bounceEnd="20000">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14:presetBounceEnd="20000">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14:bounceEnd="20000">
                                          <p:cBhvr additive="base">
                                            <p:cTn id="75" dur="250" fill="hold"/>
                                            <p:tgtEl>
                                              <p:spTgt spid="121"/>
                                            </p:tgtEl>
                                            <p:attrNameLst>
                                              <p:attrName>ppt_x</p:attrName>
                                            </p:attrNameLst>
                                          </p:cBhvr>
                                          <p:tavLst>
                                            <p:tav tm="0">
                                              <p:val>
                                                <p:strVal val="0-#ppt_w/2"/>
                                              </p:val>
                                            </p:tav>
                                            <p:tav tm="100000">
                                              <p:val>
                                                <p:strVal val="#ppt_x"/>
                                              </p:val>
                                            </p:tav>
                                          </p:tavLst>
                                        </p:anim>
                                        <p:anim calcmode="lin" valueType="num" p14:bounceEnd="20000">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14:presetBounceEnd="20000">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14:bounceEnd="20000">
                                          <p:cBhvr additive="base">
                                            <p:cTn id="79" dur="250" fill="hold"/>
                                            <p:tgtEl>
                                              <p:spTgt spid="120"/>
                                            </p:tgtEl>
                                            <p:attrNameLst>
                                              <p:attrName>ppt_x</p:attrName>
                                            </p:attrNameLst>
                                          </p:cBhvr>
                                          <p:tavLst>
                                            <p:tav tm="0">
                                              <p:val>
                                                <p:strVal val="0-#ppt_w/2"/>
                                              </p:val>
                                            </p:tav>
                                            <p:tav tm="100000">
                                              <p:val>
                                                <p:strVal val="#ppt_x"/>
                                              </p:val>
                                            </p:tav>
                                          </p:tavLst>
                                        </p:anim>
                                        <p:anim calcmode="lin" valueType="num" p14:bounceEnd="20000">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14:presetBounceEnd="20000">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14:bounceEnd="20000">
                                          <p:cBhvr additive="base">
                                            <p:cTn id="83" dur="250" fill="hold"/>
                                            <p:tgtEl>
                                              <p:spTgt spid="119"/>
                                            </p:tgtEl>
                                            <p:attrNameLst>
                                              <p:attrName>ppt_x</p:attrName>
                                            </p:attrNameLst>
                                          </p:cBhvr>
                                          <p:tavLst>
                                            <p:tav tm="0">
                                              <p:val>
                                                <p:strVal val="0-#ppt_w/2"/>
                                              </p:val>
                                            </p:tav>
                                            <p:tav tm="100000">
                                              <p:val>
                                                <p:strVal val="#ppt_x"/>
                                              </p:val>
                                            </p:tav>
                                          </p:tavLst>
                                        </p:anim>
                                        <p:anim calcmode="lin" valueType="num" p14:bounceEnd="20000">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14:presetBounceEnd="20000">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14:bounceEnd="20000">
                                          <p:cBhvr additive="base">
                                            <p:cTn id="87" dur="250" fill="hold"/>
                                            <p:tgtEl>
                                              <p:spTgt spid="118"/>
                                            </p:tgtEl>
                                            <p:attrNameLst>
                                              <p:attrName>ppt_x</p:attrName>
                                            </p:attrNameLst>
                                          </p:cBhvr>
                                          <p:tavLst>
                                            <p:tav tm="0">
                                              <p:val>
                                                <p:strVal val="0-#ppt_w/2"/>
                                              </p:val>
                                            </p:tav>
                                            <p:tav tm="100000">
                                              <p:val>
                                                <p:strVal val="#ppt_x"/>
                                              </p:val>
                                            </p:tav>
                                          </p:tavLst>
                                        </p:anim>
                                        <p:anim calcmode="lin" valueType="num" p14:bounceEnd="20000">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14:presetBounceEnd="20000">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14:bounceEnd="20000">
                                          <p:cBhvr additive="base">
                                            <p:cTn id="91" dur="250" fill="hold"/>
                                            <p:tgtEl>
                                              <p:spTgt spid="117"/>
                                            </p:tgtEl>
                                            <p:attrNameLst>
                                              <p:attrName>ppt_x</p:attrName>
                                            </p:attrNameLst>
                                          </p:cBhvr>
                                          <p:tavLst>
                                            <p:tav tm="0">
                                              <p:val>
                                                <p:strVal val="0-#ppt_w/2"/>
                                              </p:val>
                                            </p:tav>
                                            <p:tav tm="100000">
                                              <p:val>
                                                <p:strVal val="#ppt_x"/>
                                              </p:val>
                                            </p:tav>
                                          </p:tavLst>
                                        </p:anim>
                                        <p:anim calcmode="lin" valueType="num" p14:bounceEnd="20000">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14:presetBounceEnd="20000">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14:bounceEnd="20000">
                                          <p:cBhvr additive="base">
                                            <p:cTn id="95" dur="250" fill="hold"/>
                                            <p:tgtEl>
                                              <p:spTgt spid="116"/>
                                            </p:tgtEl>
                                            <p:attrNameLst>
                                              <p:attrName>ppt_x</p:attrName>
                                            </p:attrNameLst>
                                          </p:cBhvr>
                                          <p:tavLst>
                                            <p:tav tm="0">
                                              <p:val>
                                                <p:strVal val="0-#ppt_w/2"/>
                                              </p:val>
                                            </p:tav>
                                            <p:tav tm="100000">
                                              <p:val>
                                                <p:strVal val="#ppt_x"/>
                                              </p:val>
                                            </p:tav>
                                          </p:tavLst>
                                        </p:anim>
                                        <p:anim calcmode="lin" valueType="num" p14:bounceEnd="20000">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50"/>
                                            <p:tgtEl>
                                              <p:spTgt spid="30"/>
                                            </p:tgtEl>
                                            <p:attrNameLst>
                                              <p:attrName>ppt_x</p:attrName>
                                            </p:attrNameLst>
                                          </p:cBhvr>
                                          <p:tavLst>
                                            <p:tav tm="0">
                                              <p:val>
                                                <p:strVal val="ppt_x"/>
                                              </p:val>
                                            </p:tav>
                                            <p:tav tm="100000">
                                              <p:val>
                                                <p:strVal val="ppt_x"/>
                                              </p:val>
                                            </p:tav>
                                          </p:tavLst>
                                        </p:anim>
                                        <p:anim calcmode="lin" valueType="num">
                                          <p:cBhvr additive="base">
                                            <p:cTn id="7" dur="250"/>
                                            <p:tgtEl>
                                              <p:spTgt spid="30"/>
                                            </p:tgtEl>
                                            <p:attrNameLst>
                                              <p:attrName>ppt_y</p:attrName>
                                            </p:attrNameLst>
                                          </p:cBhvr>
                                          <p:tavLst>
                                            <p:tav tm="0">
                                              <p:val>
                                                <p:strVal val="ppt_y"/>
                                              </p:val>
                                            </p:tav>
                                            <p:tav tm="100000">
                                              <p:val>
                                                <p:strVal val="1+ppt_h/2"/>
                                              </p:val>
                                            </p:tav>
                                          </p:tavLst>
                                        </p:anim>
                                        <p:set>
                                          <p:cBhvr>
                                            <p:cTn id="8" dur="1" fill="hold">
                                              <p:stCondLst>
                                                <p:cond delay="249"/>
                                              </p:stCondLst>
                                            </p:cTn>
                                            <p:tgtEl>
                                              <p:spTgt spid="30"/>
                                            </p:tgtEl>
                                            <p:attrNameLst>
                                              <p:attrName>style.visibility</p:attrName>
                                            </p:attrNameLst>
                                          </p:cBhvr>
                                          <p:to>
                                            <p:strVal val="hidden"/>
                                          </p:to>
                                        </p:set>
                                      </p:childTnLst>
                                    </p:cTn>
                                  </p:par>
                                  <p:par>
                                    <p:cTn id="9" presetID="2" presetClass="exit" presetSubtype="4" fill="hold" nodeType="withEffect">
                                      <p:stCondLst>
                                        <p:cond delay="50"/>
                                      </p:stCondLst>
                                      <p:childTnLst>
                                        <p:anim calcmode="lin" valueType="num">
                                          <p:cBhvr additive="base">
                                            <p:cTn id="10" dur="250"/>
                                            <p:tgtEl>
                                              <p:spTgt spid="26"/>
                                            </p:tgtEl>
                                            <p:attrNameLst>
                                              <p:attrName>ppt_x</p:attrName>
                                            </p:attrNameLst>
                                          </p:cBhvr>
                                          <p:tavLst>
                                            <p:tav tm="0">
                                              <p:val>
                                                <p:strVal val="ppt_x"/>
                                              </p:val>
                                            </p:tav>
                                            <p:tav tm="100000">
                                              <p:val>
                                                <p:strVal val="ppt_x"/>
                                              </p:val>
                                            </p:tav>
                                          </p:tavLst>
                                        </p:anim>
                                        <p:anim calcmode="lin" valueType="num">
                                          <p:cBhvr additive="base">
                                            <p:cTn id="11" dur="250"/>
                                            <p:tgtEl>
                                              <p:spTgt spid="26"/>
                                            </p:tgtEl>
                                            <p:attrNameLst>
                                              <p:attrName>ppt_y</p:attrName>
                                            </p:attrNameLst>
                                          </p:cBhvr>
                                          <p:tavLst>
                                            <p:tav tm="0">
                                              <p:val>
                                                <p:strVal val="ppt_y"/>
                                              </p:val>
                                            </p:tav>
                                            <p:tav tm="100000">
                                              <p:val>
                                                <p:strVal val="1+ppt_h/2"/>
                                              </p:val>
                                            </p:tav>
                                          </p:tavLst>
                                        </p:anim>
                                        <p:set>
                                          <p:cBhvr>
                                            <p:cTn id="12" dur="1" fill="hold">
                                              <p:stCondLst>
                                                <p:cond delay="249"/>
                                              </p:stCondLst>
                                            </p:cTn>
                                            <p:tgtEl>
                                              <p:spTgt spid="26"/>
                                            </p:tgtEl>
                                            <p:attrNameLst>
                                              <p:attrName>style.visibility</p:attrName>
                                            </p:attrNameLst>
                                          </p:cBhvr>
                                          <p:to>
                                            <p:strVal val="hidden"/>
                                          </p:to>
                                        </p:set>
                                      </p:childTnLst>
                                    </p:cTn>
                                  </p:par>
                                  <p:par>
                                    <p:cTn id="13" presetID="2" presetClass="exit" presetSubtype="4" fill="hold" nodeType="withEffect">
                                      <p:stCondLst>
                                        <p:cond delay="80"/>
                                      </p:stCondLst>
                                      <p:childTnLst>
                                        <p:anim calcmode="lin" valueType="num">
                                          <p:cBhvr additive="base">
                                            <p:cTn id="14" dur="250"/>
                                            <p:tgtEl>
                                              <p:spTgt spid="2"/>
                                            </p:tgtEl>
                                            <p:attrNameLst>
                                              <p:attrName>ppt_x</p:attrName>
                                            </p:attrNameLst>
                                          </p:cBhvr>
                                          <p:tavLst>
                                            <p:tav tm="0">
                                              <p:val>
                                                <p:strVal val="ppt_x"/>
                                              </p:val>
                                            </p:tav>
                                            <p:tav tm="100000">
                                              <p:val>
                                                <p:strVal val="ppt_x"/>
                                              </p:val>
                                            </p:tav>
                                          </p:tavLst>
                                        </p:anim>
                                        <p:anim calcmode="lin" valueType="num">
                                          <p:cBhvr additive="base">
                                            <p:cTn id="15" dur="250"/>
                                            <p:tgtEl>
                                              <p:spTgt spid="2"/>
                                            </p:tgtEl>
                                            <p:attrNameLst>
                                              <p:attrName>ppt_y</p:attrName>
                                            </p:attrNameLst>
                                          </p:cBhvr>
                                          <p:tavLst>
                                            <p:tav tm="0">
                                              <p:val>
                                                <p:strVal val="ppt_y"/>
                                              </p:val>
                                            </p:tav>
                                            <p:tav tm="100000">
                                              <p:val>
                                                <p:strVal val="1+ppt_h/2"/>
                                              </p:val>
                                            </p:tav>
                                          </p:tavLst>
                                        </p:anim>
                                        <p:set>
                                          <p:cBhvr>
                                            <p:cTn id="16" dur="1" fill="hold">
                                              <p:stCondLst>
                                                <p:cond delay="249"/>
                                              </p:stCondLst>
                                            </p:cTn>
                                            <p:tgtEl>
                                              <p:spTgt spid="2"/>
                                            </p:tgtEl>
                                            <p:attrNameLst>
                                              <p:attrName>style.visibility</p:attrName>
                                            </p:attrNameLst>
                                          </p:cBhvr>
                                          <p:to>
                                            <p:strVal val="hidden"/>
                                          </p:to>
                                        </p:set>
                                      </p:childTnLst>
                                    </p:cTn>
                                  </p:par>
                                  <p:par>
                                    <p:cTn id="17" presetID="2" presetClass="exit" presetSubtype="4" fill="hold" nodeType="withEffect">
                                      <p:stCondLst>
                                        <p:cond delay="100"/>
                                      </p:stCondLst>
                                      <p:childTnLst>
                                        <p:anim calcmode="lin" valueType="num">
                                          <p:cBhvr additive="base">
                                            <p:cTn id="18" dur="250"/>
                                            <p:tgtEl>
                                              <p:spTgt spid="75"/>
                                            </p:tgtEl>
                                            <p:attrNameLst>
                                              <p:attrName>ppt_x</p:attrName>
                                            </p:attrNameLst>
                                          </p:cBhvr>
                                          <p:tavLst>
                                            <p:tav tm="0">
                                              <p:val>
                                                <p:strVal val="ppt_x"/>
                                              </p:val>
                                            </p:tav>
                                            <p:tav tm="100000">
                                              <p:val>
                                                <p:strVal val="ppt_x"/>
                                              </p:val>
                                            </p:tav>
                                          </p:tavLst>
                                        </p:anim>
                                        <p:anim calcmode="lin" valueType="num">
                                          <p:cBhvr additive="base">
                                            <p:cTn id="19" dur="250"/>
                                            <p:tgtEl>
                                              <p:spTgt spid="75"/>
                                            </p:tgtEl>
                                            <p:attrNameLst>
                                              <p:attrName>ppt_y</p:attrName>
                                            </p:attrNameLst>
                                          </p:cBhvr>
                                          <p:tavLst>
                                            <p:tav tm="0">
                                              <p:val>
                                                <p:strVal val="ppt_y"/>
                                              </p:val>
                                            </p:tav>
                                            <p:tav tm="100000">
                                              <p:val>
                                                <p:strVal val="1+ppt_h/2"/>
                                              </p:val>
                                            </p:tav>
                                          </p:tavLst>
                                        </p:anim>
                                        <p:set>
                                          <p:cBhvr>
                                            <p:cTn id="20" dur="1" fill="hold">
                                              <p:stCondLst>
                                                <p:cond delay="249"/>
                                              </p:stCondLst>
                                            </p:cTn>
                                            <p:tgtEl>
                                              <p:spTgt spid="75"/>
                                            </p:tgtEl>
                                            <p:attrNameLst>
                                              <p:attrName>style.visibility</p:attrName>
                                            </p:attrNameLst>
                                          </p:cBhvr>
                                          <p:to>
                                            <p:strVal val="hidden"/>
                                          </p:to>
                                        </p:set>
                                      </p:childTnLst>
                                    </p:cTn>
                                  </p:par>
                                  <p:par>
                                    <p:cTn id="21" presetID="2" presetClass="exit" presetSubtype="4" fill="hold" grpId="0" nodeType="withEffect">
                                      <p:stCondLst>
                                        <p:cond delay="120"/>
                                      </p:stCondLst>
                                      <p:childTnLst>
                                        <p:anim calcmode="lin" valueType="num">
                                          <p:cBhvr additive="base">
                                            <p:cTn id="22" dur="250"/>
                                            <p:tgtEl>
                                              <p:spTgt spid="77"/>
                                            </p:tgtEl>
                                            <p:attrNameLst>
                                              <p:attrName>ppt_x</p:attrName>
                                            </p:attrNameLst>
                                          </p:cBhvr>
                                          <p:tavLst>
                                            <p:tav tm="0">
                                              <p:val>
                                                <p:strVal val="ppt_x"/>
                                              </p:val>
                                            </p:tav>
                                            <p:tav tm="100000">
                                              <p:val>
                                                <p:strVal val="ppt_x"/>
                                              </p:val>
                                            </p:tav>
                                          </p:tavLst>
                                        </p:anim>
                                        <p:anim calcmode="lin" valueType="num">
                                          <p:cBhvr additive="base">
                                            <p:cTn id="23" dur="250"/>
                                            <p:tgtEl>
                                              <p:spTgt spid="77"/>
                                            </p:tgtEl>
                                            <p:attrNameLst>
                                              <p:attrName>ppt_y</p:attrName>
                                            </p:attrNameLst>
                                          </p:cBhvr>
                                          <p:tavLst>
                                            <p:tav tm="0">
                                              <p:val>
                                                <p:strVal val="ppt_y"/>
                                              </p:val>
                                            </p:tav>
                                            <p:tav tm="100000">
                                              <p:val>
                                                <p:strVal val="1+ppt_h/2"/>
                                              </p:val>
                                            </p:tav>
                                          </p:tavLst>
                                        </p:anim>
                                        <p:set>
                                          <p:cBhvr>
                                            <p:cTn id="24" dur="1" fill="hold">
                                              <p:stCondLst>
                                                <p:cond delay="249"/>
                                              </p:stCondLst>
                                            </p:cTn>
                                            <p:tgtEl>
                                              <p:spTgt spid="77"/>
                                            </p:tgtEl>
                                            <p:attrNameLst>
                                              <p:attrName>style.visibility</p:attrName>
                                            </p:attrNameLst>
                                          </p:cBhvr>
                                          <p:to>
                                            <p:strVal val="hidden"/>
                                          </p:to>
                                        </p:set>
                                      </p:childTnLst>
                                    </p:cTn>
                                  </p:par>
                                  <p:par>
                                    <p:cTn id="25" presetID="2" presetClass="exit" presetSubtype="4" fill="hold" nodeType="withEffect">
                                      <p:stCondLst>
                                        <p:cond delay="150"/>
                                      </p:stCondLst>
                                      <p:childTnLst>
                                        <p:anim calcmode="lin" valueType="num">
                                          <p:cBhvr additive="base">
                                            <p:cTn id="26" dur="250"/>
                                            <p:tgtEl>
                                              <p:spTgt spid="29"/>
                                            </p:tgtEl>
                                            <p:attrNameLst>
                                              <p:attrName>ppt_x</p:attrName>
                                            </p:attrNameLst>
                                          </p:cBhvr>
                                          <p:tavLst>
                                            <p:tav tm="0">
                                              <p:val>
                                                <p:strVal val="ppt_x"/>
                                              </p:val>
                                            </p:tav>
                                            <p:tav tm="100000">
                                              <p:val>
                                                <p:strVal val="ppt_x"/>
                                              </p:val>
                                            </p:tav>
                                          </p:tavLst>
                                        </p:anim>
                                        <p:anim calcmode="lin" valueType="num">
                                          <p:cBhvr additive="base">
                                            <p:cTn id="27" dur="250"/>
                                            <p:tgtEl>
                                              <p:spTgt spid="29"/>
                                            </p:tgtEl>
                                            <p:attrNameLst>
                                              <p:attrName>ppt_y</p:attrName>
                                            </p:attrNameLst>
                                          </p:cBhvr>
                                          <p:tavLst>
                                            <p:tav tm="0">
                                              <p:val>
                                                <p:strVal val="ppt_y"/>
                                              </p:val>
                                            </p:tav>
                                            <p:tav tm="100000">
                                              <p:val>
                                                <p:strVal val="1+ppt_h/2"/>
                                              </p:val>
                                            </p:tav>
                                          </p:tavLst>
                                        </p:anim>
                                        <p:set>
                                          <p:cBhvr>
                                            <p:cTn id="28" dur="1" fill="hold">
                                              <p:stCondLst>
                                                <p:cond delay="249"/>
                                              </p:stCondLst>
                                            </p:cTn>
                                            <p:tgtEl>
                                              <p:spTgt spid="29"/>
                                            </p:tgtEl>
                                            <p:attrNameLst>
                                              <p:attrName>style.visibility</p:attrName>
                                            </p:attrNameLst>
                                          </p:cBhvr>
                                          <p:to>
                                            <p:strVal val="hidden"/>
                                          </p:to>
                                        </p:set>
                                      </p:childTnLst>
                                    </p:cTn>
                                  </p:par>
                                  <p:par>
                                    <p:cTn id="29" presetID="2" presetClass="exit" presetSubtype="4" fill="hold" grpId="0" nodeType="withEffect">
                                      <p:stCondLst>
                                        <p:cond delay="150"/>
                                      </p:stCondLst>
                                      <p:childTnLst>
                                        <p:anim calcmode="lin" valueType="num">
                                          <p:cBhvr additive="base">
                                            <p:cTn id="30" dur="250"/>
                                            <p:tgtEl>
                                              <p:spTgt spid="5"/>
                                            </p:tgtEl>
                                            <p:attrNameLst>
                                              <p:attrName>ppt_x</p:attrName>
                                            </p:attrNameLst>
                                          </p:cBhvr>
                                          <p:tavLst>
                                            <p:tav tm="0">
                                              <p:val>
                                                <p:strVal val="ppt_x"/>
                                              </p:val>
                                            </p:tav>
                                            <p:tav tm="100000">
                                              <p:val>
                                                <p:strVal val="ppt_x"/>
                                              </p:val>
                                            </p:tav>
                                          </p:tavLst>
                                        </p:anim>
                                        <p:anim calcmode="lin" valueType="num">
                                          <p:cBhvr additive="base">
                                            <p:cTn id="31" dur="250"/>
                                            <p:tgtEl>
                                              <p:spTgt spid="5"/>
                                            </p:tgtEl>
                                            <p:attrNameLst>
                                              <p:attrName>ppt_y</p:attrName>
                                            </p:attrNameLst>
                                          </p:cBhvr>
                                          <p:tavLst>
                                            <p:tav tm="0">
                                              <p:val>
                                                <p:strVal val="ppt_y"/>
                                              </p:val>
                                            </p:tav>
                                            <p:tav tm="100000">
                                              <p:val>
                                                <p:strVal val="1+ppt_h/2"/>
                                              </p:val>
                                            </p:tav>
                                          </p:tavLst>
                                        </p:anim>
                                        <p:set>
                                          <p:cBhvr>
                                            <p:cTn id="32" dur="1" fill="hold">
                                              <p:stCondLst>
                                                <p:cond delay="249"/>
                                              </p:stCondLst>
                                            </p:cTn>
                                            <p:tgtEl>
                                              <p:spTgt spid="5"/>
                                            </p:tgtEl>
                                            <p:attrNameLst>
                                              <p:attrName>style.visibility</p:attrName>
                                            </p:attrNameLst>
                                          </p:cBhvr>
                                          <p:to>
                                            <p:strVal val="hidden"/>
                                          </p:to>
                                        </p:set>
                                      </p:childTnLst>
                                    </p:cTn>
                                  </p:par>
                                  <p:par>
                                    <p:cTn id="33" presetID="2" presetClass="exit" presetSubtype="4" fill="hold" nodeType="withEffect">
                                      <p:stCondLst>
                                        <p:cond delay="200"/>
                                      </p:stCondLst>
                                      <p:childTnLst>
                                        <p:anim calcmode="lin" valueType="num">
                                          <p:cBhvr additive="base">
                                            <p:cTn id="34" dur="250"/>
                                            <p:tgtEl>
                                              <p:spTgt spid="4"/>
                                            </p:tgtEl>
                                            <p:attrNameLst>
                                              <p:attrName>ppt_x</p:attrName>
                                            </p:attrNameLst>
                                          </p:cBhvr>
                                          <p:tavLst>
                                            <p:tav tm="0">
                                              <p:val>
                                                <p:strVal val="ppt_x"/>
                                              </p:val>
                                            </p:tav>
                                            <p:tav tm="100000">
                                              <p:val>
                                                <p:strVal val="ppt_x"/>
                                              </p:val>
                                            </p:tav>
                                          </p:tavLst>
                                        </p:anim>
                                        <p:anim calcmode="lin" valueType="num">
                                          <p:cBhvr additive="base">
                                            <p:cTn id="35" dur="250"/>
                                            <p:tgtEl>
                                              <p:spTgt spid="4"/>
                                            </p:tgtEl>
                                            <p:attrNameLst>
                                              <p:attrName>ppt_y</p:attrName>
                                            </p:attrNameLst>
                                          </p:cBhvr>
                                          <p:tavLst>
                                            <p:tav tm="0">
                                              <p:val>
                                                <p:strVal val="ppt_y"/>
                                              </p:val>
                                            </p:tav>
                                            <p:tav tm="100000">
                                              <p:val>
                                                <p:strVal val="1+ppt_h/2"/>
                                              </p:val>
                                            </p:tav>
                                          </p:tavLst>
                                        </p:anim>
                                        <p:set>
                                          <p:cBhvr>
                                            <p:cTn id="36" dur="1" fill="hold">
                                              <p:stCondLst>
                                                <p:cond delay="249"/>
                                              </p:stCondLst>
                                            </p:cTn>
                                            <p:tgtEl>
                                              <p:spTgt spid="4"/>
                                            </p:tgtEl>
                                            <p:attrNameLst>
                                              <p:attrName>style.visibility</p:attrName>
                                            </p:attrNameLst>
                                          </p:cBhvr>
                                          <p:to>
                                            <p:strVal val="hidden"/>
                                          </p:to>
                                        </p:set>
                                      </p:childTnLst>
                                    </p:cTn>
                                  </p:par>
                                  <p:par>
                                    <p:cTn id="37" presetID="2" presetClass="exit" presetSubtype="4" fill="hold" nodeType="withEffect">
                                      <p:stCondLst>
                                        <p:cond delay="200"/>
                                      </p:stCondLst>
                                      <p:childTnLst>
                                        <p:anim calcmode="lin" valueType="num">
                                          <p:cBhvr additive="base">
                                            <p:cTn id="38" dur="250"/>
                                            <p:tgtEl>
                                              <p:spTgt spid="78"/>
                                            </p:tgtEl>
                                            <p:attrNameLst>
                                              <p:attrName>ppt_x</p:attrName>
                                            </p:attrNameLst>
                                          </p:cBhvr>
                                          <p:tavLst>
                                            <p:tav tm="0">
                                              <p:val>
                                                <p:strVal val="ppt_x"/>
                                              </p:val>
                                            </p:tav>
                                            <p:tav tm="100000">
                                              <p:val>
                                                <p:strVal val="ppt_x"/>
                                              </p:val>
                                            </p:tav>
                                          </p:tavLst>
                                        </p:anim>
                                        <p:anim calcmode="lin" valueType="num">
                                          <p:cBhvr additive="base">
                                            <p:cTn id="39" dur="250"/>
                                            <p:tgtEl>
                                              <p:spTgt spid="78"/>
                                            </p:tgtEl>
                                            <p:attrNameLst>
                                              <p:attrName>ppt_y</p:attrName>
                                            </p:attrNameLst>
                                          </p:cBhvr>
                                          <p:tavLst>
                                            <p:tav tm="0">
                                              <p:val>
                                                <p:strVal val="ppt_y"/>
                                              </p:val>
                                            </p:tav>
                                            <p:tav tm="100000">
                                              <p:val>
                                                <p:strVal val="1+ppt_h/2"/>
                                              </p:val>
                                            </p:tav>
                                          </p:tavLst>
                                        </p:anim>
                                        <p:set>
                                          <p:cBhvr>
                                            <p:cTn id="40" dur="1" fill="hold">
                                              <p:stCondLst>
                                                <p:cond delay="249"/>
                                              </p:stCondLst>
                                            </p:cTn>
                                            <p:tgtEl>
                                              <p:spTgt spid="78"/>
                                            </p:tgtEl>
                                            <p:attrNameLst>
                                              <p:attrName>style.visibility</p:attrName>
                                            </p:attrNameLst>
                                          </p:cBhvr>
                                          <p:to>
                                            <p:strVal val="hidden"/>
                                          </p:to>
                                        </p:set>
                                      </p:childTnLst>
                                    </p:cTn>
                                  </p:par>
                                  <p:par>
                                    <p:cTn id="41" presetID="2" presetClass="exit" presetSubtype="4" fill="hold" nodeType="withEffect">
                                      <p:stCondLst>
                                        <p:cond delay="250"/>
                                      </p:stCondLst>
                                      <p:childTnLst>
                                        <p:anim calcmode="lin" valueType="num">
                                          <p:cBhvr additive="base">
                                            <p:cTn id="42" dur="250"/>
                                            <p:tgtEl>
                                              <p:spTgt spid="72"/>
                                            </p:tgtEl>
                                            <p:attrNameLst>
                                              <p:attrName>ppt_x</p:attrName>
                                            </p:attrNameLst>
                                          </p:cBhvr>
                                          <p:tavLst>
                                            <p:tav tm="0">
                                              <p:val>
                                                <p:strVal val="ppt_x"/>
                                              </p:val>
                                            </p:tav>
                                            <p:tav tm="100000">
                                              <p:val>
                                                <p:strVal val="ppt_x"/>
                                              </p:val>
                                            </p:tav>
                                          </p:tavLst>
                                        </p:anim>
                                        <p:anim calcmode="lin" valueType="num">
                                          <p:cBhvr additive="base">
                                            <p:cTn id="43" dur="250"/>
                                            <p:tgtEl>
                                              <p:spTgt spid="72"/>
                                            </p:tgtEl>
                                            <p:attrNameLst>
                                              <p:attrName>ppt_y</p:attrName>
                                            </p:attrNameLst>
                                          </p:cBhvr>
                                          <p:tavLst>
                                            <p:tav tm="0">
                                              <p:val>
                                                <p:strVal val="ppt_y"/>
                                              </p:val>
                                            </p:tav>
                                            <p:tav tm="100000">
                                              <p:val>
                                                <p:strVal val="1+ppt_h/2"/>
                                              </p:val>
                                            </p:tav>
                                          </p:tavLst>
                                        </p:anim>
                                        <p:set>
                                          <p:cBhvr>
                                            <p:cTn id="44" dur="1" fill="hold">
                                              <p:stCondLst>
                                                <p:cond delay="249"/>
                                              </p:stCondLst>
                                            </p:cTn>
                                            <p:tgtEl>
                                              <p:spTgt spid="72"/>
                                            </p:tgtEl>
                                            <p:attrNameLst>
                                              <p:attrName>style.visibility</p:attrName>
                                            </p:attrNameLst>
                                          </p:cBhvr>
                                          <p:to>
                                            <p:strVal val="hidden"/>
                                          </p:to>
                                        </p:set>
                                      </p:childTnLst>
                                    </p:cTn>
                                  </p:par>
                                  <p:par>
                                    <p:cTn id="45" presetID="2" presetClass="exit" presetSubtype="4" fill="hold" nodeType="withEffect">
                                      <p:stCondLst>
                                        <p:cond delay="250"/>
                                      </p:stCondLst>
                                      <p:childTnLst>
                                        <p:anim calcmode="lin" valueType="num">
                                          <p:cBhvr additive="base">
                                            <p:cTn id="46" dur="250"/>
                                            <p:tgtEl>
                                              <p:spTgt spid="37"/>
                                            </p:tgtEl>
                                            <p:attrNameLst>
                                              <p:attrName>ppt_x</p:attrName>
                                            </p:attrNameLst>
                                          </p:cBhvr>
                                          <p:tavLst>
                                            <p:tav tm="0">
                                              <p:val>
                                                <p:strVal val="ppt_x"/>
                                              </p:val>
                                            </p:tav>
                                            <p:tav tm="100000">
                                              <p:val>
                                                <p:strVal val="ppt_x"/>
                                              </p:val>
                                            </p:tav>
                                          </p:tavLst>
                                        </p:anim>
                                        <p:anim calcmode="lin" valueType="num">
                                          <p:cBhvr additive="base">
                                            <p:cTn id="47" dur="250"/>
                                            <p:tgtEl>
                                              <p:spTgt spid="37"/>
                                            </p:tgtEl>
                                            <p:attrNameLst>
                                              <p:attrName>ppt_y</p:attrName>
                                            </p:attrNameLst>
                                          </p:cBhvr>
                                          <p:tavLst>
                                            <p:tav tm="0">
                                              <p:val>
                                                <p:strVal val="ppt_y"/>
                                              </p:val>
                                            </p:tav>
                                            <p:tav tm="100000">
                                              <p:val>
                                                <p:strVal val="1+ppt_h/2"/>
                                              </p:val>
                                            </p:tav>
                                          </p:tavLst>
                                        </p:anim>
                                        <p:set>
                                          <p:cBhvr>
                                            <p:cTn id="48" dur="1" fill="hold">
                                              <p:stCondLst>
                                                <p:cond delay="249"/>
                                              </p:stCondLst>
                                            </p:cTn>
                                            <p:tgtEl>
                                              <p:spTgt spid="37"/>
                                            </p:tgtEl>
                                            <p:attrNameLst>
                                              <p:attrName>style.visibility</p:attrName>
                                            </p:attrNameLst>
                                          </p:cBhvr>
                                          <p:to>
                                            <p:strVal val="hidden"/>
                                          </p:to>
                                        </p:set>
                                      </p:childTnLst>
                                    </p:cTn>
                                  </p:par>
                                  <p:par>
                                    <p:cTn id="49" presetID="2" presetClass="exit" presetSubtype="4" fill="hold" nodeType="withEffect">
                                      <p:stCondLst>
                                        <p:cond delay="250"/>
                                      </p:stCondLst>
                                      <p:childTnLst>
                                        <p:anim calcmode="lin" valueType="num">
                                          <p:cBhvr additive="base">
                                            <p:cTn id="50" dur="250"/>
                                            <p:tgtEl>
                                              <p:spTgt spid="20"/>
                                            </p:tgtEl>
                                            <p:attrNameLst>
                                              <p:attrName>ppt_x</p:attrName>
                                            </p:attrNameLst>
                                          </p:cBhvr>
                                          <p:tavLst>
                                            <p:tav tm="0">
                                              <p:val>
                                                <p:strVal val="ppt_x"/>
                                              </p:val>
                                            </p:tav>
                                            <p:tav tm="100000">
                                              <p:val>
                                                <p:strVal val="ppt_x"/>
                                              </p:val>
                                            </p:tav>
                                          </p:tavLst>
                                        </p:anim>
                                        <p:anim calcmode="lin" valueType="num">
                                          <p:cBhvr additive="base">
                                            <p:cTn id="51" dur="250"/>
                                            <p:tgtEl>
                                              <p:spTgt spid="20"/>
                                            </p:tgtEl>
                                            <p:attrNameLst>
                                              <p:attrName>ppt_y</p:attrName>
                                            </p:attrNameLst>
                                          </p:cBhvr>
                                          <p:tavLst>
                                            <p:tav tm="0">
                                              <p:val>
                                                <p:strVal val="ppt_y"/>
                                              </p:val>
                                            </p:tav>
                                            <p:tav tm="100000">
                                              <p:val>
                                                <p:strVal val="1+ppt_h/2"/>
                                              </p:val>
                                            </p:tav>
                                          </p:tavLst>
                                        </p:anim>
                                        <p:set>
                                          <p:cBhvr>
                                            <p:cTn id="52" dur="1" fill="hold">
                                              <p:stCondLst>
                                                <p:cond delay="249"/>
                                              </p:stCondLst>
                                            </p:cTn>
                                            <p:tgtEl>
                                              <p:spTgt spid="20"/>
                                            </p:tgtEl>
                                            <p:attrNameLst>
                                              <p:attrName>style.visibility</p:attrName>
                                            </p:attrNameLst>
                                          </p:cBhvr>
                                          <p:to>
                                            <p:strVal val="hidden"/>
                                          </p:to>
                                        </p:set>
                                      </p:childTnLst>
                                    </p:cTn>
                                  </p:par>
                                  <p:par>
                                    <p:cTn id="53" presetID="2" presetClass="exit" presetSubtype="4" fill="hold" nodeType="withEffect">
                                      <p:stCondLst>
                                        <p:cond delay="300"/>
                                      </p:stCondLst>
                                      <p:childTnLst>
                                        <p:anim calcmode="lin" valueType="num">
                                          <p:cBhvr additive="base">
                                            <p:cTn id="54" dur="250"/>
                                            <p:tgtEl>
                                              <p:spTgt spid="8"/>
                                            </p:tgtEl>
                                            <p:attrNameLst>
                                              <p:attrName>ppt_x</p:attrName>
                                            </p:attrNameLst>
                                          </p:cBhvr>
                                          <p:tavLst>
                                            <p:tav tm="0">
                                              <p:val>
                                                <p:strVal val="ppt_x"/>
                                              </p:val>
                                            </p:tav>
                                            <p:tav tm="100000">
                                              <p:val>
                                                <p:strVal val="ppt_x"/>
                                              </p:val>
                                            </p:tav>
                                          </p:tavLst>
                                        </p:anim>
                                        <p:anim calcmode="lin" valueType="num">
                                          <p:cBhvr additive="base">
                                            <p:cTn id="55" dur="250"/>
                                            <p:tgtEl>
                                              <p:spTgt spid="8"/>
                                            </p:tgtEl>
                                            <p:attrNameLst>
                                              <p:attrName>ppt_y</p:attrName>
                                            </p:attrNameLst>
                                          </p:cBhvr>
                                          <p:tavLst>
                                            <p:tav tm="0">
                                              <p:val>
                                                <p:strVal val="ppt_y"/>
                                              </p:val>
                                            </p:tav>
                                            <p:tav tm="100000">
                                              <p:val>
                                                <p:strVal val="1+ppt_h/2"/>
                                              </p:val>
                                            </p:tav>
                                          </p:tavLst>
                                        </p:anim>
                                        <p:set>
                                          <p:cBhvr>
                                            <p:cTn id="56" dur="1" fill="hold">
                                              <p:stCondLst>
                                                <p:cond delay="249"/>
                                              </p:stCondLst>
                                            </p:cTn>
                                            <p:tgtEl>
                                              <p:spTgt spid="8"/>
                                            </p:tgtEl>
                                            <p:attrNameLst>
                                              <p:attrName>style.visibility</p:attrName>
                                            </p:attrNameLst>
                                          </p:cBhvr>
                                          <p:to>
                                            <p:strVal val="hidden"/>
                                          </p:to>
                                        </p:set>
                                      </p:childTnLst>
                                    </p:cTn>
                                  </p:par>
                                  <p:par>
                                    <p:cTn id="57" presetID="2" presetClass="exit" presetSubtype="4" fill="hold" nodeType="withEffect">
                                      <p:stCondLst>
                                        <p:cond delay="350"/>
                                      </p:stCondLst>
                                      <p:childTnLst>
                                        <p:anim calcmode="lin" valueType="num">
                                          <p:cBhvr additive="base">
                                            <p:cTn id="58" dur="250"/>
                                            <p:tgtEl>
                                              <p:spTgt spid="16"/>
                                            </p:tgtEl>
                                            <p:attrNameLst>
                                              <p:attrName>ppt_x</p:attrName>
                                            </p:attrNameLst>
                                          </p:cBhvr>
                                          <p:tavLst>
                                            <p:tav tm="0">
                                              <p:val>
                                                <p:strVal val="ppt_x"/>
                                              </p:val>
                                            </p:tav>
                                            <p:tav tm="100000">
                                              <p:val>
                                                <p:strVal val="ppt_x"/>
                                              </p:val>
                                            </p:tav>
                                          </p:tavLst>
                                        </p:anim>
                                        <p:anim calcmode="lin" valueType="num">
                                          <p:cBhvr additive="base">
                                            <p:cTn id="59" dur="250"/>
                                            <p:tgtEl>
                                              <p:spTgt spid="16"/>
                                            </p:tgtEl>
                                            <p:attrNameLst>
                                              <p:attrName>ppt_y</p:attrName>
                                            </p:attrNameLst>
                                          </p:cBhvr>
                                          <p:tavLst>
                                            <p:tav tm="0">
                                              <p:val>
                                                <p:strVal val="ppt_y"/>
                                              </p:val>
                                            </p:tav>
                                            <p:tav tm="100000">
                                              <p:val>
                                                <p:strVal val="1+ppt_h/2"/>
                                              </p:val>
                                            </p:tav>
                                          </p:tavLst>
                                        </p:anim>
                                        <p:set>
                                          <p:cBhvr>
                                            <p:cTn id="60" dur="1" fill="hold">
                                              <p:stCondLst>
                                                <p:cond delay="249"/>
                                              </p:stCondLst>
                                            </p:cTn>
                                            <p:tgtEl>
                                              <p:spTgt spid="16"/>
                                            </p:tgtEl>
                                            <p:attrNameLst>
                                              <p:attrName>style.visibility</p:attrName>
                                            </p:attrNameLst>
                                          </p:cBhvr>
                                          <p:to>
                                            <p:strVal val="hidden"/>
                                          </p:to>
                                        </p:set>
                                      </p:childTnLst>
                                    </p:cTn>
                                  </p:par>
                                  <p:par>
                                    <p:cTn id="61" presetID="2" presetClass="exit" presetSubtype="8" fill="hold" grpId="0" nodeType="withEffect">
                                      <p:stCondLst>
                                        <p:cond delay="150"/>
                                      </p:stCondLst>
                                      <p:childTnLst>
                                        <p:anim calcmode="lin" valueType="num">
                                          <p:cBhvr additive="base">
                                            <p:cTn id="62" dur="250"/>
                                            <p:tgtEl>
                                              <p:spTgt spid="81"/>
                                            </p:tgtEl>
                                            <p:attrNameLst>
                                              <p:attrName>ppt_x</p:attrName>
                                            </p:attrNameLst>
                                          </p:cBhvr>
                                          <p:tavLst>
                                            <p:tav tm="0">
                                              <p:val>
                                                <p:strVal val="ppt_x"/>
                                              </p:val>
                                            </p:tav>
                                            <p:tav tm="100000">
                                              <p:val>
                                                <p:strVal val="0-ppt_w/2"/>
                                              </p:val>
                                            </p:tav>
                                          </p:tavLst>
                                        </p:anim>
                                        <p:anim calcmode="lin" valueType="num">
                                          <p:cBhvr additive="base">
                                            <p:cTn id="63" dur="250"/>
                                            <p:tgtEl>
                                              <p:spTgt spid="81"/>
                                            </p:tgtEl>
                                            <p:attrNameLst>
                                              <p:attrName>ppt_y</p:attrName>
                                            </p:attrNameLst>
                                          </p:cBhvr>
                                          <p:tavLst>
                                            <p:tav tm="0">
                                              <p:val>
                                                <p:strVal val="ppt_y"/>
                                              </p:val>
                                            </p:tav>
                                            <p:tav tm="100000">
                                              <p:val>
                                                <p:strVal val="ppt_y"/>
                                              </p:val>
                                            </p:tav>
                                          </p:tavLst>
                                        </p:anim>
                                        <p:set>
                                          <p:cBhvr>
                                            <p:cTn id="64" dur="1" fill="hold">
                                              <p:stCondLst>
                                                <p:cond delay="249"/>
                                              </p:stCondLst>
                                            </p:cTn>
                                            <p:tgtEl>
                                              <p:spTgt spid="81"/>
                                            </p:tgtEl>
                                            <p:attrNameLst>
                                              <p:attrName>style.visibility</p:attrName>
                                            </p:attrNameLst>
                                          </p:cBhvr>
                                          <p:to>
                                            <p:strVal val="hidden"/>
                                          </p:to>
                                        </p:set>
                                      </p:childTnLst>
                                    </p:cTn>
                                  </p:par>
                                  <p:par>
                                    <p:cTn id="65" presetID="2" presetClass="entr" presetSubtype="8" fill="hold" grpId="0" nodeType="withEffect">
                                      <p:stCondLst>
                                        <p:cond delay="450"/>
                                      </p:stCondLst>
                                      <p:childTnLst>
                                        <p:set>
                                          <p:cBhvr>
                                            <p:cTn id="66" dur="1" fill="hold">
                                              <p:stCondLst>
                                                <p:cond delay="0"/>
                                              </p:stCondLst>
                                            </p:cTn>
                                            <p:tgtEl>
                                              <p:spTgt spid="69"/>
                                            </p:tgtEl>
                                            <p:attrNameLst>
                                              <p:attrName>style.visibility</p:attrName>
                                            </p:attrNameLst>
                                          </p:cBhvr>
                                          <p:to>
                                            <p:strVal val="visible"/>
                                          </p:to>
                                        </p:set>
                                        <p:anim calcmode="lin" valueType="num">
                                          <p:cBhvr additive="base">
                                            <p:cTn id="67" dur="350" fill="hold"/>
                                            <p:tgtEl>
                                              <p:spTgt spid="69"/>
                                            </p:tgtEl>
                                            <p:attrNameLst>
                                              <p:attrName>ppt_x</p:attrName>
                                            </p:attrNameLst>
                                          </p:cBhvr>
                                          <p:tavLst>
                                            <p:tav tm="0">
                                              <p:val>
                                                <p:strVal val="0-#ppt_w/2"/>
                                              </p:val>
                                            </p:tav>
                                            <p:tav tm="100000">
                                              <p:val>
                                                <p:strVal val="#ppt_x"/>
                                              </p:val>
                                            </p:tav>
                                          </p:tavLst>
                                        </p:anim>
                                        <p:anim calcmode="lin" valueType="num">
                                          <p:cBhvr additive="base">
                                            <p:cTn id="68" dur="350" fill="hold"/>
                                            <p:tgtEl>
                                              <p:spTgt spid="6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370"/>
                                      </p:stCondLst>
                                      <p:childTnLst>
                                        <p:set>
                                          <p:cBhvr>
                                            <p:cTn id="70" dur="1" fill="hold">
                                              <p:stCondLst>
                                                <p:cond delay="0"/>
                                              </p:stCondLst>
                                            </p:cTn>
                                            <p:tgtEl>
                                              <p:spTgt spid="122"/>
                                            </p:tgtEl>
                                            <p:attrNameLst>
                                              <p:attrName>style.visibility</p:attrName>
                                            </p:attrNameLst>
                                          </p:cBhvr>
                                          <p:to>
                                            <p:strVal val="visible"/>
                                          </p:to>
                                        </p:set>
                                        <p:anim calcmode="lin" valueType="num">
                                          <p:cBhvr additive="base">
                                            <p:cTn id="71" dur="250" fill="hold"/>
                                            <p:tgtEl>
                                              <p:spTgt spid="122"/>
                                            </p:tgtEl>
                                            <p:attrNameLst>
                                              <p:attrName>ppt_x</p:attrName>
                                            </p:attrNameLst>
                                          </p:cBhvr>
                                          <p:tavLst>
                                            <p:tav tm="0">
                                              <p:val>
                                                <p:strVal val="0-#ppt_w/2"/>
                                              </p:val>
                                            </p:tav>
                                            <p:tav tm="100000">
                                              <p:val>
                                                <p:strVal val="#ppt_x"/>
                                              </p:val>
                                            </p:tav>
                                          </p:tavLst>
                                        </p:anim>
                                        <p:anim calcmode="lin" valueType="num">
                                          <p:cBhvr additive="base">
                                            <p:cTn id="72" dur="250" fill="hold"/>
                                            <p:tgtEl>
                                              <p:spTgt spid="122"/>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430"/>
                                      </p:stCondLst>
                                      <p:childTnLst>
                                        <p:set>
                                          <p:cBhvr>
                                            <p:cTn id="74" dur="1" fill="hold">
                                              <p:stCondLst>
                                                <p:cond delay="0"/>
                                              </p:stCondLst>
                                            </p:cTn>
                                            <p:tgtEl>
                                              <p:spTgt spid="121"/>
                                            </p:tgtEl>
                                            <p:attrNameLst>
                                              <p:attrName>style.visibility</p:attrName>
                                            </p:attrNameLst>
                                          </p:cBhvr>
                                          <p:to>
                                            <p:strVal val="visible"/>
                                          </p:to>
                                        </p:set>
                                        <p:anim calcmode="lin" valueType="num">
                                          <p:cBhvr additive="base">
                                            <p:cTn id="75" dur="250" fill="hold"/>
                                            <p:tgtEl>
                                              <p:spTgt spid="121"/>
                                            </p:tgtEl>
                                            <p:attrNameLst>
                                              <p:attrName>ppt_x</p:attrName>
                                            </p:attrNameLst>
                                          </p:cBhvr>
                                          <p:tavLst>
                                            <p:tav tm="0">
                                              <p:val>
                                                <p:strVal val="0-#ppt_w/2"/>
                                              </p:val>
                                            </p:tav>
                                            <p:tav tm="100000">
                                              <p:val>
                                                <p:strVal val="#ppt_x"/>
                                              </p:val>
                                            </p:tav>
                                          </p:tavLst>
                                        </p:anim>
                                        <p:anim calcmode="lin" valueType="num">
                                          <p:cBhvr additive="base">
                                            <p:cTn id="76" dur="250" fill="hold"/>
                                            <p:tgtEl>
                                              <p:spTgt spid="12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490"/>
                                      </p:stCondLst>
                                      <p:childTnLst>
                                        <p:set>
                                          <p:cBhvr>
                                            <p:cTn id="78" dur="1" fill="hold">
                                              <p:stCondLst>
                                                <p:cond delay="0"/>
                                              </p:stCondLst>
                                            </p:cTn>
                                            <p:tgtEl>
                                              <p:spTgt spid="120"/>
                                            </p:tgtEl>
                                            <p:attrNameLst>
                                              <p:attrName>style.visibility</p:attrName>
                                            </p:attrNameLst>
                                          </p:cBhvr>
                                          <p:to>
                                            <p:strVal val="visible"/>
                                          </p:to>
                                        </p:set>
                                        <p:anim calcmode="lin" valueType="num">
                                          <p:cBhvr additive="base">
                                            <p:cTn id="79" dur="250" fill="hold"/>
                                            <p:tgtEl>
                                              <p:spTgt spid="120"/>
                                            </p:tgtEl>
                                            <p:attrNameLst>
                                              <p:attrName>ppt_x</p:attrName>
                                            </p:attrNameLst>
                                          </p:cBhvr>
                                          <p:tavLst>
                                            <p:tav tm="0">
                                              <p:val>
                                                <p:strVal val="0-#ppt_w/2"/>
                                              </p:val>
                                            </p:tav>
                                            <p:tav tm="100000">
                                              <p:val>
                                                <p:strVal val="#ppt_x"/>
                                              </p:val>
                                            </p:tav>
                                          </p:tavLst>
                                        </p:anim>
                                        <p:anim calcmode="lin" valueType="num">
                                          <p:cBhvr additive="base">
                                            <p:cTn id="80" dur="250" fill="hold"/>
                                            <p:tgtEl>
                                              <p:spTgt spid="12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550"/>
                                      </p:stCondLst>
                                      <p:childTnLst>
                                        <p:set>
                                          <p:cBhvr>
                                            <p:cTn id="82" dur="1" fill="hold">
                                              <p:stCondLst>
                                                <p:cond delay="0"/>
                                              </p:stCondLst>
                                            </p:cTn>
                                            <p:tgtEl>
                                              <p:spTgt spid="119"/>
                                            </p:tgtEl>
                                            <p:attrNameLst>
                                              <p:attrName>style.visibility</p:attrName>
                                            </p:attrNameLst>
                                          </p:cBhvr>
                                          <p:to>
                                            <p:strVal val="visible"/>
                                          </p:to>
                                        </p:set>
                                        <p:anim calcmode="lin" valueType="num">
                                          <p:cBhvr additive="base">
                                            <p:cTn id="83" dur="250" fill="hold"/>
                                            <p:tgtEl>
                                              <p:spTgt spid="119"/>
                                            </p:tgtEl>
                                            <p:attrNameLst>
                                              <p:attrName>ppt_x</p:attrName>
                                            </p:attrNameLst>
                                          </p:cBhvr>
                                          <p:tavLst>
                                            <p:tav tm="0">
                                              <p:val>
                                                <p:strVal val="0-#ppt_w/2"/>
                                              </p:val>
                                            </p:tav>
                                            <p:tav tm="100000">
                                              <p:val>
                                                <p:strVal val="#ppt_x"/>
                                              </p:val>
                                            </p:tav>
                                          </p:tavLst>
                                        </p:anim>
                                        <p:anim calcmode="lin" valueType="num">
                                          <p:cBhvr additive="base">
                                            <p:cTn id="84" dur="250" fill="hold"/>
                                            <p:tgtEl>
                                              <p:spTgt spid="119"/>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610"/>
                                      </p:stCondLst>
                                      <p:childTnLst>
                                        <p:set>
                                          <p:cBhvr>
                                            <p:cTn id="86" dur="1" fill="hold">
                                              <p:stCondLst>
                                                <p:cond delay="0"/>
                                              </p:stCondLst>
                                            </p:cTn>
                                            <p:tgtEl>
                                              <p:spTgt spid="118"/>
                                            </p:tgtEl>
                                            <p:attrNameLst>
                                              <p:attrName>style.visibility</p:attrName>
                                            </p:attrNameLst>
                                          </p:cBhvr>
                                          <p:to>
                                            <p:strVal val="visible"/>
                                          </p:to>
                                        </p:set>
                                        <p:anim calcmode="lin" valueType="num">
                                          <p:cBhvr additive="base">
                                            <p:cTn id="87" dur="250" fill="hold"/>
                                            <p:tgtEl>
                                              <p:spTgt spid="118"/>
                                            </p:tgtEl>
                                            <p:attrNameLst>
                                              <p:attrName>ppt_x</p:attrName>
                                            </p:attrNameLst>
                                          </p:cBhvr>
                                          <p:tavLst>
                                            <p:tav tm="0">
                                              <p:val>
                                                <p:strVal val="0-#ppt_w/2"/>
                                              </p:val>
                                            </p:tav>
                                            <p:tav tm="100000">
                                              <p:val>
                                                <p:strVal val="#ppt_x"/>
                                              </p:val>
                                            </p:tav>
                                          </p:tavLst>
                                        </p:anim>
                                        <p:anim calcmode="lin" valueType="num">
                                          <p:cBhvr additive="base">
                                            <p:cTn id="88" dur="250" fill="hold"/>
                                            <p:tgtEl>
                                              <p:spTgt spid="118"/>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670"/>
                                      </p:stCondLst>
                                      <p:childTnLst>
                                        <p:set>
                                          <p:cBhvr>
                                            <p:cTn id="90" dur="1" fill="hold">
                                              <p:stCondLst>
                                                <p:cond delay="0"/>
                                              </p:stCondLst>
                                            </p:cTn>
                                            <p:tgtEl>
                                              <p:spTgt spid="117"/>
                                            </p:tgtEl>
                                            <p:attrNameLst>
                                              <p:attrName>style.visibility</p:attrName>
                                            </p:attrNameLst>
                                          </p:cBhvr>
                                          <p:to>
                                            <p:strVal val="visible"/>
                                          </p:to>
                                        </p:set>
                                        <p:anim calcmode="lin" valueType="num">
                                          <p:cBhvr additive="base">
                                            <p:cTn id="91" dur="250" fill="hold"/>
                                            <p:tgtEl>
                                              <p:spTgt spid="117"/>
                                            </p:tgtEl>
                                            <p:attrNameLst>
                                              <p:attrName>ppt_x</p:attrName>
                                            </p:attrNameLst>
                                          </p:cBhvr>
                                          <p:tavLst>
                                            <p:tav tm="0">
                                              <p:val>
                                                <p:strVal val="0-#ppt_w/2"/>
                                              </p:val>
                                            </p:tav>
                                            <p:tav tm="100000">
                                              <p:val>
                                                <p:strVal val="#ppt_x"/>
                                              </p:val>
                                            </p:tav>
                                          </p:tavLst>
                                        </p:anim>
                                        <p:anim calcmode="lin" valueType="num">
                                          <p:cBhvr additive="base">
                                            <p:cTn id="92" dur="250" fill="hold"/>
                                            <p:tgtEl>
                                              <p:spTgt spid="117"/>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700"/>
                                      </p:stCondLst>
                                      <p:childTnLst>
                                        <p:set>
                                          <p:cBhvr>
                                            <p:cTn id="94" dur="1" fill="hold">
                                              <p:stCondLst>
                                                <p:cond delay="0"/>
                                              </p:stCondLst>
                                            </p:cTn>
                                            <p:tgtEl>
                                              <p:spTgt spid="116"/>
                                            </p:tgtEl>
                                            <p:attrNameLst>
                                              <p:attrName>style.visibility</p:attrName>
                                            </p:attrNameLst>
                                          </p:cBhvr>
                                          <p:to>
                                            <p:strVal val="visible"/>
                                          </p:to>
                                        </p:set>
                                        <p:anim calcmode="lin" valueType="num">
                                          <p:cBhvr additive="base">
                                            <p:cTn id="95" dur="250" fill="hold"/>
                                            <p:tgtEl>
                                              <p:spTgt spid="116"/>
                                            </p:tgtEl>
                                            <p:attrNameLst>
                                              <p:attrName>ppt_x</p:attrName>
                                            </p:attrNameLst>
                                          </p:cBhvr>
                                          <p:tavLst>
                                            <p:tav tm="0">
                                              <p:val>
                                                <p:strVal val="0-#ppt_w/2"/>
                                              </p:val>
                                            </p:tav>
                                            <p:tav tm="100000">
                                              <p:val>
                                                <p:strVal val="#ppt_x"/>
                                              </p:val>
                                            </p:tav>
                                          </p:tavLst>
                                        </p:anim>
                                        <p:anim calcmode="lin" valueType="num">
                                          <p:cBhvr additive="base">
                                            <p:cTn id="96" dur="250" fill="hold"/>
                                            <p:tgtEl>
                                              <p:spTgt spid="1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 grpId="0"/>
          <p:bldP spid="77" grpId="0"/>
          <p:bldP spid="6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74487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Circle - Proble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230" y="2573180"/>
            <a:ext cx="643890" cy="643890"/>
          </a:xfrm>
          <a:prstGeom prst="rect">
            <a:avLst/>
          </a:prstGeom>
          <a:effectLst/>
        </p:spPr>
      </p:pic>
      <p:pic>
        <p:nvPicPr>
          <p:cNvPr id="23" name="Circle - Research"/>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0289" y="2573180"/>
            <a:ext cx="642938" cy="642937"/>
          </a:xfrm>
          <a:prstGeom prst="rect">
            <a:avLst/>
          </a:prstGeom>
          <a:effectLst/>
        </p:spPr>
      </p:pic>
      <p:pic>
        <p:nvPicPr>
          <p:cNvPr id="24" name="Circle - Requirement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396" y="2572227"/>
            <a:ext cx="643890" cy="643890"/>
          </a:xfrm>
          <a:prstGeom prst="rect">
            <a:avLst/>
          </a:prstGeom>
          <a:effectLst/>
        </p:spPr>
      </p:pic>
      <p:pic>
        <p:nvPicPr>
          <p:cNvPr id="25" name="Circle - Solutio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455" y="2572227"/>
            <a:ext cx="643890" cy="643890"/>
          </a:xfrm>
          <a:prstGeom prst="rect">
            <a:avLst/>
          </a:prstGeom>
          <a:effectLst/>
        </p:spPr>
      </p:pic>
      <p:pic>
        <p:nvPicPr>
          <p:cNvPr id="26" name="Circle - Prototy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2514" y="2571274"/>
            <a:ext cx="643890" cy="643890"/>
          </a:xfrm>
          <a:prstGeom prst="rect">
            <a:avLst/>
          </a:prstGeom>
          <a:effectLst/>
        </p:spPr>
      </p:pic>
      <p:pic>
        <p:nvPicPr>
          <p:cNvPr id="27" name="Circle - Test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3573" y="2571274"/>
            <a:ext cx="643890" cy="643890"/>
          </a:xfrm>
          <a:prstGeom prst="rect">
            <a:avLst/>
          </a:prstGeom>
          <a:effectLst/>
        </p:spPr>
      </p:pic>
      <p:pic>
        <p:nvPicPr>
          <p:cNvPr id="28" name="Circle - Communicat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4630" y="2572227"/>
            <a:ext cx="643890" cy="643890"/>
          </a:xfrm>
          <a:prstGeom prst="rect">
            <a:avLst/>
          </a:prstGeom>
          <a:effectLst/>
        </p:spPr>
      </p:pic>
      <p:grpSp>
        <p:nvGrpSpPr>
          <p:cNvPr id="103" name="Communicate"/>
          <p:cNvGrpSpPr/>
          <p:nvPr/>
        </p:nvGrpSpPr>
        <p:grpSpPr>
          <a:xfrm>
            <a:off x="914401" y="4342853"/>
            <a:ext cx="1824069" cy="485281"/>
            <a:chOff x="914401" y="4342853"/>
            <a:chExt cx="1824069" cy="485281"/>
          </a:xfrm>
        </p:grpSpPr>
        <p:cxnSp>
          <p:nvCxnSpPr>
            <p:cNvPr id="92" name="Connector"/>
            <p:cNvCxnSpPr>
              <a:cxnSpLocks/>
              <a:stCxn id="43" idx="2"/>
              <a:endCxn id="42" idx="0"/>
            </p:cNvCxnSpPr>
            <p:nvPr/>
          </p:nvCxnSpPr>
          <p:spPr>
            <a:xfrm>
              <a:off x="1826436" y="4342853"/>
              <a:ext cx="0" cy="149994"/>
            </a:xfrm>
            <a:prstGeom prst="straightConnector1">
              <a:avLst/>
            </a:prstGeom>
            <a:noFill/>
            <a:ln w="57150" cap="flat" cmpd="sng">
              <a:solidFill>
                <a:srgbClr val="F7F7F7"/>
              </a:solidFill>
              <a:prstDash val="solid"/>
              <a:round/>
              <a:headEnd type="none" w="sm" len="sm"/>
              <a:tailEnd type="none" w="sm" len="sm"/>
            </a:ln>
          </p:spPr>
        </p:cxnSp>
        <p:sp>
          <p:nvSpPr>
            <p:cNvPr id="42" name="Communicate"/>
            <p:cNvSpPr/>
            <p:nvPr/>
          </p:nvSpPr>
          <p:spPr>
            <a:xfrm>
              <a:off x="914401" y="4492847"/>
              <a:ext cx="1824069" cy="335287"/>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grpSp>
      <p:grpSp>
        <p:nvGrpSpPr>
          <p:cNvPr id="102" name="Testing"/>
          <p:cNvGrpSpPr/>
          <p:nvPr/>
        </p:nvGrpSpPr>
        <p:grpSpPr>
          <a:xfrm>
            <a:off x="914401" y="3857570"/>
            <a:ext cx="1824069" cy="485283"/>
            <a:chOff x="914401" y="3857570"/>
            <a:chExt cx="1824069" cy="485283"/>
          </a:xfrm>
        </p:grpSpPr>
        <p:cxnSp>
          <p:nvCxnSpPr>
            <p:cNvPr id="90" name="Connector"/>
            <p:cNvCxnSpPr>
              <a:cxnSpLocks/>
              <a:stCxn id="44" idx="2"/>
              <a:endCxn id="43" idx="0"/>
            </p:cNvCxnSpPr>
            <p:nvPr/>
          </p:nvCxnSpPr>
          <p:spPr>
            <a:xfrm>
              <a:off x="1826436" y="3857570"/>
              <a:ext cx="0" cy="149996"/>
            </a:xfrm>
            <a:prstGeom prst="straightConnector1">
              <a:avLst/>
            </a:prstGeom>
            <a:noFill/>
            <a:ln w="57150" cap="flat" cmpd="sng">
              <a:solidFill>
                <a:srgbClr val="F7F7F7"/>
              </a:solidFill>
              <a:prstDash val="solid"/>
              <a:round/>
              <a:headEnd type="none" w="sm" len="sm"/>
              <a:tailEnd type="none" w="sm" len="sm"/>
            </a:ln>
          </p:spPr>
        </p:cxnSp>
        <p:sp>
          <p:nvSpPr>
            <p:cNvPr id="43" name="Testing"/>
            <p:cNvSpPr/>
            <p:nvPr/>
          </p:nvSpPr>
          <p:spPr>
            <a:xfrm>
              <a:off x="914401" y="4007566"/>
              <a:ext cx="1824069" cy="335287"/>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grpSp>
      <p:grpSp>
        <p:nvGrpSpPr>
          <p:cNvPr id="101" name="Prototype"/>
          <p:cNvGrpSpPr/>
          <p:nvPr/>
        </p:nvGrpSpPr>
        <p:grpSpPr>
          <a:xfrm>
            <a:off x="914401" y="3372287"/>
            <a:ext cx="1824069" cy="485283"/>
            <a:chOff x="914401" y="3372287"/>
            <a:chExt cx="1824069" cy="485283"/>
          </a:xfrm>
        </p:grpSpPr>
        <p:cxnSp>
          <p:nvCxnSpPr>
            <p:cNvPr id="88" name="Connector"/>
            <p:cNvCxnSpPr>
              <a:cxnSpLocks/>
              <a:stCxn id="45" idx="2"/>
              <a:endCxn id="44" idx="0"/>
            </p:cNvCxnSpPr>
            <p:nvPr/>
          </p:nvCxnSpPr>
          <p:spPr>
            <a:xfrm flipH="1">
              <a:off x="1826436" y="3372287"/>
              <a:ext cx="4" cy="149996"/>
            </a:xfrm>
            <a:prstGeom prst="straightConnector1">
              <a:avLst/>
            </a:prstGeom>
            <a:noFill/>
            <a:ln w="57150" cap="flat" cmpd="sng">
              <a:solidFill>
                <a:srgbClr val="F7F7F7"/>
              </a:solidFill>
              <a:prstDash val="solid"/>
              <a:round/>
              <a:headEnd type="none" w="sm" len="sm"/>
              <a:tailEnd type="none" w="sm" len="sm"/>
            </a:ln>
          </p:spPr>
        </p:cxnSp>
        <p:sp>
          <p:nvSpPr>
            <p:cNvPr id="44" name="Prototype"/>
            <p:cNvSpPr/>
            <p:nvPr/>
          </p:nvSpPr>
          <p:spPr>
            <a:xfrm>
              <a:off x="914401" y="3522283"/>
              <a:ext cx="1824069" cy="335287"/>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grpSp>
      <p:grpSp>
        <p:nvGrpSpPr>
          <p:cNvPr id="100" name="Solution"/>
          <p:cNvGrpSpPr/>
          <p:nvPr/>
        </p:nvGrpSpPr>
        <p:grpSpPr>
          <a:xfrm>
            <a:off x="914400" y="2887003"/>
            <a:ext cx="1824080" cy="485284"/>
            <a:chOff x="914400" y="2887003"/>
            <a:chExt cx="1824080" cy="485284"/>
          </a:xfrm>
        </p:grpSpPr>
        <p:cxnSp>
          <p:nvCxnSpPr>
            <p:cNvPr id="86" name="Connector"/>
            <p:cNvCxnSpPr>
              <a:cxnSpLocks/>
              <a:endCxn id="45" idx="0"/>
            </p:cNvCxnSpPr>
            <p:nvPr/>
          </p:nvCxnSpPr>
          <p:spPr>
            <a:xfrm flipH="1">
              <a:off x="1826440" y="2887003"/>
              <a:ext cx="1" cy="149997"/>
            </a:xfrm>
            <a:prstGeom prst="straightConnector1">
              <a:avLst/>
            </a:prstGeom>
            <a:noFill/>
            <a:ln w="57150" cap="flat" cmpd="sng">
              <a:solidFill>
                <a:srgbClr val="F7F7F7"/>
              </a:solidFill>
              <a:prstDash val="solid"/>
              <a:round/>
              <a:headEnd type="none" w="sm" len="sm"/>
              <a:tailEnd type="none" w="sm" len="sm"/>
            </a:ln>
          </p:spPr>
        </p:cxnSp>
        <p:sp>
          <p:nvSpPr>
            <p:cNvPr id="45" name="Solution"/>
            <p:cNvSpPr/>
            <p:nvPr/>
          </p:nvSpPr>
          <p:spPr>
            <a:xfrm>
              <a:off x="914400" y="3037000"/>
              <a:ext cx="1824080" cy="335287"/>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grpSp>
      <p:grpSp>
        <p:nvGrpSpPr>
          <p:cNvPr id="99" name="Requirements"/>
          <p:cNvGrpSpPr/>
          <p:nvPr/>
        </p:nvGrpSpPr>
        <p:grpSpPr>
          <a:xfrm>
            <a:off x="914401" y="2401720"/>
            <a:ext cx="1824079" cy="485283"/>
            <a:chOff x="914401" y="2401720"/>
            <a:chExt cx="1824079" cy="485283"/>
          </a:xfrm>
        </p:grpSpPr>
        <p:cxnSp>
          <p:nvCxnSpPr>
            <p:cNvPr id="82" name="Connector"/>
            <p:cNvCxnSpPr>
              <a:cxnSpLocks/>
              <a:stCxn id="47" idx="2"/>
              <a:endCxn id="46" idx="0"/>
            </p:cNvCxnSpPr>
            <p:nvPr/>
          </p:nvCxnSpPr>
          <p:spPr>
            <a:xfrm>
              <a:off x="1826435" y="2401720"/>
              <a:ext cx="6" cy="149996"/>
            </a:xfrm>
            <a:prstGeom prst="straightConnector1">
              <a:avLst/>
            </a:prstGeom>
            <a:noFill/>
            <a:ln w="57150" cap="flat" cmpd="sng">
              <a:solidFill>
                <a:srgbClr val="F7F7F7"/>
              </a:solidFill>
              <a:prstDash val="solid"/>
              <a:round/>
              <a:headEnd type="none" w="sm" len="sm"/>
              <a:tailEnd type="none" w="sm" len="sm"/>
            </a:ln>
          </p:spPr>
        </p:cxnSp>
        <p:sp>
          <p:nvSpPr>
            <p:cNvPr id="46" name="Requirements"/>
            <p:cNvSpPr/>
            <p:nvPr/>
          </p:nvSpPr>
          <p:spPr>
            <a:xfrm>
              <a:off x="914401" y="2551716"/>
              <a:ext cx="1824079" cy="335287"/>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grpSp>
      <p:grpSp>
        <p:nvGrpSpPr>
          <p:cNvPr id="98" name="Research"/>
          <p:cNvGrpSpPr/>
          <p:nvPr/>
        </p:nvGrpSpPr>
        <p:grpSpPr>
          <a:xfrm>
            <a:off x="914400" y="1916437"/>
            <a:ext cx="1824069" cy="485283"/>
            <a:chOff x="914400" y="1916437"/>
            <a:chExt cx="1824069" cy="485283"/>
          </a:xfrm>
        </p:grpSpPr>
        <p:cxnSp>
          <p:nvCxnSpPr>
            <p:cNvPr id="41" name="Connector"/>
            <p:cNvCxnSpPr>
              <a:cxnSpLocks/>
              <a:stCxn id="48" idx="2"/>
              <a:endCxn id="47" idx="0"/>
            </p:cNvCxnSpPr>
            <p:nvPr/>
          </p:nvCxnSpPr>
          <p:spPr>
            <a:xfrm flipH="1">
              <a:off x="1826435" y="1916437"/>
              <a:ext cx="1" cy="149996"/>
            </a:xfrm>
            <a:prstGeom prst="straightConnector1">
              <a:avLst/>
            </a:prstGeom>
            <a:noFill/>
            <a:ln w="57150" cap="flat" cmpd="sng">
              <a:solidFill>
                <a:srgbClr val="F7F7F7"/>
              </a:solidFill>
              <a:prstDash val="solid"/>
              <a:round/>
              <a:headEnd type="none" w="sm" len="sm"/>
              <a:tailEnd type="none" w="sm" len="sm"/>
            </a:ln>
          </p:spPr>
        </p:cxnSp>
        <p:sp>
          <p:nvSpPr>
            <p:cNvPr id="47" name="Research"/>
            <p:cNvSpPr/>
            <p:nvPr/>
          </p:nvSpPr>
          <p:spPr>
            <a:xfrm>
              <a:off x="914400" y="2066433"/>
              <a:ext cx="1824069" cy="335287"/>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grpSp>
      <p:sp>
        <p:nvSpPr>
          <p:cNvPr id="48" name="Problem"/>
          <p:cNvSpPr/>
          <p:nvPr/>
        </p:nvSpPr>
        <p:spPr>
          <a:xfrm>
            <a:off x="914401" y="1581150"/>
            <a:ext cx="1824069" cy="335287"/>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cs typeface="Arial"/>
                <a:sym typeface="Arial"/>
              </a:rPr>
              <a:t>Problem</a:t>
            </a:r>
            <a:endParaRPr dirty="0"/>
          </a:p>
        </p:txBody>
      </p:sp>
    </p:spTree>
    <p:extLst>
      <p:ext uri="{BB962C8B-B14F-4D97-AF65-F5344CB8AC3E}">
        <p14:creationId xmlns:p14="http://schemas.microsoft.com/office/powerpoint/2010/main" val="131235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00031 L 0.00417 -0.22623 " pathEditMode="relative" rAng="0" ptsTypes="AA">
                                      <p:cBhvr>
                                        <p:cTn id="6" dur="140" fill="hold"/>
                                        <p:tgtEl>
                                          <p:spTgt spid="22"/>
                                        </p:tgtEl>
                                        <p:attrNameLst>
                                          <p:attrName>ppt_x</p:attrName>
                                          <p:attrName>ppt_y</p:attrName>
                                        </p:attrNameLst>
                                      </p:cBhvr>
                                      <p:rCtr x="208" y="-11296"/>
                                    </p:animMotion>
                                  </p:childTnLst>
                                </p:cTn>
                              </p:par>
                              <p:par>
                                <p:cTn id="7" presetID="1" presetClass="exit" presetSubtype="0" fill="hold" nodeType="withEffect">
                                  <p:stCondLst>
                                    <p:cond delay="140"/>
                                  </p:stCondLst>
                                  <p:childTnLst>
                                    <p:set>
                                      <p:cBhvr>
                                        <p:cTn id="8" dur="1" fill="hold">
                                          <p:stCondLst>
                                            <p:cond delay="0"/>
                                          </p:stCondLst>
                                        </p:cTn>
                                        <p:tgtEl>
                                          <p:spTgt spid="22"/>
                                        </p:tgtEl>
                                        <p:attrNameLst>
                                          <p:attrName>style.visibility</p:attrName>
                                        </p:attrNameLst>
                                      </p:cBhvr>
                                      <p:to>
                                        <p:strVal val="hidden"/>
                                      </p:to>
                                    </p:set>
                                  </p:childTnLst>
                                </p:cTn>
                              </p:par>
                              <p:par>
                                <p:cTn id="9" presetID="16" presetClass="entr" presetSubtype="37" fill="hold" grpId="0" nodeType="withEffect">
                                  <p:stCondLst>
                                    <p:cond delay="140"/>
                                  </p:stCondLst>
                                  <p:childTnLst>
                                    <p:set>
                                      <p:cBhvr>
                                        <p:cTn id="10" dur="1" fill="hold">
                                          <p:stCondLst>
                                            <p:cond delay="0"/>
                                          </p:stCondLst>
                                        </p:cTn>
                                        <p:tgtEl>
                                          <p:spTgt spid="48"/>
                                        </p:tgtEl>
                                        <p:attrNameLst>
                                          <p:attrName>style.visibility</p:attrName>
                                        </p:attrNameLst>
                                      </p:cBhvr>
                                      <p:to>
                                        <p:strVal val="visible"/>
                                      </p:to>
                                    </p:set>
                                    <p:animEffect transition="in" filter="barn(outVertical)">
                                      <p:cBhvr>
                                        <p:cTn id="11" dur="150"/>
                                        <p:tgtEl>
                                          <p:spTgt spid="48"/>
                                        </p:tgtEl>
                                      </p:cBhvr>
                                    </p:animEffect>
                                  </p:childTnLst>
                                </p:cTn>
                              </p:par>
                              <p:par>
                                <p:cTn id="12" presetID="42" presetClass="path" presetSubtype="0" accel="50000" decel="50000" fill="hold" nodeType="withEffect">
                                  <p:stCondLst>
                                    <p:cond delay="100"/>
                                  </p:stCondLst>
                                  <p:childTnLst>
                                    <p:animMotion origin="layout" path="M 1.11111E-6 -4.32099E-6 L -0.08889 -0.12191 " pathEditMode="relative" rAng="0" ptsTypes="AA">
                                      <p:cBhvr>
                                        <p:cTn id="13" dur="120" fill="hold"/>
                                        <p:tgtEl>
                                          <p:spTgt spid="23"/>
                                        </p:tgtEl>
                                        <p:attrNameLst>
                                          <p:attrName>ppt_x</p:attrName>
                                          <p:attrName>ppt_y</p:attrName>
                                        </p:attrNameLst>
                                      </p:cBhvr>
                                      <p:rCtr x="-4444" y="-6111"/>
                                    </p:animMotion>
                                  </p:childTnLst>
                                </p:cTn>
                              </p:par>
                              <p:par>
                                <p:cTn id="14" presetID="1" presetClass="exit" presetSubtype="0" fill="hold" nodeType="withEffect">
                                  <p:stCondLst>
                                    <p:cond delay="220"/>
                                  </p:stCondLst>
                                  <p:childTnLst>
                                    <p:set>
                                      <p:cBhvr>
                                        <p:cTn id="15" dur="1" fill="hold">
                                          <p:stCondLst>
                                            <p:cond delay="0"/>
                                          </p:stCondLst>
                                        </p:cTn>
                                        <p:tgtEl>
                                          <p:spTgt spid="23"/>
                                        </p:tgtEl>
                                        <p:attrNameLst>
                                          <p:attrName>style.visibility</p:attrName>
                                        </p:attrNameLst>
                                      </p:cBhvr>
                                      <p:to>
                                        <p:strVal val="hidden"/>
                                      </p:to>
                                    </p:set>
                                  </p:childTnLst>
                                </p:cTn>
                              </p:par>
                              <p:par>
                                <p:cTn id="16" presetID="16" presetClass="entr" presetSubtype="37" fill="hold" nodeType="withEffect">
                                  <p:stCondLst>
                                    <p:cond delay="220"/>
                                  </p:stCondLst>
                                  <p:childTnLst>
                                    <p:set>
                                      <p:cBhvr>
                                        <p:cTn id="17" dur="1" fill="hold">
                                          <p:stCondLst>
                                            <p:cond delay="0"/>
                                          </p:stCondLst>
                                        </p:cTn>
                                        <p:tgtEl>
                                          <p:spTgt spid="98"/>
                                        </p:tgtEl>
                                        <p:attrNameLst>
                                          <p:attrName>style.visibility</p:attrName>
                                        </p:attrNameLst>
                                      </p:cBhvr>
                                      <p:to>
                                        <p:strVal val="visible"/>
                                      </p:to>
                                    </p:set>
                                    <p:animEffect transition="in" filter="barn(outVertical)">
                                      <p:cBhvr>
                                        <p:cTn id="18" dur="150"/>
                                        <p:tgtEl>
                                          <p:spTgt spid="98"/>
                                        </p:tgtEl>
                                      </p:cBhvr>
                                    </p:animEffect>
                                  </p:childTnLst>
                                </p:cTn>
                              </p:par>
                              <p:par>
                                <p:cTn id="19" presetID="42" presetClass="path" presetSubtype="0" accel="50000" decel="50000" fill="hold" nodeType="withEffect">
                                  <p:stCondLst>
                                    <p:cond delay="200"/>
                                  </p:stCondLst>
                                  <p:childTnLst>
                                    <p:animMotion origin="layout" path="M -4.44444E-6 -4.32099E-6 L -0.18194 -0.03302 " pathEditMode="relative" rAng="0" ptsTypes="AA">
                                      <p:cBhvr>
                                        <p:cTn id="20" dur="140" fill="hold"/>
                                        <p:tgtEl>
                                          <p:spTgt spid="24"/>
                                        </p:tgtEl>
                                        <p:attrNameLst>
                                          <p:attrName>ppt_x</p:attrName>
                                          <p:attrName>ppt_y</p:attrName>
                                        </p:attrNameLst>
                                      </p:cBhvr>
                                      <p:rCtr x="-9097" y="-1667"/>
                                    </p:animMotion>
                                  </p:childTnLst>
                                </p:cTn>
                              </p:par>
                              <p:par>
                                <p:cTn id="21" presetID="1" presetClass="exit" presetSubtype="0" fill="hold" nodeType="withEffect">
                                  <p:stCondLst>
                                    <p:cond delay="340"/>
                                  </p:stCondLst>
                                  <p:childTnLst>
                                    <p:set>
                                      <p:cBhvr>
                                        <p:cTn id="22" dur="1" fill="hold">
                                          <p:stCondLst>
                                            <p:cond delay="0"/>
                                          </p:stCondLst>
                                        </p:cTn>
                                        <p:tgtEl>
                                          <p:spTgt spid="24"/>
                                        </p:tgtEl>
                                        <p:attrNameLst>
                                          <p:attrName>style.visibility</p:attrName>
                                        </p:attrNameLst>
                                      </p:cBhvr>
                                      <p:to>
                                        <p:strVal val="hidden"/>
                                      </p:to>
                                    </p:set>
                                  </p:childTnLst>
                                </p:cTn>
                              </p:par>
                              <p:par>
                                <p:cTn id="23" presetID="16" presetClass="entr" presetSubtype="37" fill="hold" nodeType="withEffect">
                                  <p:stCondLst>
                                    <p:cond delay="340"/>
                                  </p:stCondLst>
                                  <p:childTnLst>
                                    <p:set>
                                      <p:cBhvr>
                                        <p:cTn id="24" dur="1" fill="hold">
                                          <p:stCondLst>
                                            <p:cond delay="0"/>
                                          </p:stCondLst>
                                        </p:cTn>
                                        <p:tgtEl>
                                          <p:spTgt spid="99"/>
                                        </p:tgtEl>
                                        <p:attrNameLst>
                                          <p:attrName>style.visibility</p:attrName>
                                        </p:attrNameLst>
                                      </p:cBhvr>
                                      <p:to>
                                        <p:strVal val="visible"/>
                                      </p:to>
                                    </p:set>
                                    <p:animEffect transition="in" filter="barn(outVertical)">
                                      <p:cBhvr>
                                        <p:cTn id="25" dur="150"/>
                                        <p:tgtEl>
                                          <p:spTgt spid="99"/>
                                        </p:tgtEl>
                                      </p:cBhvr>
                                    </p:animEffect>
                                  </p:childTnLst>
                                </p:cTn>
                              </p:par>
                              <p:par>
                                <p:cTn id="26" presetID="35" presetClass="path" presetSubtype="0" accel="50000" decel="50000" fill="hold" nodeType="withEffect">
                                  <p:stCondLst>
                                    <p:cond delay="300"/>
                                  </p:stCondLst>
                                  <p:childTnLst>
                                    <p:animMotion origin="layout" path="M 0.01337 -4.32099E-6 L -0.275 0.05587 " pathEditMode="relative" rAng="0" ptsTypes="AA">
                                      <p:cBhvr>
                                        <p:cTn id="27" dur="150" fill="hold"/>
                                        <p:tgtEl>
                                          <p:spTgt spid="25"/>
                                        </p:tgtEl>
                                        <p:attrNameLst>
                                          <p:attrName>ppt_x</p:attrName>
                                          <p:attrName>ppt_y</p:attrName>
                                        </p:attrNameLst>
                                      </p:cBhvr>
                                      <p:rCtr x="-14427" y="2778"/>
                                    </p:animMotion>
                                  </p:childTnLst>
                                </p:cTn>
                              </p:par>
                              <p:par>
                                <p:cTn id="28" presetID="1" presetClass="exit" presetSubtype="0" fill="hold" nodeType="withEffect">
                                  <p:stCondLst>
                                    <p:cond delay="450"/>
                                  </p:stCondLst>
                                  <p:childTnLst>
                                    <p:set>
                                      <p:cBhvr>
                                        <p:cTn id="29" dur="1" fill="hold">
                                          <p:stCondLst>
                                            <p:cond delay="0"/>
                                          </p:stCondLst>
                                        </p:cTn>
                                        <p:tgtEl>
                                          <p:spTgt spid="25"/>
                                        </p:tgtEl>
                                        <p:attrNameLst>
                                          <p:attrName>style.visibility</p:attrName>
                                        </p:attrNameLst>
                                      </p:cBhvr>
                                      <p:to>
                                        <p:strVal val="hidden"/>
                                      </p:to>
                                    </p:set>
                                  </p:childTnLst>
                                </p:cTn>
                              </p:par>
                              <p:par>
                                <p:cTn id="30" presetID="16" presetClass="entr" presetSubtype="37" fill="hold" nodeType="withEffect">
                                  <p:stCondLst>
                                    <p:cond delay="450"/>
                                  </p:stCondLst>
                                  <p:childTnLst>
                                    <p:set>
                                      <p:cBhvr>
                                        <p:cTn id="31" dur="1" fill="hold">
                                          <p:stCondLst>
                                            <p:cond delay="0"/>
                                          </p:stCondLst>
                                        </p:cTn>
                                        <p:tgtEl>
                                          <p:spTgt spid="100"/>
                                        </p:tgtEl>
                                        <p:attrNameLst>
                                          <p:attrName>style.visibility</p:attrName>
                                        </p:attrNameLst>
                                      </p:cBhvr>
                                      <p:to>
                                        <p:strVal val="visible"/>
                                      </p:to>
                                    </p:set>
                                    <p:animEffect transition="in" filter="barn(outVertical)">
                                      <p:cBhvr>
                                        <p:cTn id="32" dur="150"/>
                                        <p:tgtEl>
                                          <p:spTgt spid="100"/>
                                        </p:tgtEl>
                                      </p:cBhvr>
                                    </p:animEffect>
                                  </p:childTnLst>
                                </p:cTn>
                              </p:par>
                              <p:par>
                                <p:cTn id="33" presetID="42" presetClass="path" presetSubtype="0" accel="50000" decel="50000" fill="hold" nodeType="withEffect">
                                  <p:stCondLst>
                                    <p:cond delay="400"/>
                                  </p:stCondLst>
                                  <p:childTnLst>
                                    <p:animMotion origin="layout" path="M 4.44444E-6 4.32099E-6 L -0.36806 0.15987 " pathEditMode="relative" rAng="0" ptsTypes="AA">
                                      <p:cBhvr>
                                        <p:cTn id="34" dur="180" fill="hold"/>
                                        <p:tgtEl>
                                          <p:spTgt spid="26"/>
                                        </p:tgtEl>
                                        <p:attrNameLst>
                                          <p:attrName>ppt_x</p:attrName>
                                          <p:attrName>ppt_y</p:attrName>
                                        </p:attrNameLst>
                                      </p:cBhvr>
                                      <p:rCtr x="-18403" y="7994"/>
                                    </p:animMotion>
                                  </p:childTnLst>
                                </p:cTn>
                              </p:par>
                              <p:par>
                                <p:cTn id="35" presetID="1" presetClass="exit" presetSubtype="0" fill="hold" nodeType="withEffect">
                                  <p:stCondLst>
                                    <p:cond delay="580"/>
                                  </p:stCondLst>
                                  <p:childTnLst>
                                    <p:set>
                                      <p:cBhvr>
                                        <p:cTn id="36" dur="1" fill="hold">
                                          <p:stCondLst>
                                            <p:cond delay="0"/>
                                          </p:stCondLst>
                                        </p:cTn>
                                        <p:tgtEl>
                                          <p:spTgt spid="26"/>
                                        </p:tgtEl>
                                        <p:attrNameLst>
                                          <p:attrName>style.visibility</p:attrName>
                                        </p:attrNameLst>
                                      </p:cBhvr>
                                      <p:to>
                                        <p:strVal val="hidden"/>
                                      </p:to>
                                    </p:set>
                                  </p:childTnLst>
                                </p:cTn>
                              </p:par>
                              <p:par>
                                <p:cTn id="37" presetID="16" presetClass="entr" presetSubtype="37" fill="hold" nodeType="withEffect">
                                  <p:stCondLst>
                                    <p:cond delay="580"/>
                                  </p:stCondLst>
                                  <p:childTnLst>
                                    <p:set>
                                      <p:cBhvr>
                                        <p:cTn id="38" dur="1" fill="hold">
                                          <p:stCondLst>
                                            <p:cond delay="0"/>
                                          </p:stCondLst>
                                        </p:cTn>
                                        <p:tgtEl>
                                          <p:spTgt spid="101"/>
                                        </p:tgtEl>
                                        <p:attrNameLst>
                                          <p:attrName>style.visibility</p:attrName>
                                        </p:attrNameLst>
                                      </p:cBhvr>
                                      <p:to>
                                        <p:strVal val="visible"/>
                                      </p:to>
                                    </p:set>
                                    <p:animEffect transition="in" filter="barn(outVertical)">
                                      <p:cBhvr>
                                        <p:cTn id="39" dur="140"/>
                                        <p:tgtEl>
                                          <p:spTgt spid="101"/>
                                        </p:tgtEl>
                                      </p:cBhvr>
                                    </p:animEffect>
                                  </p:childTnLst>
                                </p:cTn>
                              </p:par>
                              <p:par>
                                <p:cTn id="40" presetID="42" presetClass="path" presetSubtype="0" accel="50000" decel="50000" fill="hold" nodeType="withEffect">
                                  <p:stCondLst>
                                    <p:cond delay="500"/>
                                  </p:stCondLst>
                                  <p:childTnLst>
                                    <p:animMotion origin="layout" path="M -1.11111E-6 4.32099E-6 L -0.46111 0.24876 " pathEditMode="relative" rAng="0" ptsTypes="AA">
                                      <p:cBhvr>
                                        <p:cTn id="41" dur="220" fill="hold"/>
                                        <p:tgtEl>
                                          <p:spTgt spid="27"/>
                                        </p:tgtEl>
                                        <p:attrNameLst>
                                          <p:attrName>ppt_x</p:attrName>
                                          <p:attrName>ppt_y</p:attrName>
                                        </p:attrNameLst>
                                      </p:cBhvr>
                                      <p:rCtr x="-23056" y="12438"/>
                                    </p:animMotion>
                                  </p:childTnLst>
                                </p:cTn>
                              </p:par>
                              <p:par>
                                <p:cTn id="42" presetID="1" presetClass="exit" presetSubtype="0" fill="hold" nodeType="withEffect">
                                  <p:stCondLst>
                                    <p:cond delay="720"/>
                                  </p:stCondLst>
                                  <p:childTnLst>
                                    <p:set>
                                      <p:cBhvr>
                                        <p:cTn id="43" dur="1" fill="hold">
                                          <p:stCondLst>
                                            <p:cond delay="0"/>
                                          </p:stCondLst>
                                        </p:cTn>
                                        <p:tgtEl>
                                          <p:spTgt spid="27"/>
                                        </p:tgtEl>
                                        <p:attrNameLst>
                                          <p:attrName>style.visibility</p:attrName>
                                        </p:attrNameLst>
                                      </p:cBhvr>
                                      <p:to>
                                        <p:strVal val="hidden"/>
                                      </p:to>
                                    </p:set>
                                  </p:childTnLst>
                                </p:cTn>
                              </p:par>
                              <p:par>
                                <p:cTn id="44" presetID="16" presetClass="entr" presetSubtype="37" fill="hold" nodeType="withEffect">
                                  <p:stCondLst>
                                    <p:cond delay="720"/>
                                  </p:stCondLst>
                                  <p:childTnLst>
                                    <p:set>
                                      <p:cBhvr>
                                        <p:cTn id="45" dur="1" fill="hold">
                                          <p:stCondLst>
                                            <p:cond delay="0"/>
                                          </p:stCondLst>
                                        </p:cTn>
                                        <p:tgtEl>
                                          <p:spTgt spid="102"/>
                                        </p:tgtEl>
                                        <p:attrNameLst>
                                          <p:attrName>style.visibility</p:attrName>
                                        </p:attrNameLst>
                                      </p:cBhvr>
                                      <p:to>
                                        <p:strVal val="visible"/>
                                      </p:to>
                                    </p:set>
                                    <p:animEffect transition="in" filter="barn(outVertical)">
                                      <p:cBhvr>
                                        <p:cTn id="46" dur="130"/>
                                        <p:tgtEl>
                                          <p:spTgt spid="102"/>
                                        </p:tgtEl>
                                      </p:cBhvr>
                                    </p:animEffect>
                                  </p:childTnLst>
                                </p:cTn>
                              </p:par>
                              <p:par>
                                <p:cTn id="47" presetID="42" presetClass="path" presetSubtype="0" accel="50000" decel="50000" fill="hold" nodeType="withEffect">
                                  <p:stCondLst>
                                    <p:cond delay="600"/>
                                  </p:stCondLst>
                                  <p:childTnLst>
                                    <p:animMotion origin="layout" path="M 3.33333E-6 -4.32099E-6 L -0.55417 0.33735 " pathEditMode="relative" rAng="0" ptsTypes="AA">
                                      <p:cBhvr>
                                        <p:cTn id="48" dur="230" fill="hold"/>
                                        <p:tgtEl>
                                          <p:spTgt spid="28"/>
                                        </p:tgtEl>
                                        <p:attrNameLst>
                                          <p:attrName>ppt_x</p:attrName>
                                          <p:attrName>ppt_y</p:attrName>
                                        </p:attrNameLst>
                                      </p:cBhvr>
                                      <p:rCtr x="-27708" y="16852"/>
                                    </p:animMotion>
                                  </p:childTnLst>
                                </p:cTn>
                              </p:par>
                              <p:par>
                                <p:cTn id="49" presetID="1" presetClass="exit" presetSubtype="0" fill="hold" nodeType="withEffect">
                                  <p:stCondLst>
                                    <p:cond delay="830"/>
                                  </p:stCondLst>
                                  <p:childTnLst>
                                    <p:set>
                                      <p:cBhvr>
                                        <p:cTn id="50" dur="1" fill="hold">
                                          <p:stCondLst>
                                            <p:cond delay="0"/>
                                          </p:stCondLst>
                                        </p:cTn>
                                        <p:tgtEl>
                                          <p:spTgt spid="28"/>
                                        </p:tgtEl>
                                        <p:attrNameLst>
                                          <p:attrName>style.visibility</p:attrName>
                                        </p:attrNameLst>
                                      </p:cBhvr>
                                      <p:to>
                                        <p:strVal val="hidden"/>
                                      </p:to>
                                    </p:set>
                                  </p:childTnLst>
                                </p:cTn>
                              </p:par>
                              <p:par>
                                <p:cTn id="51" presetID="16" presetClass="entr" presetSubtype="37" fill="hold" nodeType="withEffect">
                                  <p:stCondLst>
                                    <p:cond delay="830"/>
                                  </p:stCondLst>
                                  <p:childTnLst>
                                    <p:set>
                                      <p:cBhvr>
                                        <p:cTn id="52" dur="1" fill="hold">
                                          <p:stCondLst>
                                            <p:cond delay="0"/>
                                          </p:stCondLst>
                                        </p:cTn>
                                        <p:tgtEl>
                                          <p:spTgt spid="103"/>
                                        </p:tgtEl>
                                        <p:attrNameLst>
                                          <p:attrName>style.visibility</p:attrName>
                                        </p:attrNameLst>
                                      </p:cBhvr>
                                      <p:to>
                                        <p:strVal val="visible"/>
                                      </p:to>
                                    </p:set>
                                    <p:animEffect transition="in" filter="barn(outVertical)">
                                      <p:cBhvr>
                                        <p:cTn id="53" dur="9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1" name="Step 1"/>
          <p:cNvGrpSpPr/>
          <p:nvPr/>
        </p:nvGrpSpPr>
        <p:grpSpPr>
          <a:xfrm>
            <a:off x="3120027" y="1581149"/>
            <a:ext cx="4911453" cy="1775891"/>
            <a:chOff x="3120027" y="1581149"/>
            <a:chExt cx="4911453" cy="1775891"/>
          </a:xfrm>
          <a:effectLst/>
        </p:grpSpPr>
        <p:grpSp>
          <p:nvGrpSpPr>
            <p:cNvPr id="3" name="Step 1"/>
            <p:cNvGrpSpPr/>
            <p:nvPr/>
          </p:nvGrpSpPr>
          <p:grpSpPr>
            <a:xfrm>
              <a:off x="3120027" y="1581149"/>
              <a:ext cx="4728573" cy="1455852"/>
              <a:chOff x="3120027" y="1581149"/>
              <a:chExt cx="4728573" cy="1455852"/>
            </a:xfrm>
          </p:grpSpPr>
          <p:sp>
            <p:nvSpPr>
              <p:cNvPr id="2"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Observe the problems around you and choose one to solve. Then define the important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aspects </a:t>
                </a:r>
                <a:r>
                  <a:rPr lang="en-US" sz="1600" dirty="0">
                    <a:solidFill>
                      <a:prstClr val="black"/>
                    </a:solidFill>
                    <a:latin typeface="Arial"/>
                    <a:cs typeface="Arial"/>
                    <a:sym typeface="Arial"/>
                  </a:rPr>
                  <a:t>of the problem.</a:t>
                </a:r>
                <a:endParaRPr lang="en-US" sz="1600" dirty="0">
                  <a:solidFill>
                    <a:prstClr val="black"/>
                  </a:solidFill>
                </a:endParaRPr>
              </a:p>
            </p:txBody>
          </p:sp>
          <p:sp>
            <p:nvSpPr>
              <p:cNvPr id="10" name="Round Same Side Corner Rectangle 9"/>
              <p:cNvSpPr/>
              <p:nvPr/>
            </p:nvSpPr>
            <p:spPr>
              <a:xfrm rot="16200000">
                <a:off x="2446966" y="2254212"/>
                <a:ext cx="1455850"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12" name="Engineering Design Process"/>
          <p:cNvGrpSpPr/>
          <p:nvPr/>
        </p:nvGrpSpPr>
        <p:grpSpPr>
          <a:xfrm>
            <a:off x="914400" y="1581150"/>
            <a:ext cx="1824080" cy="3246984"/>
            <a:chOff x="1499869" y="1200150"/>
            <a:chExt cx="2080144" cy="3418156"/>
          </a:xfrm>
          <a:effectLst/>
        </p:grpSpPr>
        <p:cxnSp>
          <p:nvCxnSpPr>
            <p:cNvPr id="13" name="Connector"/>
            <p:cNvCxnSpPr>
              <a:cxnSpLocks/>
              <a:stCxn id="14" idx="2"/>
              <a:endCxn id="19"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19" name="Communicate"/>
            <p:cNvSpPr/>
            <p:nvPr/>
          </p:nvSpPr>
          <p:spPr>
            <a:xfrm>
              <a:off x="1499870" y="4265344"/>
              <a:ext cx="2080131" cy="352962"/>
            </a:xfrm>
            <a:prstGeom prst="roundRect">
              <a:avLst>
                <a:gd name="adj" fmla="val 16667"/>
              </a:avLst>
            </a:prstGeom>
            <a:solidFill>
              <a:srgbClr val="0FD000"/>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20" name="Testing"/>
            <p:cNvSpPr/>
            <p:nvPr/>
          </p:nvSpPr>
          <p:spPr>
            <a:xfrm>
              <a:off x="1499870" y="3754480"/>
              <a:ext cx="2080131" cy="352962"/>
            </a:xfrm>
            <a:prstGeom prst="roundRect">
              <a:avLst>
                <a:gd name="adj" fmla="val 16667"/>
              </a:avLst>
            </a:prstGeom>
            <a:solidFill>
              <a:srgbClr val="FF53EB"/>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16" name="Prototype"/>
            <p:cNvSpPr/>
            <p:nvPr/>
          </p:nvSpPr>
          <p:spPr>
            <a:xfrm>
              <a:off x="1499870" y="3243614"/>
              <a:ext cx="2080131" cy="352962"/>
            </a:xfrm>
            <a:prstGeom prst="roundRect">
              <a:avLst>
                <a:gd name="adj" fmla="val 16667"/>
              </a:avLst>
            </a:prstGeom>
            <a:solidFill>
              <a:srgbClr val="FFF415"/>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17" name="Solution"/>
            <p:cNvSpPr/>
            <p:nvPr/>
          </p:nvSpPr>
          <p:spPr>
            <a:xfrm>
              <a:off x="1499869" y="2732748"/>
              <a:ext cx="2080144" cy="352962"/>
            </a:xfrm>
            <a:prstGeom prst="roundRect">
              <a:avLst>
                <a:gd name="adj" fmla="val 16667"/>
              </a:avLst>
            </a:prstGeom>
            <a:solidFill>
              <a:srgbClr val="0000EE"/>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18" name="Requirements"/>
            <p:cNvSpPr/>
            <p:nvPr/>
          </p:nvSpPr>
          <p:spPr>
            <a:xfrm>
              <a:off x="1499870" y="2221882"/>
              <a:ext cx="2080143" cy="352962"/>
            </a:xfrm>
            <a:prstGeom prst="roundRect">
              <a:avLst>
                <a:gd name="adj" fmla="val 16667"/>
              </a:avLst>
            </a:prstGeom>
            <a:solidFill>
              <a:srgbClr val="FF8601"/>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15" name="Research"/>
            <p:cNvSpPr/>
            <p:nvPr/>
          </p:nvSpPr>
          <p:spPr>
            <a:xfrm>
              <a:off x="1499869" y="1711016"/>
              <a:ext cx="2080132" cy="352962"/>
            </a:xfrm>
            <a:prstGeom prst="roundRect">
              <a:avLst>
                <a:gd name="adj" fmla="val 16667"/>
              </a:avLst>
            </a:prstGeom>
            <a:solidFill>
              <a:srgbClr val="5DD8FF"/>
            </a:solidFill>
            <a:ln>
              <a:noFill/>
            </a:ln>
            <a:effectLst/>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14" name="Problem"/>
            <p:cNvSpPr/>
            <p:nvPr/>
          </p:nvSpPr>
          <p:spPr>
            <a:xfrm>
              <a:off x="1499870" y="1200150"/>
              <a:ext cx="2080131" cy="352962"/>
            </a:xfrm>
            <a:prstGeom prst="roundRect">
              <a:avLst>
                <a:gd name="adj" fmla="val 16667"/>
              </a:avLst>
            </a:prstGeom>
            <a:solidFill>
              <a:srgbClr val="FF0909"/>
            </a:solidFill>
            <a:ln>
              <a:noFill/>
            </a:ln>
            <a:effectLst/>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207019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p:tgtEl>
                                          <p:spTgt spid="11"/>
                                        </p:tgtEl>
                                        <p:attrNameLst>
                                          <p:attrName>ppt_x</p:attrName>
                                        </p:attrNameLst>
                                      </p:cBhvr>
                                      <p:tavLst>
                                        <p:tav tm="0">
                                          <p:val>
                                            <p:strVal val="#ppt_x-#ppt_w*1.125000"/>
                                          </p:val>
                                        </p:tav>
                                        <p:tav tm="100000">
                                          <p:val>
                                            <p:strVal val="#ppt_x"/>
                                          </p:val>
                                        </p:tav>
                                      </p:tavLst>
                                    </p:anim>
                                    <p:animEffect transition="in" filter="wipe(right)">
                                      <p:cBhvr>
                                        <p:cTn id="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448056"/>
            <a:ext cx="8134588" cy="646331"/>
          </a:xfrm>
          <a:prstGeom prst="rect">
            <a:avLst/>
          </a:prstGeom>
          <a:noFill/>
        </p:spPr>
        <p:txBody>
          <a:bodyPr wrap="square" rtlCol="0">
            <a:spAutoFit/>
          </a:bodyPr>
          <a:lstStyle/>
          <a:p>
            <a:r>
              <a:rPr lang="en-US" sz="36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Engineering Design Process</a:t>
            </a:r>
            <a:endParaRPr lang="en-US" sz="36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32" name="Step 1"/>
          <p:cNvGrpSpPr/>
          <p:nvPr/>
        </p:nvGrpSpPr>
        <p:grpSpPr>
          <a:xfrm>
            <a:off x="3120027" y="1581149"/>
            <a:ext cx="4911453" cy="1775891"/>
            <a:chOff x="3120027" y="1581149"/>
            <a:chExt cx="4911453" cy="1775891"/>
          </a:xfrm>
        </p:grpSpPr>
        <p:grpSp>
          <p:nvGrpSpPr>
            <p:cNvPr id="33" name="Step 1"/>
            <p:cNvGrpSpPr/>
            <p:nvPr/>
          </p:nvGrpSpPr>
          <p:grpSpPr>
            <a:xfrm>
              <a:off x="3120027" y="1581149"/>
              <a:ext cx="4728573" cy="1455852"/>
              <a:chOff x="3120027" y="1581149"/>
              <a:chExt cx="4728573" cy="1455852"/>
            </a:xfrm>
          </p:grpSpPr>
          <p:sp>
            <p:nvSpPr>
              <p:cNvPr id="35" name="Textbox"/>
              <p:cNvSpPr/>
              <p:nvPr/>
            </p:nvSpPr>
            <p:spPr>
              <a:xfrm>
                <a:off x="3174890" y="1581149"/>
                <a:ext cx="4673710"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1:  Problem</a:t>
                </a:r>
              </a:p>
              <a:p>
                <a:pPr lvl="0"/>
                <a:r>
                  <a:rPr lang="en-US" sz="1600" dirty="0">
                    <a:solidFill>
                      <a:prstClr val="black"/>
                    </a:solidFill>
                    <a:latin typeface="Arial"/>
                    <a:cs typeface="Arial"/>
                    <a:sym typeface="Arial"/>
                  </a:rPr>
                  <a:t>Observe the problems around you and choose one to solve. Then define the important </a:t>
                </a:r>
                <a:br>
                  <a:rPr lang="en-US" sz="1600" dirty="0">
                    <a:solidFill>
                      <a:prstClr val="black"/>
                    </a:solidFill>
                    <a:latin typeface="Arial"/>
                    <a:cs typeface="Arial"/>
                    <a:sym typeface="Arial"/>
                  </a:rPr>
                </a:br>
                <a:r>
                  <a:rPr lang="en-US" sz="1600" dirty="0">
                    <a:solidFill>
                      <a:prstClr val="black"/>
                    </a:solidFill>
                    <a:latin typeface="Arial"/>
                    <a:cs typeface="Arial"/>
                    <a:sym typeface="Arial"/>
                  </a:rPr>
                  <a:t>aspects of the problem.</a:t>
                </a:r>
                <a:endParaRPr lang="en-US" sz="1600" dirty="0">
                  <a:solidFill>
                    <a:prstClr val="black"/>
                  </a:solidFill>
                </a:endParaRPr>
              </a:p>
            </p:txBody>
          </p:sp>
          <p:sp>
            <p:nvSpPr>
              <p:cNvPr id="36" name="Round Same Side Corner Rectangle 35"/>
              <p:cNvSpPr/>
              <p:nvPr/>
            </p:nvSpPr>
            <p:spPr>
              <a:xfrm rot="16200000">
                <a:off x="2446966" y="2254212"/>
                <a:ext cx="1455850" cy="109728"/>
              </a:xfrm>
              <a:prstGeom prst="round2SameRect">
                <a:avLst>
                  <a:gd name="adj1" fmla="val 50000"/>
                  <a:gd name="adj2" fmla="val 0"/>
                </a:avLst>
              </a:prstGeom>
              <a:solidFill>
                <a:srgbClr val="FF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960" y="2625520"/>
              <a:ext cx="731520" cy="731520"/>
            </a:xfrm>
            <a:prstGeom prst="rect">
              <a:avLst/>
            </a:prstGeom>
          </p:spPr>
        </p:pic>
      </p:grpSp>
      <p:grpSp>
        <p:nvGrpSpPr>
          <p:cNvPr id="2" name="Step 2"/>
          <p:cNvGrpSpPr/>
          <p:nvPr/>
        </p:nvGrpSpPr>
        <p:grpSpPr>
          <a:xfrm>
            <a:off x="3120026" y="1786291"/>
            <a:ext cx="4911454" cy="1775892"/>
            <a:chOff x="3120026" y="1786291"/>
            <a:chExt cx="4911454" cy="1775892"/>
          </a:xfrm>
        </p:grpSpPr>
        <p:grpSp>
          <p:nvGrpSpPr>
            <p:cNvPr id="67" name="Step 2"/>
            <p:cNvGrpSpPr/>
            <p:nvPr/>
          </p:nvGrpSpPr>
          <p:grpSpPr>
            <a:xfrm>
              <a:off x="3120026" y="1786291"/>
              <a:ext cx="4728027" cy="1455852"/>
              <a:chOff x="3120027" y="1581149"/>
              <a:chExt cx="4728027" cy="1455852"/>
            </a:xfrm>
          </p:grpSpPr>
          <p:sp>
            <p:nvSpPr>
              <p:cNvPr id="68" name="Textbox"/>
              <p:cNvSpPr/>
              <p:nvPr/>
            </p:nvSpPr>
            <p:spPr>
              <a:xfrm>
                <a:off x="3174890" y="1581149"/>
                <a:ext cx="4673164" cy="1455852"/>
              </a:xfrm>
              <a:prstGeom prst="roundRect">
                <a:avLst>
                  <a:gd name="adj" fmla="val 35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18872" bIns="91440" rtlCol="0" anchor="t" anchorCtr="0"/>
              <a:lstStyle/>
              <a:p>
                <a:pPr lvl="0">
                  <a:spcBef>
                    <a:spcPts val="200"/>
                  </a:spcBef>
                  <a:spcAft>
                    <a:spcPts val="1200"/>
                  </a:spcAft>
                </a:pPr>
                <a:r>
                  <a:rPr lang="en-US" dirty="0">
                    <a:solidFill>
                      <a:prstClr val="black"/>
                    </a:solidFill>
                    <a:latin typeface="Arial Black" panose="020B0A04020102020204" pitchFamily="34" charset="0"/>
                    <a:ea typeface="Arial"/>
                    <a:cs typeface="Arial"/>
                    <a:sym typeface="Arial"/>
                  </a:rPr>
                  <a:t>Step 2:  Research</a:t>
                </a:r>
              </a:p>
              <a:p>
                <a:pPr lvl="0"/>
                <a:r>
                  <a:rPr lang="en-US" sz="1600" dirty="0">
                    <a:solidFill>
                      <a:prstClr val="black"/>
                    </a:solidFill>
                    <a:latin typeface="Arial"/>
                    <a:cs typeface="Arial"/>
                    <a:sym typeface="Arial"/>
                  </a:rPr>
                  <a:t>Research who/what is affected by the problem, existing solutions/inventions, and areas </a:t>
                </a:r>
                <a:r>
                  <a:rPr lang="en-US" sz="1600" dirty="0" smtClean="0">
                    <a:solidFill>
                      <a:prstClr val="black"/>
                    </a:solidFill>
                    <a:latin typeface="Arial"/>
                    <a:cs typeface="Arial"/>
                    <a:sym typeface="Arial"/>
                  </a:rPr>
                  <a:t/>
                </a:r>
                <a:br>
                  <a:rPr lang="en-US" sz="1600" dirty="0" smtClean="0">
                    <a:solidFill>
                      <a:prstClr val="black"/>
                    </a:solidFill>
                    <a:latin typeface="Arial"/>
                    <a:cs typeface="Arial"/>
                    <a:sym typeface="Arial"/>
                  </a:rPr>
                </a:br>
                <a:r>
                  <a:rPr lang="en-US" sz="1600" dirty="0" smtClean="0">
                    <a:solidFill>
                      <a:prstClr val="black"/>
                    </a:solidFill>
                    <a:latin typeface="Arial"/>
                    <a:cs typeface="Arial"/>
                    <a:sym typeface="Arial"/>
                  </a:rPr>
                  <a:t>for </a:t>
                </a:r>
                <a:r>
                  <a:rPr lang="en-US" sz="1600" dirty="0">
                    <a:solidFill>
                      <a:prstClr val="black"/>
                    </a:solidFill>
                    <a:latin typeface="Arial"/>
                    <a:cs typeface="Arial"/>
                    <a:sym typeface="Arial"/>
                  </a:rPr>
                  <a:t>improvement.</a:t>
                </a:r>
                <a:endParaRPr lang="en-US" sz="1600" dirty="0">
                  <a:solidFill>
                    <a:prstClr val="black"/>
                  </a:solidFill>
                </a:endParaRPr>
              </a:p>
            </p:txBody>
          </p:sp>
          <p:sp>
            <p:nvSpPr>
              <p:cNvPr id="69" name="Round Same Side Corner Rectangle 68"/>
              <p:cNvSpPr/>
              <p:nvPr/>
            </p:nvSpPr>
            <p:spPr>
              <a:xfrm rot="16200000">
                <a:off x="2446966" y="2254212"/>
                <a:ext cx="1455850" cy="109728"/>
              </a:xfrm>
              <a:prstGeom prst="round2SameRect">
                <a:avLst>
                  <a:gd name="adj1" fmla="val 50000"/>
                  <a:gd name="adj2" fmla="val 0"/>
                </a:avLst>
              </a:prstGeom>
              <a:solidFill>
                <a:srgbClr val="5D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960" y="2830663"/>
              <a:ext cx="731520" cy="731520"/>
            </a:xfrm>
            <a:prstGeom prst="rect">
              <a:avLst/>
            </a:prstGeom>
          </p:spPr>
        </p:pic>
      </p:grpSp>
      <p:grpSp>
        <p:nvGrpSpPr>
          <p:cNvPr id="70" name="Engineering Design Process"/>
          <p:cNvGrpSpPr/>
          <p:nvPr/>
        </p:nvGrpSpPr>
        <p:grpSpPr>
          <a:xfrm>
            <a:off x="914400" y="1581150"/>
            <a:ext cx="1824080" cy="3246984"/>
            <a:chOff x="1499869" y="1200150"/>
            <a:chExt cx="2080144" cy="3418156"/>
          </a:xfrm>
          <a:effectLst>
            <a:glow rad="254000">
              <a:schemeClr val="bg1">
                <a:alpha val="3000"/>
              </a:schemeClr>
            </a:glow>
          </a:effectLst>
        </p:grpSpPr>
        <p:cxnSp>
          <p:nvCxnSpPr>
            <p:cNvPr id="71" name="Connector"/>
            <p:cNvCxnSpPr>
              <a:cxnSpLocks/>
              <a:stCxn id="78" idx="2"/>
              <a:endCxn id="72" idx="0"/>
            </p:cNvCxnSpPr>
            <p:nvPr/>
          </p:nvCxnSpPr>
          <p:spPr>
            <a:xfrm>
              <a:off x="2539935" y="1553112"/>
              <a:ext cx="0" cy="2712232"/>
            </a:xfrm>
            <a:prstGeom prst="straightConnector1">
              <a:avLst/>
            </a:prstGeom>
            <a:noFill/>
            <a:ln w="57150" cap="flat" cmpd="sng">
              <a:solidFill>
                <a:srgbClr val="F7F7F7"/>
              </a:solidFill>
              <a:prstDash val="solid"/>
              <a:round/>
              <a:headEnd type="none" w="sm" len="sm"/>
              <a:tailEnd type="none" w="sm" len="sm"/>
            </a:ln>
          </p:spPr>
        </p:cxnSp>
        <p:sp>
          <p:nvSpPr>
            <p:cNvPr id="72" name="Communicate"/>
            <p:cNvSpPr/>
            <p:nvPr/>
          </p:nvSpPr>
          <p:spPr>
            <a:xfrm>
              <a:off x="1499870" y="4265344"/>
              <a:ext cx="2080131" cy="352962"/>
            </a:xfrm>
            <a:prstGeom prst="roundRect">
              <a:avLst>
                <a:gd name="adj" fmla="val 16667"/>
              </a:avLst>
            </a:prstGeom>
            <a:solidFill>
              <a:srgbClr val="0FD000"/>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Communicate</a:t>
              </a:r>
              <a:endParaRPr dirty="0"/>
            </a:p>
          </p:txBody>
        </p:sp>
        <p:sp>
          <p:nvSpPr>
            <p:cNvPr id="73" name="Testing"/>
            <p:cNvSpPr/>
            <p:nvPr/>
          </p:nvSpPr>
          <p:spPr>
            <a:xfrm>
              <a:off x="1499870" y="3754480"/>
              <a:ext cx="2080131" cy="352962"/>
            </a:xfrm>
            <a:prstGeom prst="roundRect">
              <a:avLst>
                <a:gd name="adj" fmla="val 16667"/>
              </a:avLst>
            </a:prstGeom>
            <a:solidFill>
              <a:srgbClr val="FF53EB"/>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Testing</a:t>
              </a:r>
              <a:endParaRPr dirty="0"/>
            </a:p>
          </p:txBody>
        </p:sp>
        <p:sp>
          <p:nvSpPr>
            <p:cNvPr id="74" name="Prototype"/>
            <p:cNvSpPr/>
            <p:nvPr/>
          </p:nvSpPr>
          <p:spPr>
            <a:xfrm>
              <a:off x="1499870" y="3243614"/>
              <a:ext cx="2080131" cy="352962"/>
            </a:xfrm>
            <a:prstGeom prst="roundRect">
              <a:avLst>
                <a:gd name="adj" fmla="val 16667"/>
              </a:avLst>
            </a:prstGeom>
            <a:solidFill>
              <a:srgbClr val="FFF415"/>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Prototype</a:t>
              </a:r>
              <a:endParaRPr dirty="0"/>
            </a:p>
          </p:txBody>
        </p:sp>
        <p:sp>
          <p:nvSpPr>
            <p:cNvPr id="75" name="Solution"/>
            <p:cNvSpPr/>
            <p:nvPr/>
          </p:nvSpPr>
          <p:spPr>
            <a:xfrm>
              <a:off x="1499869" y="2732748"/>
              <a:ext cx="2080144" cy="352962"/>
            </a:xfrm>
            <a:prstGeom prst="roundRect">
              <a:avLst>
                <a:gd name="adj" fmla="val 16667"/>
              </a:avLst>
            </a:prstGeom>
            <a:solidFill>
              <a:srgbClr val="0000EE"/>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Solution</a:t>
              </a:r>
              <a:endParaRPr dirty="0"/>
            </a:p>
          </p:txBody>
        </p:sp>
        <p:sp>
          <p:nvSpPr>
            <p:cNvPr id="76" name="Requirements"/>
            <p:cNvSpPr/>
            <p:nvPr/>
          </p:nvSpPr>
          <p:spPr>
            <a:xfrm>
              <a:off x="1499870" y="2221882"/>
              <a:ext cx="2080143" cy="352962"/>
            </a:xfrm>
            <a:prstGeom prst="roundRect">
              <a:avLst>
                <a:gd name="adj" fmla="val 16667"/>
              </a:avLst>
            </a:prstGeom>
            <a:solidFill>
              <a:srgbClr val="FF8601"/>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Requirements</a:t>
              </a:r>
              <a:endParaRPr dirty="0"/>
            </a:p>
          </p:txBody>
        </p:sp>
        <p:sp>
          <p:nvSpPr>
            <p:cNvPr id="77" name="Research"/>
            <p:cNvSpPr/>
            <p:nvPr/>
          </p:nvSpPr>
          <p:spPr>
            <a:xfrm>
              <a:off x="1499869" y="1711016"/>
              <a:ext cx="2080132" cy="352962"/>
            </a:xfrm>
            <a:prstGeom prst="roundRect">
              <a:avLst>
                <a:gd name="adj" fmla="val 16667"/>
              </a:avLst>
            </a:prstGeom>
            <a:solidFill>
              <a:srgbClr val="5DD8FF"/>
            </a:solidFill>
            <a:ln>
              <a:noFill/>
            </a:ln>
          </p:spPr>
          <p:txBody>
            <a:bodyPr spcFirstLastPara="1" wrap="square" lIns="121900" tIns="60933" rIns="121900" bIns="60933" anchor="ctr" anchorCtr="0">
              <a:noAutofit/>
            </a:bodyPr>
            <a:lstStyle/>
            <a:p>
              <a:pPr algn="ctr"/>
              <a:r>
                <a:rPr lang="en-US" b="1" dirty="0" smtClean="0">
                  <a:solidFill>
                    <a:schemeClr val="dk1"/>
                  </a:solidFill>
                  <a:latin typeface="Arial"/>
                  <a:ea typeface="Arial"/>
                  <a:cs typeface="Arial"/>
                  <a:sym typeface="Arial"/>
                </a:rPr>
                <a:t>Research</a:t>
              </a:r>
              <a:endParaRPr dirty="0"/>
            </a:p>
          </p:txBody>
        </p:sp>
        <p:sp>
          <p:nvSpPr>
            <p:cNvPr id="78" name="Problem"/>
            <p:cNvSpPr/>
            <p:nvPr/>
          </p:nvSpPr>
          <p:spPr>
            <a:xfrm>
              <a:off x="1499870" y="1200150"/>
              <a:ext cx="2080131" cy="352962"/>
            </a:xfrm>
            <a:prstGeom prst="roundRect">
              <a:avLst>
                <a:gd name="adj" fmla="val 16667"/>
              </a:avLst>
            </a:prstGeom>
            <a:solidFill>
              <a:srgbClr val="FF0909"/>
            </a:solidFill>
            <a:ln>
              <a:noFill/>
            </a:ln>
          </p:spPr>
          <p:txBody>
            <a:bodyPr spcFirstLastPara="1" wrap="square" lIns="121900" tIns="60933" rIns="121900" bIns="60933" anchor="ctr" anchorCtr="0">
              <a:noAutofit/>
            </a:bodyPr>
            <a:lstStyle/>
            <a:p>
              <a:pPr algn="ctr"/>
              <a:r>
                <a:rPr lang="en-US" b="1" dirty="0" smtClean="0">
                  <a:solidFill>
                    <a:schemeClr val="lt1"/>
                  </a:solidFill>
                  <a:latin typeface="Arial"/>
                  <a:ea typeface="Arial"/>
                  <a:cs typeface="Arial"/>
                  <a:sym typeface="Arial"/>
                </a:rPr>
                <a:t>Problem</a:t>
              </a:r>
              <a:endParaRPr dirty="0"/>
            </a:p>
          </p:txBody>
        </p:sp>
      </p:grpSp>
    </p:spTree>
    <p:extLst>
      <p:ext uri="{BB962C8B-B14F-4D97-AF65-F5344CB8AC3E}">
        <p14:creationId xmlns:p14="http://schemas.microsoft.com/office/powerpoint/2010/main" val="18676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8" fill="hold" nodeType="afterEffect">
                                  <p:stCondLst>
                                    <p:cond delay="0"/>
                                  </p:stCondLst>
                                  <p:childTnLst>
                                    <p:anim calcmode="lin" valueType="num">
                                      <p:cBhvr additive="base">
                                        <p:cTn id="6" dur="250"/>
                                        <p:tgtEl>
                                          <p:spTgt spid="32"/>
                                        </p:tgtEl>
                                        <p:attrNameLst>
                                          <p:attrName>ppt_x</p:attrName>
                                        </p:attrNameLst>
                                      </p:cBhvr>
                                      <p:tavLst>
                                        <p:tav tm="0">
                                          <p:val>
                                            <p:strVal val="#ppt_x"/>
                                          </p:val>
                                        </p:tav>
                                        <p:tav tm="100000">
                                          <p:val>
                                            <p:strVal val="#ppt_x-#ppt_w*1.125000"/>
                                          </p:val>
                                        </p:tav>
                                      </p:tavLst>
                                    </p:anim>
                                    <p:animEffect transition="out" filter="wipe(left)">
                                      <p:cBhvr>
                                        <p:cTn id="7" dur="250"/>
                                        <p:tgtEl>
                                          <p:spTgt spid="32"/>
                                        </p:tgtEl>
                                      </p:cBhvr>
                                    </p:animEffect>
                                    <p:set>
                                      <p:cBhvr>
                                        <p:cTn id="8" dur="1" fill="hold">
                                          <p:stCondLst>
                                            <p:cond delay="249"/>
                                          </p:stCondLst>
                                        </p:cTn>
                                        <p:tgtEl>
                                          <p:spTgt spid="32"/>
                                        </p:tgtEl>
                                        <p:attrNameLst>
                                          <p:attrName>style.visibility</p:attrName>
                                        </p:attrNameLst>
                                      </p:cBhvr>
                                      <p:to>
                                        <p:strVal val="hidden"/>
                                      </p:to>
                                    </p:set>
                                  </p:childTnLst>
                                </p:cTn>
                              </p:par>
                            </p:childTnLst>
                          </p:cTn>
                        </p:par>
                        <p:par>
                          <p:cTn id="9" fill="hold">
                            <p:stCondLst>
                              <p:cond delay="250"/>
                            </p:stCondLst>
                            <p:childTnLst>
                              <p:par>
                                <p:cTn id="10" presetID="1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p:tgtEl>
                                          <p:spTgt spid="2"/>
                                        </p:tgtEl>
                                        <p:attrNameLst>
                                          <p:attrName>ppt_x</p:attrName>
                                        </p:attrNameLst>
                                      </p:cBhvr>
                                      <p:tavLst>
                                        <p:tav tm="0">
                                          <p:val>
                                            <p:strVal val="#ppt_x-#ppt_w*1.125000"/>
                                          </p:val>
                                        </p:tav>
                                        <p:tav tm="100000">
                                          <p:val>
                                            <p:strVal val="#ppt_x"/>
                                          </p:val>
                                        </p:tav>
                                      </p:tavLst>
                                    </p:anim>
                                    <p:animEffect transition="in" filter="wipe(right)">
                                      <p:cBhvr>
                                        <p:cTn id="1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19028</TotalTime>
  <Words>1331</Words>
  <Application>Microsoft Office PowerPoint</Application>
  <PresentationFormat>On-screen Show (16:9)</PresentationFormat>
  <Paragraphs>328</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IBM Plex Sans Light</vt:lpstr>
      <vt:lpstr>Wingdings</vt:lpstr>
      <vt:lpstr>Yu Gothic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 What is Engineering?</dc:title>
  <dc:creator>Michael Bryson</dc:creator>
  <cp:lastModifiedBy>Michael Bryson</cp:lastModifiedBy>
  <cp:revision>349</cp:revision>
  <dcterms:created xsi:type="dcterms:W3CDTF">2021-03-25T22:51:27Z</dcterms:created>
  <dcterms:modified xsi:type="dcterms:W3CDTF">2022-01-21T20:13:13Z</dcterms:modified>
</cp:coreProperties>
</file>