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412" r:id="rId2"/>
    <p:sldId id="413" r:id="rId3"/>
    <p:sldId id="414" r:id="rId4"/>
    <p:sldId id="415" r:id="rId5"/>
    <p:sldId id="417" r:id="rId6"/>
    <p:sldId id="418" r:id="rId7"/>
    <p:sldId id="402" r:id="rId8"/>
    <p:sldId id="401" r:id="rId9"/>
    <p:sldId id="347" r:id="rId10"/>
    <p:sldId id="353" r:id="rId11"/>
    <p:sldId id="354" r:id="rId12"/>
    <p:sldId id="355" r:id="rId13"/>
    <p:sldId id="356" r:id="rId14"/>
    <p:sldId id="357" r:id="rId15"/>
    <p:sldId id="359" r:id="rId16"/>
    <p:sldId id="403" r:id="rId17"/>
    <p:sldId id="404" r:id="rId18"/>
    <p:sldId id="411" r:id="rId19"/>
    <p:sldId id="406" r:id="rId20"/>
    <p:sldId id="407" r:id="rId21"/>
    <p:sldId id="408" r:id="rId22"/>
    <p:sldId id="409" r:id="rId23"/>
    <p:sldId id="410" r:id="rId24"/>
    <p:sldId id="383" r:id="rId25"/>
    <p:sldId id="384" r:id="rId26"/>
  </p:sldIdLst>
  <p:sldSz cx="9144000" cy="5143500" type="screen16x9"/>
  <p:notesSz cx="6858000" cy="9144000"/>
  <p:embeddedFontLst>
    <p:embeddedFont>
      <p:font typeface="Arial Black" panose="020B0A04020102020204" pitchFamily="34" charset="0"/>
      <p:bold r:id="rId28"/>
    </p:embeddedFont>
    <p:embeddedFont>
      <p:font typeface="Yu Gothic Light" panose="020B0300000000000000" pitchFamily="34" charset="-128"/>
      <p:regular r:id="rId29"/>
    </p:embeddedFont>
    <p:embeddedFont>
      <p:font typeface="Calibri" panose="020F0502020204030204" pitchFamily="34" charset="0"/>
      <p:regular r:id="rId30"/>
      <p:bold r:id="rId31"/>
      <p:italic r:id="rId32"/>
      <p:boldItalic r:id="rId33"/>
    </p:embeddedFont>
    <p:embeddedFont>
      <p:font typeface="IBM Plex Sans Light" panose="020B0403050203000203"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54C"/>
    <a:srgbClr val="FF0909"/>
    <a:srgbClr val="0FD000"/>
    <a:srgbClr val="FF53EB"/>
    <a:srgbClr val="FFF415"/>
    <a:srgbClr val="0000EE"/>
    <a:srgbClr val="FF8601"/>
    <a:srgbClr val="5DD8FF"/>
    <a:srgbClr val="2C53AF"/>
    <a:srgbClr val="425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3:  Requirements</a:t>
            </a:r>
          </a:p>
          <a:p>
            <a:endParaRPr lang="en-US" baseline="0" dirty="0" smtClean="0"/>
          </a:p>
          <a:p>
            <a:r>
              <a:rPr lang="en-US" baseline="0" dirty="0" smtClean="0"/>
              <a:t>List the requirements for your solution, but don’t choose a solution yet. These are the things you will have to address to solve the problem.</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4:  Solution</a:t>
            </a:r>
          </a:p>
          <a:p>
            <a:endParaRPr lang="en-US" baseline="0" dirty="0" smtClean="0"/>
          </a:p>
          <a:p>
            <a:r>
              <a:rPr lang="en-US" baseline="0" dirty="0" smtClean="0"/>
              <a:t>Consider any and all possible solutions. Compare these solutions to the requirements and pick the one with the best chance of success.</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5:  Prototype</a:t>
            </a:r>
          </a:p>
          <a:p>
            <a:endParaRPr lang="en-US" baseline="0" dirty="0" smtClean="0"/>
          </a:p>
          <a:p>
            <a:r>
              <a:rPr lang="en-US" baseline="0" dirty="0" smtClean="0"/>
              <a:t>Design and build a prototype (model) of the solution you chose.</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6:  Testing (&amp; Improving)</a:t>
            </a:r>
          </a:p>
          <a:p>
            <a:endParaRPr lang="en-US" baseline="0" dirty="0" smtClean="0"/>
          </a:p>
          <a:p>
            <a:r>
              <a:rPr lang="en-US" baseline="0" dirty="0" smtClean="0"/>
              <a:t>Test the prototype to see how well it works. Return to previous steps and make improvements as necessary.</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7:  Communicate</a:t>
            </a:r>
          </a:p>
          <a:p>
            <a:endParaRPr lang="en-US" baseline="0" dirty="0" smtClean="0"/>
          </a:p>
          <a:p>
            <a:r>
              <a:rPr lang="en-US" baseline="0" dirty="0" smtClean="0"/>
              <a:t>Tell others what you accomplished. Show them the final result and explain the steps you took.</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activity should be completed together as a class. Guide the students through this process, letting them discuss and contribute throughout.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will not be doing the entire design process with this example (only the first 4 steps). As you progress through the example, write and draw on the board.</a:t>
            </a:r>
          </a:p>
          <a:p>
            <a:endParaRPr lang="en-US" baseline="0" dirty="0" smtClean="0"/>
          </a:p>
          <a:p>
            <a:r>
              <a:rPr lang="en-US" baseline="0" dirty="0" smtClean="0"/>
              <a:t>Find a Problem:</a:t>
            </a:r>
          </a:p>
          <a:p>
            <a:endParaRPr lang="en-US" baseline="0" dirty="0" smtClean="0"/>
          </a:p>
          <a:p>
            <a:pPr marL="171450" indent="-171450">
              <a:buFont typeface="Arial" panose="020B0604020202020204" pitchFamily="34" charset="0"/>
              <a:buChar char="•"/>
            </a:pPr>
            <a:r>
              <a:rPr lang="en-US" baseline="0" dirty="0" smtClean="0"/>
              <a:t>Choose a simple example to solve with the class. </a:t>
            </a:r>
          </a:p>
          <a:p>
            <a:pPr marL="171450" indent="-171450">
              <a:buFont typeface="Arial" panose="020B0604020202020204" pitchFamily="34" charset="0"/>
              <a:buChar char="•"/>
            </a:pPr>
            <a:r>
              <a:rPr lang="en-US" baseline="0" dirty="0" smtClean="0"/>
              <a:t>You can find Example Problems on our website (Activities section in Teacher Resources) or choose your own.</a:t>
            </a:r>
            <a:br>
              <a:rPr lang="en-US" baseline="0" dirty="0" smtClean="0"/>
            </a:br>
            <a:r>
              <a:rPr lang="en-US" baseline="0" dirty="0" smtClean="0"/>
              <a:t>https://www.andrews.edu/cas/stem/invent/downloads/example-problems_k-2.pdf</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the Problem:</a:t>
            </a:r>
          </a:p>
          <a:p>
            <a:endParaRPr lang="en-US" baseline="0" dirty="0" smtClean="0"/>
          </a:p>
          <a:p>
            <a:pPr marL="171450" indent="-171450">
              <a:buFont typeface="Arial" panose="020B0604020202020204" pitchFamily="34" charset="0"/>
              <a:buChar char="•"/>
            </a:pPr>
            <a:r>
              <a:rPr lang="en-US" baseline="0" dirty="0" smtClean="0"/>
              <a:t>List anything that might be important to know when looking for a solution.</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Research the Problem:</a:t>
            </a:r>
          </a:p>
          <a:p>
            <a:endParaRPr lang="en-US" baseline="0" dirty="0" smtClean="0"/>
          </a:p>
          <a:p>
            <a:pPr marL="171450" indent="-171450">
              <a:buFont typeface="Arial" panose="020B0604020202020204" pitchFamily="34" charset="0"/>
              <a:buChar char="•"/>
            </a:pPr>
            <a:r>
              <a:rPr lang="en-US" baseline="0" dirty="0" smtClean="0"/>
              <a:t>Consider the questions for the chosen problem.</a:t>
            </a:r>
          </a:p>
          <a:p>
            <a:pPr marL="171450" indent="-171450">
              <a:buFont typeface="Arial" panose="020B0604020202020204" pitchFamily="34" charset="0"/>
              <a:buChar char="•"/>
            </a:pPr>
            <a:r>
              <a:rPr lang="en-US" baseline="0" dirty="0" smtClean="0"/>
              <a:t>To save time, this step can be simplified or skipped for the example.</a:t>
            </a:r>
          </a:p>
          <a:p>
            <a:pPr marL="171450" indent="-171450">
              <a:buFont typeface="Arial" panose="020B0604020202020204" pitchFamily="34" charset="0"/>
              <a:buChar char="•"/>
            </a:pPr>
            <a:r>
              <a:rPr lang="en-US" baseline="0" dirty="0" smtClean="0"/>
              <a:t>Students will go more in depth when doing it for their own problem.</a:t>
            </a:r>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List Solution Requirements: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Write the requirements on the board.</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What things must the solution meet or do?</a:t>
            </a:r>
          </a:p>
          <a:p>
            <a:pPr marL="171450" indent="-171450">
              <a:buFont typeface="Arial" panose="020B0604020202020204" pitchFamily="34" charset="0"/>
              <a:buChar char="•"/>
            </a:pPr>
            <a:r>
              <a:rPr lang="en-US" baseline="0" dirty="0" smtClean="0"/>
              <a:t>What must the solution not do (limitations or restrictions for the design)?</a:t>
            </a:r>
          </a:p>
          <a:p>
            <a:pPr marL="171450" indent="-171450">
              <a:buFont typeface="Arial" panose="020B0604020202020204" pitchFamily="34" charset="0"/>
              <a:buChar char="•"/>
            </a:pPr>
            <a:r>
              <a:rPr lang="en-US" baseline="0" dirty="0" smtClean="0"/>
              <a:t>Consider the requirements for the solution without choosing a specific solution yet.</a:t>
            </a:r>
          </a:p>
          <a:p>
            <a:pPr marL="171450" indent="-171450">
              <a:buFont typeface="Arial" panose="020B0604020202020204" pitchFamily="34" charset="0"/>
              <a:buChar char="•"/>
            </a:pPr>
            <a:r>
              <a:rPr lang="en-US" baseline="0" dirty="0" smtClean="0"/>
              <a:t>The requirements will be the checklist for the invention. </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Find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Write/draw the solutions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Let students think of and draw solutions on their own or in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Have the students share with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Think of as many ideas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Even bad ideas may spark an idea in someone 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Consider solutions you can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make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Choose the Best Solution:</a:t>
            </a:r>
          </a:p>
          <a:p>
            <a:endParaRPr lang="en-US" baseline="0" dirty="0" smtClean="0"/>
          </a:p>
          <a:p>
            <a:pPr marL="171450" indent="-171450">
              <a:buFont typeface="Arial" panose="020B0604020202020204" pitchFamily="34" charset="0"/>
              <a:buChar char="•"/>
            </a:pPr>
            <a:r>
              <a:rPr lang="en-US" baseline="0" dirty="0" smtClean="0"/>
              <a:t>Discuss as a class or in small groups.</a:t>
            </a:r>
          </a:p>
          <a:p>
            <a:pPr marL="171450" indent="-171450">
              <a:buFont typeface="Arial" panose="020B0604020202020204" pitchFamily="34" charset="0"/>
              <a:buChar char="•"/>
            </a:pPr>
            <a:r>
              <a:rPr lang="en-US" baseline="0" dirty="0" smtClean="0"/>
              <a:t>Choose the solution that best meets the requirements.</a:t>
            </a:r>
          </a:p>
          <a:p>
            <a:pPr marL="171450" indent="-171450">
              <a:buFont typeface="Arial" panose="020B0604020202020204" pitchFamily="34" charset="0"/>
              <a:buChar char="•"/>
            </a:pPr>
            <a:r>
              <a:rPr lang="en-US" baseline="0" dirty="0" smtClean="0"/>
              <a:t>The solution should ideally be original or innovative (improve on existing inventions).</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Remaining Steps:</a:t>
            </a:r>
          </a:p>
          <a:p>
            <a:endParaRPr lang="en-US" baseline="0" dirty="0" smtClean="0"/>
          </a:p>
          <a:p>
            <a:pPr marL="171450" indent="-171450">
              <a:buFont typeface="Arial" panose="020B0604020202020204" pitchFamily="34" charset="0"/>
              <a:buChar char="•"/>
            </a:pPr>
            <a:r>
              <a:rPr lang="en-US" baseline="0" dirty="0" smtClean="0"/>
              <a:t>When students do this with their own project, they will then design, build, test, and improve their solution.</a:t>
            </a:r>
          </a:p>
          <a:p>
            <a:pPr marL="171450" indent="-171450">
              <a:buFont typeface="Arial" panose="020B0604020202020204" pitchFamily="34" charset="0"/>
              <a:buChar char="•"/>
            </a:pPr>
            <a:r>
              <a:rPr lang="en-US" baseline="0" dirty="0" smtClean="0"/>
              <a:t>At the end, they will prepare a presentation.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Starting next time, the students will work on the project in their teams. They will follow the engineering design process and document their progress in the Logbook (available on our website, Project Resources section in Teacher Resources).</a:t>
            </a:r>
          </a:p>
          <a:p>
            <a:endParaRPr lang="en-US" baseline="0" dirty="0" smtClean="0"/>
          </a:p>
          <a:p>
            <a:r>
              <a:rPr lang="en-US" baseline="0" dirty="0" smtClean="0"/>
              <a:t>If you want your students to interview people for their research (next class), you may want to assign that today.</a:t>
            </a:r>
          </a:p>
        </p:txBody>
      </p:sp>
      <p:sp>
        <p:nvSpPr>
          <p:cNvPr id="4" name="Slide Number Placeholder 3"/>
          <p:cNvSpPr>
            <a:spLocks noGrp="1"/>
          </p:cNvSpPr>
          <p:nvPr>
            <p:ph type="sldNum" sz="quarter" idx="10"/>
          </p:nvPr>
        </p:nvSpPr>
        <p:spPr/>
        <p:txBody>
          <a:bodyPr/>
          <a:lstStyle/>
          <a:p>
            <a:fld id="{028FEF5D-6376-4721-9522-84001B95F62D}" type="slidenum">
              <a:rPr lang="en-US" smtClean="0"/>
              <a:t>23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3: What Is Engineering?</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do Engineers do?</a:t>
            </a:r>
          </a:p>
          <a:p>
            <a:endParaRPr lang="en-US" baseline="0" dirty="0" smtClean="0"/>
          </a:p>
          <a:p>
            <a:r>
              <a:rPr lang="en-US" baseline="0" dirty="0" smtClean="0"/>
              <a:t>Engineers design things to solve problems – computers, bridges, rockets, toasters, drink cups, and more.</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do engineers solve problems? </a:t>
            </a:r>
          </a:p>
          <a:p>
            <a:endParaRPr lang="en-US" baseline="0" dirty="0" smtClean="0"/>
          </a:p>
          <a:p>
            <a:r>
              <a:rPr lang="en-US" baseline="0" dirty="0" smtClean="0"/>
              <a:t>They follow the engineering design process. These steps help them make things to solve real-world problems.</a:t>
            </a:r>
          </a:p>
          <a:p>
            <a:endParaRPr lang="en-US" baseline="0" dirty="0" smtClean="0"/>
          </a:p>
          <a:p>
            <a:r>
              <a:rPr lang="en-US" baseline="0" dirty="0" smtClean="0"/>
              <a:t>This process will help students create an invention to solve their team’s problem.</a:t>
            </a:r>
          </a:p>
          <a:p>
            <a:endParaRPr lang="en-US" baseline="0" dirty="0" smtClean="0"/>
          </a:p>
          <a:p>
            <a:r>
              <a:rPr lang="en-US" baseline="0" dirty="0" smtClean="0"/>
              <a:t>Briefly explain each step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1:  Problem</a:t>
            </a:r>
          </a:p>
          <a:p>
            <a:endParaRPr lang="en-US" baseline="0" dirty="0" smtClean="0"/>
          </a:p>
          <a:p>
            <a:r>
              <a:rPr lang="en-US" baseline="0" dirty="0" smtClean="0"/>
              <a:t>Find a problem by observing the world around you.</a:t>
            </a:r>
          </a:p>
          <a:p>
            <a:r>
              <a:rPr lang="en-US" baseline="0" dirty="0" smtClean="0"/>
              <a:t>Describe the problem in detail.</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2:  Research</a:t>
            </a:r>
          </a:p>
          <a:p>
            <a:endParaRPr lang="en-US" baseline="0" dirty="0" smtClean="0"/>
          </a:p>
          <a:p>
            <a:r>
              <a:rPr lang="en-US" baseline="0" dirty="0" smtClean="0"/>
              <a:t>Learn more about the problem and other potential solutions.</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24" Type="http://schemas.openxmlformats.org/officeDocument/2006/relationships/image" Target="../media/image34.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4616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2"/>
          <p:cNvGrpSpPr/>
          <p:nvPr/>
        </p:nvGrpSpPr>
        <p:grpSpPr>
          <a:xfrm>
            <a:off x="3120027" y="1865701"/>
            <a:ext cx="3356973" cy="1458251"/>
            <a:chOff x="3120027" y="1898789"/>
            <a:chExt cx="3356973" cy="1458251"/>
          </a:xfrm>
        </p:grpSpPr>
        <p:grpSp>
          <p:nvGrpSpPr>
            <p:cNvPr id="34" name="Step 1"/>
            <p:cNvGrpSpPr/>
            <p:nvPr/>
          </p:nvGrpSpPr>
          <p:grpSpPr>
            <a:xfrm>
              <a:off x="3120027" y="1898789"/>
              <a:ext cx="3174093" cy="1138212"/>
              <a:chOff x="3120027" y="1898789"/>
              <a:chExt cx="3174093" cy="1138212"/>
            </a:xfrm>
          </p:grpSpPr>
          <p:sp>
            <p:nvSpPr>
              <p:cNvPr id="36" name="Textbox"/>
              <p:cNvSpPr/>
              <p:nvPr/>
            </p:nvSpPr>
            <p:spPr>
              <a:xfrm>
                <a:off x="3174890" y="1898789"/>
                <a:ext cx="3119230"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Learn about the problem.</a:t>
                </a:r>
                <a:endParaRPr lang="en-US" sz="1600" dirty="0">
                  <a:solidFill>
                    <a:prstClr val="black"/>
                  </a:solidFill>
                </a:endParaRPr>
              </a:p>
            </p:txBody>
          </p:sp>
          <p:sp>
            <p:nvSpPr>
              <p:cNvPr id="37" name="Round Same Side Corner Rectangle 36"/>
              <p:cNvSpPr/>
              <p:nvPr/>
            </p:nvSpPr>
            <p:spPr>
              <a:xfrm rot="16200000">
                <a:off x="2605786" y="2413032"/>
                <a:ext cx="1138210"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5480" y="2625520"/>
              <a:ext cx="731520" cy="731520"/>
            </a:xfrm>
            <a:prstGeom prst="rect">
              <a:avLst/>
            </a:prstGeom>
          </p:spPr>
        </p:pic>
      </p:grpSp>
      <p:grpSp>
        <p:nvGrpSpPr>
          <p:cNvPr id="38" name="Step 3"/>
          <p:cNvGrpSpPr/>
          <p:nvPr/>
        </p:nvGrpSpPr>
        <p:grpSpPr>
          <a:xfrm>
            <a:off x="3120026" y="2150253"/>
            <a:ext cx="4682854" cy="1458252"/>
            <a:chOff x="3120026" y="2103931"/>
            <a:chExt cx="4682854" cy="1458252"/>
          </a:xfrm>
        </p:grpSpPr>
        <p:grpSp>
          <p:nvGrpSpPr>
            <p:cNvPr id="39" name="Step 2"/>
            <p:cNvGrpSpPr/>
            <p:nvPr/>
          </p:nvGrpSpPr>
          <p:grpSpPr>
            <a:xfrm>
              <a:off x="3120026" y="2103931"/>
              <a:ext cx="4499974" cy="1138211"/>
              <a:chOff x="3120027" y="1898789"/>
              <a:chExt cx="4499974" cy="1138211"/>
            </a:xfrm>
          </p:grpSpPr>
          <p:sp>
            <p:nvSpPr>
              <p:cNvPr id="41" name="Textbox"/>
              <p:cNvSpPr/>
              <p:nvPr/>
            </p:nvSpPr>
            <p:spPr>
              <a:xfrm>
                <a:off x="3174890" y="1898789"/>
                <a:ext cx="4445111"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Describe what the solution needs to do.</a:t>
                </a:r>
                <a:endParaRPr lang="en-US" sz="1600" dirty="0">
                  <a:solidFill>
                    <a:prstClr val="black"/>
                  </a:solidFill>
                </a:endParaRPr>
              </a:p>
            </p:txBody>
          </p:sp>
          <p:sp>
            <p:nvSpPr>
              <p:cNvPr id="42" name="Round Same Side Corner Rectangle 41"/>
              <p:cNvSpPr/>
              <p:nvPr/>
            </p:nvSpPr>
            <p:spPr>
              <a:xfrm rot="16200000">
                <a:off x="2605786" y="2413032"/>
                <a:ext cx="1138209"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360" y="2830663"/>
              <a:ext cx="731520" cy="731520"/>
            </a:xfrm>
            <a:prstGeom prst="rect">
              <a:avLst/>
            </a:prstGeom>
          </p:spPr>
        </p:pic>
      </p:grpSp>
      <p:grpSp>
        <p:nvGrpSpPr>
          <p:cNvPr id="2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5" name="Connector"/>
            <p:cNvCxnSpPr>
              <a:cxnSpLocks/>
              <a:stCxn id="33" idx="2"/>
              <a:endCxn id="2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2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8"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9"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0"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1"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4164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3"/>
          <p:cNvGrpSpPr/>
          <p:nvPr/>
        </p:nvGrpSpPr>
        <p:grpSpPr>
          <a:xfrm>
            <a:off x="3120027" y="2150253"/>
            <a:ext cx="4682853" cy="1458251"/>
            <a:chOff x="3120027" y="1898789"/>
            <a:chExt cx="4682853" cy="1458251"/>
          </a:xfrm>
        </p:grpSpPr>
        <p:grpSp>
          <p:nvGrpSpPr>
            <p:cNvPr id="24" name="Step 1"/>
            <p:cNvGrpSpPr/>
            <p:nvPr/>
          </p:nvGrpSpPr>
          <p:grpSpPr>
            <a:xfrm>
              <a:off x="3120027" y="1898789"/>
              <a:ext cx="4499973" cy="1138212"/>
              <a:chOff x="3120027" y="1898789"/>
              <a:chExt cx="4499973" cy="1138212"/>
            </a:xfrm>
          </p:grpSpPr>
          <p:sp>
            <p:nvSpPr>
              <p:cNvPr id="26" name="Textbox"/>
              <p:cNvSpPr/>
              <p:nvPr/>
            </p:nvSpPr>
            <p:spPr>
              <a:xfrm>
                <a:off x="3174890" y="1898789"/>
                <a:ext cx="4445110"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Describe what the solution needs to do.</a:t>
                </a:r>
                <a:endParaRPr lang="en-US" sz="1600" dirty="0">
                  <a:solidFill>
                    <a:prstClr val="black"/>
                  </a:solidFill>
                </a:endParaRPr>
              </a:p>
            </p:txBody>
          </p:sp>
          <p:sp>
            <p:nvSpPr>
              <p:cNvPr id="27" name="Round Same Side Corner Rectangle 26"/>
              <p:cNvSpPr/>
              <p:nvPr/>
            </p:nvSpPr>
            <p:spPr>
              <a:xfrm rot="16200000">
                <a:off x="2605786" y="2413032"/>
                <a:ext cx="1138210"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360" y="2625520"/>
              <a:ext cx="731520" cy="731520"/>
            </a:xfrm>
            <a:prstGeom prst="rect">
              <a:avLst/>
            </a:prstGeom>
          </p:spPr>
        </p:pic>
      </p:grpSp>
      <p:grpSp>
        <p:nvGrpSpPr>
          <p:cNvPr id="28" name="Step 4"/>
          <p:cNvGrpSpPr/>
          <p:nvPr/>
        </p:nvGrpSpPr>
        <p:grpSpPr>
          <a:xfrm>
            <a:off x="3120026" y="2635536"/>
            <a:ext cx="3311254" cy="1458252"/>
            <a:chOff x="3120026" y="2103931"/>
            <a:chExt cx="3311254" cy="1458252"/>
          </a:xfrm>
          <a:effectLst/>
        </p:grpSpPr>
        <p:grpSp>
          <p:nvGrpSpPr>
            <p:cNvPr id="29" name="Step 2"/>
            <p:cNvGrpSpPr/>
            <p:nvPr/>
          </p:nvGrpSpPr>
          <p:grpSpPr>
            <a:xfrm>
              <a:off x="3120026" y="2103931"/>
              <a:ext cx="3128374" cy="1138211"/>
              <a:chOff x="3120027" y="1898789"/>
              <a:chExt cx="3128374" cy="1138211"/>
            </a:xfrm>
          </p:grpSpPr>
          <p:sp>
            <p:nvSpPr>
              <p:cNvPr id="31" name="Textbox"/>
              <p:cNvSpPr/>
              <p:nvPr/>
            </p:nvSpPr>
            <p:spPr>
              <a:xfrm>
                <a:off x="3174890" y="1898789"/>
                <a:ext cx="3073511"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Think of the best way </a:t>
                </a:r>
                <a:r>
                  <a:rPr lang="en-US" sz="1600" dirty="0" smtClean="0">
                    <a:solidFill>
                      <a:prstClr val="black"/>
                    </a:solidFill>
                    <a:latin typeface="Arial"/>
                    <a:cs typeface="Arial"/>
                    <a:sym typeface="Arial"/>
                  </a:rPr>
                  <a:t>to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solve </a:t>
                </a:r>
                <a:r>
                  <a:rPr lang="en-US" sz="1600" dirty="0">
                    <a:solidFill>
                      <a:prstClr val="black"/>
                    </a:solidFill>
                    <a:latin typeface="Arial"/>
                    <a:cs typeface="Arial"/>
                    <a:sym typeface="Arial"/>
                  </a:rPr>
                  <a:t>the problem.</a:t>
                </a:r>
              </a:p>
            </p:txBody>
          </p:sp>
          <p:sp>
            <p:nvSpPr>
              <p:cNvPr id="32" name="Round Same Side Corner Rectangle 31"/>
              <p:cNvSpPr/>
              <p:nvPr/>
            </p:nvSpPr>
            <p:spPr>
              <a:xfrm rot="16200000">
                <a:off x="2605786" y="2413032"/>
                <a:ext cx="1138209"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760" y="2830663"/>
              <a:ext cx="731520" cy="731520"/>
            </a:xfrm>
            <a:prstGeom prst="rect">
              <a:avLst/>
            </a:prstGeom>
            <a:effectLst>
              <a:glow rad="254000">
                <a:schemeClr val="bg1">
                  <a:alpha val="3000"/>
                </a:schemeClr>
              </a:glow>
            </a:effectLst>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699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3" name="Step 4"/>
          <p:cNvGrpSpPr/>
          <p:nvPr/>
        </p:nvGrpSpPr>
        <p:grpSpPr>
          <a:xfrm>
            <a:off x="3120027" y="2635537"/>
            <a:ext cx="3311253" cy="1458251"/>
            <a:chOff x="3120027" y="1898789"/>
            <a:chExt cx="3311253" cy="1458251"/>
          </a:xfrm>
        </p:grpSpPr>
        <p:grpSp>
          <p:nvGrpSpPr>
            <p:cNvPr id="34" name="Step 1"/>
            <p:cNvGrpSpPr/>
            <p:nvPr/>
          </p:nvGrpSpPr>
          <p:grpSpPr>
            <a:xfrm>
              <a:off x="3120027" y="1898789"/>
              <a:ext cx="3128373" cy="1138212"/>
              <a:chOff x="3120027" y="1898789"/>
              <a:chExt cx="3128373" cy="1138212"/>
            </a:xfrm>
          </p:grpSpPr>
          <p:sp>
            <p:nvSpPr>
              <p:cNvPr id="36" name="Textbox"/>
              <p:cNvSpPr/>
              <p:nvPr/>
            </p:nvSpPr>
            <p:spPr>
              <a:xfrm>
                <a:off x="3174890" y="1898789"/>
                <a:ext cx="3073510"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Think of the best way to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solve the problem.</a:t>
                </a:r>
              </a:p>
            </p:txBody>
          </p:sp>
          <p:sp>
            <p:nvSpPr>
              <p:cNvPr id="37" name="Round Same Side Corner Rectangle 36"/>
              <p:cNvSpPr/>
              <p:nvPr/>
            </p:nvSpPr>
            <p:spPr>
              <a:xfrm rot="16200000">
                <a:off x="2605786" y="2413032"/>
                <a:ext cx="1138210"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760" y="2625520"/>
              <a:ext cx="731520" cy="731520"/>
            </a:xfrm>
            <a:prstGeom prst="rect">
              <a:avLst/>
            </a:prstGeom>
            <a:effectLst>
              <a:glow rad="254000">
                <a:schemeClr val="bg1">
                  <a:alpha val="3000"/>
                </a:schemeClr>
              </a:glow>
            </a:effectLst>
          </p:spPr>
        </p:pic>
      </p:grpSp>
      <p:grpSp>
        <p:nvGrpSpPr>
          <p:cNvPr id="38" name="Step 5"/>
          <p:cNvGrpSpPr/>
          <p:nvPr/>
        </p:nvGrpSpPr>
        <p:grpSpPr>
          <a:xfrm>
            <a:off x="3120026" y="2800779"/>
            <a:ext cx="3859894" cy="1458252"/>
            <a:chOff x="3120026" y="1466251"/>
            <a:chExt cx="3859894" cy="1458252"/>
          </a:xfrm>
          <a:effectLst/>
        </p:grpSpPr>
        <p:grpSp>
          <p:nvGrpSpPr>
            <p:cNvPr id="39" name="Step 2"/>
            <p:cNvGrpSpPr/>
            <p:nvPr/>
          </p:nvGrpSpPr>
          <p:grpSpPr>
            <a:xfrm>
              <a:off x="3120026" y="1786291"/>
              <a:ext cx="3677014" cy="1138212"/>
              <a:chOff x="3120027" y="1581149"/>
              <a:chExt cx="3677014" cy="1138212"/>
            </a:xfrm>
          </p:grpSpPr>
          <p:sp>
            <p:nvSpPr>
              <p:cNvPr id="41" name="Textbox"/>
              <p:cNvSpPr/>
              <p:nvPr/>
            </p:nvSpPr>
            <p:spPr>
              <a:xfrm>
                <a:off x="3174890" y="1581149"/>
                <a:ext cx="3622151"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Draw your </a:t>
                </a:r>
                <a:r>
                  <a:rPr lang="en-US" sz="1600" dirty="0" smtClean="0">
                    <a:solidFill>
                      <a:prstClr val="black"/>
                    </a:solidFill>
                    <a:latin typeface="Arial"/>
                    <a:cs typeface="Arial"/>
                    <a:sym typeface="Arial"/>
                  </a:rPr>
                  <a:t>invention and build it.</a:t>
                </a:r>
                <a:endParaRPr lang="en-US" sz="1600" dirty="0">
                  <a:solidFill>
                    <a:prstClr val="black"/>
                  </a:solidFill>
                  <a:latin typeface="Arial"/>
                  <a:cs typeface="Arial"/>
                  <a:sym typeface="Arial"/>
                </a:endParaRPr>
              </a:p>
            </p:txBody>
          </p:sp>
          <p:sp>
            <p:nvSpPr>
              <p:cNvPr id="42" name="Round Same Side Corner Rectangle 41"/>
              <p:cNvSpPr/>
              <p:nvPr/>
            </p:nvSpPr>
            <p:spPr>
              <a:xfrm rot="16200000">
                <a:off x="2605786" y="2095392"/>
                <a:ext cx="1138210"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466251"/>
              <a:ext cx="731520" cy="731520"/>
            </a:xfrm>
            <a:prstGeom prst="rect">
              <a:avLst/>
            </a:prstGeom>
            <a:effectLst/>
          </p:spPr>
        </p:pic>
      </p:grpSp>
      <p:grpSp>
        <p:nvGrpSpPr>
          <p:cNvPr id="4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5" name="Connector"/>
            <p:cNvCxnSpPr>
              <a:cxnSpLocks/>
              <a:stCxn id="61" idx="2"/>
              <a:endCxn id="4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7"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8"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9"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60"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61"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1161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3"/>
                                        </p:tgtEl>
                                        <p:attrNameLst>
                                          <p:attrName>ppt_x</p:attrName>
                                        </p:attrNameLst>
                                      </p:cBhvr>
                                      <p:tavLst>
                                        <p:tav tm="0">
                                          <p:val>
                                            <p:strVal val="#ppt_x"/>
                                          </p:val>
                                        </p:tav>
                                        <p:tav tm="100000">
                                          <p:val>
                                            <p:strVal val="#ppt_x-#ppt_w*1.125000"/>
                                          </p:val>
                                        </p:tav>
                                      </p:tavLst>
                                    </p:anim>
                                    <p:animEffect transition="out" filter="wipe(left)">
                                      <p:cBhvr>
                                        <p:cTn id="7" dur="250"/>
                                        <p:tgtEl>
                                          <p:spTgt spid="33"/>
                                        </p:tgtEl>
                                      </p:cBhvr>
                                    </p:animEffect>
                                    <p:set>
                                      <p:cBhvr>
                                        <p:cTn id="8" dur="1" fill="hold">
                                          <p:stCondLst>
                                            <p:cond delay="249"/>
                                          </p:stCondLst>
                                        </p:cTn>
                                        <p:tgtEl>
                                          <p:spTgt spid="3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a:off x="342900" y="2647948"/>
            <a:ext cx="1143002" cy="1527259"/>
          </a:xfrm>
          <a:prstGeom prst="arc">
            <a:avLst>
              <a:gd name="adj1" fmla="val 5401375"/>
              <a:gd name="adj2" fmla="val 14145948"/>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514350" y="3204643"/>
            <a:ext cx="800101" cy="970566"/>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a:off x="609600" y="3689926"/>
            <a:ext cx="609602" cy="485282"/>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4" name="Step 5"/>
          <p:cNvGrpSpPr/>
          <p:nvPr/>
        </p:nvGrpSpPr>
        <p:grpSpPr>
          <a:xfrm>
            <a:off x="3120027" y="2799580"/>
            <a:ext cx="3859893" cy="1459449"/>
            <a:chOff x="3120027" y="1259917"/>
            <a:chExt cx="3859893" cy="1459449"/>
          </a:xfrm>
        </p:grpSpPr>
        <p:grpSp>
          <p:nvGrpSpPr>
            <p:cNvPr id="25" name="Step 1"/>
            <p:cNvGrpSpPr/>
            <p:nvPr/>
          </p:nvGrpSpPr>
          <p:grpSpPr>
            <a:xfrm>
              <a:off x="3120027" y="1581149"/>
              <a:ext cx="3677013" cy="1138217"/>
              <a:chOff x="3120027" y="1581149"/>
              <a:chExt cx="3677013" cy="1138217"/>
            </a:xfrm>
          </p:grpSpPr>
          <p:sp>
            <p:nvSpPr>
              <p:cNvPr id="27" name="Textbox"/>
              <p:cNvSpPr/>
              <p:nvPr/>
            </p:nvSpPr>
            <p:spPr>
              <a:xfrm>
                <a:off x="3174890" y="1581149"/>
                <a:ext cx="3622150" cy="1138217"/>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Draw your invention and build it.</a:t>
                </a:r>
              </a:p>
            </p:txBody>
          </p:sp>
          <p:sp>
            <p:nvSpPr>
              <p:cNvPr id="28" name="Round Same Side Corner Rectangle 27"/>
              <p:cNvSpPr/>
              <p:nvPr/>
            </p:nvSpPr>
            <p:spPr>
              <a:xfrm rot="16200000">
                <a:off x="2605783" y="2095395"/>
                <a:ext cx="1138215"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259917"/>
              <a:ext cx="731520" cy="731520"/>
            </a:xfrm>
            <a:prstGeom prst="rect">
              <a:avLst/>
            </a:prstGeom>
          </p:spPr>
        </p:pic>
      </p:grpSp>
      <p:grpSp>
        <p:nvGrpSpPr>
          <p:cNvPr id="29" name="Step 6"/>
          <p:cNvGrpSpPr/>
          <p:nvPr/>
        </p:nvGrpSpPr>
        <p:grpSpPr>
          <a:xfrm>
            <a:off x="3120026" y="3085030"/>
            <a:ext cx="4910907" cy="1458249"/>
            <a:chOff x="3120026" y="1466253"/>
            <a:chExt cx="4910907" cy="1458249"/>
          </a:xfrm>
        </p:grpSpPr>
        <p:grpSp>
          <p:nvGrpSpPr>
            <p:cNvPr id="32" name="Step 2"/>
            <p:cNvGrpSpPr/>
            <p:nvPr/>
          </p:nvGrpSpPr>
          <p:grpSpPr>
            <a:xfrm>
              <a:off x="3120026" y="1786291"/>
              <a:ext cx="4728027" cy="1138211"/>
              <a:chOff x="3120027" y="1581149"/>
              <a:chExt cx="4728027" cy="1138211"/>
            </a:xfrm>
          </p:grpSpPr>
          <p:sp>
            <p:nvSpPr>
              <p:cNvPr id="35" name="Textbox"/>
              <p:cNvSpPr/>
              <p:nvPr/>
            </p:nvSpPr>
            <p:spPr>
              <a:xfrm>
                <a:off x="3174890" y="1581149"/>
                <a:ext cx="4673164"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Testing</a:t>
                </a:r>
              </a:p>
              <a:p>
                <a:pPr lvl="0"/>
                <a:r>
                  <a:rPr lang="en-US" sz="1600" dirty="0">
                    <a:solidFill>
                      <a:prstClr val="black"/>
                    </a:solidFill>
                    <a:latin typeface="Arial"/>
                    <a:cs typeface="Arial"/>
                    <a:sym typeface="Arial"/>
                  </a:rPr>
                  <a:t>See if your invention works.</a:t>
                </a:r>
              </a:p>
            </p:txBody>
          </p:sp>
          <p:sp>
            <p:nvSpPr>
              <p:cNvPr id="36" name="Round Same Side Corner Rectangle 35"/>
              <p:cNvSpPr/>
              <p:nvPr/>
            </p:nvSpPr>
            <p:spPr>
              <a:xfrm rot="16200000">
                <a:off x="2605786" y="2095392"/>
                <a:ext cx="1138209"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413" y="1466253"/>
              <a:ext cx="731520" cy="731520"/>
            </a:xfrm>
            <a:prstGeom prst="rect">
              <a:avLst/>
            </a:prstGeom>
          </p:spPr>
        </p:pic>
      </p:grpSp>
      <p:grpSp>
        <p:nvGrpSpPr>
          <p:cNvPr id="39"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0" name="Connector"/>
            <p:cNvCxnSpPr>
              <a:cxnSpLocks/>
              <a:stCxn id="47" idx="2"/>
              <a:endCxn id="41"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1"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2"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43"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4"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5"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6"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7"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
        <p:nvSpPr>
          <p:cNvPr id="37" name="Textbox"/>
          <p:cNvSpPr/>
          <p:nvPr/>
        </p:nvSpPr>
        <p:spPr>
          <a:xfrm>
            <a:off x="3174889" y="3405070"/>
            <a:ext cx="4673164" cy="1138211"/>
          </a:xfrm>
          <a:prstGeom prst="roundRect">
            <a:avLst>
              <a:gd name="adj" fmla="val 3581"/>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noFill/>
                <a:latin typeface="Arial Black" panose="020B0A04020102020204" pitchFamily="34" charset="0"/>
                <a:ea typeface="Arial"/>
                <a:cs typeface="Arial"/>
                <a:sym typeface="Arial"/>
              </a:rPr>
              <a:t>Step 6:  </a:t>
            </a:r>
            <a:r>
              <a:rPr lang="en-US" dirty="0" smtClean="0">
                <a:noFill/>
                <a:latin typeface="Arial Black" panose="020B0A04020102020204" pitchFamily="34" charset="0"/>
                <a:ea typeface="Arial"/>
                <a:cs typeface="Arial"/>
                <a:sym typeface="Arial"/>
              </a:rPr>
              <a:t>Testing </a:t>
            </a:r>
            <a:r>
              <a:rPr lang="en-US" dirty="0" smtClean="0">
                <a:solidFill>
                  <a:prstClr val="black"/>
                </a:solidFill>
                <a:latin typeface="Arial Black" panose="020B0A04020102020204" pitchFamily="34" charset="0"/>
                <a:ea typeface="Arial"/>
                <a:cs typeface="Arial"/>
                <a:sym typeface="Arial"/>
              </a:rPr>
              <a:t>&amp; Improving</a:t>
            </a:r>
            <a:endParaRPr lang="en-US" dirty="0">
              <a:solidFill>
                <a:prstClr val="black"/>
              </a:solidFill>
              <a:latin typeface="Arial Black" panose="020B0A04020102020204" pitchFamily="34" charset="0"/>
              <a:ea typeface="Arial"/>
              <a:cs typeface="Arial"/>
              <a:sym typeface="Arial"/>
            </a:endParaRPr>
          </a:p>
          <a:p>
            <a:pPr lvl="0"/>
            <a:r>
              <a:rPr lang="en-US" sz="1600" dirty="0">
                <a:noFill/>
                <a:latin typeface="Arial"/>
                <a:cs typeface="Arial"/>
                <a:sym typeface="Arial"/>
              </a:rPr>
              <a:t>See if your invention works</a:t>
            </a:r>
            <a:r>
              <a:rPr lang="en-US" sz="1600" dirty="0" smtClean="0">
                <a:noFill/>
                <a:latin typeface="Arial"/>
                <a:cs typeface="Arial"/>
                <a:sym typeface="Arial"/>
              </a:rPr>
              <a:t>.</a:t>
            </a:r>
            <a:br>
              <a:rPr lang="en-US" sz="1600" dirty="0" smtClean="0">
                <a:noFill/>
                <a:latin typeface="Arial"/>
                <a:cs typeface="Arial"/>
                <a:sym typeface="Arial"/>
              </a:rPr>
            </a:br>
            <a:r>
              <a:rPr lang="en-US" sz="1600" dirty="0" smtClean="0">
                <a:solidFill>
                  <a:prstClr val="black"/>
                </a:solidFill>
                <a:latin typeface="Arial"/>
                <a:cs typeface="Arial"/>
                <a:sym typeface="Arial"/>
              </a:rPr>
              <a:t>Fix the parts that don’t work.</a:t>
            </a:r>
            <a:endParaRPr lang="en-US" sz="1600" dirty="0">
              <a:solidFill>
                <a:prstClr val="black"/>
              </a:solidFill>
              <a:latin typeface="Arial"/>
              <a:cs typeface="Arial"/>
              <a:sym typeface="Arial"/>
            </a:endParaRPr>
          </a:p>
        </p:txBody>
      </p:sp>
    </p:spTree>
    <p:extLst>
      <p:ext uri="{BB962C8B-B14F-4D97-AF65-F5344CB8AC3E}">
        <p14:creationId xmlns:p14="http://schemas.microsoft.com/office/powerpoint/2010/main" val="24713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4"/>
                                        </p:tgtEl>
                                        <p:attrNameLst>
                                          <p:attrName>ppt_x</p:attrName>
                                        </p:attrNameLst>
                                      </p:cBhvr>
                                      <p:tavLst>
                                        <p:tav tm="0">
                                          <p:val>
                                            <p:strVal val="#ppt_x"/>
                                          </p:val>
                                        </p:tav>
                                        <p:tav tm="100000">
                                          <p:val>
                                            <p:strVal val="#ppt_x-#ppt_w*1.125000"/>
                                          </p:val>
                                        </p:tav>
                                      </p:tavLst>
                                    </p:anim>
                                    <p:animEffect transition="out" filter="wipe(left)">
                                      <p:cBhvr>
                                        <p:cTn id="7" dur="250"/>
                                        <p:tgtEl>
                                          <p:spTgt spid="24"/>
                                        </p:tgtEl>
                                      </p:cBhvr>
                                    </p:animEffect>
                                    <p:set>
                                      <p:cBhvr>
                                        <p:cTn id="8" dur="1" fill="hold">
                                          <p:stCondLst>
                                            <p:cond delay="249"/>
                                          </p:stCondLst>
                                        </p:cTn>
                                        <p:tgtEl>
                                          <p:spTgt spid="24"/>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50"/>
                                        <p:tgtEl>
                                          <p:spTgt spid="29"/>
                                        </p:tgtEl>
                                        <p:attrNameLst>
                                          <p:attrName>ppt_x</p:attrName>
                                        </p:attrNameLst>
                                      </p:cBhvr>
                                      <p:tavLst>
                                        <p:tav tm="0">
                                          <p:val>
                                            <p:strVal val="#ppt_x-#ppt_w*1.125000"/>
                                          </p:val>
                                        </p:tav>
                                        <p:tav tm="100000">
                                          <p:val>
                                            <p:strVal val="#ppt_x"/>
                                          </p:val>
                                        </p:tav>
                                      </p:tavLst>
                                    </p:anim>
                                    <p:animEffect transition="in" filter="wipe(right)">
                                      <p:cBhvr>
                                        <p:cTn id="13" dur="25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5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150"/>
                            </p:stCondLst>
                            <p:childTnLst>
                              <p:par>
                                <p:cTn id="22" presetID="1" presetClass="entr" presetSubtype="0" fill="hold" grpId="0" nodeType="afterEffect">
                                  <p:stCondLst>
                                    <p:cond delay="15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grpId="0" nodeType="afterEffect">
                                  <p:stCondLst>
                                    <p:cond delay="15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animBg="1"/>
      <p:bldP spid="30"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6"/>
          <p:cNvGrpSpPr/>
          <p:nvPr/>
        </p:nvGrpSpPr>
        <p:grpSpPr>
          <a:xfrm>
            <a:off x="3120027" y="3085030"/>
            <a:ext cx="4911453" cy="1458849"/>
            <a:chOff x="3120027" y="1260511"/>
            <a:chExt cx="4911453" cy="1458849"/>
          </a:xfrm>
        </p:grpSpPr>
        <p:grpSp>
          <p:nvGrpSpPr>
            <p:cNvPr id="24" name="Step 1"/>
            <p:cNvGrpSpPr/>
            <p:nvPr/>
          </p:nvGrpSpPr>
          <p:grpSpPr>
            <a:xfrm>
              <a:off x="3120027" y="1581149"/>
              <a:ext cx="4728573" cy="1138211"/>
              <a:chOff x="3120027" y="1581149"/>
              <a:chExt cx="4728573" cy="1138211"/>
            </a:xfrm>
          </p:grpSpPr>
          <p:sp>
            <p:nvSpPr>
              <p:cNvPr id="26" name="Textbox"/>
              <p:cNvSpPr/>
              <p:nvPr/>
            </p:nvSpPr>
            <p:spPr>
              <a:xfrm>
                <a:off x="3174890" y="1581149"/>
                <a:ext cx="4673710"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a:t>
                </a:r>
                <a:r>
                  <a:rPr lang="en-US" dirty="0" smtClean="0">
                    <a:solidFill>
                      <a:prstClr val="black"/>
                    </a:solidFill>
                    <a:latin typeface="Arial Black" panose="020B0A04020102020204" pitchFamily="34" charset="0"/>
                    <a:ea typeface="Arial"/>
                    <a:cs typeface="Arial"/>
                    <a:sym typeface="Arial"/>
                  </a:rPr>
                  <a:t>Testing &amp; Improving</a:t>
                </a:r>
                <a:endParaRPr lang="en-US" dirty="0">
                  <a:solidFill>
                    <a:prstClr val="black"/>
                  </a:solidFill>
                  <a:latin typeface="Arial Black" panose="020B0A04020102020204" pitchFamily="34" charset="0"/>
                  <a:ea typeface="Arial"/>
                  <a:cs typeface="Arial"/>
                  <a:sym typeface="Arial"/>
                </a:endParaRPr>
              </a:p>
              <a:p>
                <a:r>
                  <a:rPr lang="en-US" sz="1600" dirty="0">
                    <a:solidFill>
                      <a:prstClr val="black"/>
                    </a:solidFill>
                    <a:latin typeface="Arial"/>
                    <a:cs typeface="Arial"/>
                    <a:sym typeface="Arial"/>
                  </a:rPr>
                  <a:t>See if your invention works</a:t>
                </a:r>
                <a:r>
                  <a:rPr lang="en-US" sz="1600" dirty="0" smtClean="0">
                    <a:solidFill>
                      <a:prstClr val="black"/>
                    </a:solidFill>
                    <a:latin typeface="Arial"/>
                    <a:cs typeface="Arial"/>
                    <a:sym typeface="Arial"/>
                  </a:rPr>
                  <a:t>.</a:t>
                </a:r>
                <a:br>
                  <a:rPr lang="en-US" sz="1600" dirty="0" smtClean="0">
                    <a:solidFill>
                      <a:prstClr val="black"/>
                    </a:solidFill>
                    <a:latin typeface="Arial"/>
                    <a:cs typeface="Arial"/>
                    <a:sym typeface="Arial"/>
                  </a:rPr>
                </a:br>
                <a:r>
                  <a:rPr lang="en-US" sz="1600" dirty="0">
                    <a:solidFill>
                      <a:prstClr val="black"/>
                    </a:solidFill>
                    <a:latin typeface="Arial"/>
                    <a:cs typeface="Arial"/>
                    <a:sym typeface="Arial"/>
                  </a:rPr>
                  <a:t>Fix the parts that don’t work</a:t>
                </a:r>
                <a:r>
                  <a:rPr lang="en-US" sz="1600" dirty="0" smtClean="0">
                    <a:solidFill>
                      <a:prstClr val="black"/>
                    </a:solidFill>
                    <a:latin typeface="Arial"/>
                    <a:cs typeface="Arial"/>
                    <a:sym typeface="Arial"/>
                  </a:rPr>
                  <a:t>.</a:t>
                </a:r>
                <a:endParaRPr lang="en-US" sz="1600" dirty="0">
                  <a:solidFill>
                    <a:prstClr val="black"/>
                  </a:solidFill>
                  <a:latin typeface="Arial"/>
                  <a:cs typeface="Arial"/>
                  <a:sym typeface="Arial"/>
                </a:endParaRPr>
              </a:p>
            </p:txBody>
          </p:sp>
          <p:sp>
            <p:nvSpPr>
              <p:cNvPr id="27" name="Round Same Side Corner Rectangle 26"/>
              <p:cNvSpPr/>
              <p:nvPr/>
            </p:nvSpPr>
            <p:spPr>
              <a:xfrm rot="16200000">
                <a:off x="2605786" y="2095392"/>
                <a:ext cx="1138209"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0511"/>
              <a:ext cx="731520" cy="731520"/>
            </a:xfrm>
            <a:prstGeom prst="rect">
              <a:avLst/>
            </a:prstGeom>
          </p:spPr>
        </p:pic>
      </p:grpSp>
      <p:grpSp>
        <p:nvGrpSpPr>
          <p:cNvPr id="28" name="Step 7"/>
          <p:cNvGrpSpPr/>
          <p:nvPr/>
        </p:nvGrpSpPr>
        <p:grpSpPr>
          <a:xfrm>
            <a:off x="3120026" y="3369879"/>
            <a:ext cx="3997054" cy="1458255"/>
            <a:chOff x="3120026" y="1466251"/>
            <a:chExt cx="3997054" cy="1458255"/>
          </a:xfrm>
        </p:grpSpPr>
        <p:grpSp>
          <p:nvGrpSpPr>
            <p:cNvPr id="29" name="Step 2"/>
            <p:cNvGrpSpPr/>
            <p:nvPr/>
          </p:nvGrpSpPr>
          <p:grpSpPr>
            <a:xfrm>
              <a:off x="3120026" y="1786291"/>
              <a:ext cx="3814174" cy="1138215"/>
              <a:chOff x="3120027" y="1581149"/>
              <a:chExt cx="3814174" cy="1138215"/>
            </a:xfrm>
          </p:grpSpPr>
          <p:sp>
            <p:nvSpPr>
              <p:cNvPr id="31" name="Textbox"/>
              <p:cNvSpPr/>
              <p:nvPr/>
            </p:nvSpPr>
            <p:spPr>
              <a:xfrm>
                <a:off x="3174890" y="1581149"/>
                <a:ext cx="3759311" cy="1138215"/>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Tell others about your </a:t>
                </a:r>
                <a:r>
                  <a:rPr lang="en-US" sz="1600" dirty="0" smtClean="0">
                    <a:solidFill>
                      <a:prstClr val="black"/>
                    </a:solidFill>
                    <a:latin typeface="Arial"/>
                    <a:cs typeface="Arial"/>
                    <a:sym typeface="Arial"/>
                  </a:rPr>
                  <a:t>invention.</a:t>
                </a:r>
                <a:endParaRPr lang="en-US" sz="1600" dirty="0">
                  <a:solidFill>
                    <a:prstClr val="black"/>
                  </a:solidFill>
                  <a:latin typeface="Arial"/>
                  <a:cs typeface="Arial"/>
                  <a:sym typeface="Arial"/>
                </a:endParaRPr>
              </a:p>
            </p:txBody>
          </p:sp>
          <p:sp>
            <p:nvSpPr>
              <p:cNvPr id="32" name="Round Same Side Corner Rectangle 31"/>
              <p:cNvSpPr/>
              <p:nvPr/>
            </p:nvSpPr>
            <p:spPr>
              <a:xfrm rot="16200000">
                <a:off x="2605784" y="2095394"/>
                <a:ext cx="1138213"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5560" y="1466251"/>
              <a:ext cx="731520" cy="731520"/>
            </a:xfrm>
            <a:prstGeom prst="rect">
              <a:avLst/>
            </a:prstGeom>
          </p:spPr>
        </p:pic>
      </p:grpSp>
      <p:grpSp>
        <p:nvGrpSpPr>
          <p:cNvPr id="33"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34" name="Connector"/>
            <p:cNvCxnSpPr>
              <a:cxnSpLocks/>
              <a:stCxn id="43" idx="2"/>
              <a:endCxn id="35"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35"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6"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9"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0"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1"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2"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5543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9" name="Step 7"/>
          <p:cNvGrpSpPr/>
          <p:nvPr/>
        </p:nvGrpSpPr>
        <p:grpSpPr>
          <a:xfrm>
            <a:off x="3120027" y="3369883"/>
            <a:ext cx="3997053" cy="1458251"/>
            <a:chOff x="3120027" y="1261108"/>
            <a:chExt cx="3997053" cy="1458251"/>
          </a:xfrm>
        </p:grpSpPr>
        <p:grpSp>
          <p:nvGrpSpPr>
            <p:cNvPr id="23" name="Step 1"/>
            <p:cNvGrpSpPr/>
            <p:nvPr/>
          </p:nvGrpSpPr>
          <p:grpSpPr>
            <a:xfrm>
              <a:off x="3120027" y="1581149"/>
              <a:ext cx="3814173" cy="1138210"/>
              <a:chOff x="3120027" y="1581149"/>
              <a:chExt cx="3814173" cy="1138210"/>
            </a:xfrm>
          </p:grpSpPr>
          <p:sp>
            <p:nvSpPr>
              <p:cNvPr id="25" name="Textbox"/>
              <p:cNvSpPr/>
              <p:nvPr/>
            </p:nvSpPr>
            <p:spPr>
              <a:xfrm>
                <a:off x="3174890" y="1581149"/>
                <a:ext cx="3759310" cy="1138210"/>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Tell others about your invention.</a:t>
                </a:r>
              </a:p>
            </p:txBody>
          </p:sp>
          <p:sp>
            <p:nvSpPr>
              <p:cNvPr id="26" name="Round Same Side Corner Rectangle 25"/>
              <p:cNvSpPr/>
              <p:nvPr/>
            </p:nvSpPr>
            <p:spPr>
              <a:xfrm rot="16200000">
                <a:off x="2605787" y="2095391"/>
                <a:ext cx="1138208"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560" y="1261108"/>
              <a:ext cx="731520" cy="731520"/>
            </a:xfrm>
            <a:prstGeom prst="rect">
              <a:avLst/>
            </a:prstGeom>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501295663"/>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19"/>
                                        </p:tgtEl>
                                        <p:attrNameLst>
                                          <p:attrName>ppt_x</p:attrName>
                                        </p:attrNameLst>
                                      </p:cBhvr>
                                      <p:tavLst>
                                        <p:tav tm="0">
                                          <p:val>
                                            <p:strVal val="#ppt_x"/>
                                          </p:val>
                                        </p:tav>
                                        <p:tav tm="100000">
                                          <p:val>
                                            <p:strVal val="#ppt_x-#ppt_w*1.125000"/>
                                          </p:val>
                                        </p:tav>
                                      </p:tavLst>
                                    </p:anim>
                                    <p:animEffect transition="out" filter="wipe(left)">
                                      <p:cBhvr>
                                        <p:cTn id="7" dur="250"/>
                                        <p:tgtEl>
                                          <p:spTgt spid="19"/>
                                        </p:tgtEl>
                                      </p:cBhvr>
                                    </p:animEffect>
                                    <p:set>
                                      <p:cBhvr>
                                        <p:cTn id="8" dur="1" fill="hold">
                                          <p:stCondLst>
                                            <p:cond delay="24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143116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a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simple problem to practice solving as a class.</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315334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2693045"/>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Describe the Problem:</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Imagine you are describing the problem to someone who knows nothing about it.</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do they need to know to solve it?</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3427263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0" y="1504950"/>
            <a:ext cx="4800600" cy="3216265"/>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Research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Who or what has this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things already solve this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Can you solve it better or differently?</a:t>
            </a:r>
          </a:p>
        </p:txBody>
      </p: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8" name="Connector"/>
            <p:cNvCxnSpPr>
              <a:cxnSpLocks/>
              <a:stCxn id="28" idx="2"/>
              <a:endCxn id="2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2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2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2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2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37" name="Engineering Design Process - deselected"/>
          <p:cNvGrpSpPr/>
          <p:nvPr/>
        </p:nvGrpSpPr>
        <p:grpSpPr>
          <a:xfrm>
            <a:off x="914396" y="1581150"/>
            <a:ext cx="1824084" cy="3246985"/>
            <a:chOff x="914396" y="1581150"/>
            <a:chExt cx="1824084" cy="3246985"/>
          </a:xfrm>
          <a:solidFill>
            <a:srgbClr val="A2B0D2"/>
          </a:solidFill>
        </p:grpSpPr>
        <p:sp>
          <p:nvSpPr>
            <p:cNvPr id="38"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9"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0"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1"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3" name="Research - deselected" hidden="1"/>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490443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48000" y="1504950"/>
            <a:ext cx="48768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List Solution Requirements: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does it need to do?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should it not do?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Safety, size, weight, strength, time, cost, etc.</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 name="Engineering Design Process - deselected"/>
          <p:cNvGrpSpPr/>
          <p:nvPr/>
        </p:nvGrpSpPr>
        <p:grpSpPr>
          <a:xfrm>
            <a:off x="914396" y="1581150"/>
            <a:ext cx="1824084" cy="3246985"/>
            <a:chOff x="914396" y="1581150"/>
            <a:chExt cx="1824084" cy="3246985"/>
          </a:xfrm>
          <a:solidFill>
            <a:srgbClr val="A2B0D2"/>
          </a:solidFill>
        </p:grpSpPr>
        <p:sp>
          <p:nvSpPr>
            <p:cNvPr id="3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Requirements - deselected" hidden="1"/>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0"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9"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3033577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02457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006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Solutions: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Brainstorm as many ideas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as possible.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Write or draw every idea.</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There are no bad ideas!</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4249244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76800" cy="232371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the Best Solution: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discuss, compare,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and change ideas.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Does the solution meet the requirements?</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2678149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6" name="Connector"/>
            <p:cNvCxnSpPr>
              <a:cxnSpLocks/>
              <a:stCxn id="36" idx="2"/>
              <a:endCxn id="18"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18"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45" name="Engineering Design Process - deselected"/>
          <p:cNvGrpSpPr/>
          <p:nvPr/>
        </p:nvGrpSpPr>
        <p:grpSpPr>
          <a:xfrm>
            <a:off x="914396" y="1581150"/>
            <a:ext cx="1824084" cy="3246985"/>
            <a:chOff x="914396" y="1581150"/>
            <a:chExt cx="1824084" cy="3246985"/>
          </a:xfrm>
          <a:solidFill>
            <a:srgbClr val="A2B0D2"/>
          </a:solidFill>
        </p:grpSpPr>
        <p:sp>
          <p:nvSpPr>
            <p:cNvPr id="46" name="Communicate - deselected" hidden="1"/>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7" name="Testing - deslected" hidden="1"/>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8" name="Prototype - deselected" hidden="1"/>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9"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0"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1"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2"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
        <p:nvSpPr>
          <p:cNvPr id="53" name="TextBox 52"/>
          <p:cNvSpPr txBox="1"/>
          <p:nvPr/>
        </p:nvSpPr>
        <p:spPr>
          <a:xfrm>
            <a:off x="3048000" y="1504950"/>
            <a:ext cx="48768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Remaining Steps: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Design and build a prototype.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Test the prototype and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make it better.</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Show and tell others.</a:t>
            </a:r>
          </a:p>
        </p:txBody>
      </p:sp>
    </p:spTree>
    <p:extLst>
      <p:ext uri="{BB962C8B-B14F-4D97-AF65-F5344CB8AC3E}">
        <p14:creationId xmlns:p14="http://schemas.microsoft.com/office/powerpoint/2010/main" val="264608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50"/>
                                        <p:tgtEl>
                                          <p:spTgt spid="53"/>
                                        </p:tgtEl>
                                        <p:attrNameLst>
                                          <p:attrName>ppt_x</p:attrName>
                                        </p:attrNameLst>
                                      </p:cBhvr>
                                      <p:tavLst>
                                        <p:tav tm="0">
                                          <p:val>
                                            <p:strVal val="ppt_x"/>
                                          </p:val>
                                        </p:tav>
                                        <p:tav tm="100000">
                                          <p:val>
                                            <p:strVal val="ppt_x"/>
                                          </p:val>
                                        </p:tav>
                                      </p:tavLst>
                                    </p:anim>
                                    <p:anim calcmode="lin" valueType="num">
                                      <p:cBhvr additive="base">
                                        <p:cTn id="7" dur="250"/>
                                        <p:tgtEl>
                                          <p:spTgt spid="53"/>
                                        </p:tgtEl>
                                        <p:attrNameLst>
                                          <p:attrName>ppt_y</p:attrName>
                                        </p:attrNameLst>
                                      </p:cBhvr>
                                      <p:tavLst>
                                        <p:tav tm="0">
                                          <p:val>
                                            <p:strVal val="ppt_y"/>
                                          </p:val>
                                        </p:tav>
                                        <p:tav tm="100000">
                                          <p:val>
                                            <p:strVal val="1+ppt_h/2"/>
                                          </p:val>
                                        </p:tav>
                                      </p:tavLst>
                                    </p:anim>
                                    <p:set>
                                      <p:cBhvr>
                                        <p:cTn id="8" dur="1" fill="hold">
                                          <p:stCondLst>
                                            <p:cond delay="249"/>
                                          </p:stCondLst>
                                        </p:cTn>
                                        <p:tgtEl>
                                          <p:spTgt spid="53"/>
                                        </p:tgtEl>
                                        <p:attrNameLst>
                                          <p:attrName>style.visibility</p:attrName>
                                        </p:attrNameLst>
                                      </p:cBhvr>
                                      <p:to>
                                        <p:strVal val="hidden"/>
                                      </p:to>
                                    </p:set>
                                  </p:childTnLst>
                                </p:cTn>
                              </p:par>
                              <p:par>
                                <p:cTn id="9" presetID="22" presetClass="exit" presetSubtype="4" fill="hold" nodeType="withEffect">
                                  <p:stCondLst>
                                    <p:cond delay="0"/>
                                  </p:stCondLst>
                                  <p:childTnLst>
                                    <p:animEffect transition="out" filter="wipe(down)">
                                      <p:cBhvr>
                                        <p:cTn id="10" dur="250"/>
                                        <p:tgtEl>
                                          <p:spTgt spid="45"/>
                                        </p:tgtEl>
                                      </p:cBhvr>
                                    </p:animEffect>
                                    <p:set>
                                      <p:cBhvr>
                                        <p:cTn id="11" dur="1" fill="hold">
                                          <p:stCondLst>
                                            <p:cond delay="249"/>
                                          </p:stCondLst>
                                        </p:cTn>
                                        <p:tgtEl>
                                          <p:spTgt spid="45"/>
                                        </p:tgtEl>
                                        <p:attrNameLst>
                                          <p:attrName>style.visibility</p:attrName>
                                        </p:attrNameLst>
                                      </p:cBhvr>
                                      <p:to>
                                        <p:strVal val="hidden"/>
                                      </p:to>
                                    </p:set>
                                  </p:childTnLst>
                                </p:cTn>
                              </p:par>
                            </p:childTnLst>
                          </p:cTn>
                        </p:par>
                        <p:par>
                          <p:cTn id="12" fill="hold">
                            <p:stCondLst>
                              <p:cond delay="250"/>
                            </p:stCondLst>
                            <p:childTnLst>
                              <p:par>
                                <p:cTn id="13" presetID="63" presetClass="path" presetSubtype="0" accel="50000" decel="50000" fill="hold" nodeType="afterEffect">
                                  <p:stCondLst>
                                    <p:cond delay="0"/>
                                  </p:stCondLst>
                                  <p:childTnLst>
                                    <p:animMotion origin="layout" path="M -2.77778E-6 4.93827E-7 L 0.29202 4.93827E-7 " pathEditMode="relative" rAng="0" ptsTypes="AA">
                                      <p:cBhvr>
                                        <p:cTn id="14" dur="250" fill="hold"/>
                                        <p:tgtEl>
                                          <p:spTgt spid="15"/>
                                        </p:tgtEl>
                                        <p:attrNameLst>
                                          <p:attrName>ppt_x</p:attrName>
                                          <p:attrName>ppt_y</p:attrName>
                                        </p:attrNameLst>
                                      </p:cBhvr>
                                      <p:rCtr x="146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1061829"/>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 with your team to…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Research the problem</a:t>
            </a:r>
          </a:p>
        </p:txBody>
      </p:sp>
      <p:sp>
        <p:nvSpPr>
          <p:cNvPr id="7" name="TextBox 6"/>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Next Class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928201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95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21683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0" y="385801"/>
            <a:ext cx="4366908" cy="4370474"/>
          </a:xfrm>
          <a:prstGeom prst="rect">
            <a:avLst/>
          </a:prstGeom>
        </p:spPr>
      </p:pic>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spTree>
    <p:extLst>
      <p:ext uri="{BB962C8B-B14F-4D97-AF65-F5344CB8AC3E}">
        <p14:creationId xmlns:p14="http://schemas.microsoft.com/office/powerpoint/2010/main" val="375768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decel="10000" fill="hold" nodeType="withEffect">
                                  <p:stCondLst>
                                    <p:cond delay="0"/>
                                  </p:stCondLst>
                                  <p:childTnLst>
                                    <p:animRot by="43200000">
                                      <p:cBhvr>
                                        <p:cTn id="10" dur="1000" fill="hold"/>
                                        <p:tgtEl>
                                          <p:spTgt spid="5"/>
                                        </p:tgtEl>
                                        <p:attrNameLst>
                                          <p:attrName>r</p:attrName>
                                        </p:attrNameLst>
                                      </p:cBhvr>
                                    </p:animRot>
                                  </p:childTnLst>
                                </p:cTn>
                              </p:par>
                              <p:par>
                                <p:cTn id="11" presetID="1" presetClass="entr" presetSubtype="0" fill="hold" nodeType="with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par>
                                <p:cTn id="13" presetID="8" presetClass="emph" presetSubtype="0" decel="30000" fill="hold" nodeType="withEffect">
                                  <p:stCondLst>
                                    <p:cond delay="500"/>
                                  </p:stCondLst>
                                  <p:childTnLst>
                                    <p:animRot by="21600000">
                                      <p:cBhvr>
                                        <p:cTn id="14" dur="500" fill="hold"/>
                                        <p:tgtEl>
                                          <p:spTgt spid="26"/>
                                        </p:tgtEl>
                                        <p:attrNameLst>
                                          <p:attrName>r</p:attrName>
                                        </p:attrNameLst>
                                      </p:cBhvr>
                                    </p:animRot>
                                  </p:childTnLst>
                                </p:cTn>
                              </p:par>
                              <p:par>
                                <p:cTn id="15" presetID="10" presetClass="exit" presetSubtype="0" fill="hold" nodeType="withEffect">
                                  <p:stCondLst>
                                    <p:cond delay="5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ntr" presetSubtype="0" fill="hold" grpId="0" nodeType="withEffect">
                                  <p:stCondLst>
                                    <p:cond delay="9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par>
                                <p:cTn id="21" presetID="10" presetClass="entr" presetSubtype="0" fill="hold" grpId="0" nodeType="withEffect">
                                  <p:stCondLst>
                                    <p:cond delay="9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496" y="496337"/>
            <a:ext cx="8101584" cy="4150827"/>
            <a:chOff x="539496" y="496337"/>
            <a:chExt cx="8101584" cy="4150827"/>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grpSp>
    </p:spTree>
    <p:extLst>
      <p:ext uri="{BB962C8B-B14F-4D97-AF65-F5344CB8AC3E}">
        <p14:creationId xmlns:p14="http://schemas.microsoft.com/office/powerpoint/2010/main" val="3880292357"/>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1+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Helm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Toas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Bridge"/>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Saturn V"/>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Space Shuttle"/>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Compu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Race Ca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Tracto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Design"/>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hings"/>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Drink Cup"/>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Tree>
    <p:extLst>
      <p:ext uri="{BB962C8B-B14F-4D97-AF65-F5344CB8AC3E}">
        <p14:creationId xmlns:p14="http://schemas.microsoft.com/office/powerpoint/2010/main" val="33394281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28571">
                                          <p:cBhvr additive="base">
                                            <p:cTn id="7" dur="350" fill="hold"/>
                                            <p:tgtEl>
                                              <p:spTgt spid="79"/>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14:bounceEnd="28571">
                                          <p:cBhvr additive="base">
                                            <p:cTn id="11" dur="350" fill="hold"/>
                                            <p:tgtEl>
                                              <p:spTgt spid="80"/>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14:bounceEnd="28571">
                                          <p:cBhvr additive="base">
                                            <p:cTn id="15" dur="350" fill="hold"/>
                                            <p:tgtEl>
                                              <p:spTgt spid="81"/>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350" fill="hold"/>
                                            <p:tgtEl>
                                              <p:spTgt spid="79"/>
                                            </p:tgtEl>
                                            <p:attrNameLst>
                                              <p:attrName>ppt_x</p:attrName>
                                            </p:attrNameLst>
                                          </p:cBhvr>
                                          <p:tavLst>
                                            <p:tav tm="0">
                                              <p:val>
                                                <p:strVal val="#ppt_x"/>
                                              </p:val>
                                            </p:tav>
                                            <p:tav tm="100000">
                                              <p:val>
                                                <p:strVal val="#ppt_x"/>
                                              </p:val>
                                            </p:tav>
                                          </p:tavLst>
                                        </p:anim>
                                        <p:anim calcmode="lin" valueType="num">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350" fill="hold"/>
                                            <p:tgtEl>
                                              <p:spTgt spid="80"/>
                                            </p:tgtEl>
                                            <p:attrNameLst>
                                              <p:attrName>ppt_x</p:attrName>
                                            </p:attrNameLst>
                                          </p:cBhvr>
                                          <p:tavLst>
                                            <p:tav tm="0">
                                              <p:val>
                                                <p:strVal val="1+#ppt_w/2"/>
                                              </p:val>
                                            </p:tav>
                                            <p:tav tm="100000">
                                              <p:val>
                                                <p:strVal val="#ppt_x"/>
                                              </p:val>
                                            </p:tav>
                                          </p:tavLst>
                                        </p:anim>
                                        <p:anim calcmode="lin" valueType="num">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350" fill="hold"/>
                                            <p:tgtEl>
                                              <p:spTgt spid="81"/>
                                            </p:tgtEl>
                                            <p:attrNameLst>
                                              <p:attrName>ppt_x</p:attrName>
                                            </p:attrNameLst>
                                          </p:cBhvr>
                                          <p:tavLst>
                                            <p:tav tm="0">
                                              <p:val>
                                                <p:strVal val="0-#ppt_w/2"/>
                                              </p:val>
                                            </p:tav>
                                            <p:tav tm="100000">
                                              <p:val>
                                                <p:strVal val="#ppt_x"/>
                                              </p:val>
                                            </p:tav>
                                          </p:tavLst>
                                        </p:anim>
                                        <p:anim calcmode="lin" valueType="num">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Group 29"/>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TextBox 4"/>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extBox 76"/>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Picture 77"/>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
        <p:nvSpPr>
          <p:cNvPr id="69" name="TextBox 68"/>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16" name="Circle - Problem"/>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9230" y="2571750"/>
            <a:ext cx="643890" cy="643890"/>
          </a:xfrm>
          <a:prstGeom prst="rect">
            <a:avLst/>
          </a:prstGeom>
          <a:effectLst/>
        </p:spPr>
      </p:pic>
      <p:pic>
        <p:nvPicPr>
          <p:cNvPr id="117" name="Circle - Research"/>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20289" y="2572227"/>
            <a:ext cx="642938" cy="642937"/>
          </a:xfrm>
          <a:prstGeom prst="rect">
            <a:avLst/>
          </a:prstGeom>
          <a:effectLst/>
        </p:spPr>
      </p:pic>
      <p:pic>
        <p:nvPicPr>
          <p:cNvPr id="118" name="Circle - Requirements"/>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0396" y="2571750"/>
            <a:ext cx="643890" cy="643890"/>
          </a:xfrm>
          <a:prstGeom prst="rect">
            <a:avLst/>
          </a:prstGeom>
          <a:effectLst/>
        </p:spPr>
      </p:pic>
      <p:pic>
        <p:nvPicPr>
          <p:cNvPr id="119" name="Circle - Solution"/>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21455" y="2571750"/>
            <a:ext cx="643890" cy="643890"/>
          </a:xfrm>
          <a:prstGeom prst="rect">
            <a:avLst/>
          </a:prstGeom>
          <a:effectLst/>
        </p:spPr>
      </p:pic>
      <p:pic>
        <p:nvPicPr>
          <p:cNvPr id="120" name="Circle - Prototype"/>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72514" y="2571750"/>
            <a:ext cx="643890" cy="643890"/>
          </a:xfrm>
          <a:prstGeom prst="rect">
            <a:avLst/>
          </a:prstGeom>
          <a:effectLst/>
        </p:spPr>
      </p:pic>
      <p:pic>
        <p:nvPicPr>
          <p:cNvPr id="121" name="Circle - Testi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23573" y="2571750"/>
            <a:ext cx="643890" cy="643890"/>
          </a:xfrm>
          <a:prstGeom prst="rect">
            <a:avLst/>
          </a:prstGeom>
          <a:effectLst/>
        </p:spPr>
      </p:pic>
      <p:pic>
        <p:nvPicPr>
          <p:cNvPr id="122" name="Circle - Communicate"/>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74630" y="2571750"/>
            <a:ext cx="643890" cy="643890"/>
          </a:xfrm>
          <a:prstGeom prst="rect">
            <a:avLst/>
          </a:prstGeom>
          <a:effectLst/>
        </p:spPr>
      </p:pic>
    </p:spTree>
    <p:extLst>
      <p:ext uri="{BB962C8B-B14F-4D97-AF65-F5344CB8AC3E}">
        <p14:creationId xmlns:p14="http://schemas.microsoft.com/office/powerpoint/2010/main" val="334326394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14:presetBounceEnd="28571">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14:bounceEnd="28571">
                                          <p:cBhvr additive="base">
                                            <p:cTn id="67" dur="350" fill="hold"/>
                                            <p:tgtEl>
                                              <p:spTgt spid="69"/>
                                            </p:tgtEl>
                                            <p:attrNameLst>
                                              <p:attrName>ppt_x</p:attrName>
                                            </p:attrNameLst>
                                          </p:cBhvr>
                                          <p:tavLst>
                                            <p:tav tm="0">
                                              <p:val>
                                                <p:strVal val="0-#ppt_w/2"/>
                                              </p:val>
                                            </p:tav>
                                            <p:tav tm="100000">
                                              <p:val>
                                                <p:strVal val="#ppt_x"/>
                                              </p:val>
                                            </p:tav>
                                          </p:tavLst>
                                        </p:anim>
                                        <p:anim calcmode="lin" valueType="num" p14:bounceEnd="28571">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14:presetBounceEnd="20000">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14:bounceEnd="20000">
                                          <p:cBhvr additive="base">
                                            <p:cTn id="71" dur="250" fill="hold"/>
                                            <p:tgtEl>
                                              <p:spTgt spid="122"/>
                                            </p:tgtEl>
                                            <p:attrNameLst>
                                              <p:attrName>ppt_x</p:attrName>
                                            </p:attrNameLst>
                                          </p:cBhvr>
                                          <p:tavLst>
                                            <p:tav tm="0">
                                              <p:val>
                                                <p:strVal val="0-#ppt_w/2"/>
                                              </p:val>
                                            </p:tav>
                                            <p:tav tm="100000">
                                              <p:val>
                                                <p:strVal val="#ppt_x"/>
                                              </p:val>
                                            </p:tav>
                                          </p:tavLst>
                                        </p:anim>
                                        <p:anim calcmode="lin" valueType="num" p14:bounceEnd="20000">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14:presetBounceEnd="20000">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14:bounceEnd="20000">
                                          <p:cBhvr additive="base">
                                            <p:cTn id="75" dur="250" fill="hold"/>
                                            <p:tgtEl>
                                              <p:spTgt spid="121"/>
                                            </p:tgtEl>
                                            <p:attrNameLst>
                                              <p:attrName>ppt_x</p:attrName>
                                            </p:attrNameLst>
                                          </p:cBhvr>
                                          <p:tavLst>
                                            <p:tav tm="0">
                                              <p:val>
                                                <p:strVal val="0-#ppt_w/2"/>
                                              </p:val>
                                            </p:tav>
                                            <p:tav tm="100000">
                                              <p:val>
                                                <p:strVal val="#ppt_x"/>
                                              </p:val>
                                            </p:tav>
                                          </p:tavLst>
                                        </p:anim>
                                        <p:anim calcmode="lin" valueType="num" p14:bounceEnd="20000">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14:presetBounceEnd="20000">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14:bounceEnd="20000">
                                          <p:cBhvr additive="base">
                                            <p:cTn id="79" dur="250" fill="hold"/>
                                            <p:tgtEl>
                                              <p:spTgt spid="120"/>
                                            </p:tgtEl>
                                            <p:attrNameLst>
                                              <p:attrName>ppt_x</p:attrName>
                                            </p:attrNameLst>
                                          </p:cBhvr>
                                          <p:tavLst>
                                            <p:tav tm="0">
                                              <p:val>
                                                <p:strVal val="0-#ppt_w/2"/>
                                              </p:val>
                                            </p:tav>
                                            <p:tav tm="100000">
                                              <p:val>
                                                <p:strVal val="#ppt_x"/>
                                              </p:val>
                                            </p:tav>
                                          </p:tavLst>
                                        </p:anim>
                                        <p:anim calcmode="lin" valueType="num" p14:bounceEnd="20000">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14:presetBounceEnd="20000">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14:bounceEnd="20000">
                                          <p:cBhvr additive="base">
                                            <p:cTn id="83" dur="250" fill="hold"/>
                                            <p:tgtEl>
                                              <p:spTgt spid="119"/>
                                            </p:tgtEl>
                                            <p:attrNameLst>
                                              <p:attrName>ppt_x</p:attrName>
                                            </p:attrNameLst>
                                          </p:cBhvr>
                                          <p:tavLst>
                                            <p:tav tm="0">
                                              <p:val>
                                                <p:strVal val="0-#ppt_w/2"/>
                                              </p:val>
                                            </p:tav>
                                            <p:tav tm="100000">
                                              <p:val>
                                                <p:strVal val="#ppt_x"/>
                                              </p:val>
                                            </p:tav>
                                          </p:tavLst>
                                        </p:anim>
                                        <p:anim calcmode="lin" valueType="num" p14:bounceEnd="20000">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14:presetBounceEnd="20000">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14:bounceEnd="20000">
                                          <p:cBhvr additive="base">
                                            <p:cTn id="87" dur="250" fill="hold"/>
                                            <p:tgtEl>
                                              <p:spTgt spid="118"/>
                                            </p:tgtEl>
                                            <p:attrNameLst>
                                              <p:attrName>ppt_x</p:attrName>
                                            </p:attrNameLst>
                                          </p:cBhvr>
                                          <p:tavLst>
                                            <p:tav tm="0">
                                              <p:val>
                                                <p:strVal val="0-#ppt_w/2"/>
                                              </p:val>
                                            </p:tav>
                                            <p:tav tm="100000">
                                              <p:val>
                                                <p:strVal val="#ppt_x"/>
                                              </p:val>
                                            </p:tav>
                                          </p:tavLst>
                                        </p:anim>
                                        <p:anim calcmode="lin" valueType="num" p14:bounceEnd="20000">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14:presetBounceEnd="20000">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14:bounceEnd="20000">
                                          <p:cBhvr additive="base">
                                            <p:cTn id="91" dur="250" fill="hold"/>
                                            <p:tgtEl>
                                              <p:spTgt spid="117"/>
                                            </p:tgtEl>
                                            <p:attrNameLst>
                                              <p:attrName>ppt_x</p:attrName>
                                            </p:attrNameLst>
                                          </p:cBhvr>
                                          <p:tavLst>
                                            <p:tav tm="0">
                                              <p:val>
                                                <p:strVal val="0-#ppt_w/2"/>
                                              </p:val>
                                            </p:tav>
                                            <p:tav tm="100000">
                                              <p:val>
                                                <p:strVal val="#ppt_x"/>
                                              </p:val>
                                            </p:tav>
                                          </p:tavLst>
                                        </p:anim>
                                        <p:anim calcmode="lin" valueType="num" p14:bounceEnd="20000">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14:presetBounceEnd="20000">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14:bounceEnd="20000">
                                          <p:cBhvr additive="base">
                                            <p:cTn id="95" dur="250" fill="hold"/>
                                            <p:tgtEl>
                                              <p:spTgt spid="116"/>
                                            </p:tgtEl>
                                            <p:attrNameLst>
                                              <p:attrName>ppt_x</p:attrName>
                                            </p:attrNameLst>
                                          </p:cBhvr>
                                          <p:tavLst>
                                            <p:tav tm="0">
                                              <p:val>
                                                <p:strVal val="0-#ppt_w/2"/>
                                              </p:val>
                                            </p:tav>
                                            <p:tav tm="100000">
                                              <p:val>
                                                <p:strVal val="#ppt_x"/>
                                              </p:val>
                                            </p:tav>
                                          </p:tavLst>
                                        </p:anim>
                                        <p:anim calcmode="lin" valueType="num" p14:bounceEnd="20000">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350" fill="hold"/>
                                            <p:tgtEl>
                                              <p:spTgt spid="69"/>
                                            </p:tgtEl>
                                            <p:attrNameLst>
                                              <p:attrName>ppt_x</p:attrName>
                                            </p:attrNameLst>
                                          </p:cBhvr>
                                          <p:tavLst>
                                            <p:tav tm="0">
                                              <p:val>
                                                <p:strVal val="0-#ppt_w/2"/>
                                              </p:val>
                                            </p:tav>
                                            <p:tav tm="100000">
                                              <p:val>
                                                <p:strVal val="#ppt_x"/>
                                              </p:val>
                                            </p:tav>
                                          </p:tavLst>
                                        </p:anim>
                                        <p:anim calcmode="lin" valueType="num">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cBhvr additive="base">
                                            <p:cTn id="71" dur="250" fill="hold"/>
                                            <p:tgtEl>
                                              <p:spTgt spid="122"/>
                                            </p:tgtEl>
                                            <p:attrNameLst>
                                              <p:attrName>ppt_x</p:attrName>
                                            </p:attrNameLst>
                                          </p:cBhvr>
                                          <p:tavLst>
                                            <p:tav tm="0">
                                              <p:val>
                                                <p:strVal val="0-#ppt_w/2"/>
                                              </p:val>
                                            </p:tav>
                                            <p:tav tm="100000">
                                              <p:val>
                                                <p:strVal val="#ppt_x"/>
                                              </p:val>
                                            </p:tav>
                                          </p:tavLst>
                                        </p:anim>
                                        <p:anim calcmode="lin" valueType="num">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cBhvr additive="base">
                                            <p:cTn id="75" dur="250" fill="hold"/>
                                            <p:tgtEl>
                                              <p:spTgt spid="121"/>
                                            </p:tgtEl>
                                            <p:attrNameLst>
                                              <p:attrName>ppt_x</p:attrName>
                                            </p:attrNameLst>
                                          </p:cBhvr>
                                          <p:tavLst>
                                            <p:tav tm="0">
                                              <p:val>
                                                <p:strVal val="0-#ppt_w/2"/>
                                              </p:val>
                                            </p:tav>
                                            <p:tav tm="100000">
                                              <p:val>
                                                <p:strVal val="#ppt_x"/>
                                              </p:val>
                                            </p:tav>
                                          </p:tavLst>
                                        </p:anim>
                                        <p:anim calcmode="lin" valueType="num">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cBhvr additive="base">
                                            <p:cTn id="79" dur="250" fill="hold"/>
                                            <p:tgtEl>
                                              <p:spTgt spid="120"/>
                                            </p:tgtEl>
                                            <p:attrNameLst>
                                              <p:attrName>ppt_x</p:attrName>
                                            </p:attrNameLst>
                                          </p:cBhvr>
                                          <p:tavLst>
                                            <p:tav tm="0">
                                              <p:val>
                                                <p:strVal val="0-#ppt_w/2"/>
                                              </p:val>
                                            </p:tav>
                                            <p:tav tm="100000">
                                              <p:val>
                                                <p:strVal val="#ppt_x"/>
                                              </p:val>
                                            </p:tav>
                                          </p:tavLst>
                                        </p:anim>
                                        <p:anim calcmode="lin" valueType="num">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cBhvr additive="base">
                                            <p:cTn id="83" dur="250" fill="hold"/>
                                            <p:tgtEl>
                                              <p:spTgt spid="119"/>
                                            </p:tgtEl>
                                            <p:attrNameLst>
                                              <p:attrName>ppt_x</p:attrName>
                                            </p:attrNameLst>
                                          </p:cBhvr>
                                          <p:tavLst>
                                            <p:tav tm="0">
                                              <p:val>
                                                <p:strVal val="0-#ppt_w/2"/>
                                              </p:val>
                                            </p:tav>
                                            <p:tav tm="100000">
                                              <p:val>
                                                <p:strVal val="#ppt_x"/>
                                              </p:val>
                                            </p:tav>
                                          </p:tavLst>
                                        </p:anim>
                                        <p:anim calcmode="lin" valueType="num">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cBhvr additive="base">
                                            <p:cTn id="87" dur="250" fill="hold"/>
                                            <p:tgtEl>
                                              <p:spTgt spid="118"/>
                                            </p:tgtEl>
                                            <p:attrNameLst>
                                              <p:attrName>ppt_x</p:attrName>
                                            </p:attrNameLst>
                                          </p:cBhvr>
                                          <p:tavLst>
                                            <p:tav tm="0">
                                              <p:val>
                                                <p:strVal val="0-#ppt_w/2"/>
                                              </p:val>
                                            </p:tav>
                                            <p:tav tm="100000">
                                              <p:val>
                                                <p:strVal val="#ppt_x"/>
                                              </p:val>
                                            </p:tav>
                                          </p:tavLst>
                                        </p:anim>
                                        <p:anim calcmode="lin" valueType="num">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250" fill="hold"/>
                                            <p:tgtEl>
                                              <p:spTgt spid="117"/>
                                            </p:tgtEl>
                                            <p:attrNameLst>
                                              <p:attrName>ppt_x</p:attrName>
                                            </p:attrNameLst>
                                          </p:cBhvr>
                                          <p:tavLst>
                                            <p:tav tm="0">
                                              <p:val>
                                                <p:strVal val="0-#ppt_w/2"/>
                                              </p:val>
                                            </p:tav>
                                            <p:tav tm="100000">
                                              <p:val>
                                                <p:strVal val="#ppt_x"/>
                                              </p:val>
                                            </p:tav>
                                          </p:tavLst>
                                        </p:anim>
                                        <p:anim calcmode="lin" valueType="num">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cBhvr additive="base">
                                            <p:cTn id="95" dur="250" fill="hold"/>
                                            <p:tgtEl>
                                              <p:spTgt spid="116"/>
                                            </p:tgtEl>
                                            <p:attrNameLst>
                                              <p:attrName>ppt_x</p:attrName>
                                            </p:attrNameLst>
                                          </p:cBhvr>
                                          <p:tavLst>
                                            <p:tav tm="0">
                                              <p:val>
                                                <p:strVal val="0-#ppt_w/2"/>
                                              </p:val>
                                            </p:tav>
                                            <p:tav tm="100000">
                                              <p:val>
                                                <p:strVal val="#ppt_x"/>
                                              </p:val>
                                            </p:tav>
                                          </p:tavLst>
                                        </p:anim>
                                        <p:anim calcmode="lin" valueType="num">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Circle - Proble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230" y="2573180"/>
            <a:ext cx="643890" cy="643890"/>
          </a:xfrm>
          <a:prstGeom prst="rect">
            <a:avLst/>
          </a:prstGeom>
          <a:effectLst/>
        </p:spPr>
      </p:pic>
      <p:pic>
        <p:nvPicPr>
          <p:cNvPr id="23" name="Circle - Researc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0289" y="2573180"/>
            <a:ext cx="642938" cy="642937"/>
          </a:xfrm>
          <a:prstGeom prst="rect">
            <a:avLst/>
          </a:prstGeom>
          <a:effectLst/>
        </p:spPr>
      </p:pic>
      <p:pic>
        <p:nvPicPr>
          <p:cNvPr id="24" name="Circle - Requirement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396" y="2572227"/>
            <a:ext cx="643890" cy="643890"/>
          </a:xfrm>
          <a:prstGeom prst="rect">
            <a:avLst/>
          </a:prstGeom>
          <a:effectLst/>
        </p:spPr>
      </p:pic>
      <p:pic>
        <p:nvPicPr>
          <p:cNvPr id="25" name="Circle - Soluti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455" y="2572227"/>
            <a:ext cx="643890" cy="643890"/>
          </a:xfrm>
          <a:prstGeom prst="rect">
            <a:avLst/>
          </a:prstGeom>
          <a:effectLst/>
        </p:spPr>
      </p:pic>
      <p:pic>
        <p:nvPicPr>
          <p:cNvPr id="26" name="Circle - Prototy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2514" y="2571274"/>
            <a:ext cx="643890" cy="643890"/>
          </a:xfrm>
          <a:prstGeom prst="rect">
            <a:avLst/>
          </a:prstGeom>
          <a:effectLst/>
        </p:spPr>
      </p:pic>
      <p:pic>
        <p:nvPicPr>
          <p:cNvPr id="27" name="Circle - Test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3573" y="2571274"/>
            <a:ext cx="643890" cy="643890"/>
          </a:xfrm>
          <a:prstGeom prst="rect">
            <a:avLst/>
          </a:prstGeom>
          <a:effectLst/>
        </p:spPr>
      </p:pic>
      <p:pic>
        <p:nvPicPr>
          <p:cNvPr id="28" name="Circle - Communicat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4630" y="2572227"/>
            <a:ext cx="643890" cy="643890"/>
          </a:xfrm>
          <a:prstGeom prst="rect">
            <a:avLst/>
          </a:prstGeom>
          <a:effectLst/>
        </p:spPr>
      </p:pic>
      <p:grpSp>
        <p:nvGrpSpPr>
          <p:cNvPr id="103" name="Communicate"/>
          <p:cNvGrpSpPr/>
          <p:nvPr/>
        </p:nvGrpSpPr>
        <p:grpSpPr>
          <a:xfrm>
            <a:off x="914401" y="4342853"/>
            <a:ext cx="1824069" cy="485281"/>
            <a:chOff x="914401" y="4342853"/>
            <a:chExt cx="1824069" cy="485281"/>
          </a:xfrm>
        </p:grpSpPr>
        <p:cxnSp>
          <p:nvCxnSpPr>
            <p:cNvPr id="92" name="Connector"/>
            <p:cNvCxnSpPr>
              <a:cxnSpLocks/>
              <a:stCxn id="43" idx="2"/>
              <a:endCxn id="42" idx="0"/>
            </p:cNvCxnSpPr>
            <p:nvPr/>
          </p:nvCxnSpPr>
          <p:spPr>
            <a:xfrm>
              <a:off x="1826436" y="4342853"/>
              <a:ext cx="0" cy="149994"/>
            </a:xfrm>
            <a:prstGeom prst="straightConnector1">
              <a:avLst/>
            </a:prstGeom>
            <a:noFill/>
            <a:ln w="57150" cap="flat" cmpd="sng">
              <a:solidFill>
                <a:srgbClr val="F7F7F7"/>
              </a:solidFill>
              <a:prstDash val="solid"/>
              <a:round/>
              <a:headEnd type="none" w="sm" len="sm"/>
              <a:tailEnd type="none" w="sm" len="sm"/>
            </a:ln>
          </p:spPr>
        </p:cxnSp>
        <p:sp>
          <p:nvSpPr>
            <p:cNvPr id="42" name="Communicate"/>
            <p:cNvSpPr/>
            <p:nvPr/>
          </p:nvSpPr>
          <p:spPr>
            <a:xfrm>
              <a:off x="914401" y="4492847"/>
              <a:ext cx="1824069" cy="335287"/>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grpSp>
      <p:grpSp>
        <p:nvGrpSpPr>
          <p:cNvPr id="102" name="Testing"/>
          <p:cNvGrpSpPr/>
          <p:nvPr/>
        </p:nvGrpSpPr>
        <p:grpSpPr>
          <a:xfrm>
            <a:off x="914401" y="3857570"/>
            <a:ext cx="1824069" cy="485283"/>
            <a:chOff x="914401" y="3857570"/>
            <a:chExt cx="1824069" cy="485283"/>
          </a:xfrm>
        </p:grpSpPr>
        <p:cxnSp>
          <p:nvCxnSpPr>
            <p:cNvPr id="90" name="Connector"/>
            <p:cNvCxnSpPr>
              <a:cxnSpLocks/>
              <a:stCxn id="44" idx="2"/>
              <a:endCxn id="43" idx="0"/>
            </p:cNvCxnSpPr>
            <p:nvPr/>
          </p:nvCxnSpPr>
          <p:spPr>
            <a:xfrm>
              <a:off x="1826436" y="3857570"/>
              <a:ext cx="0" cy="149996"/>
            </a:xfrm>
            <a:prstGeom prst="straightConnector1">
              <a:avLst/>
            </a:prstGeom>
            <a:noFill/>
            <a:ln w="57150" cap="flat" cmpd="sng">
              <a:solidFill>
                <a:srgbClr val="F7F7F7"/>
              </a:solidFill>
              <a:prstDash val="solid"/>
              <a:round/>
              <a:headEnd type="none" w="sm" len="sm"/>
              <a:tailEnd type="none" w="sm" len="sm"/>
            </a:ln>
          </p:spPr>
        </p:cxnSp>
        <p:sp>
          <p:nvSpPr>
            <p:cNvPr id="43" name="Testing"/>
            <p:cNvSpPr/>
            <p:nvPr/>
          </p:nvSpPr>
          <p:spPr>
            <a:xfrm>
              <a:off x="914401" y="4007566"/>
              <a:ext cx="1824069" cy="335287"/>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grpSp>
      <p:grpSp>
        <p:nvGrpSpPr>
          <p:cNvPr id="101" name="Prototype"/>
          <p:cNvGrpSpPr/>
          <p:nvPr/>
        </p:nvGrpSpPr>
        <p:grpSpPr>
          <a:xfrm>
            <a:off x="914401" y="3372287"/>
            <a:ext cx="1824069" cy="485283"/>
            <a:chOff x="914401" y="3372287"/>
            <a:chExt cx="1824069" cy="485283"/>
          </a:xfrm>
        </p:grpSpPr>
        <p:cxnSp>
          <p:nvCxnSpPr>
            <p:cNvPr id="88" name="Connector"/>
            <p:cNvCxnSpPr>
              <a:cxnSpLocks/>
              <a:stCxn id="45" idx="2"/>
              <a:endCxn id="44" idx="0"/>
            </p:cNvCxnSpPr>
            <p:nvPr/>
          </p:nvCxnSpPr>
          <p:spPr>
            <a:xfrm flipH="1">
              <a:off x="1826436" y="3372287"/>
              <a:ext cx="4" cy="149996"/>
            </a:xfrm>
            <a:prstGeom prst="straightConnector1">
              <a:avLst/>
            </a:prstGeom>
            <a:noFill/>
            <a:ln w="57150" cap="flat" cmpd="sng">
              <a:solidFill>
                <a:srgbClr val="F7F7F7"/>
              </a:solidFill>
              <a:prstDash val="solid"/>
              <a:round/>
              <a:headEnd type="none" w="sm" len="sm"/>
              <a:tailEnd type="none" w="sm" len="sm"/>
            </a:ln>
          </p:spPr>
        </p:cxnSp>
        <p:sp>
          <p:nvSpPr>
            <p:cNvPr id="44" name="Prototype"/>
            <p:cNvSpPr/>
            <p:nvPr/>
          </p:nvSpPr>
          <p:spPr>
            <a:xfrm>
              <a:off x="914401" y="3522283"/>
              <a:ext cx="1824069" cy="335287"/>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grpSp>
      <p:grpSp>
        <p:nvGrpSpPr>
          <p:cNvPr id="100" name="Solution"/>
          <p:cNvGrpSpPr/>
          <p:nvPr/>
        </p:nvGrpSpPr>
        <p:grpSpPr>
          <a:xfrm>
            <a:off x="914400" y="2887003"/>
            <a:ext cx="1824080" cy="485284"/>
            <a:chOff x="914400" y="2887003"/>
            <a:chExt cx="1824080" cy="485284"/>
          </a:xfrm>
        </p:grpSpPr>
        <p:cxnSp>
          <p:nvCxnSpPr>
            <p:cNvPr id="86" name="Connector"/>
            <p:cNvCxnSpPr>
              <a:cxnSpLocks/>
              <a:endCxn id="45" idx="0"/>
            </p:cNvCxnSpPr>
            <p:nvPr/>
          </p:nvCxnSpPr>
          <p:spPr>
            <a:xfrm flipH="1">
              <a:off x="1826440" y="2887003"/>
              <a:ext cx="1" cy="149997"/>
            </a:xfrm>
            <a:prstGeom prst="straightConnector1">
              <a:avLst/>
            </a:prstGeom>
            <a:noFill/>
            <a:ln w="57150" cap="flat" cmpd="sng">
              <a:solidFill>
                <a:srgbClr val="F7F7F7"/>
              </a:solidFill>
              <a:prstDash val="solid"/>
              <a:round/>
              <a:headEnd type="none" w="sm" len="sm"/>
              <a:tailEnd type="none" w="sm" len="sm"/>
            </a:ln>
          </p:spPr>
        </p:cxnSp>
        <p:sp>
          <p:nvSpPr>
            <p:cNvPr id="45" name="Solution"/>
            <p:cNvSpPr/>
            <p:nvPr/>
          </p:nvSpPr>
          <p:spPr>
            <a:xfrm>
              <a:off x="914400" y="3037000"/>
              <a:ext cx="1824080" cy="335287"/>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grpSp>
      <p:grpSp>
        <p:nvGrpSpPr>
          <p:cNvPr id="99" name="Requirements"/>
          <p:cNvGrpSpPr/>
          <p:nvPr/>
        </p:nvGrpSpPr>
        <p:grpSpPr>
          <a:xfrm>
            <a:off x="914401" y="2401720"/>
            <a:ext cx="1824079" cy="485283"/>
            <a:chOff x="914401" y="2401720"/>
            <a:chExt cx="1824079" cy="485283"/>
          </a:xfrm>
        </p:grpSpPr>
        <p:cxnSp>
          <p:nvCxnSpPr>
            <p:cNvPr id="82" name="Connector"/>
            <p:cNvCxnSpPr>
              <a:cxnSpLocks/>
              <a:stCxn id="47" idx="2"/>
              <a:endCxn id="46" idx="0"/>
            </p:cNvCxnSpPr>
            <p:nvPr/>
          </p:nvCxnSpPr>
          <p:spPr>
            <a:xfrm>
              <a:off x="1826435" y="2401720"/>
              <a:ext cx="6" cy="149996"/>
            </a:xfrm>
            <a:prstGeom prst="straightConnector1">
              <a:avLst/>
            </a:prstGeom>
            <a:noFill/>
            <a:ln w="57150" cap="flat" cmpd="sng">
              <a:solidFill>
                <a:srgbClr val="F7F7F7"/>
              </a:solidFill>
              <a:prstDash val="solid"/>
              <a:round/>
              <a:headEnd type="none" w="sm" len="sm"/>
              <a:tailEnd type="none" w="sm" len="sm"/>
            </a:ln>
          </p:spPr>
        </p:cxnSp>
        <p:sp>
          <p:nvSpPr>
            <p:cNvPr id="46" name="Requirements"/>
            <p:cNvSpPr/>
            <p:nvPr/>
          </p:nvSpPr>
          <p:spPr>
            <a:xfrm>
              <a:off x="914401" y="2551716"/>
              <a:ext cx="1824079" cy="335287"/>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grpSp>
      <p:grpSp>
        <p:nvGrpSpPr>
          <p:cNvPr id="98" name="Research"/>
          <p:cNvGrpSpPr/>
          <p:nvPr/>
        </p:nvGrpSpPr>
        <p:grpSpPr>
          <a:xfrm>
            <a:off x="914400" y="1916437"/>
            <a:ext cx="1824069" cy="485283"/>
            <a:chOff x="914400" y="1916437"/>
            <a:chExt cx="1824069" cy="485283"/>
          </a:xfrm>
        </p:grpSpPr>
        <p:cxnSp>
          <p:nvCxnSpPr>
            <p:cNvPr id="41" name="Connector"/>
            <p:cNvCxnSpPr>
              <a:cxnSpLocks/>
              <a:stCxn id="48" idx="2"/>
              <a:endCxn id="47" idx="0"/>
            </p:cNvCxnSpPr>
            <p:nvPr/>
          </p:nvCxnSpPr>
          <p:spPr>
            <a:xfrm flipH="1">
              <a:off x="1826435" y="1916437"/>
              <a:ext cx="1" cy="149996"/>
            </a:xfrm>
            <a:prstGeom prst="straightConnector1">
              <a:avLst/>
            </a:prstGeom>
            <a:noFill/>
            <a:ln w="57150" cap="flat" cmpd="sng">
              <a:solidFill>
                <a:srgbClr val="F7F7F7"/>
              </a:solidFill>
              <a:prstDash val="solid"/>
              <a:round/>
              <a:headEnd type="none" w="sm" len="sm"/>
              <a:tailEnd type="none" w="sm" len="sm"/>
            </a:ln>
          </p:spPr>
        </p:cxnSp>
        <p:sp>
          <p:nvSpPr>
            <p:cNvPr id="47" name="Research"/>
            <p:cNvSpPr/>
            <p:nvPr/>
          </p:nvSpPr>
          <p:spPr>
            <a:xfrm>
              <a:off x="914400" y="2066433"/>
              <a:ext cx="1824069" cy="335287"/>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grpSp>
      <p:sp>
        <p:nvSpPr>
          <p:cNvPr id="48" name="Problem"/>
          <p:cNvSpPr/>
          <p:nvPr/>
        </p:nvSpPr>
        <p:spPr>
          <a:xfrm>
            <a:off x="914401" y="1581150"/>
            <a:ext cx="1824069" cy="335287"/>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cs typeface="Arial"/>
                <a:sym typeface="Arial"/>
              </a:rPr>
              <a:t>Problem</a:t>
            </a:r>
            <a:endParaRPr dirty="0"/>
          </a:p>
        </p:txBody>
      </p:sp>
    </p:spTree>
    <p:extLst>
      <p:ext uri="{BB962C8B-B14F-4D97-AF65-F5344CB8AC3E}">
        <p14:creationId xmlns:p14="http://schemas.microsoft.com/office/powerpoint/2010/main" val="54182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00031 L 0.00417 -0.22623 " pathEditMode="relative" rAng="0" ptsTypes="AA">
                                      <p:cBhvr>
                                        <p:cTn id="6" dur="140" fill="hold"/>
                                        <p:tgtEl>
                                          <p:spTgt spid="22"/>
                                        </p:tgtEl>
                                        <p:attrNameLst>
                                          <p:attrName>ppt_x</p:attrName>
                                          <p:attrName>ppt_y</p:attrName>
                                        </p:attrNameLst>
                                      </p:cBhvr>
                                      <p:rCtr x="208" y="-11296"/>
                                    </p:animMotion>
                                  </p:childTnLst>
                                </p:cTn>
                              </p:par>
                              <p:par>
                                <p:cTn id="7" presetID="1" presetClass="exit" presetSubtype="0" fill="hold" nodeType="withEffect">
                                  <p:stCondLst>
                                    <p:cond delay="140"/>
                                  </p:stCondLst>
                                  <p:childTnLst>
                                    <p:set>
                                      <p:cBhvr>
                                        <p:cTn id="8" dur="1" fill="hold">
                                          <p:stCondLst>
                                            <p:cond delay="0"/>
                                          </p:stCondLst>
                                        </p:cTn>
                                        <p:tgtEl>
                                          <p:spTgt spid="22"/>
                                        </p:tgtEl>
                                        <p:attrNameLst>
                                          <p:attrName>style.visibility</p:attrName>
                                        </p:attrNameLst>
                                      </p:cBhvr>
                                      <p:to>
                                        <p:strVal val="hidden"/>
                                      </p:to>
                                    </p:set>
                                  </p:childTnLst>
                                </p:cTn>
                              </p:par>
                              <p:par>
                                <p:cTn id="9" presetID="16" presetClass="entr" presetSubtype="37" fill="hold" grpId="0" nodeType="withEffect">
                                  <p:stCondLst>
                                    <p:cond delay="14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150"/>
                                        <p:tgtEl>
                                          <p:spTgt spid="48"/>
                                        </p:tgtEl>
                                      </p:cBhvr>
                                    </p:animEffect>
                                  </p:childTnLst>
                                </p:cTn>
                              </p:par>
                              <p:par>
                                <p:cTn id="12" presetID="42" presetClass="path" presetSubtype="0" accel="50000" decel="50000" fill="hold" nodeType="withEffect">
                                  <p:stCondLst>
                                    <p:cond delay="100"/>
                                  </p:stCondLst>
                                  <p:childTnLst>
                                    <p:animMotion origin="layout" path="M 1.11111E-6 -4.32099E-6 L -0.08889 -0.12191 " pathEditMode="relative" rAng="0" ptsTypes="AA">
                                      <p:cBhvr>
                                        <p:cTn id="13" dur="120" fill="hold"/>
                                        <p:tgtEl>
                                          <p:spTgt spid="23"/>
                                        </p:tgtEl>
                                        <p:attrNameLst>
                                          <p:attrName>ppt_x</p:attrName>
                                          <p:attrName>ppt_y</p:attrName>
                                        </p:attrNameLst>
                                      </p:cBhvr>
                                      <p:rCtr x="-4444" y="-6111"/>
                                    </p:animMotion>
                                  </p:childTnLst>
                                </p:cTn>
                              </p:par>
                              <p:par>
                                <p:cTn id="14" presetID="1" presetClass="exit" presetSubtype="0" fill="hold" nodeType="withEffect">
                                  <p:stCondLst>
                                    <p:cond delay="220"/>
                                  </p:stCondLst>
                                  <p:childTnLst>
                                    <p:set>
                                      <p:cBhvr>
                                        <p:cTn id="15" dur="1" fill="hold">
                                          <p:stCondLst>
                                            <p:cond delay="0"/>
                                          </p:stCondLst>
                                        </p:cTn>
                                        <p:tgtEl>
                                          <p:spTgt spid="23"/>
                                        </p:tgtEl>
                                        <p:attrNameLst>
                                          <p:attrName>style.visibility</p:attrName>
                                        </p:attrNameLst>
                                      </p:cBhvr>
                                      <p:to>
                                        <p:strVal val="hidden"/>
                                      </p:to>
                                    </p:set>
                                  </p:childTnLst>
                                </p:cTn>
                              </p:par>
                              <p:par>
                                <p:cTn id="16" presetID="16" presetClass="entr" presetSubtype="37" fill="hold" nodeType="withEffect">
                                  <p:stCondLst>
                                    <p:cond delay="220"/>
                                  </p:stCondLst>
                                  <p:childTnLst>
                                    <p:set>
                                      <p:cBhvr>
                                        <p:cTn id="17" dur="1" fill="hold">
                                          <p:stCondLst>
                                            <p:cond delay="0"/>
                                          </p:stCondLst>
                                        </p:cTn>
                                        <p:tgtEl>
                                          <p:spTgt spid="98"/>
                                        </p:tgtEl>
                                        <p:attrNameLst>
                                          <p:attrName>style.visibility</p:attrName>
                                        </p:attrNameLst>
                                      </p:cBhvr>
                                      <p:to>
                                        <p:strVal val="visible"/>
                                      </p:to>
                                    </p:set>
                                    <p:animEffect transition="in" filter="barn(outVertical)">
                                      <p:cBhvr>
                                        <p:cTn id="18" dur="150"/>
                                        <p:tgtEl>
                                          <p:spTgt spid="98"/>
                                        </p:tgtEl>
                                      </p:cBhvr>
                                    </p:animEffect>
                                  </p:childTnLst>
                                </p:cTn>
                              </p:par>
                              <p:par>
                                <p:cTn id="19" presetID="42" presetClass="path" presetSubtype="0" accel="50000" decel="50000" fill="hold" nodeType="withEffect">
                                  <p:stCondLst>
                                    <p:cond delay="200"/>
                                  </p:stCondLst>
                                  <p:childTnLst>
                                    <p:animMotion origin="layout" path="M -4.44444E-6 -4.32099E-6 L -0.18194 -0.03302 " pathEditMode="relative" rAng="0" ptsTypes="AA">
                                      <p:cBhvr>
                                        <p:cTn id="20" dur="140" fill="hold"/>
                                        <p:tgtEl>
                                          <p:spTgt spid="24"/>
                                        </p:tgtEl>
                                        <p:attrNameLst>
                                          <p:attrName>ppt_x</p:attrName>
                                          <p:attrName>ppt_y</p:attrName>
                                        </p:attrNameLst>
                                      </p:cBhvr>
                                      <p:rCtr x="-9097" y="-1667"/>
                                    </p:animMotion>
                                  </p:childTnLst>
                                </p:cTn>
                              </p:par>
                              <p:par>
                                <p:cTn id="21" presetID="1" presetClass="exit" presetSubtype="0" fill="hold" nodeType="withEffect">
                                  <p:stCondLst>
                                    <p:cond delay="340"/>
                                  </p:stCondLst>
                                  <p:childTnLst>
                                    <p:set>
                                      <p:cBhvr>
                                        <p:cTn id="22" dur="1" fill="hold">
                                          <p:stCondLst>
                                            <p:cond delay="0"/>
                                          </p:stCondLst>
                                        </p:cTn>
                                        <p:tgtEl>
                                          <p:spTgt spid="24"/>
                                        </p:tgtEl>
                                        <p:attrNameLst>
                                          <p:attrName>style.visibility</p:attrName>
                                        </p:attrNameLst>
                                      </p:cBhvr>
                                      <p:to>
                                        <p:strVal val="hidden"/>
                                      </p:to>
                                    </p:set>
                                  </p:childTnLst>
                                </p:cTn>
                              </p:par>
                              <p:par>
                                <p:cTn id="23" presetID="16" presetClass="entr" presetSubtype="37" fill="hold" nodeType="withEffect">
                                  <p:stCondLst>
                                    <p:cond delay="340"/>
                                  </p:stCondLst>
                                  <p:childTnLst>
                                    <p:set>
                                      <p:cBhvr>
                                        <p:cTn id="24" dur="1" fill="hold">
                                          <p:stCondLst>
                                            <p:cond delay="0"/>
                                          </p:stCondLst>
                                        </p:cTn>
                                        <p:tgtEl>
                                          <p:spTgt spid="99"/>
                                        </p:tgtEl>
                                        <p:attrNameLst>
                                          <p:attrName>style.visibility</p:attrName>
                                        </p:attrNameLst>
                                      </p:cBhvr>
                                      <p:to>
                                        <p:strVal val="visible"/>
                                      </p:to>
                                    </p:set>
                                    <p:animEffect transition="in" filter="barn(outVertical)">
                                      <p:cBhvr>
                                        <p:cTn id="25" dur="150"/>
                                        <p:tgtEl>
                                          <p:spTgt spid="99"/>
                                        </p:tgtEl>
                                      </p:cBhvr>
                                    </p:animEffect>
                                  </p:childTnLst>
                                </p:cTn>
                              </p:par>
                              <p:par>
                                <p:cTn id="26" presetID="35" presetClass="path" presetSubtype="0" accel="50000" decel="50000" fill="hold" nodeType="withEffect">
                                  <p:stCondLst>
                                    <p:cond delay="300"/>
                                  </p:stCondLst>
                                  <p:childTnLst>
                                    <p:animMotion origin="layout" path="M 0.01337 -4.32099E-6 L -0.275 0.05587 " pathEditMode="relative" rAng="0" ptsTypes="AA">
                                      <p:cBhvr>
                                        <p:cTn id="27" dur="150" fill="hold"/>
                                        <p:tgtEl>
                                          <p:spTgt spid="25"/>
                                        </p:tgtEl>
                                        <p:attrNameLst>
                                          <p:attrName>ppt_x</p:attrName>
                                          <p:attrName>ppt_y</p:attrName>
                                        </p:attrNameLst>
                                      </p:cBhvr>
                                      <p:rCtr x="-14427" y="2778"/>
                                    </p:animMotion>
                                  </p:childTnLst>
                                </p:cTn>
                              </p:par>
                              <p:par>
                                <p:cTn id="28" presetID="1" presetClass="exit" presetSubtype="0" fill="hold" nodeType="withEffect">
                                  <p:stCondLst>
                                    <p:cond delay="450"/>
                                  </p:stCondLst>
                                  <p:childTnLst>
                                    <p:set>
                                      <p:cBhvr>
                                        <p:cTn id="29" dur="1" fill="hold">
                                          <p:stCondLst>
                                            <p:cond delay="0"/>
                                          </p:stCondLst>
                                        </p:cTn>
                                        <p:tgtEl>
                                          <p:spTgt spid="25"/>
                                        </p:tgtEl>
                                        <p:attrNameLst>
                                          <p:attrName>style.visibility</p:attrName>
                                        </p:attrNameLst>
                                      </p:cBhvr>
                                      <p:to>
                                        <p:strVal val="hidden"/>
                                      </p:to>
                                    </p:set>
                                  </p:childTnLst>
                                </p:cTn>
                              </p:par>
                              <p:par>
                                <p:cTn id="30" presetID="16" presetClass="entr" presetSubtype="37" fill="hold" nodeType="withEffect">
                                  <p:stCondLst>
                                    <p:cond delay="450"/>
                                  </p:stCondLst>
                                  <p:childTnLst>
                                    <p:set>
                                      <p:cBhvr>
                                        <p:cTn id="31" dur="1" fill="hold">
                                          <p:stCondLst>
                                            <p:cond delay="0"/>
                                          </p:stCondLst>
                                        </p:cTn>
                                        <p:tgtEl>
                                          <p:spTgt spid="100"/>
                                        </p:tgtEl>
                                        <p:attrNameLst>
                                          <p:attrName>style.visibility</p:attrName>
                                        </p:attrNameLst>
                                      </p:cBhvr>
                                      <p:to>
                                        <p:strVal val="visible"/>
                                      </p:to>
                                    </p:set>
                                    <p:animEffect transition="in" filter="barn(outVertical)">
                                      <p:cBhvr>
                                        <p:cTn id="32" dur="150"/>
                                        <p:tgtEl>
                                          <p:spTgt spid="100"/>
                                        </p:tgtEl>
                                      </p:cBhvr>
                                    </p:animEffect>
                                  </p:childTnLst>
                                </p:cTn>
                              </p:par>
                              <p:par>
                                <p:cTn id="33" presetID="42" presetClass="path" presetSubtype="0" accel="50000" decel="50000" fill="hold" nodeType="withEffect">
                                  <p:stCondLst>
                                    <p:cond delay="400"/>
                                  </p:stCondLst>
                                  <p:childTnLst>
                                    <p:animMotion origin="layout" path="M 4.44444E-6 4.32099E-6 L -0.36806 0.15987 " pathEditMode="relative" rAng="0" ptsTypes="AA">
                                      <p:cBhvr>
                                        <p:cTn id="34" dur="180" fill="hold"/>
                                        <p:tgtEl>
                                          <p:spTgt spid="26"/>
                                        </p:tgtEl>
                                        <p:attrNameLst>
                                          <p:attrName>ppt_x</p:attrName>
                                          <p:attrName>ppt_y</p:attrName>
                                        </p:attrNameLst>
                                      </p:cBhvr>
                                      <p:rCtr x="-18403" y="7994"/>
                                    </p:animMotion>
                                  </p:childTnLst>
                                </p:cTn>
                              </p:par>
                              <p:par>
                                <p:cTn id="35" presetID="1" presetClass="exit" presetSubtype="0" fill="hold" nodeType="withEffect">
                                  <p:stCondLst>
                                    <p:cond delay="580"/>
                                  </p:stCondLst>
                                  <p:childTnLst>
                                    <p:set>
                                      <p:cBhvr>
                                        <p:cTn id="36" dur="1" fill="hold">
                                          <p:stCondLst>
                                            <p:cond delay="0"/>
                                          </p:stCondLst>
                                        </p:cTn>
                                        <p:tgtEl>
                                          <p:spTgt spid="26"/>
                                        </p:tgtEl>
                                        <p:attrNameLst>
                                          <p:attrName>style.visibility</p:attrName>
                                        </p:attrNameLst>
                                      </p:cBhvr>
                                      <p:to>
                                        <p:strVal val="hidden"/>
                                      </p:to>
                                    </p:set>
                                  </p:childTnLst>
                                </p:cTn>
                              </p:par>
                              <p:par>
                                <p:cTn id="37" presetID="16" presetClass="entr" presetSubtype="37" fill="hold" nodeType="withEffect">
                                  <p:stCondLst>
                                    <p:cond delay="580"/>
                                  </p:stCondLst>
                                  <p:childTnLst>
                                    <p:set>
                                      <p:cBhvr>
                                        <p:cTn id="38" dur="1" fill="hold">
                                          <p:stCondLst>
                                            <p:cond delay="0"/>
                                          </p:stCondLst>
                                        </p:cTn>
                                        <p:tgtEl>
                                          <p:spTgt spid="101"/>
                                        </p:tgtEl>
                                        <p:attrNameLst>
                                          <p:attrName>style.visibility</p:attrName>
                                        </p:attrNameLst>
                                      </p:cBhvr>
                                      <p:to>
                                        <p:strVal val="visible"/>
                                      </p:to>
                                    </p:set>
                                    <p:animEffect transition="in" filter="barn(outVertical)">
                                      <p:cBhvr>
                                        <p:cTn id="39" dur="140"/>
                                        <p:tgtEl>
                                          <p:spTgt spid="101"/>
                                        </p:tgtEl>
                                      </p:cBhvr>
                                    </p:animEffect>
                                  </p:childTnLst>
                                </p:cTn>
                              </p:par>
                              <p:par>
                                <p:cTn id="40" presetID="42" presetClass="path" presetSubtype="0" accel="50000" decel="50000" fill="hold" nodeType="withEffect">
                                  <p:stCondLst>
                                    <p:cond delay="500"/>
                                  </p:stCondLst>
                                  <p:childTnLst>
                                    <p:animMotion origin="layout" path="M -1.11111E-6 4.32099E-6 L -0.46111 0.24876 " pathEditMode="relative" rAng="0" ptsTypes="AA">
                                      <p:cBhvr>
                                        <p:cTn id="41" dur="220" fill="hold"/>
                                        <p:tgtEl>
                                          <p:spTgt spid="27"/>
                                        </p:tgtEl>
                                        <p:attrNameLst>
                                          <p:attrName>ppt_x</p:attrName>
                                          <p:attrName>ppt_y</p:attrName>
                                        </p:attrNameLst>
                                      </p:cBhvr>
                                      <p:rCtr x="-23056" y="12438"/>
                                    </p:animMotion>
                                  </p:childTnLst>
                                </p:cTn>
                              </p:par>
                              <p:par>
                                <p:cTn id="42" presetID="1" presetClass="exit" presetSubtype="0" fill="hold" nodeType="withEffect">
                                  <p:stCondLst>
                                    <p:cond delay="720"/>
                                  </p:stCondLst>
                                  <p:childTnLst>
                                    <p:set>
                                      <p:cBhvr>
                                        <p:cTn id="43" dur="1" fill="hold">
                                          <p:stCondLst>
                                            <p:cond delay="0"/>
                                          </p:stCondLst>
                                        </p:cTn>
                                        <p:tgtEl>
                                          <p:spTgt spid="27"/>
                                        </p:tgtEl>
                                        <p:attrNameLst>
                                          <p:attrName>style.visibility</p:attrName>
                                        </p:attrNameLst>
                                      </p:cBhvr>
                                      <p:to>
                                        <p:strVal val="hidden"/>
                                      </p:to>
                                    </p:set>
                                  </p:childTnLst>
                                </p:cTn>
                              </p:par>
                              <p:par>
                                <p:cTn id="44" presetID="16" presetClass="entr" presetSubtype="37" fill="hold" nodeType="withEffect">
                                  <p:stCondLst>
                                    <p:cond delay="720"/>
                                  </p:stCondLst>
                                  <p:childTnLst>
                                    <p:set>
                                      <p:cBhvr>
                                        <p:cTn id="45" dur="1" fill="hold">
                                          <p:stCondLst>
                                            <p:cond delay="0"/>
                                          </p:stCondLst>
                                        </p:cTn>
                                        <p:tgtEl>
                                          <p:spTgt spid="102"/>
                                        </p:tgtEl>
                                        <p:attrNameLst>
                                          <p:attrName>style.visibility</p:attrName>
                                        </p:attrNameLst>
                                      </p:cBhvr>
                                      <p:to>
                                        <p:strVal val="visible"/>
                                      </p:to>
                                    </p:set>
                                    <p:animEffect transition="in" filter="barn(outVertical)">
                                      <p:cBhvr>
                                        <p:cTn id="46" dur="130"/>
                                        <p:tgtEl>
                                          <p:spTgt spid="102"/>
                                        </p:tgtEl>
                                      </p:cBhvr>
                                    </p:animEffect>
                                  </p:childTnLst>
                                </p:cTn>
                              </p:par>
                              <p:par>
                                <p:cTn id="47" presetID="42" presetClass="path" presetSubtype="0" accel="50000" decel="50000" fill="hold" nodeType="withEffect">
                                  <p:stCondLst>
                                    <p:cond delay="600"/>
                                  </p:stCondLst>
                                  <p:childTnLst>
                                    <p:animMotion origin="layout" path="M 3.33333E-6 -4.32099E-6 L -0.55417 0.33735 " pathEditMode="relative" rAng="0" ptsTypes="AA">
                                      <p:cBhvr>
                                        <p:cTn id="48" dur="230" fill="hold"/>
                                        <p:tgtEl>
                                          <p:spTgt spid="28"/>
                                        </p:tgtEl>
                                        <p:attrNameLst>
                                          <p:attrName>ppt_x</p:attrName>
                                          <p:attrName>ppt_y</p:attrName>
                                        </p:attrNameLst>
                                      </p:cBhvr>
                                      <p:rCtr x="-27708" y="16852"/>
                                    </p:animMotion>
                                  </p:childTnLst>
                                </p:cTn>
                              </p:par>
                              <p:par>
                                <p:cTn id="49" presetID="1" presetClass="exit" presetSubtype="0" fill="hold" nodeType="withEffect">
                                  <p:stCondLst>
                                    <p:cond delay="830"/>
                                  </p:stCondLst>
                                  <p:childTnLst>
                                    <p:set>
                                      <p:cBhvr>
                                        <p:cTn id="50" dur="1" fill="hold">
                                          <p:stCondLst>
                                            <p:cond delay="0"/>
                                          </p:stCondLst>
                                        </p:cTn>
                                        <p:tgtEl>
                                          <p:spTgt spid="28"/>
                                        </p:tgtEl>
                                        <p:attrNameLst>
                                          <p:attrName>style.visibility</p:attrName>
                                        </p:attrNameLst>
                                      </p:cBhvr>
                                      <p:to>
                                        <p:strVal val="hidden"/>
                                      </p:to>
                                    </p:set>
                                  </p:childTnLst>
                                </p:cTn>
                              </p:par>
                              <p:par>
                                <p:cTn id="51" presetID="16" presetClass="entr" presetSubtype="37" fill="hold" nodeType="withEffect">
                                  <p:stCondLst>
                                    <p:cond delay="830"/>
                                  </p:stCondLst>
                                  <p:childTnLst>
                                    <p:set>
                                      <p:cBhvr>
                                        <p:cTn id="52" dur="1" fill="hold">
                                          <p:stCondLst>
                                            <p:cond delay="0"/>
                                          </p:stCondLst>
                                        </p:cTn>
                                        <p:tgtEl>
                                          <p:spTgt spid="103"/>
                                        </p:tgtEl>
                                        <p:attrNameLst>
                                          <p:attrName>style.visibility</p:attrName>
                                        </p:attrNameLst>
                                      </p:cBhvr>
                                      <p:to>
                                        <p:strVal val="visible"/>
                                      </p:to>
                                    </p:set>
                                    <p:animEffect transition="in" filter="barn(outVertical)">
                                      <p:cBhvr>
                                        <p:cTn id="53" dur="9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1" name="Step 1"/>
          <p:cNvGrpSpPr/>
          <p:nvPr/>
        </p:nvGrpSpPr>
        <p:grpSpPr>
          <a:xfrm>
            <a:off x="3120027" y="1581149"/>
            <a:ext cx="3905613" cy="1458251"/>
            <a:chOff x="3120027" y="1898789"/>
            <a:chExt cx="3905613" cy="1458251"/>
          </a:xfrm>
          <a:effectLst/>
        </p:grpSpPr>
        <p:grpSp>
          <p:nvGrpSpPr>
            <p:cNvPr id="3" name="Step 1"/>
            <p:cNvGrpSpPr/>
            <p:nvPr/>
          </p:nvGrpSpPr>
          <p:grpSpPr>
            <a:xfrm>
              <a:off x="3120027" y="1898789"/>
              <a:ext cx="3722733" cy="1138211"/>
              <a:chOff x="3120027" y="1898789"/>
              <a:chExt cx="3722733" cy="1138211"/>
            </a:xfrm>
          </p:grpSpPr>
          <p:sp>
            <p:nvSpPr>
              <p:cNvPr id="2" name="Textbox"/>
              <p:cNvSpPr/>
              <p:nvPr/>
            </p:nvSpPr>
            <p:spPr>
              <a:xfrm>
                <a:off x="3174890" y="1898789"/>
                <a:ext cx="3667870"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Find </a:t>
                </a:r>
                <a:r>
                  <a:rPr lang="en-US" sz="1600" dirty="0" smtClean="0">
                    <a:solidFill>
                      <a:prstClr val="black"/>
                    </a:solidFill>
                    <a:latin typeface="Arial"/>
                    <a:cs typeface="Arial"/>
                    <a:sym typeface="Arial"/>
                  </a:rPr>
                  <a:t>a problem </a:t>
                </a:r>
                <a:r>
                  <a:rPr lang="en-US" sz="1600" dirty="0">
                    <a:solidFill>
                      <a:prstClr val="black"/>
                    </a:solidFill>
                    <a:latin typeface="Arial"/>
                    <a:cs typeface="Arial"/>
                    <a:sym typeface="Arial"/>
                  </a:rPr>
                  <a:t>and </a:t>
                </a:r>
                <a:r>
                  <a:rPr lang="en-US" sz="1600" dirty="0" smtClean="0">
                    <a:solidFill>
                      <a:prstClr val="black"/>
                    </a:solidFill>
                    <a:latin typeface="Arial"/>
                    <a:cs typeface="Arial"/>
                    <a:sym typeface="Arial"/>
                  </a:rPr>
                  <a:t>describe </a:t>
                </a:r>
                <a:r>
                  <a:rPr lang="en-US" sz="1600" dirty="0">
                    <a:solidFill>
                      <a:prstClr val="black"/>
                    </a:solidFill>
                    <a:latin typeface="Arial"/>
                    <a:cs typeface="Arial"/>
                    <a:sym typeface="Arial"/>
                  </a:rPr>
                  <a:t>it.</a:t>
                </a:r>
              </a:p>
            </p:txBody>
          </p:sp>
          <p:sp>
            <p:nvSpPr>
              <p:cNvPr id="10" name="Round Same Side Corner Rectangle 9"/>
              <p:cNvSpPr/>
              <p:nvPr/>
            </p:nvSpPr>
            <p:spPr>
              <a:xfrm rot="16200000">
                <a:off x="2605786" y="2413032"/>
                <a:ext cx="1138209"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120" y="2625520"/>
              <a:ext cx="731520" cy="731520"/>
            </a:xfrm>
            <a:prstGeom prst="rect">
              <a:avLst/>
            </a:prstGeom>
          </p:spPr>
        </p:pic>
      </p:grpSp>
      <p:grpSp>
        <p:nvGrpSpPr>
          <p:cNvPr id="12" name="Engineering Design Process"/>
          <p:cNvGrpSpPr/>
          <p:nvPr/>
        </p:nvGrpSpPr>
        <p:grpSpPr>
          <a:xfrm>
            <a:off x="914400" y="1581150"/>
            <a:ext cx="1824080" cy="3246984"/>
            <a:chOff x="1499869" y="1200150"/>
            <a:chExt cx="2080144" cy="3418156"/>
          </a:xfrm>
          <a:effectLst/>
        </p:grpSpPr>
        <p:cxnSp>
          <p:nvCxnSpPr>
            <p:cNvPr id="13" name="Connector"/>
            <p:cNvCxnSpPr>
              <a:cxnSpLocks/>
              <a:stCxn id="14" idx="2"/>
              <a:endCxn id="19"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19"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0"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6"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7"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8"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4"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2393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p:tgtEl>
                                          <p:spTgt spid="11"/>
                                        </p:tgtEl>
                                        <p:attrNameLst>
                                          <p:attrName>ppt_x</p:attrName>
                                        </p:attrNameLst>
                                      </p:cBhvr>
                                      <p:tavLst>
                                        <p:tav tm="0">
                                          <p:val>
                                            <p:strVal val="#ppt_x-#ppt_w*1.125000"/>
                                          </p:val>
                                        </p:tav>
                                        <p:tav tm="100000">
                                          <p:val>
                                            <p:strVal val="#ppt_x"/>
                                          </p:val>
                                        </p:tav>
                                      </p:tavLst>
                                    </p:anim>
                                    <p:animEffect transition="in" filter="wipe(right)">
                                      <p:cBhvr>
                                        <p:cTn id="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1"/>
          <p:cNvGrpSpPr/>
          <p:nvPr/>
        </p:nvGrpSpPr>
        <p:grpSpPr>
          <a:xfrm>
            <a:off x="3120027" y="1581149"/>
            <a:ext cx="3905613" cy="1458251"/>
            <a:chOff x="3120027" y="1898789"/>
            <a:chExt cx="3905613" cy="1458251"/>
          </a:xfrm>
        </p:grpSpPr>
        <p:grpSp>
          <p:nvGrpSpPr>
            <p:cNvPr id="33" name="Step 1"/>
            <p:cNvGrpSpPr/>
            <p:nvPr/>
          </p:nvGrpSpPr>
          <p:grpSpPr>
            <a:xfrm>
              <a:off x="3120027" y="1898789"/>
              <a:ext cx="3722733" cy="1138211"/>
              <a:chOff x="3120027" y="1898789"/>
              <a:chExt cx="3722733" cy="1138211"/>
            </a:xfrm>
          </p:grpSpPr>
          <p:sp>
            <p:nvSpPr>
              <p:cNvPr id="35" name="Textbox"/>
              <p:cNvSpPr/>
              <p:nvPr/>
            </p:nvSpPr>
            <p:spPr>
              <a:xfrm>
                <a:off x="3174890" y="1898789"/>
                <a:ext cx="3667870"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Find a problem and describe it.</a:t>
                </a:r>
              </a:p>
            </p:txBody>
          </p:sp>
          <p:sp>
            <p:nvSpPr>
              <p:cNvPr id="36" name="Round Same Side Corner Rectangle 35"/>
              <p:cNvSpPr/>
              <p:nvPr/>
            </p:nvSpPr>
            <p:spPr>
              <a:xfrm rot="16200000">
                <a:off x="2605786" y="2413032"/>
                <a:ext cx="1138209"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120" y="2625520"/>
              <a:ext cx="731520" cy="731520"/>
            </a:xfrm>
            <a:prstGeom prst="rect">
              <a:avLst/>
            </a:prstGeom>
          </p:spPr>
        </p:pic>
      </p:grpSp>
      <p:grpSp>
        <p:nvGrpSpPr>
          <p:cNvPr id="2" name="Step 2"/>
          <p:cNvGrpSpPr/>
          <p:nvPr/>
        </p:nvGrpSpPr>
        <p:grpSpPr>
          <a:xfrm>
            <a:off x="3120026" y="1865701"/>
            <a:ext cx="3356974" cy="1458251"/>
            <a:chOff x="3120026" y="1748793"/>
            <a:chExt cx="3356974" cy="1458251"/>
          </a:xfrm>
        </p:grpSpPr>
        <p:grpSp>
          <p:nvGrpSpPr>
            <p:cNvPr id="67" name="Step 2"/>
            <p:cNvGrpSpPr/>
            <p:nvPr/>
          </p:nvGrpSpPr>
          <p:grpSpPr>
            <a:xfrm>
              <a:off x="3120026" y="1748793"/>
              <a:ext cx="3174094" cy="1138211"/>
              <a:chOff x="3120027" y="1543651"/>
              <a:chExt cx="3174094" cy="1138211"/>
            </a:xfrm>
          </p:grpSpPr>
          <p:sp>
            <p:nvSpPr>
              <p:cNvPr id="68" name="Textbox"/>
              <p:cNvSpPr/>
              <p:nvPr/>
            </p:nvSpPr>
            <p:spPr>
              <a:xfrm>
                <a:off x="3174890" y="1543651"/>
                <a:ext cx="3119231"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Learn about the </a:t>
                </a:r>
                <a:r>
                  <a:rPr lang="en-US" sz="1600" dirty="0" smtClean="0">
                    <a:solidFill>
                      <a:prstClr val="black"/>
                    </a:solidFill>
                    <a:latin typeface="Arial"/>
                    <a:cs typeface="Arial"/>
                    <a:sym typeface="Arial"/>
                  </a:rPr>
                  <a:t>problem.</a:t>
                </a:r>
                <a:endParaRPr lang="en-US" sz="1600" dirty="0">
                  <a:solidFill>
                    <a:prstClr val="black"/>
                  </a:solidFill>
                </a:endParaRPr>
              </a:p>
            </p:txBody>
          </p:sp>
          <p:sp>
            <p:nvSpPr>
              <p:cNvPr id="69" name="Round Same Side Corner Rectangle 68"/>
              <p:cNvSpPr/>
              <p:nvPr/>
            </p:nvSpPr>
            <p:spPr>
              <a:xfrm rot="16200000">
                <a:off x="2605786" y="2057894"/>
                <a:ext cx="1138209"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480" y="2475524"/>
              <a:ext cx="731520" cy="731520"/>
            </a:xfrm>
            <a:prstGeom prst="rect">
              <a:avLst/>
            </a:prstGeom>
          </p:spPr>
        </p:pic>
      </p:grpSp>
      <p:grpSp>
        <p:nvGrpSpPr>
          <p:cNvPr id="70"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71" name="Connector"/>
            <p:cNvCxnSpPr>
              <a:cxnSpLocks/>
              <a:stCxn id="78" idx="2"/>
              <a:endCxn id="72"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72"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73"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7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7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7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7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7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27630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p:tgtEl>
                                          <p:spTgt spid="2"/>
                                        </p:tgtEl>
                                        <p:attrNameLst>
                                          <p:attrName>ppt_x</p:attrName>
                                        </p:attrNameLst>
                                      </p:cBhvr>
                                      <p:tavLst>
                                        <p:tav tm="0">
                                          <p:val>
                                            <p:strVal val="#ppt_x-#ppt_w*1.125000"/>
                                          </p:val>
                                        </p:tav>
                                        <p:tav tm="100000">
                                          <p:val>
                                            <p:strVal val="#ppt_x"/>
                                          </p:val>
                                        </p:tav>
                                      </p:tavLst>
                                    </p:anim>
                                    <p:animEffect transition="in" filter="wipe(right)">
                                      <p:cBhvr>
                                        <p:cTn id="1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19326</TotalTime>
  <Words>1206</Words>
  <Application>Microsoft Office PowerPoint</Application>
  <PresentationFormat>On-screen Show (16:9)</PresentationFormat>
  <Paragraphs>325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Yu Gothic Light</vt:lpstr>
      <vt:lpstr>Wingdings</vt:lpstr>
      <vt:lpstr>Calibri</vt:lpstr>
      <vt:lpstr>IBM Plex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Engineering?</dc:title>
  <dc:creator>Michael Bryson</dc:creator>
  <cp:lastModifiedBy>Michael Bryson</cp:lastModifiedBy>
  <cp:revision>384</cp:revision>
  <dcterms:created xsi:type="dcterms:W3CDTF">2021-03-25T22:51:27Z</dcterms:created>
  <dcterms:modified xsi:type="dcterms:W3CDTF">2022-01-21T20:06:19Z</dcterms:modified>
</cp:coreProperties>
</file>