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412" r:id="rId2"/>
    <p:sldId id="413" r:id="rId3"/>
    <p:sldId id="414" r:id="rId4"/>
    <p:sldId id="415" r:id="rId5"/>
    <p:sldId id="417" r:id="rId6"/>
    <p:sldId id="418" r:id="rId7"/>
    <p:sldId id="402" r:id="rId8"/>
    <p:sldId id="401" r:id="rId9"/>
    <p:sldId id="347" r:id="rId10"/>
    <p:sldId id="353" r:id="rId11"/>
    <p:sldId id="354" r:id="rId12"/>
    <p:sldId id="355" r:id="rId13"/>
    <p:sldId id="356" r:id="rId14"/>
    <p:sldId id="357" r:id="rId15"/>
    <p:sldId id="359" r:id="rId16"/>
    <p:sldId id="403" r:id="rId17"/>
    <p:sldId id="404" r:id="rId18"/>
    <p:sldId id="411" r:id="rId19"/>
    <p:sldId id="406" r:id="rId20"/>
    <p:sldId id="407" r:id="rId21"/>
    <p:sldId id="408" r:id="rId22"/>
    <p:sldId id="409" r:id="rId23"/>
    <p:sldId id="410" r:id="rId24"/>
    <p:sldId id="383" r:id="rId25"/>
    <p:sldId id="384" r:id="rId2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IBM Plex Sans Light" panose="020B0403050203000203" pitchFamily="34" charset="0"/>
      <p:regular r:id="rId29"/>
      <p:italic r:id="rId30"/>
    </p:embeddedFont>
    <p:embeddedFont>
      <p:font typeface="Yu Gothic Light" panose="020B0300000000000000" pitchFamily="3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54C"/>
    <a:srgbClr val="FF0909"/>
    <a:srgbClr val="0FD000"/>
    <a:srgbClr val="FF53EB"/>
    <a:srgbClr val="FFF415"/>
    <a:srgbClr val="0000EE"/>
    <a:srgbClr val="FF8601"/>
    <a:srgbClr val="5DD8FF"/>
    <a:srgbClr val="2C53AF"/>
    <a:srgbClr val="425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558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Note: </a:t>
            </a:r>
            <a:br>
              <a:rPr lang="en-US" baseline="0" dirty="0" smtClean="0"/>
            </a:br>
            <a:r>
              <a:rPr lang="en-US" baseline="0" dirty="0" smtClean="0"/>
              <a:t>Some slides in the PowerPoint have text or images that appear out of place until full-screen playback. This is because some elements are animated and will not appear in the right place until the slide is played. </a:t>
            </a:r>
            <a:r>
              <a:rPr lang="en-US" baseline="0" smtClean="0"/>
              <a:t>There are also some animated transitions that require an extra slide to animate properly.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3:  Requirements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List the requirements for your solution, but don’t choose a solution yet. These are the things you will have to address to solve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4:  Solution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Consider any and all possible solutions. Compare these solutions to the requirements and pick the one with the best chance of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5:  Prototype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Design and build a prototype (model) of the solution you chose.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6:  Testing (&amp; Improving)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Test the prototype to see how well it works. Return to previous steps and make improvements as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7:  Communicate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others what you accomplished. Show them the final result and explain the steps you took.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(animated transition)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Example Problem: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activity should be completed together as a class. Guide the students through this process, letting them discuss and contribute throughout.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will not be doing the entire design process with this example (only the first 4 steps). As you progress through the example, write and draw on the board.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a Problem: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Choose a simple example to solve with the class.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You can find Example Problems on our website (Activities section in Teacher Resources) or choose your own.</a:t>
            </a:r>
            <a:br>
              <a:rPr lang="en-US" baseline="0" dirty="0" smtClean="0"/>
            </a:br>
            <a:r>
              <a:rPr lang="en-US" baseline="0" dirty="0" smtClean="0"/>
              <a:t>https://www.andrews.edu/cas/stem/invent/downloads/example-problems_k-2.pdf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Describe the Problem: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List anything that might be important to know when looking for a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Research the Problem: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questions for the chosen problem.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To save time, this step can be simplified or skipped for the example.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Students will go more in depth when doing it for the class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List Solution Requirements: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Write the requirements on the board.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things must the solution meet or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must the solution not do (limitations or restrictions for the design)?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(animated transition)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Solutions: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Write/draw the solutions on the board.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students think of and draw solutions on their own or in groups.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 the students share with the class.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Think of as many ideas as possible.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 bad ideas may spark an idea in someone else.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 solutions you can </a:t>
            </a: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Choose the Best Solution: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Discuss as a class or in small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Choose the solution that best meets the requirements.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solution should ideally be original or innovative (improve on existing inventions).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Remaining Steps: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students do this with the class project, they will then design, build, test, and improve their solution.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At the end, they should prepare a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Starting next time, the students will work on their project as a class. They will follow the engineering design process and you will document their progress in the class Logbook (available on our website, Project Resources section in Teacher Resources).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want your students to interview people for their research (next class), you may want to assign that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End Title Slide (opening animation)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End Title Slide (closing animation)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Lesson 3: What Is Engineering?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(animated transition)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What do Engineers do?</a:t>
            </a:r>
          </a:p>
          <a:p>
            <a:endParaRPr lang="en-US" baseline="0" dirty="0" smtClean="0"/>
          </a:p>
          <a:p>
            <a:r>
              <a:rPr lang="en-US" baseline="0" dirty="0" smtClean="0"/>
              <a:t>Engineers design things to solve problems – computers, bridges, rockets, toasters, drink cups, and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(animated transition)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do engineers solve problems?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follow the engineering design process. These steps help them make things to solve real-world problems.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process will help students create an invention to solve the class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Briefly explain each step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1: 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Find a problem by observing the world around you.</a:t>
            </a:r>
          </a:p>
          <a:p>
            <a:r>
              <a:rPr lang="en-US" baseline="0" dirty="0" smtClean="0"/>
              <a:t>Describe the problem in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Step 2:  Research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Learn more about the problem and other potential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5.png"/><Relationship Id="rId21" Type="http://schemas.openxmlformats.org/officeDocument/2006/relationships/image" Target="../media/image31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64800000" p14:bounceEnd="20000">
                                          <p:cBhvr>
                                            <p:cTn id="2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20000">
                                      <p:stCondLst>
                                        <p:cond delay="3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 p14:presetBounceEnd="20000">
                                      <p:stCondLst>
                                        <p:cond delay="30"/>
                                      </p:stCondLst>
                                      <p:childTnLst>
                                        <p:animRot by="54000000" p14:bounceEnd="20000">
                                          <p:cBhvr>
                                            <p:cTn id="28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animRot by="48600000" p14:bounceEnd="20000">
                                          <p:cBhvr>
                                            <p:cTn id="34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20000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7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fill="hold" nodeType="withEffect" p14:presetBounceEnd="20000">
                                      <p:stCondLst>
                                        <p:cond delay="90"/>
                                      </p:stCondLst>
                                      <p:childTnLst>
                                        <p:animRot by="37800000" p14:bounceEnd="20000">
                                          <p:cBhvr>
                                            <p:cTn id="40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20000">
                                      <p:stCondLst>
                                        <p:cond delay="12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fill="hold" nodeType="withEffect" p14:presetBounceEnd="20000">
                                      <p:stCondLst>
                                        <p:cond delay="120"/>
                                      </p:stCondLst>
                                      <p:childTnLst>
                                        <p:animRot by="32400000" p14:bounceEnd="20000">
                                          <p:cBhvr>
                                            <p:cTn id="46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 p14:presetBounceEnd="2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9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0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 p14:presetBounceEnd="20000">
                                      <p:stCondLst>
                                        <p:cond delay="150"/>
                                      </p:stCondLst>
                                      <p:childTnLst>
                                        <p:animRot by="21600000" p14:bounceEnd="20000">
                                          <p:cBhvr>
                                            <p:cTn id="52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20000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5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6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 p14:presetBounceEnd="20000">
                                      <p:stCondLst>
                                        <p:cond delay="180"/>
                                      </p:stCondLst>
                                      <p:childTnLst>
                                        <p:animRot by="10800000" p14:bounceEnd="20000">
                                          <p:cBhvr>
                                            <p:cTn id="5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4800000">
                                          <p:cBhvr>
                                            <p:cTn id="2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30"/>
                                      </p:stCondLst>
                                      <p:childTnLst>
                                        <p:animRot by="54000000">
                                          <p:cBhvr>
                                            <p:cTn id="28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animRot by="48600000">
                                          <p:cBhvr>
                                            <p:cTn id="34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fill="hold" nodeType="withEffect">
                                      <p:stCondLst>
                                        <p:cond delay="90"/>
                                      </p:stCondLst>
                                      <p:childTnLst>
                                        <p:animRot by="37800000">
                                          <p:cBhvr>
                                            <p:cTn id="40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fill="hold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animRot by="32400000">
                                          <p:cBhvr>
                                            <p:cTn id="46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8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32" name="Step 2"/>
          <p:cNvGrpSpPr/>
          <p:nvPr/>
        </p:nvGrpSpPr>
        <p:grpSpPr>
          <a:xfrm>
            <a:off x="3120027" y="1865701"/>
            <a:ext cx="3356973" cy="1458251"/>
            <a:chOff x="3120027" y="1898789"/>
            <a:chExt cx="3356973" cy="1458251"/>
          </a:xfrm>
        </p:grpSpPr>
        <p:grpSp>
          <p:nvGrpSpPr>
            <p:cNvPr id="34" name="Step 1"/>
            <p:cNvGrpSpPr/>
            <p:nvPr/>
          </p:nvGrpSpPr>
          <p:grpSpPr>
            <a:xfrm>
              <a:off x="3120027" y="1898789"/>
              <a:ext cx="3174093" cy="1138212"/>
              <a:chOff x="3120027" y="1898789"/>
              <a:chExt cx="3174093" cy="1138212"/>
            </a:xfrm>
          </p:grpSpPr>
          <p:sp>
            <p:nvSpPr>
              <p:cNvPr id="36" name="Textbox"/>
              <p:cNvSpPr/>
              <p:nvPr/>
            </p:nvSpPr>
            <p:spPr>
              <a:xfrm>
                <a:off x="3174890" y="1898789"/>
                <a:ext cx="3119230" cy="1138212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2:  Research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Learn about the problem.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ound Same Side Corner Rectangle 36"/>
              <p:cNvSpPr/>
              <p:nvPr/>
            </p:nvSpPr>
            <p:spPr>
              <a:xfrm rot="16200000">
                <a:off x="2605786" y="2413032"/>
                <a:ext cx="1138210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D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480" y="2625520"/>
              <a:ext cx="731520" cy="731520"/>
            </a:xfrm>
            <a:prstGeom prst="rect">
              <a:avLst/>
            </a:prstGeom>
          </p:spPr>
        </p:pic>
      </p:grpSp>
      <p:grpSp>
        <p:nvGrpSpPr>
          <p:cNvPr id="38" name="Step 3"/>
          <p:cNvGrpSpPr/>
          <p:nvPr/>
        </p:nvGrpSpPr>
        <p:grpSpPr>
          <a:xfrm>
            <a:off x="3120026" y="2150253"/>
            <a:ext cx="4682854" cy="1458252"/>
            <a:chOff x="3120026" y="2103931"/>
            <a:chExt cx="4682854" cy="1458252"/>
          </a:xfrm>
        </p:grpSpPr>
        <p:grpSp>
          <p:nvGrpSpPr>
            <p:cNvPr id="39" name="Step 2"/>
            <p:cNvGrpSpPr/>
            <p:nvPr/>
          </p:nvGrpSpPr>
          <p:grpSpPr>
            <a:xfrm>
              <a:off x="3120026" y="2103931"/>
              <a:ext cx="4499974" cy="1138211"/>
              <a:chOff x="3120027" y="1898789"/>
              <a:chExt cx="4499974" cy="1138211"/>
            </a:xfrm>
          </p:grpSpPr>
          <p:sp>
            <p:nvSpPr>
              <p:cNvPr id="41" name="Textbox"/>
              <p:cNvSpPr/>
              <p:nvPr/>
            </p:nvSpPr>
            <p:spPr>
              <a:xfrm>
                <a:off x="3174890" y="1898789"/>
                <a:ext cx="4445111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3:  Requirements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Describe what the solution needs to do.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Round Same Side Corner Rectangle 41"/>
              <p:cNvSpPr/>
              <p:nvPr/>
            </p:nvSpPr>
            <p:spPr>
              <a:xfrm rot="16200000">
                <a:off x="2605786" y="241303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8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360" y="2830663"/>
              <a:ext cx="731520" cy="731520"/>
            </a:xfrm>
            <a:prstGeom prst="rect">
              <a:avLst/>
            </a:prstGeom>
          </p:spPr>
        </p:pic>
      </p:grpSp>
      <p:grpSp>
        <p:nvGrpSpPr>
          <p:cNvPr id="24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25" name="Connector"/>
            <p:cNvCxnSpPr>
              <a:cxnSpLocks/>
              <a:stCxn id="33" idx="2"/>
              <a:endCxn id="26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27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28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29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30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31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33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4164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3" name="Step 3"/>
          <p:cNvGrpSpPr/>
          <p:nvPr/>
        </p:nvGrpSpPr>
        <p:grpSpPr>
          <a:xfrm>
            <a:off x="3120027" y="2150253"/>
            <a:ext cx="4682853" cy="1458251"/>
            <a:chOff x="3120027" y="1898789"/>
            <a:chExt cx="4682853" cy="1458251"/>
          </a:xfrm>
        </p:grpSpPr>
        <p:grpSp>
          <p:nvGrpSpPr>
            <p:cNvPr id="24" name="Step 1"/>
            <p:cNvGrpSpPr/>
            <p:nvPr/>
          </p:nvGrpSpPr>
          <p:grpSpPr>
            <a:xfrm>
              <a:off x="3120027" y="1898789"/>
              <a:ext cx="4499973" cy="1138212"/>
              <a:chOff x="3120027" y="1898789"/>
              <a:chExt cx="4499973" cy="1138212"/>
            </a:xfrm>
          </p:grpSpPr>
          <p:sp>
            <p:nvSpPr>
              <p:cNvPr id="26" name="Textbox"/>
              <p:cNvSpPr/>
              <p:nvPr/>
            </p:nvSpPr>
            <p:spPr>
              <a:xfrm>
                <a:off x="3174890" y="1898789"/>
                <a:ext cx="4445110" cy="1138212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3:  Requirements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Describe what the solution needs to do.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 rot="16200000">
                <a:off x="2605786" y="2413032"/>
                <a:ext cx="1138210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86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360" y="2625520"/>
              <a:ext cx="731520" cy="731520"/>
            </a:xfrm>
            <a:prstGeom prst="rect">
              <a:avLst/>
            </a:prstGeom>
          </p:spPr>
        </p:pic>
      </p:grpSp>
      <p:grpSp>
        <p:nvGrpSpPr>
          <p:cNvPr id="28" name="Step 4"/>
          <p:cNvGrpSpPr/>
          <p:nvPr/>
        </p:nvGrpSpPr>
        <p:grpSpPr>
          <a:xfrm>
            <a:off x="3120026" y="2635536"/>
            <a:ext cx="3311254" cy="1458252"/>
            <a:chOff x="3120026" y="2103931"/>
            <a:chExt cx="3311254" cy="1458252"/>
          </a:xfrm>
          <a:effectLst/>
        </p:grpSpPr>
        <p:grpSp>
          <p:nvGrpSpPr>
            <p:cNvPr id="29" name="Step 2"/>
            <p:cNvGrpSpPr/>
            <p:nvPr/>
          </p:nvGrpSpPr>
          <p:grpSpPr>
            <a:xfrm>
              <a:off x="3120026" y="2103931"/>
              <a:ext cx="3128374" cy="1138211"/>
              <a:chOff x="3120027" y="1898789"/>
              <a:chExt cx="3128374" cy="1138211"/>
            </a:xfrm>
          </p:grpSpPr>
          <p:sp>
            <p:nvSpPr>
              <p:cNvPr id="31" name="Textbox"/>
              <p:cNvSpPr/>
              <p:nvPr/>
            </p:nvSpPr>
            <p:spPr>
              <a:xfrm>
                <a:off x="3174890" y="1898789"/>
                <a:ext cx="3073511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4:  Solution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Think of the best way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to </a:t>
                </a:r>
                <a:b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</a:b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solve </a:t>
                </a:r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the problem.</a:t>
                </a:r>
              </a:p>
            </p:txBody>
          </p:sp>
          <p:sp>
            <p:nvSpPr>
              <p:cNvPr id="32" name="Round Same Side Corner Rectangle 31"/>
              <p:cNvSpPr/>
              <p:nvPr/>
            </p:nvSpPr>
            <p:spPr>
              <a:xfrm rot="16200000">
                <a:off x="2605786" y="241303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760" y="2830663"/>
              <a:ext cx="731520" cy="731520"/>
            </a:xfrm>
            <a:prstGeom prst="rect">
              <a:avLst/>
            </a:prstGeom>
            <a:effectLst>
              <a:glow rad="254000">
                <a:schemeClr val="bg1">
                  <a:alpha val="3000"/>
                </a:schemeClr>
              </a:glow>
            </a:effectLst>
          </p:spPr>
        </p:pic>
      </p:grpSp>
      <p:grpSp>
        <p:nvGrpSpPr>
          <p:cNvPr id="48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49" name="Connector"/>
            <p:cNvCxnSpPr>
              <a:cxnSpLocks/>
              <a:stCxn id="56" idx="2"/>
              <a:endCxn id="50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5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52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53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54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5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56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99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33" name="Step 4"/>
          <p:cNvGrpSpPr/>
          <p:nvPr/>
        </p:nvGrpSpPr>
        <p:grpSpPr>
          <a:xfrm>
            <a:off x="3120027" y="2635537"/>
            <a:ext cx="3311253" cy="1458251"/>
            <a:chOff x="3120027" y="1898789"/>
            <a:chExt cx="3311253" cy="1458251"/>
          </a:xfrm>
        </p:grpSpPr>
        <p:grpSp>
          <p:nvGrpSpPr>
            <p:cNvPr id="34" name="Step 1"/>
            <p:cNvGrpSpPr/>
            <p:nvPr/>
          </p:nvGrpSpPr>
          <p:grpSpPr>
            <a:xfrm>
              <a:off x="3120027" y="1898789"/>
              <a:ext cx="3128373" cy="1138212"/>
              <a:chOff x="3120027" y="1898789"/>
              <a:chExt cx="3128373" cy="1138212"/>
            </a:xfrm>
          </p:grpSpPr>
          <p:sp>
            <p:nvSpPr>
              <p:cNvPr id="36" name="Textbox"/>
              <p:cNvSpPr/>
              <p:nvPr/>
            </p:nvSpPr>
            <p:spPr>
              <a:xfrm>
                <a:off x="3174890" y="1898789"/>
                <a:ext cx="3073510" cy="1138212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4:  Solution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Think of the best way to </a:t>
                </a:r>
                <a:b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</a:br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solve the problem.</a:t>
                </a:r>
              </a:p>
            </p:txBody>
          </p:sp>
          <p:sp>
            <p:nvSpPr>
              <p:cNvPr id="37" name="Round Same Side Corner Rectangle 36"/>
              <p:cNvSpPr/>
              <p:nvPr/>
            </p:nvSpPr>
            <p:spPr>
              <a:xfrm rot="16200000">
                <a:off x="2605786" y="2413032"/>
                <a:ext cx="1138210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760" y="2625520"/>
              <a:ext cx="731520" cy="731520"/>
            </a:xfrm>
            <a:prstGeom prst="rect">
              <a:avLst/>
            </a:prstGeom>
            <a:effectLst>
              <a:glow rad="254000">
                <a:schemeClr val="bg1">
                  <a:alpha val="3000"/>
                </a:schemeClr>
              </a:glow>
            </a:effectLst>
          </p:spPr>
        </p:pic>
      </p:grpSp>
      <p:grpSp>
        <p:nvGrpSpPr>
          <p:cNvPr id="38" name="Step 5"/>
          <p:cNvGrpSpPr/>
          <p:nvPr/>
        </p:nvGrpSpPr>
        <p:grpSpPr>
          <a:xfrm>
            <a:off x="3120026" y="2800779"/>
            <a:ext cx="3859894" cy="1458252"/>
            <a:chOff x="3120026" y="1466251"/>
            <a:chExt cx="3859894" cy="1458252"/>
          </a:xfrm>
          <a:effectLst/>
        </p:grpSpPr>
        <p:grpSp>
          <p:nvGrpSpPr>
            <p:cNvPr id="39" name="Step 2"/>
            <p:cNvGrpSpPr/>
            <p:nvPr/>
          </p:nvGrpSpPr>
          <p:grpSpPr>
            <a:xfrm>
              <a:off x="3120026" y="1786291"/>
              <a:ext cx="3677014" cy="1138212"/>
              <a:chOff x="3120027" y="1581149"/>
              <a:chExt cx="3677014" cy="1138212"/>
            </a:xfrm>
          </p:grpSpPr>
          <p:sp>
            <p:nvSpPr>
              <p:cNvPr id="41" name="Textbox"/>
              <p:cNvSpPr/>
              <p:nvPr/>
            </p:nvSpPr>
            <p:spPr>
              <a:xfrm>
                <a:off x="3174890" y="1581149"/>
                <a:ext cx="3622151" cy="1138212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5:  Prototype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Draw your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invention and build it.</a:t>
                </a:r>
                <a:endParaRPr lang="en-US" sz="1600" dirty="0">
                  <a:solidFill>
                    <a:prstClr val="black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Round Same Side Corner Rectangle 41"/>
              <p:cNvSpPr/>
              <p:nvPr/>
            </p:nvSpPr>
            <p:spPr>
              <a:xfrm rot="16200000">
                <a:off x="2605786" y="2095392"/>
                <a:ext cx="1138210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4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1466251"/>
              <a:ext cx="731520" cy="731520"/>
            </a:xfrm>
            <a:prstGeom prst="rect">
              <a:avLst/>
            </a:prstGeom>
            <a:effectLst/>
          </p:spPr>
        </p:pic>
      </p:grpSp>
      <p:grpSp>
        <p:nvGrpSpPr>
          <p:cNvPr id="44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45" name="Connector"/>
            <p:cNvCxnSpPr>
              <a:cxnSpLocks/>
              <a:stCxn id="61" idx="2"/>
              <a:endCxn id="46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47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57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58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59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60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61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161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/>
          <p:cNvSpPr/>
          <p:nvPr/>
        </p:nvSpPr>
        <p:spPr>
          <a:xfrm>
            <a:off x="342900" y="2647948"/>
            <a:ext cx="1143002" cy="1527259"/>
          </a:xfrm>
          <a:prstGeom prst="arc">
            <a:avLst>
              <a:gd name="adj1" fmla="val 5401375"/>
              <a:gd name="adj2" fmla="val 14145948"/>
            </a:avLst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514350" y="3204643"/>
            <a:ext cx="800101" cy="970566"/>
          </a:xfrm>
          <a:prstGeom prst="arc">
            <a:avLst>
              <a:gd name="adj1" fmla="val 5401375"/>
              <a:gd name="adj2" fmla="val 16170927"/>
            </a:avLst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>
            <a:off x="609600" y="3689926"/>
            <a:ext cx="609602" cy="485282"/>
          </a:xfrm>
          <a:prstGeom prst="arc">
            <a:avLst>
              <a:gd name="adj1" fmla="val 5401375"/>
              <a:gd name="adj2" fmla="val 16170927"/>
            </a:avLst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4" name="Step 5"/>
          <p:cNvGrpSpPr/>
          <p:nvPr/>
        </p:nvGrpSpPr>
        <p:grpSpPr>
          <a:xfrm>
            <a:off x="3120027" y="2799580"/>
            <a:ext cx="3859893" cy="1459449"/>
            <a:chOff x="3120027" y="1259917"/>
            <a:chExt cx="3859893" cy="1459449"/>
          </a:xfrm>
        </p:grpSpPr>
        <p:grpSp>
          <p:nvGrpSpPr>
            <p:cNvPr id="25" name="Step 1"/>
            <p:cNvGrpSpPr/>
            <p:nvPr/>
          </p:nvGrpSpPr>
          <p:grpSpPr>
            <a:xfrm>
              <a:off x="3120027" y="1581149"/>
              <a:ext cx="3677013" cy="1138217"/>
              <a:chOff x="3120027" y="1581149"/>
              <a:chExt cx="3677013" cy="1138217"/>
            </a:xfrm>
          </p:grpSpPr>
          <p:sp>
            <p:nvSpPr>
              <p:cNvPr id="27" name="Textbox"/>
              <p:cNvSpPr/>
              <p:nvPr/>
            </p:nvSpPr>
            <p:spPr>
              <a:xfrm>
                <a:off x="3174890" y="1581149"/>
                <a:ext cx="3622150" cy="1138217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5:  Prototype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Draw your invention and build it.</a:t>
                </a:r>
              </a:p>
            </p:txBody>
          </p:sp>
          <p:sp>
            <p:nvSpPr>
              <p:cNvPr id="28" name="Round Same Side Corner Rectangle 27"/>
              <p:cNvSpPr/>
              <p:nvPr/>
            </p:nvSpPr>
            <p:spPr>
              <a:xfrm rot="16200000">
                <a:off x="2605783" y="2095395"/>
                <a:ext cx="1138215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4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1259917"/>
              <a:ext cx="731520" cy="731520"/>
            </a:xfrm>
            <a:prstGeom prst="rect">
              <a:avLst/>
            </a:prstGeom>
          </p:spPr>
        </p:pic>
      </p:grpSp>
      <p:grpSp>
        <p:nvGrpSpPr>
          <p:cNvPr id="29" name="Step 6"/>
          <p:cNvGrpSpPr/>
          <p:nvPr/>
        </p:nvGrpSpPr>
        <p:grpSpPr>
          <a:xfrm>
            <a:off x="3120026" y="3085030"/>
            <a:ext cx="4910907" cy="1458249"/>
            <a:chOff x="3120026" y="1466253"/>
            <a:chExt cx="4910907" cy="1458249"/>
          </a:xfrm>
        </p:grpSpPr>
        <p:grpSp>
          <p:nvGrpSpPr>
            <p:cNvPr id="32" name="Step 2"/>
            <p:cNvGrpSpPr/>
            <p:nvPr/>
          </p:nvGrpSpPr>
          <p:grpSpPr>
            <a:xfrm>
              <a:off x="3120026" y="1786291"/>
              <a:ext cx="4728027" cy="1138211"/>
              <a:chOff x="3120027" y="1581149"/>
              <a:chExt cx="4728027" cy="1138211"/>
            </a:xfrm>
          </p:grpSpPr>
          <p:sp>
            <p:nvSpPr>
              <p:cNvPr id="35" name="Textbox"/>
              <p:cNvSpPr/>
              <p:nvPr/>
            </p:nvSpPr>
            <p:spPr>
              <a:xfrm>
                <a:off x="3174890" y="1581149"/>
                <a:ext cx="4673164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6:  Testing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See if your invention works.</a:t>
                </a:r>
              </a:p>
            </p:txBody>
          </p:sp>
          <p:sp>
            <p:nvSpPr>
              <p:cNvPr id="36" name="Round Same Side Corner Rectangle 35"/>
              <p:cNvSpPr/>
              <p:nvPr/>
            </p:nvSpPr>
            <p:spPr>
              <a:xfrm rot="16200000">
                <a:off x="2605786" y="209539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5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413" y="1466253"/>
              <a:ext cx="731520" cy="731520"/>
            </a:xfrm>
            <a:prstGeom prst="rect">
              <a:avLst/>
            </a:prstGeom>
          </p:spPr>
        </p:pic>
      </p:grpSp>
      <p:grpSp>
        <p:nvGrpSpPr>
          <p:cNvPr id="39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40" name="Connector"/>
            <p:cNvCxnSpPr>
              <a:cxnSpLocks/>
              <a:stCxn id="47" idx="2"/>
              <a:endCxn id="41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42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43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44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45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46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47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sp>
        <p:nvSpPr>
          <p:cNvPr id="37" name="Textbox"/>
          <p:cNvSpPr/>
          <p:nvPr/>
        </p:nvSpPr>
        <p:spPr>
          <a:xfrm>
            <a:off x="3174889" y="3405070"/>
            <a:ext cx="4673164" cy="1138211"/>
          </a:xfrm>
          <a:prstGeom prst="roundRect">
            <a:avLst>
              <a:gd name="adj" fmla="val 3581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18872" bIns="91440" rtlCol="0" anchor="t" anchorCtr="0"/>
          <a:lstStyle/>
          <a:p>
            <a:pPr lvl="0">
              <a:spcBef>
                <a:spcPts val="200"/>
              </a:spcBef>
              <a:spcAft>
                <a:spcPts val="1200"/>
              </a:spcAft>
            </a:pPr>
            <a:r>
              <a:rPr lang="en-US" dirty="0">
                <a:noFill/>
                <a:latin typeface="Arial Black" panose="020B0A04020102020204" pitchFamily="34" charset="0"/>
                <a:ea typeface="Arial"/>
                <a:cs typeface="Arial"/>
                <a:sym typeface="Arial"/>
              </a:rPr>
              <a:t>Step 6:  </a:t>
            </a:r>
            <a:r>
              <a:rPr lang="en-US" dirty="0" smtClean="0">
                <a:noFill/>
                <a:latin typeface="Arial Black" panose="020B0A04020102020204" pitchFamily="34" charset="0"/>
                <a:ea typeface="Arial"/>
                <a:cs typeface="Arial"/>
                <a:sym typeface="Arial"/>
              </a:rPr>
              <a:t>Testing </a:t>
            </a:r>
            <a:r>
              <a:rPr lang="en-US" dirty="0" smtClean="0">
                <a:solidFill>
                  <a:prstClr val="black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&amp; Improving</a:t>
            </a:r>
            <a:endParaRPr lang="en-US" dirty="0">
              <a:solidFill>
                <a:prstClr val="black"/>
              </a:solidFill>
              <a:latin typeface="Arial Black" panose="020B0A04020102020204" pitchFamily="34" charset="0"/>
              <a:ea typeface="Arial"/>
              <a:cs typeface="Arial"/>
              <a:sym typeface="Arial"/>
            </a:endParaRPr>
          </a:p>
          <a:p>
            <a:pPr lvl="0"/>
            <a:r>
              <a:rPr lang="en-US" sz="1600" dirty="0">
                <a:noFill/>
                <a:latin typeface="Arial"/>
                <a:cs typeface="Arial"/>
                <a:sym typeface="Arial"/>
              </a:rPr>
              <a:t>See if your invention works</a:t>
            </a:r>
            <a:r>
              <a:rPr lang="en-US" sz="1600" dirty="0" smtClean="0">
                <a:noFill/>
                <a:latin typeface="Arial"/>
                <a:cs typeface="Arial"/>
                <a:sym typeface="Arial"/>
              </a:rPr>
              <a:t>.</a:t>
            </a:r>
            <a:br>
              <a:rPr lang="en-US" sz="1600" dirty="0" smtClean="0">
                <a:noFill/>
                <a:latin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Fix the parts that don’t work.</a:t>
            </a:r>
            <a:endParaRPr lang="en-US" sz="160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3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3" name="Step 6"/>
          <p:cNvGrpSpPr/>
          <p:nvPr/>
        </p:nvGrpSpPr>
        <p:grpSpPr>
          <a:xfrm>
            <a:off x="3120027" y="3085030"/>
            <a:ext cx="4911453" cy="1458849"/>
            <a:chOff x="3120027" y="1260511"/>
            <a:chExt cx="4911453" cy="1458849"/>
          </a:xfrm>
        </p:grpSpPr>
        <p:grpSp>
          <p:nvGrpSpPr>
            <p:cNvPr id="24" name="Step 1"/>
            <p:cNvGrpSpPr/>
            <p:nvPr/>
          </p:nvGrpSpPr>
          <p:grpSpPr>
            <a:xfrm>
              <a:off x="3120027" y="1581149"/>
              <a:ext cx="4728573" cy="1138211"/>
              <a:chOff x="3120027" y="1581149"/>
              <a:chExt cx="4728573" cy="1138211"/>
            </a:xfrm>
          </p:grpSpPr>
          <p:sp>
            <p:nvSpPr>
              <p:cNvPr id="26" name="Textbox"/>
              <p:cNvSpPr/>
              <p:nvPr/>
            </p:nvSpPr>
            <p:spPr>
              <a:xfrm>
                <a:off x="3174890" y="1581149"/>
                <a:ext cx="4673710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6:  </a:t>
                </a:r>
                <a:r>
                  <a:rPr lang="en-US" dirty="0" smtClean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Testing &amp; Improving</a:t>
                </a:r>
                <a:endParaRPr lang="en-US" dirty="0">
                  <a:solidFill>
                    <a:prstClr val="black"/>
                  </a:solidFill>
                  <a:latin typeface="Arial Black" panose="020B0A04020102020204" pitchFamily="34" charset="0"/>
                  <a:ea typeface="Arial"/>
                  <a:cs typeface="Arial"/>
                  <a:sym typeface="Arial"/>
                </a:endParaRPr>
              </a:p>
              <a:p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See if your invention works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.</a:t>
                </a:r>
                <a:b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</a:br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Fix the parts that don’t work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1600" dirty="0">
                  <a:solidFill>
                    <a:prstClr val="black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 rot="16200000">
                <a:off x="2605786" y="209539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5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960" y="1260511"/>
              <a:ext cx="731520" cy="731520"/>
            </a:xfrm>
            <a:prstGeom prst="rect">
              <a:avLst/>
            </a:prstGeom>
          </p:spPr>
        </p:pic>
      </p:grpSp>
      <p:grpSp>
        <p:nvGrpSpPr>
          <p:cNvPr id="28" name="Step 7"/>
          <p:cNvGrpSpPr/>
          <p:nvPr/>
        </p:nvGrpSpPr>
        <p:grpSpPr>
          <a:xfrm>
            <a:off x="3120026" y="3369879"/>
            <a:ext cx="3997054" cy="1458255"/>
            <a:chOff x="3120026" y="1466251"/>
            <a:chExt cx="3997054" cy="1458255"/>
          </a:xfrm>
        </p:grpSpPr>
        <p:grpSp>
          <p:nvGrpSpPr>
            <p:cNvPr id="29" name="Step 2"/>
            <p:cNvGrpSpPr/>
            <p:nvPr/>
          </p:nvGrpSpPr>
          <p:grpSpPr>
            <a:xfrm>
              <a:off x="3120026" y="1786291"/>
              <a:ext cx="3814174" cy="1138215"/>
              <a:chOff x="3120027" y="1581149"/>
              <a:chExt cx="3814174" cy="1138215"/>
            </a:xfrm>
          </p:grpSpPr>
          <p:sp>
            <p:nvSpPr>
              <p:cNvPr id="31" name="Textbox"/>
              <p:cNvSpPr/>
              <p:nvPr/>
            </p:nvSpPr>
            <p:spPr>
              <a:xfrm>
                <a:off x="3174890" y="1581149"/>
                <a:ext cx="3759311" cy="1138215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7:  Communicate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Tell others about your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invention.</a:t>
                </a:r>
                <a:endParaRPr lang="en-US" sz="1600" dirty="0">
                  <a:solidFill>
                    <a:prstClr val="black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Round Same Side Corner Rectangle 31"/>
              <p:cNvSpPr/>
              <p:nvPr/>
            </p:nvSpPr>
            <p:spPr>
              <a:xfrm rot="16200000">
                <a:off x="2605784" y="2095394"/>
                <a:ext cx="1138213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D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560" y="1466251"/>
              <a:ext cx="731520" cy="731520"/>
            </a:xfrm>
            <a:prstGeom prst="rect">
              <a:avLst/>
            </a:prstGeom>
          </p:spPr>
        </p:pic>
      </p:grpSp>
      <p:grpSp>
        <p:nvGrpSpPr>
          <p:cNvPr id="33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34" name="Connector"/>
            <p:cNvCxnSpPr>
              <a:cxnSpLocks/>
              <a:stCxn id="43" idx="2"/>
              <a:endCxn id="35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36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39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40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41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42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43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543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19" name="Step 7"/>
          <p:cNvGrpSpPr/>
          <p:nvPr/>
        </p:nvGrpSpPr>
        <p:grpSpPr>
          <a:xfrm>
            <a:off x="3120027" y="3369883"/>
            <a:ext cx="3997053" cy="1458251"/>
            <a:chOff x="3120027" y="1261108"/>
            <a:chExt cx="3997053" cy="1458251"/>
          </a:xfrm>
        </p:grpSpPr>
        <p:grpSp>
          <p:nvGrpSpPr>
            <p:cNvPr id="23" name="Step 1"/>
            <p:cNvGrpSpPr/>
            <p:nvPr/>
          </p:nvGrpSpPr>
          <p:grpSpPr>
            <a:xfrm>
              <a:off x="3120027" y="1581149"/>
              <a:ext cx="3814173" cy="1138210"/>
              <a:chOff x="3120027" y="1581149"/>
              <a:chExt cx="3814173" cy="1138210"/>
            </a:xfrm>
          </p:grpSpPr>
          <p:sp>
            <p:nvSpPr>
              <p:cNvPr id="25" name="Textbox"/>
              <p:cNvSpPr/>
              <p:nvPr/>
            </p:nvSpPr>
            <p:spPr>
              <a:xfrm>
                <a:off x="3174890" y="1581149"/>
                <a:ext cx="3759310" cy="1138210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7:  Communicate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Tell others about your invention.</a:t>
                </a:r>
              </a:p>
            </p:txBody>
          </p:sp>
          <p:sp>
            <p:nvSpPr>
              <p:cNvPr id="26" name="Round Same Side Corner Rectangle 25"/>
              <p:cNvSpPr/>
              <p:nvPr/>
            </p:nvSpPr>
            <p:spPr>
              <a:xfrm rot="16200000">
                <a:off x="2605787" y="2095391"/>
                <a:ext cx="1138208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FD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560" y="1261108"/>
              <a:ext cx="731520" cy="731520"/>
            </a:xfrm>
            <a:prstGeom prst="rect">
              <a:avLst/>
            </a:prstGeom>
          </p:spPr>
        </p:pic>
      </p:grpSp>
      <p:grpSp>
        <p:nvGrpSpPr>
          <p:cNvPr id="48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49" name="Connector"/>
            <p:cNvCxnSpPr>
              <a:cxnSpLocks/>
              <a:stCxn id="56" idx="2"/>
              <a:endCxn id="50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5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52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53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54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5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56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012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0" y="1504950"/>
            <a:ext cx="4800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Find a Problem: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a simple problem to practice solving as a class.</a:t>
            </a:r>
          </a:p>
        </p:txBody>
      </p:sp>
      <p:grpSp>
        <p:nvGrpSpPr>
          <p:cNvPr id="28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29" name="Connector"/>
            <p:cNvCxnSpPr>
              <a:cxnSpLocks/>
              <a:stCxn id="36" idx="2"/>
              <a:endCxn id="30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3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32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33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34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3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36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24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25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26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27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2" name="Solution - deselected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4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5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6" name="Problem - deselected" hidden="1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533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0" y="1504950"/>
            <a:ext cx="48006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Describe the Problem: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Imagine you are describing the problem to someone who knows nothing about it.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 they need to know to solve it?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8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29" name="Connector"/>
            <p:cNvCxnSpPr>
              <a:cxnSpLocks/>
              <a:stCxn id="36" idx="2"/>
              <a:endCxn id="30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3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32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33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34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3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36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24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25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26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27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2" name="Solution - deselected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4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5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6" name="Problem - deselected" hidden="1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4272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0" y="1504950"/>
            <a:ext cx="480060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Who or what has this problem?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things already solve this problem?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Can you solve it better or differently?</a:t>
            </a:r>
          </a:p>
        </p:txBody>
      </p:sp>
      <p:grpSp>
        <p:nvGrpSpPr>
          <p:cNvPr id="15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18" name="Connector"/>
            <p:cNvCxnSpPr>
              <a:cxnSpLocks/>
              <a:stCxn id="28" idx="2"/>
              <a:endCxn id="20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2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24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25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26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27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28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37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38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9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0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1" name="Solution - deselected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2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3" name="Research - deselected" hidden="1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4" name="Problem - deselected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904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8000" y="1504950"/>
            <a:ext cx="48768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Requirements: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does it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should it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Safety, size, weight, strength, time, cost, etc.</a:t>
            </a:r>
          </a:p>
        </p:txBody>
      </p:sp>
      <p:grpSp>
        <p:nvGrpSpPr>
          <p:cNvPr id="7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8" name="Connector"/>
            <p:cNvCxnSpPr>
              <a:cxnSpLocks/>
              <a:stCxn id="15" idx="2"/>
              <a:endCxn id="9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10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11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12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13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14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15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2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35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4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3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2" name="Solution - deselected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1" name="Requirements - deselected" hidden="1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0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29" name="Problem - deselected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335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/>
    </mc:Choice>
    <mc:Fallback xmlns="">
      <p:transition spd="slow" advClick="0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Rot by="21600000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Rot by="32400000">
                                      <p:cBhvr>
                                        <p:cTn id="3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animRot by="37800000">
                                      <p:cBhvr>
                                        <p:cTn id="40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Rot by="48600000">
                                      <p:cBhvr>
                                        <p:cTn id="4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4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54000000">
                                      <p:cBhvr>
                                        <p:cTn id="52" dur="4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animRot by="64800000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0" y="1504950"/>
            <a:ext cx="48006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Find Solutions: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Brainstorm as many ideas 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as possible.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Write or draw every idea.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There are no bad ideas!</a:t>
            </a:r>
          </a:p>
        </p:txBody>
      </p:sp>
      <p:grpSp>
        <p:nvGrpSpPr>
          <p:cNvPr id="7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8" name="Connector"/>
            <p:cNvCxnSpPr>
              <a:cxnSpLocks/>
              <a:stCxn id="15" idx="2"/>
              <a:endCxn id="9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10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11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12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13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14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15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29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30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1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2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3" name="Solution - deselected" hidden="1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4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5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6" name="Problem - deselected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492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0" y="1504950"/>
            <a:ext cx="48768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Share, discuss, compare, 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and change ideas.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Does the solution meet the requirements?</a:t>
            </a:r>
          </a:p>
        </p:txBody>
      </p:sp>
      <p:grpSp>
        <p:nvGrpSpPr>
          <p:cNvPr id="7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8" name="Connector"/>
            <p:cNvCxnSpPr>
              <a:cxnSpLocks/>
              <a:stCxn id="15" idx="2"/>
              <a:endCxn id="9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10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11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12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13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14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15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29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30" name="Communicate - deselected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1" name="Testing - deslected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2" name="Prototype - deselected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3" name="Solution - deselected" hidden="1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4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5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36" name="Problem - deselected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781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Example Problem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16" name="Connector"/>
            <p:cNvCxnSpPr>
              <a:cxnSpLocks/>
              <a:stCxn id="36" idx="2"/>
              <a:endCxn id="18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31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32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33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34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3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36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  <p:grpSp>
        <p:nvGrpSpPr>
          <p:cNvPr id="45" name="Engineering Design Process - deselected"/>
          <p:cNvGrpSpPr/>
          <p:nvPr/>
        </p:nvGrpSpPr>
        <p:grpSpPr>
          <a:xfrm>
            <a:off x="914396" y="1581150"/>
            <a:ext cx="1824084" cy="3246985"/>
            <a:chOff x="914396" y="1581150"/>
            <a:chExt cx="1824084" cy="3246985"/>
          </a:xfrm>
          <a:solidFill>
            <a:srgbClr val="A2B0D2"/>
          </a:solidFill>
        </p:grpSpPr>
        <p:sp>
          <p:nvSpPr>
            <p:cNvPr id="46" name="Communicate - deselected" hidden="1"/>
            <p:cNvSpPr/>
            <p:nvPr/>
          </p:nvSpPr>
          <p:spPr>
            <a:xfrm>
              <a:off x="914411" y="449284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7" name="Testing - deslected" hidden="1"/>
            <p:cNvSpPr/>
            <p:nvPr/>
          </p:nvSpPr>
          <p:spPr>
            <a:xfrm>
              <a:off x="914411" y="4007567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8" name="Prototype - deselected" hidden="1"/>
            <p:cNvSpPr/>
            <p:nvPr/>
          </p:nvSpPr>
          <p:spPr>
            <a:xfrm>
              <a:off x="914399" y="3522284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49" name="Solution - deselected"/>
            <p:cNvSpPr/>
            <p:nvPr/>
          </p:nvSpPr>
          <p:spPr>
            <a:xfrm>
              <a:off x="914396" y="3036998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50" name="Requirements - deselected"/>
            <p:cNvSpPr/>
            <p:nvPr/>
          </p:nvSpPr>
          <p:spPr>
            <a:xfrm>
              <a:off x="914397" y="2551716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51" name="Research - deselected"/>
            <p:cNvSpPr/>
            <p:nvPr/>
          </p:nvSpPr>
          <p:spPr>
            <a:xfrm>
              <a:off x="914398" y="2066432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  <p:sp>
          <p:nvSpPr>
            <p:cNvPr id="52" name="Problem - deselected"/>
            <p:cNvSpPr/>
            <p:nvPr/>
          </p:nvSpPr>
          <p:spPr>
            <a:xfrm>
              <a:off x="914399" y="1581150"/>
              <a:ext cx="1824069" cy="335287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48000" y="1504950"/>
            <a:ext cx="48768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Remaining Steps: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Design and build a prototype.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 and </a:t>
            </a:r>
            <a:b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make it better.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Show and tell others.</a:t>
            </a:r>
          </a:p>
        </p:txBody>
      </p:sp>
    </p:spTree>
    <p:extLst>
      <p:ext uri="{BB962C8B-B14F-4D97-AF65-F5344CB8AC3E}">
        <p14:creationId xmlns:p14="http://schemas.microsoft.com/office/powerpoint/2010/main" val="26460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7 L 0.29202 4.93827E-7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classmates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Next Class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 0.10371 " pathEditMode="relative" rAng="0" ptsTypes="AA">
                                          <p:cBhvr>
                                            <p:cTn id="6" dur="1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 p14:presetBounceEnd="20000">
                                      <p:stCondLst>
                                        <p:cond delay="60"/>
                                      </p:stCondLst>
                                      <p:childTnLst>
                                        <p:animRot by="64800000" p14:bounceEnd="20000">
                                          <p:cBhvr>
                                            <p:cTn id="20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20000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fill="hold" nodeType="withEffect" p14:presetBounceEnd="20000">
                                      <p:stCondLst>
                                        <p:cond delay="90"/>
                                      </p:stCondLst>
                                      <p:childTnLst>
                                        <p:animRot by="54000000" p14:bounceEnd="20000">
                                          <p:cBhvr>
                                            <p:cTn id="26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20000">
                                      <p:stCondLst>
                                        <p:cond delay="12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 p14:presetBounceEnd="20000">
                                      <p:stCondLst>
                                        <p:cond delay="120"/>
                                      </p:stCondLst>
                                      <p:childTnLst>
                                        <p:animRot by="48600000" p14:bounceEnd="20000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2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fill="hold" nodeType="withEffect" p14:presetBounceEnd="20000">
                                      <p:stCondLst>
                                        <p:cond delay="150"/>
                                      </p:stCondLst>
                                      <p:childTnLst>
                                        <p:animRot by="37800000" p14:bounceEnd="20000">
                                          <p:cBhvr>
                                            <p:cTn id="3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 p14:presetBounceEnd="20000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1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2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fill="hold" nodeType="withEffect" p14:presetBounceEnd="20000">
                                      <p:stCondLst>
                                        <p:cond delay="180"/>
                                      </p:stCondLst>
                                      <p:childTnLst>
                                        <p:animRot by="32400000" p14:bounceEnd="20000">
                                          <p:cBhvr>
                                            <p:cTn id="44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20000">
                                      <p:stCondLst>
                                        <p:cond delay="21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7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8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 p14:presetBounceEnd="20000">
                                      <p:stCondLst>
                                        <p:cond delay="210"/>
                                      </p:stCondLst>
                                      <p:childTnLst>
                                        <p:animRot by="21600000" p14:bounceEnd="20000">
                                          <p:cBhvr>
                                            <p:cTn id="50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 p14:presetBounceEnd="20000">
                                      <p:stCondLst>
                                        <p:cond delay="24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3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4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 p14:presetBounceEnd="20000">
                                      <p:stCondLst>
                                        <p:cond delay="240"/>
                                      </p:stCondLst>
                                      <p:childTnLst>
                                        <p:animRot by="10800000" p14:bounceEnd="20000">
                                          <p:cBhvr>
                                            <p:cTn id="56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 0.10371 " pathEditMode="relative" rAng="0" ptsTypes="AA">
                                          <p:cBhvr>
                                            <p:cTn id="6" dur="1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60"/>
                                      </p:stCondLst>
                                      <p:childTnLst>
                                        <p:animRot by="64800000">
                                          <p:cBhvr>
                                            <p:cTn id="20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9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fill="hold" nodeType="withEffect">
                                      <p:stCondLst>
                                        <p:cond delay="90"/>
                                      </p:stCondLst>
                                      <p:childTnLst>
                                        <p:animRot by="54000000">
                                          <p:cBhvr>
                                            <p:cTn id="26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animRot by="48600000">
                                          <p:cBhvr>
                                            <p:cTn id="32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Rot by="37800000">
                                          <p:cBhvr>
                                            <p:cTn id="38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animRot by="32400000">
                                          <p:cBhvr>
                                            <p:cTn id="44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1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21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24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24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6" dur="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/>
    </mc:Choice>
    <mc:Fallback xmlns="">
      <p:transition spd="slow" advClick="0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Rot by="21600000">
                                      <p:cBhvr>
                                        <p:cTn id="2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Rot by="32400000">
                                      <p:cBhvr>
                                        <p:cTn id="3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animRot by="37800000">
                                      <p:cBhvr>
                                        <p:cTn id="40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Rot by="48600000">
                                      <p:cBhvr>
                                        <p:cTn id="4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4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54000000">
                                      <p:cBhvr>
                                        <p:cTn id="52" dur="4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animRot by="64800000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8136" y="2029968"/>
            <a:ext cx="588013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24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Engineering?</a:t>
            </a:r>
            <a:endParaRPr lang="en-US" sz="624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496" y="132588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What is</a:t>
            </a:r>
            <a:endParaRPr lang="en-US" sz="52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5801"/>
            <a:ext cx="4366908" cy="437047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88827" y="496337"/>
            <a:ext cx="4152253" cy="4150827"/>
            <a:chOff x="3005328" y="1562100"/>
            <a:chExt cx="13313664" cy="133090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048000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110" y="1562100"/>
              <a:ext cx="3086100" cy="30861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7848" y="3048000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8320" y="6669024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7848" y="10290048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824" y="11780520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0290048"/>
              <a:ext cx="3090672" cy="3090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328" y="6669024"/>
              <a:ext cx="3090672" cy="3090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6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496" y="496337"/>
            <a:ext cx="8101584" cy="4150827"/>
            <a:chOff x="539496" y="496337"/>
            <a:chExt cx="8101584" cy="4150827"/>
          </a:xfrm>
        </p:grpSpPr>
        <p:sp>
          <p:nvSpPr>
            <p:cNvPr id="4" name="TextBox 3"/>
            <p:cNvSpPr txBox="1"/>
            <p:nvPr/>
          </p:nvSpPr>
          <p:spPr>
            <a:xfrm>
              <a:off x="1088136" y="2029968"/>
              <a:ext cx="5880136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240" dirty="0" smtClean="0">
                  <a:solidFill>
                    <a:schemeClr val="bg1"/>
                  </a:solidFill>
                  <a:latin typeface="Arial Black" panose="020B0A04020102020204" pitchFamily="34" charset="0"/>
                  <a:ea typeface="Yu Gothic Light" panose="020B0300000000000000" pitchFamily="34" charset="-128"/>
                  <a:cs typeface="Arial" panose="020B0604020202020204" pitchFamily="34" charset="0"/>
                </a:rPr>
                <a:t>Engineering?</a:t>
              </a:r>
              <a:endParaRPr lang="en-US" sz="624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9496" y="1325880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dirty="0" smtClean="0">
                  <a:solidFill>
                    <a:schemeClr val="bg1"/>
                  </a:solidFill>
                  <a:latin typeface="IBM Plex Sans Light" panose="020B0403050203000203" pitchFamily="34" charset="0"/>
                  <a:cs typeface="Arial" panose="020B0604020202020204" pitchFamily="34" charset="0"/>
                </a:rPr>
                <a:t>What is</a:t>
              </a:r>
              <a:endParaRPr lang="en-US" sz="5200" dirty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488827" y="496337"/>
              <a:ext cx="4152253" cy="4150827"/>
              <a:chOff x="3005328" y="1562100"/>
              <a:chExt cx="13313664" cy="13309092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3048000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9110" y="1562100"/>
                <a:ext cx="3086100" cy="30861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7848" y="3048000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8320" y="6669024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7848" y="10290048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6824" y="11780520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10290048"/>
                <a:ext cx="3090672" cy="309067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40" hidden="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328" y="6669024"/>
                <a:ext cx="3090672" cy="3090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02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"/>
    </mc:Choice>
    <mc:Fallback xmlns="">
      <p:transition spd="slow" advClick="0" advTm="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 Engineers do?</a:t>
            </a:r>
          </a:p>
        </p:txBody>
      </p:sp>
      <p:pic>
        <p:nvPicPr>
          <p:cNvPr id="4" name="Helm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02" y="1885950"/>
            <a:ext cx="958604" cy="958604"/>
          </a:xfrm>
          <a:prstGeom prst="rect">
            <a:avLst/>
          </a:prstGeom>
        </p:spPr>
      </p:pic>
      <p:pic>
        <p:nvPicPr>
          <p:cNvPr id="29" name="Toast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47" y="2495550"/>
            <a:ext cx="905853" cy="905853"/>
          </a:xfrm>
          <a:prstGeom prst="rect">
            <a:avLst/>
          </a:prstGeom>
        </p:spPr>
      </p:pic>
      <p:grpSp>
        <p:nvGrpSpPr>
          <p:cNvPr id="30" name="Bridge"/>
          <p:cNvGrpSpPr>
            <a:grpSpLocks noChangeAspect="1"/>
          </p:cNvGrpSpPr>
          <p:nvPr/>
        </p:nvGrpSpPr>
        <p:grpSpPr>
          <a:xfrm>
            <a:off x="1600200" y="3889573"/>
            <a:ext cx="5181600" cy="1256213"/>
            <a:chOff x="-7521798" y="742950"/>
            <a:chExt cx="21215796" cy="51435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742950"/>
              <a:ext cx="5692998" cy="51435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68798" y="742950"/>
              <a:ext cx="5692998" cy="51435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21798" y="742950"/>
              <a:ext cx="5692998" cy="5143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742950"/>
              <a:ext cx="5692998" cy="5143500"/>
            </a:xfrm>
            <a:prstGeom prst="rect">
              <a:avLst/>
            </a:prstGeom>
          </p:spPr>
        </p:pic>
      </p:grpSp>
      <p:pic>
        <p:nvPicPr>
          <p:cNvPr id="20" name="Saturn V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5869"/>
          <a:stretch/>
        </p:blipFill>
        <p:spPr>
          <a:xfrm>
            <a:off x="152400" y="1407679"/>
            <a:ext cx="1055798" cy="3735819"/>
          </a:xfrm>
          <a:prstGeom prst="rect">
            <a:avLst/>
          </a:prstGeom>
        </p:spPr>
      </p:pic>
      <p:pic>
        <p:nvPicPr>
          <p:cNvPr id="26" name="Space Shuttl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21629"/>
          <a:stretch/>
        </p:blipFill>
        <p:spPr>
          <a:xfrm>
            <a:off x="1029926" y="3154680"/>
            <a:ext cx="1124186" cy="1981200"/>
          </a:xfrm>
          <a:prstGeom prst="rect">
            <a:avLst/>
          </a:prstGeom>
        </p:spPr>
      </p:pic>
      <p:pic>
        <p:nvPicPr>
          <p:cNvPr id="2" name="Computer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57550"/>
            <a:ext cx="1845329" cy="1845329"/>
          </a:xfrm>
          <a:prstGeom prst="rect">
            <a:avLst/>
          </a:prstGeom>
        </p:spPr>
      </p:pic>
      <p:pic>
        <p:nvPicPr>
          <p:cNvPr id="37" name="Race Car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1609210"/>
            <a:ext cx="1743082" cy="368965"/>
          </a:xfrm>
          <a:prstGeom prst="rect">
            <a:avLst/>
          </a:prstGeom>
        </p:spPr>
      </p:pic>
      <p:pic>
        <p:nvPicPr>
          <p:cNvPr id="72" name="Tractor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800" y="1315463"/>
            <a:ext cx="1332487" cy="1332487"/>
          </a:xfrm>
          <a:prstGeom prst="rect">
            <a:avLst/>
          </a:prstGeom>
        </p:spPr>
      </p:pic>
      <p:grpSp>
        <p:nvGrpSpPr>
          <p:cNvPr id="75" name="Racket"/>
          <p:cNvGrpSpPr/>
          <p:nvPr/>
        </p:nvGrpSpPr>
        <p:grpSpPr>
          <a:xfrm>
            <a:off x="4572000" y="2767293"/>
            <a:ext cx="1434597" cy="1099857"/>
            <a:chOff x="1285412" y="1471893"/>
            <a:chExt cx="1533988" cy="117605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412" y="1471893"/>
              <a:ext cx="1533988" cy="117605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452" y="2106390"/>
              <a:ext cx="389160" cy="389160"/>
            </a:xfrm>
            <a:prstGeom prst="rect">
              <a:avLst/>
            </a:prstGeom>
          </p:spPr>
        </p:pic>
      </p:grpSp>
      <p:sp>
        <p:nvSpPr>
          <p:cNvPr id="5" name="Design"/>
          <p:cNvSpPr txBox="1"/>
          <p:nvPr/>
        </p:nvSpPr>
        <p:spPr>
          <a:xfrm>
            <a:off x="749300" y="2038350"/>
            <a:ext cx="328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 smtClean="0">
                <a:ln w="28575">
                  <a:solidFill>
                    <a:schemeClr val="bg1"/>
                  </a:solidFill>
                </a:ln>
                <a:solidFill>
                  <a:schemeClr val="tx1">
                    <a:alpha val="40000"/>
                  </a:schemeClr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Design</a:t>
            </a:r>
            <a:endParaRPr lang="en-US" sz="3200" dirty="0" smtClean="0">
              <a:ln w="28575">
                <a:solidFill>
                  <a:schemeClr val="bg1"/>
                </a:solidFill>
              </a:ln>
              <a:solidFill>
                <a:schemeClr val="tx1">
                  <a:alpha val="40000"/>
                </a:schemeClr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7" name="Things"/>
          <p:cNvSpPr txBox="1"/>
          <p:nvPr/>
        </p:nvSpPr>
        <p:spPr>
          <a:xfrm>
            <a:off x="1739900" y="2715220"/>
            <a:ext cx="328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 smtClean="0">
                <a:ln w="28575">
                  <a:solidFill>
                    <a:schemeClr val="bg1"/>
                  </a:solidFill>
                </a:ln>
                <a:solidFill>
                  <a:schemeClr val="tx1">
                    <a:alpha val="40000"/>
                  </a:schemeClr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Things</a:t>
            </a:r>
            <a:endParaRPr lang="en-US" sz="3200" dirty="0" smtClean="0">
              <a:ln w="28575">
                <a:solidFill>
                  <a:schemeClr val="bg1"/>
                </a:solidFill>
              </a:ln>
              <a:solidFill>
                <a:schemeClr val="tx1">
                  <a:alpha val="40000"/>
                </a:schemeClr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8" name="Drink Cup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1481" r="29259" b="13149"/>
          <a:stretch/>
        </p:blipFill>
        <p:spPr>
          <a:xfrm flipH="1">
            <a:off x="7498134" y="2466398"/>
            <a:ext cx="492185" cy="894281"/>
          </a:xfrm>
          <a:prstGeom prst="rect">
            <a:avLst/>
          </a:prstGeom>
        </p:spPr>
      </p:pic>
      <p:grpSp>
        <p:nvGrpSpPr>
          <p:cNvPr id="16" name="Spray Can"/>
          <p:cNvGrpSpPr>
            <a:grpSpLocks noChangeAspect="1"/>
          </p:cNvGrpSpPr>
          <p:nvPr/>
        </p:nvGrpSpPr>
        <p:grpSpPr>
          <a:xfrm flipH="1">
            <a:off x="6934200" y="1500443"/>
            <a:ext cx="842707" cy="842707"/>
            <a:chOff x="7321666" y="143470"/>
            <a:chExt cx="5143500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666" y="143470"/>
              <a:ext cx="5143500" cy="5143500"/>
            </a:xfrm>
            <a:prstGeom prst="rect">
              <a:avLst/>
            </a:prstGeom>
          </p:spPr>
        </p:pic>
        <p:sp>
          <p:nvSpPr>
            <p:cNvPr id="82" name="Oval 81"/>
            <p:cNvSpPr/>
            <p:nvPr/>
          </p:nvSpPr>
          <p:spPr>
            <a:xfrm>
              <a:off x="8720540" y="2576215"/>
              <a:ext cx="1358984" cy="1358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72295" y="2529816"/>
              <a:ext cx="1455476" cy="1455476"/>
            </a:xfrm>
            <a:prstGeom prst="rect">
              <a:avLst/>
            </a:prstGeom>
          </p:spPr>
        </p:pic>
      </p:grpSp>
      <p:grpSp>
        <p:nvGrpSpPr>
          <p:cNvPr id="8" name="Smartphone"/>
          <p:cNvGrpSpPr>
            <a:grpSpLocks noChangeAspect="1"/>
          </p:cNvGrpSpPr>
          <p:nvPr/>
        </p:nvGrpSpPr>
        <p:grpSpPr>
          <a:xfrm>
            <a:off x="6530798" y="1470794"/>
            <a:ext cx="419494" cy="826870"/>
            <a:chOff x="3207513" y="-759492"/>
            <a:chExt cx="2908758" cy="5733485"/>
          </a:xfrm>
        </p:grpSpPr>
        <p:sp>
          <p:nvSpPr>
            <p:cNvPr id="110" name="Rounded Rectangle 109"/>
            <p:cNvSpPr/>
            <p:nvPr/>
          </p:nvSpPr>
          <p:spPr>
            <a:xfrm>
              <a:off x="3317195" y="-704849"/>
              <a:ext cx="2689402" cy="5638800"/>
            </a:xfrm>
            <a:prstGeom prst="roundRect">
              <a:avLst/>
            </a:prstGeom>
            <a:solidFill>
              <a:srgbClr val="2C5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547209" y="153618"/>
              <a:ext cx="2229366" cy="3930514"/>
              <a:chOff x="3547209" y="153618"/>
              <a:chExt cx="2229366" cy="393051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47210" y="3659429"/>
                <a:ext cx="2229365" cy="424703"/>
                <a:chOff x="3547210" y="3659429"/>
                <a:chExt cx="2229365" cy="424703"/>
              </a:xfrm>
            </p:grpSpPr>
            <p:sp>
              <p:nvSpPr>
                <p:cNvPr id="111" name="Rounded Rectangle 110"/>
                <p:cNvSpPr/>
                <p:nvPr/>
              </p:nvSpPr>
              <p:spPr>
                <a:xfrm>
                  <a:off x="3547210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ounded Rectangle 111"/>
                <p:cNvSpPr/>
                <p:nvPr/>
              </p:nvSpPr>
              <p:spPr>
                <a:xfrm>
                  <a:off x="4148763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ounded Rectangle 112"/>
                <p:cNvSpPr/>
                <p:nvPr/>
              </p:nvSpPr>
              <p:spPr>
                <a:xfrm>
                  <a:off x="4750317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5351872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3547209" y="153618"/>
                <a:ext cx="2229365" cy="2831352"/>
                <a:chOff x="-1982089" y="889000"/>
                <a:chExt cx="1999960" cy="2540000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-1982089" y="88900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106" name="Rounded Rectangle 105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-1982089" y="142875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ounded Rectangle 103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9" name="Group 88"/>
                <p:cNvGrpSpPr/>
                <p:nvPr/>
              </p:nvGrpSpPr>
              <p:grpSpPr>
                <a:xfrm>
                  <a:off x="-1982089" y="196850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ounded Rectangle 98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ounded Rectangle 99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ounded Rectangle 100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89"/>
                <p:cNvGrpSpPr/>
                <p:nvPr/>
              </p:nvGrpSpPr>
              <p:grpSpPr>
                <a:xfrm>
                  <a:off x="-1982089" y="250825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ounded Rectangle 95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ounded Rectangle 96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-1982089" y="3048000"/>
                  <a:ext cx="920653" cy="381000"/>
                  <a:chOff x="-1905000" y="889000"/>
                  <a:chExt cx="920653" cy="381000"/>
                </a:xfrm>
              </p:grpSpPr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ounded Rectangle 92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513" y="-759492"/>
              <a:ext cx="2908758" cy="5733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4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7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5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6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52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5" grpId="0"/>
          <p:bldP spid="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3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>
                                      <p:stCondLst>
                                        <p:cond delay="48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52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5" grpId="0"/>
          <p:bldP spid="7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0812" y="354509"/>
            <a:ext cx="813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 Engineers do?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02" y="1885950"/>
            <a:ext cx="958604" cy="9586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47" y="2495550"/>
            <a:ext cx="905853" cy="905853"/>
          </a:xfrm>
          <a:prstGeom prst="rect">
            <a:avLst/>
          </a:prstGeom>
        </p:spPr>
      </p:pic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600200" y="3889573"/>
            <a:ext cx="5181600" cy="1256213"/>
            <a:chOff x="-7521798" y="742950"/>
            <a:chExt cx="21215796" cy="51435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742950"/>
              <a:ext cx="5692998" cy="51435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68798" y="742950"/>
              <a:ext cx="5692998" cy="51435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21798" y="742950"/>
              <a:ext cx="5692998" cy="5143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742950"/>
              <a:ext cx="5692998" cy="51435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9" r="35869"/>
          <a:stretch/>
        </p:blipFill>
        <p:spPr>
          <a:xfrm>
            <a:off x="152400" y="1407679"/>
            <a:ext cx="1055798" cy="3735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21629"/>
          <a:stretch/>
        </p:blipFill>
        <p:spPr>
          <a:xfrm>
            <a:off x="1029926" y="3154680"/>
            <a:ext cx="1124186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57550"/>
            <a:ext cx="1845329" cy="18453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1609210"/>
            <a:ext cx="1743082" cy="36896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800" y="1315463"/>
            <a:ext cx="1332487" cy="1332487"/>
          </a:xfrm>
          <a:prstGeom prst="rect">
            <a:avLst/>
          </a:prstGeom>
        </p:spPr>
      </p:pic>
      <p:grpSp>
        <p:nvGrpSpPr>
          <p:cNvPr id="75" name="Racket"/>
          <p:cNvGrpSpPr/>
          <p:nvPr/>
        </p:nvGrpSpPr>
        <p:grpSpPr>
          <a:xfrm>
            <a:off x="4572000" y="2767293"/>
            <a:ext cx="1434597" cy="1099857"/>
            <a:chOff x="1285412" y="1471893"/>
            <a:chExt cx="1533988" cy="117605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412" y="1471893"/>
              <a:ext cx="1533988" cy="1176057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452" y="2106390"/>
              <a:ext cx="389160" cy="38916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749300" y="2038350"/>
            <a:ext cx="328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 smtClean="0">
                <a:ln w="28575">
                  <a:solidFill>
                    <a:schemeClr val="bg1"/>
                  </a:solidFill>
                </a:ln>
                <a:solidFill>
                  <a:schemeClr val="tx1">
                    <a:alpha val="40000"/>
                  </a:schemeClr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Design</a:t>
            </a:r>
            <a:endParaRPr lang="en-US" sz="3200" dirty="0" smtClean="0">
              <a:ln w="28575">
                <a:solidFill>
                  <a:schemeClr val="bg1"/>
                </a:solidFill>
              </a:ln>
              <a:solidFill>
                <a:schemeClr val="tx1">
                  <a:alpha val="40000"/>
                </a:schemeClr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39900" y="2715220"/>
            <a:ext cx="328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 smtClean="0">
                <a:ln w="28575">
                  <a:solidFill>
                    <a:schemeClr val="bg1"/>
                  </a:solidFill>
                </a:ln>
                <a:solidFill>
                  <a:schemeClr val="tx1">
                    <a:alpha val="40000"/>
                  </a:schemeClr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Things</a:t>
            </a:r>
            <a:endParaRPr lang="en-US" sz="3200" dirty="0" smtClean="0">
              <a:ln w="28575">
                <a:solidFill>
                  <a:schemeClr val="bg1"/>
                </a:solidFill>
              </a:ln>
              <a:solidFill>
                <a:schemeClr val="tx1">
                  <a:alpha val="40000"/>
                </a:schemeClr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11481" r="29259" b="13149"/>
          <a:stretch/>
        </p:blipFill>
        <p:spPr>
          <a:xfrm flipH="1">
            <a:off x="7498134" y="2466398"/>
            <a:ext cx="492185" cy="894281"/>
          </a:xfrm>
          <a:prstGeom prst="rect">
            <a:avLst/>
          </a:prstGeom>
        </p:spPr>
      </p:pic>
      <p:grpSp>
        <p:nvGrpSpPr>
          <p:cNvPr id="16" name="Spray Can"/>
          <p:cNvGrpSpPr>
            <a:grpSpLocks noChangeAspect="1"/>
          </p:cNvGrpSpPr>
          <p:nvPr/>
        </p:nvGrpSpPr>
        <p:grpSpPr>
          <a:xfrm flipH="1">
            <a:off x="6934200" y="1500443"/>
            <a:ext cx="842707" cy="842707"/>
            <a:chOff x="7321666" y="143470"/>
            <a:chExt cx="5143500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666" y="143470"/>
              <a:ext cx="5143500" cy="5143500"/>
            </a:xfrm>
            <a:prstGeom prst="rect">
              <a:avLst/>
            </a:prstGeom>
          </p:spPr>
        </p:pic>
        <p:sp>
          <p:nvSpPr>
            <p:cNvPr id="82" name="Oval 81"/>
            <p:cNvSpPr/>
            <p:nvPr/>
          </p:nvSpPr>
          <p:spPr>
            <a:xfrm>
              <a:off x="8720540" y="2576215"/>
              <a:ext cx="1358984" cy="1358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72295" y="2529816"/>
              <a:ext cx="1455476" cy="1455476"/>
            </a:xfrm>
            <a:prstGeom prst="rect">
              <a:avLst/>
            </a:prstGeom>
          </p:spPr>
        </p:pic>
      </p:grpSp>
      <p:grpSp>
        <p:nvGrpSpPr>
          <p:cNvPr id="8" name="Smartphone"/>
          <p:cNvGrpSpPr>
            <a:grpSpLocks noChangeAspect="1"/>
          </p:cNvGrpSpPr>
          <p:nvPr/>
        </p:nvGrpSpPr>
        <p:grpSpPr>
          <a:xfrm>
            <a:off x="6530798" y="1470794"/>
            <a:ext cx="419494" cy="826870"/>
            <a:chOff x="3207513" y="-759492"/>
            <a:chExt cx="2908758" cy="5733485"/>
          </a:xfrm>
        </p:grpSpPr>
        <p:sp>
          <p:nvSpPr>
            <p:cNvPr id="110" name="Rounded Rectangle 109"/>
            <p:cNvSpPr/>
            <p:nvPr/>
          </p:nvSpPr>
          <p:spPr>
            <a:xfrm>
              <a:off x="3317195" y="-704849"/>
              <a:ext cx="2689402" cy="5638800"/>
            </a:xfrm>
            <a:prstGeom prst="roundRect">
              <a:avLst/>
            </a:prstGeom>
            <a:solidFill>
              <a:srgbClr val="2C5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547209" y="153618"/>
              <a:ext cx="2229366" cy="3930514"/>
              <a:chOff x="3547209" y="153618"/>
              <a:chExt cx="2229366" cy="393051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47210" y="3659429"/>
                <a:ext cx="2229365" cy="424703"/>
                <a:chOff x="3547210" y="3659429"/>
                <a:chExt cx="2229365" cy="424703"/>
              </a:xfrm>
            </p:grpSpPr>
            <p:sp>
              <p:nvSpPr>
                <p:cNvPr id="111" name="Rounded Rectangle 110"/>
                <p:cNvSpPr/>
                <p:nvPr/>
              </p:nvSpPr>
              <p:spPr>
                <a:xfrm>
                  <a:off x="3547210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ounded Rectangle 111"/>
                <p:cNvSpPr/>
                <p:nvPr/>
              </p:nvSpPr>
              <p:spPr>
                <a:xfrm>
                  <a:off x="4148763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ounded Rectangle 112"/>
                <p:cNvSpPr/>
                <p:nvPr/>
              </p:nvSpPr>
              <p:spPr>
                <a:xfrm>
                  <a:off x="4750317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ounded Rectangle 113"/>
                <p:cNvSpPr/>
                <p:nvPr/>
              </p:nvSpPr>
              <p:spPr>
                <a:xfrm>
                  <a:off x="5351872" y="3659429"/>
                  <a:ext cx="424703" cy="4247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3547209" y="153618"/>
                <a:ext cx="2229365" cy="2831352"/>
                <a:chOff x="-1982089" y="889000"/>
                <a:chExt cx="1999960" cy="2540000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-1982089" y="88900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106" name="Rounded Rectangle 105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-1982089" y="142875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102" name="Rounded Rectangle 101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ounded Rectangle 102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ounded Rectangle 103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9" name="Group 88"/>
                <p:cNvGrpSpPr/>
                <p:nvPr/>
              </p:nvGrpSpPr>
              <p:grpSpPr>
                <a:xfrm>
                  <a:off x="-1982089" y="196850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ounded Rectangle 98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ounded Rectangle 99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ounded Rectangle 100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89"/>
                <p:cNvGrpSpPr/>
                <p:nvPr/>
              </p:nvGrpSpPr>
              <p:grpSpPr>
                <a:xfrm>
                  <a:off x="-1982089" y="2508250"/>
                  <a:ext cx="1999960" cy="381000"/>
                  <a:chOff x="-1905000" y="889000"/>
                  <a:chExt cx="1999960" cy="381000"/>
                </a:xfrm>
              </p:grpSpPr>
              <p:sp>
                <p:nvSpPr>
                  <p:cNvPr id="94" name="Rounded Rectangle 93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ounded Rectangle 95"/>
                  <p:cNvSpPr/>
                  <p:nvPr/>
                </p:nvSpPr>
                <p:spPr>
                  <a:xfrm>
                    <a:off x="-825694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ounded Rectangle 96"/>
                  <p:cNvSpPr/>
                  <p:nvPr/>
                </p:nvSpPr>
                <p:spPr>
                  <a:xfrm>
                    <a:off x="-28604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-1982089" y="3048000"/>
                  <a:ext cx="920653" cy="381000"/>
                  <a:chOff x="-1905000" y="889000"/>
                  <a:chExt cx="920653" cy="381000"/>
                </a:xfrm>
              </p:grpSpPr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-1905000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ounded Rectangle 92"/>
                  <p:cNvSpPr/>
                  <p:nvPr/>
                </p:nvSpPr>
                <p:spPr>
                  <a:xfrm>
                    <a:off x="-1365347" y="889000"/>
                    <a:ext cx="381000" cy="38100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513" y="-759492"/>
              <a:ext cx="2908758" cy="5733485"/>
            </a:xfrm>
            <a:prstGeom prst="rect">
              <a:avLst/>
            </a:prstGeom>
          </p:spPr>
        </p:pic>
      </p:grpSp>
      <p:sp>
        <p:nvSpPr>
          <p:cNvPr id="69" name="TextBox 68"/>
          <p:cNvSpPr txBox="1"/>
          <p:nvPr/>
        </p:nvSpPr>
        <p:spPr>
          <a:xfrm>
            <a:off x="780812" y="448056"/>
            <a:ext cx="744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16" name="Circle - Problem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30" y="2571750"/>
            <a:ext cx="643890" cy="643890"/>
          </a:xfrm>
          <a:prstGeom prst="rect">
            <a:avLst/>
          </a:prstGeom>
          <a:effectLst/>
        </p:spPr>
      </p:pic>
      <p:pic>
        <p:nvPicPr>
          <p:cNvPr id="117" name="Circle - Research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89" y="2572227"/>
            <a:ext cx="642938" cy="642937"/>
          </a:xfrm>
          <a:prstGeom prst="rect">
            <a:avLst/>
          </a:prstGeom>
          <a:effectLst/>
        </p:spPr>
      </p:pic>
      <p:pic>
        <p:nvPicPr>
          <p:cNvPr id="118" name="Circle - Requirements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96" y="2571750"/>
            <a:ext cx="643890" cy="643890"/>
          </a:xfrm>
          <a:prstGeom prst="rect">
            <a:avLst/>
          </a:prstGeom>
          <a:effectLst/>
        </p:spPr>
      </p:pic>
      <p:pic>
        <p:nvPicPr>
          <p:cNvPr id="119" name="Circle - Solutio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55" y="2571750"/>
            <a:ext cx="643890" cy="643890"/>
          </a:xfrm>
          <a:prstGeom prst="rect">
            <a:avLst/>
          </a:prstGeom>
          <a:effectLst/>
        </p:spPr>
      </p:pic>
      <p:pic>
        <p:nvPicPr>
          <p:cNvPr id="120" name="Circle - Prototype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14" y="2571750"/>
            <a:ext cx="643890" cy="643890"/>
          </a:xfrm>
          <a:prstGeom prst="rect">
            <a:avLst/>
          </a:prstGeom>
          <a:effectLst/>
        </p:spPr>
      </p:pic>
      <p:pic>
        <p:nvPicPr>
          <p:cNvPr id="121" name="Circle - Testi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73" y="2571750"/>
            <a:ext cx="643890" cy="643890"/>
          </a:xfrm>
          <a:prstGeom prst="rect">
            <a:avLst/>
          </a:prstGeom>
          <a:effectLst/>
        </p:spPr>
      </p:pic>
      <p:pic>
        <p:nvPicPr>
          <p:cNvPr id="122" name="Circle - Communicate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30" y="2571750"/>
            <a:ext cx="643890" cy="6438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32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4" fill="hold" nodeType="withEffect">
                                      <p:stCondLst>
                                        <p:cond delay="8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25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5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4" fill="hold" grpId="0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xit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2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28571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67" dur="3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68" dur="3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20000">
                                      <p:stCondLst>
                                        <p:cond delay="37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1" dur="25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2" dur="25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 p14:presetBounceEnd="20000">
                                      <p:stCondLst>
                                        <p:cond delay="43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5" dur="2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6" dur="2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nodeType="withEffect" p14:presetBounceEnd="20000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9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0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nodeType="withEffect" p14:presetBounceEnd="20000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3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4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20000">
                                      <p:stCondLst>
                                        <p:cond delay="61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87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8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20000">
                                      <p:stCondLst>
                                        <p:cond delay="67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1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2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2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5" dur="2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96" dur="2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5" grpId="0"/>
          <p:bldP spid="77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4" fill="hold" nodeType="withEffect">
                                      <p:stCondLst>
                                        <p:cond delay="8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25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5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4" fill="hold" grpId="0" nodeType="withEffect">
                                      <p:stCondLst>
                                        <p:cond delay="12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xit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2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25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3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37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5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43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8" fill="hold" nodeType="with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8" fill="hold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61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67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2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2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5" grpId="0"/>
          <p:bldP spid="77" grpId="0"/>
          <p:bldP spid="6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744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ircle - Proble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30" y="2573180"/>
            <a:ext cx="643890" cy="643890"/>
          </a:xfrm>
          <a:prstGeom prst="rect">
            <a:avLst/>
          </a:prstGeom>
          <a:effectLst/>
        </p:spPr>
      </p:pic>
      <p:pic>
        <p:nvPicPr>
          <p:cNvPr id="23" name="Circle - Researc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89" y="2573180"/>
            <a:ext cx="642938" cy="642937"/>
          </a:xfrm>
          <a:prstGeom prst="rect">
            <a:avLst/>
          </a:prstGeom>
          <a:effectLst/>
        </p:spPr>
      </p:pic>
      <p:pic>
        <p:nvPicPr>
          <p:cNvPr id="24" name="Circle - Requirement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96" y="2572227"/>
            <a:ext cx="643890" cy="643890"/>
          </a:xfrm>
          <a:prstGeom prst="rect">
            <a:avLst/>
          </a:prstGeom>
          <a:effectLst/>
        </p:spPr>
      </p:pic>
      <p:pic>
        <p:nvPicPr>
          <p:cNvPr id="25" name="Circle - Solutio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55" y="2572227"/>
            <a:ext cx="643890" cy="643890"/>
          </a:xfrm>
          <a:prstGeom prst="rect">
            <a:avLst/>
          </a:prstGeom>
          <a:effectLst/>
        </p:spPr>
      </p:pic>
      <p:pic>
        <p:nvPicPr>
          <p:cNvPr id="26" name="Circle - Prototyp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14" y="2571274"/>
            <a:ext cx="643890" cy="643890"/>
          </a:xfrm>
          <a:prstGeom prst="rect">
            <a:avLst/>
          </a:prstGeom>
          <a:effectLst/>
        </p:spPr>
      </p:pic>
      <p:pic>
        <p:nvPicPr>
          <p:cNvPr id="27" name="Circle - Test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73" y="2571274"/>
            <a:ext cx="643890" cy="643890"/>
          </a:xfrm>
          <a:prstGeom prst="rect">
            <a:avLst/>
          </a:prstGeom>
          <a:effectLst/>
        </p:spPr>
      </p:pic>
      <p:pic>
        <p:nvPicPr>
          <p:cNvPr id="28" name="Circle - Communicat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30" y="2572227"/>
            <a:ext cx="643890" cy="643890"/>
          </a:xfrm>
          <a:prstGeom prst="rect">
            <a:avLst/>
          </a:prstGeom>
          <a:effectLst/>
        </p:spPr>
      </p:pic>
      <p:grpSp>
        <p:nvGrpSpPr>
          <p:cNvPr id="103" name="Communicate"/>
          <p:cNvGrpSpPr/>
          <p:nvPr/>
        </p:nvGrpSpPr>
        <p:grpSpPr>
          <a:xfrm>
            <a:off x="914401" y="4342853"/>
            <a:ext cx="1824069" cy="485281"/>
            <a:chOff x="914401" y="4342853"/>
            <a:chExt cx="1824069" cy="485281"/>
          </a:xfrm>
        </p:grpSpPr>
        <p:cxnSp>
          <p:nvCxnSpPr>
            <p:cNvPr id="92" name="Connector"/>
            <p:cNvCxnSpPr>
              <a:cxnSpLocks/>
              <a:stCxn id="43" idx="2"/>
              <a:endCxn id="42" idx="0"/>
            </p:cNvCxnSpPr>
            <p:nvPr/>
          </p:nvCxnSpPr>
          <p:spPr>
            <a:xfrm>
              <a:off x="1826436" y="4342853"/>
              <a:ext cx="0" cy="149994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Communicate"/>
            <p:cNvSpPr/>
            <p:nvPr/>
          </p:nvSpPr>
          <p:spPr>
            <a:xfrm>
              <a:off x="914401" y="4492847"/>
              <a:ext cx="1824069" cy="335287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</p:grpSp>
      <p:grpSp>
        <p:nvGrpSpPr>
          <p:cNvPr id="102" name="Testing"/>
          <p:cNvGrpSpPr/>
          <p:nvPr/>
        </p:nvGrpSpPr>
        <p:grpSpPr>
          <a:xfrm>
            <a:off x="914401" y="3857570"/>
            <a:ext cx="1824069" cy="485283"/>
            <a:chOff x="914401" y="3857570"/>
            <a:chExt cx="1824069" cy="485283"/>
          </a:xfrm>
        </p:grpSpPr>
        <p:cxnSp>
          <p:nvCxnSpPr>
            <p:cNvPr id="90" name="Connector"/>
            <p:cNvCxnSpPr>
              <a:cxnSpLocks/>
              <a:stCxn id="44" idx="2"/>
              <a:endCxn id="43" idx="0"/>
            </p:cNvCxnSpPr>
            <p:nvPr/>
          </p:nvCxnSpPr>
          <p:spPr>
            <a:xfrm>
              <a:off x="1826436" y="3857570"/>
              <a:ext cx="0" cy="149996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" name="Testing"/>
            <p:cNvSpPr/>
            <p:nvPr/>
          </p:nvSpPr>
          <p:spPr>
            <a:xfrm>
              <a:off x="914401" y="4007566"/>
              <a:ext cx="1824069" cy="335287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</p:grpSp>
      <p:grpSp>
        <p:nvGrpSpPr>
          <p:cNvPr id="101" name="Prototype"/>
          <p:cNvGrpSpPr/>
          <p:nvPr/>
        </p:nvGrpSpPr>
        <p:grpSpPr>
          <a:xfrm>
            <a:off x="914401" y="3372287"/>
            <a:ext cx="1824069" cy="485283"/>
            <a:chOff x="914401" y="3372287"/>
            <a:chExt cx="1824069" cy="485283"/>
          </a:xfrm>
        </p:grpSpPr>
        <p:cxnSp>
          <p:nvCxnSpPr>
            <p:cNvPr id="88" name="Connector"/>
            <p:cNvCxnSpPr>
              <a:cxnSpLocks/>
              <a:stCxn id="45" idx="2"/>
              <a:endCxn id="44" idx="0"/>
            </p:cNvCxnSpPr>
            <p:nvPr/>
          </p:nvCxnSpPr>
          <p:spPr>
            <a:xfrm flipH="1">
              <a:off x="1826436" y="3372287"/>
              <a:ext cx="4" cy="149996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" name="Prototype"/>
            <p:cNvSpPr/>
            <p:nvPr/>
          </p:nvSpPr>
          <p:spPr>
            <a:xfrm>
              <a:off x="914401" y="3522283"/>
              <a:ext cx="1824069" cy="335287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</p:grpSp>
      <p:grpSp>
        <p:nvGrpSpPr>
          <p:cNvPr id="100" name="Solution"/>
          <p:cNvGrpSpPr/>
          <p:nvPr/>
        </p:nvGrpSpPr>
        <p:grpSpPr>
          <a:xfrm>
            <a:off x="914400" y="2887003"/>
            <a:ext cx="1824080" cy="485284"/>
            <a:chOff x="914400" y="2887003"/>
            <a:chExt cx="1824080" cy="485284"/>
          </a:xfrm>
        </p:grpSpPr>
        <p:cxnSp>
          <p:nvCxnSpPr>
            <p:cNvPr id="86" name="Connector"/>
            <p:cNvCxnSpPr>
              <a:cxnSpLocks/>
              <a:endCxn id="45" idx="0"/>
            </p:cNvCxnSpPr>
            <p:nvPr/>
          </p:nvCxnSpPr>
          <p:spPr>
            <a:xfrm flipH="1">
              <a:off x="1826440" y="2887003"/>
              <a:ext cx="1" cy="149997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" name="Solution"/>
            <p:cNvSpPr/>
            <p:nvPr/>
          </p:nvSpPr>
          <p:spPr>
            <a:xfrm>
              <a:off x="914400" y="3037000"/>
              <a:ext cx="1824080" cy="335287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</p:grpSp>
      <p:grpSp>
        <p:nvGrpSpPr>
          <p:cNvPr id="99" name="Requirements"/>
          <p:cNvGrpSpPr/>
          <p:nvPr/>
        </p:nvGrpSpPr>
        <p:grpSpPr>
          <a:xfrm>
            <a:off x="914401" y="2401720"/>
            <a:ext cx="1824079" cy="485283"/>
            <a:chOff x="914401" y="2401720"/>
            <a:chExt cx="1824079" cy="485283"/>
          </a:xfrm>
        </p:grpSpPr>
        <p:cxnSp>
          <p:nvCxnSpPr>
            <p:cNvPr id="82" name="Connector"/>
            <p:cNvCxnSpPr>
              <a:cxnSpLocks/>
              <a:stCxn id="47" idx="2"/>
              <a:endCxn id="46" idx="0"/>
            </p:cNvCxnSpPr>
            <p:nvPr/>
          </p:nvCxnSpPr>
          <p:spPr>
            <a:xfrm>
              <a:off x="1826435" y="2401720"/>
              <a:ext cx="6" cy="149996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" name="Requirements"/>
            <p:cNvSpPr/>
            <p:nvPr/>
          </p:nvSpPr>
          <p:spPr>
            <a:xfrm>
              <a:off x="914401" y="2551716"/>
              <a:ext cx="1824079" cy="335287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</p:grpSp>
      <p:grpSp>
        <p:nvGrpSpPr>
          <p:cNvPr id="98" name="Research"/>
          <p:cNvGrpSpPr/>
          <p:nvPr/>
        </p:nvGrpSpPr>
        <p:grpSpPr>
          <a:xfrm>
            <a:off x="914400" y="1916437"/>
            <a:ext cx="1824069" cy="485283"/>
            <a:chOff x="914400" y="1916437"/>
            <a:chExt cx="1824069" cy="485283"/>
          </a:xfrm>
        </p:grpSpPr>
        <p:cxnSp>
          <p:nvCxnSpPr>
            <p:cNvPr id="41" name="Connector"/>
            <p:cNvCxnSpPr>
              <a:cxnSpLocks/>
              <a:stCxn id="48" idx="2"/>
              <a:endCxn id="47" idx="0"/>
            </p:cNvCxnSpPr>
            <p:nvPr/>
          </p:nvCxnSpPr>
          <p:spPr>
            <a:xfrm flipH="1">
              <a:off x="1826435" y="1916437"/>
              <a:ext cx="1" cy="149996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" name="Research"/>
            <p:cNvSpPr/>
            <p:nvPr/>
          </p:nvSpPr>
          <p:spPr>
            <a:xfrm>
              <a:off x="914400" y="2066433"/>
              <a:ext cx="1824069" cy="335287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</p:grpSp>
      <p:sp>
        <p:nvSpPr>
          <p:cNvPr id="48" name="Problem"/>
          <p:cNvSpPr/>
          <p:nvPr/>
        </p:nvSpPr>
        <p:spPr>
          <a:xfrm>
            <a:off x="914401" y="1581150"/>
            <a:ext cx="1824069" cy="335287"/>
          </a:xfrm>
          <a:prstGeom prst="roundRect">
            <a:avLst>
              <a:gd name="adj" fmla="val 16667"/>
            </a:avLst>
          </a:prstGeom>
          <a:solidFill>
            <a:srgbClr val="FF090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  <a:latin typeface="Arial"/>
                <a:cs typeface="Arial"/>
                <a:sym typeface="Arial"/>
              </a:rPr>
              <a:t>Problem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8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31 L 0.00417 -0.22623 " pathEditMode="relative" rAng="0" ptsTypes="AA">
                                      <p:cBhvr>
                                        <p:cTn id="6" dur="14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11111E-6 -4.32099E-6 L -0.08889 -0.12191 " pathEditMode="relative" rAng="0" ptsTypes="AA">
                                      <p:cBhvr>
                                        <p:cTn id="13" dur="12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611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-4.32099E-6 L -0.18194 -0.03302 " pathEditMode="relative" rAng="0" ptsTypes="AA">
                                      <p:cBhvr>
                                        <p:cTn id="20" dur="14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1337 -4.32099E-6 L -0.275 0.05587 " pathEditMode="relative" rAng="0" ptsTypes="AA">
                                      <p:cBhvr>
                                        <p:cTn id="2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27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44444E-6 4.32099E-6 L -0.36806 0.15987 " pathEditMode="relative" rAng="0" ptsTypes="AA">
                                      <p:cBhvr>
                                        <p:cTn id="34" dur="18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79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4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4.32099E-6 L -0.46111 0.24876 " pathEditMode="relative" rAng="0" ptsTypes="AA">
                                      <p:cBhvr>
                                        <p:cTn id="41" dur="22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1243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3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4.32099E-6 L -0.55417 0.33735 " pathEditMode="relative" rAng="0" ptsTypes="AA">
                                      <p:cBhvr>
                                        <p:cTn id="48" dur="23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8" y="1685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3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83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9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11" name="Step 1"/>
          <p:cNvGrpSpPr/>
          <p:nvPr/>
        </p:nvGrpSpPr>
        <p:grpSpPr>
          <a:xfrm>
            <a:off x="3120027" y="1581149"/>
            <a:ext cx="3905613" cy="1458251"/>
            <a:chOff x="3120027" y="1898789"/>
            <a:chExt cx="3905613" cy="1458251"/>
          </a:xfrm>
          <a:effectLst/>
        </p:grpSpPr>
        <p:grpSp>
          <p:nvGrpSpPr>
            <p:cNvPr id="3" name="Step 1"/>
            <p:cNvGrpSpPr/>
            <p:nvPr/>
          </p:nvGrpSpPr>
          <p:grpSpPr>
            <a:xfrm>
              <a:off x="3120027" y="1898789"/>
              <a:ext cx="3722733" cy="1138211"/>
              <a:chOff x="3120027" y="1898789"/>
              <a:chExt cx="3722733" cy="1138211"/>
            </a:xfrm>
          </p:grpSpPr>
          <p:sp>
            <p:nvSpPr>
              <p:cNvPr id="2" name="Textbox"/>
              <p:cNvSpPr/>
              <p:nvPr/>
            </p:nvSpPr>
            <p:spPr>
              <a:xfrm>
                <a:off x="3174890" y="1898789"/>
                <a:ext cx="3667870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1:  Problem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Find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a problem </a:t>
                </a:r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and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it.</a:t>
                </a:r>
              </a:p>
            </p:txBody>
          </p:sp>
          <p:sp>
            <p:nvSpPr>
              <p:cNvPr id="10" name="Round Same Side Corner Rectangle 9"/>
              <p:cNvSpPr/>
              <p:nvPr/>
            </p:nvSpPr>
            <p:spPr>
              <a:xfrm rot="16200000">
                <a:off x="2605786" y="241303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09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120" y="2625520"/>
              <a:ext cx="731520" cy="731520"/>
            </a:xfrm>
            <a:prstGeom prst="rect">
              <a:avLst/>
            </a:prstGeom>
          </p:spPr>
        </p:pic>
      </p:grpSp>
      <p:grpSp>
        <p:nvGrpSpPr>
          <p:cNvPr id="12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/>
        </p:grpSpPr>
        <p:cxnSp>
          <p:nvCxnSpPr>
            <p:cNvPr id="13" name="Connector"/>
            <p:cNvCxnSpPr>
              <a:cxnSpLocks/>
              <a:stCxn id="14" idx="2"/>
              <a:endCxn id="19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20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16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17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18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15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14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  <a:effectLst/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393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0812" y="448056"/>
            <a:ext cx="81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Engineering Design Process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32" name="Step 1"/>
          <p:cNvGrpSpPr/>
          <p:nvPr/>
        </p:nvGrpSpPr>
        <p:grpSpPr>
          <a:xfrm>
            <a:off x="3120027" y="1581149"/>
            <a:ext cx="3905613" cy="1458251"/>
            <a:chOff x="3120027" y="1898789"/>
            <a:chExt cx="3905613" cy="1458251"/>
          </a:xfrm>
        </p:grpSpPr>
        <p:grpSp>
          <p:nvGrpSpPr>
            <p:cNvPr id="33" name="Step 1"/>
            <p:cNvGrpSpPr/>
            <p:nvPr/>
          </p:nvGrpSpPr>
          <p:grpSpPr>
            <a:xfrm>
              <a:off x="3120027" y="1898789"/>
              <a:ext cx="3722733" cy="1138211"/>
              <a:chOff x="3120027" y="1898789"/>
              <a:chExt cx="3722733" cy="1138211"/>
            </a:xfrm>
          </p:grpSpPr>
          <p:sp>
            <p:nvSpPr>
              <p:cNvPr id="35" name="Textbox"/>
              <p:cNvSpPr/>
              <p:nvPr/>
            </p:nvSpPr>
            <p:spPr>
              <a:xfrm>
                <a:off x="3174890" y="1898789"/>
                <a:ext cx="3667870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1:  Problem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Find a problem and describe it.</a:t>
                </a:r>
              </a:p>
            </p:txBody>
          </p:sp>
          <p:sp>
            <p:nvSpPr>
              <p:cNvPr id="36" name="Round Same Side Corner Rectangle 35"/>
              <p:cNvSpPr/>
              <p:nvPr/>
            </p:nvSpPr>
            <p:spPr>
              <a:xfrm rot="16200000">
                <a:off x="2605786" y="2413032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09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120" y="2625520"/>
              <a:ext cx="731520" cy="731520"/>
            </a:xfrm>
            <a:prstGeom prst="rect">
              <a:avLst/>
            </a:prstGeom>
          </p:spPr>
        </p:pic>
      </p:grpSp>
      <p:grpSp>
        <p:nvGrpSpPr>
          <p:cNvPr id="2" name="Step 2"/>
          <p:cNvGrpSpPr/>
          <p:nvPr/>
        </p:nvGrpSpPr>
        <p:grpSpPr>
          <a:xfrm>
            <a:off x="3120026" y="1865701"/>
            <a:ext cx="3356974" cy="1458251"/>
            <a:chOff x="3120026" y="1748793"/>
            <a:chExt cx="3356974" cy="1458251"/>
          </a:xfrm>
        </p:grpSpPr>
        <p:grpSp>
          <p:nvGrpSpPr>
            <p:cNvPr id="67" name="Step 2"/>
            <p:cNvGrpSpPr/>
            <p:nvPr/>
          </p:nvGrpSpPr>
          <p:grpSpPr>
            <a:xfrm>
              <a:off x="3120026" y="1748793"/>
              <a:ext cx="3174094" cy="1138211"/>
              <a:chOff x="3120027" y="1543651"/>
              <a:chExt cx="3174094" cy="1138211"/>
            </a:xfrm>
          </p:grpSpPr>
          <p:sp>
            <p:nvSpPr>
              <p:cNvPr id="68" name="Textbox"/>
              <p:cNvSpPr/>
              <p:nvPr/>
            </p:nvSpPr>
            <p:spPr>
              <a:xfrm>
                <a:off x="3174890" y="1543651"/>
                <a:ext cx="3119231" cy="1138211"/>
              </a:xfrm>
              <a:prstGeom prst="roundRect">
                <a:avLst>
                  <a:gd name="adj" fmla="val 3581"/>
                </a:avLst>
              </a:prstGeom>
              <a:solidFill>
                <a:srgbClr val="FFFFFF">
                  <a:alpha val="80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118872" bIns="91440" rtlCol="0" anchor="t" anchorCtr="0"/>
              <a:lstStyle/>
              <a:p>
                <a:pPr lvl="0"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 Black" panose="020B0A04020102020204" pitchFamily="34" charset="0"/>
                    <a:ea typeface="Arial"/>
                    <a:cs typeface="Arial"/>
                    <a:sym typeface="Arial"/>
                  </a:rPr>
                  <a:t>Step 2:  Research</a:t>
                </a:r>
              </a:p>
              <a:p>
                <a:pPr lvl="0"/>
                <a:r>
                  <a:rPr lang="en-US" sz="160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Learn about the </a:t>
                </a:r>
                <a:r>
                  <a:rPr lang="en-US" sz="1600" dirty="0" smtClean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problem.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ound Same Side Corner Rectangle 68"/>
              <p:cNvSpPr/>
              <p:nvPr/>
            </p:nvSpPr>
            <p:spPr>
              <a:xfrm rot="16200000">
                <a:off x="2605786" y="2057894"/>
                <a:ext cx="1138209" cy="1097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5DD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480" y="2475524"/>
              <a:ext cx="731520" cy="731520"/>
            </a:xfrm>
            <a:prstGeom prst="rect">
              <a:avLst/>
            </a:prstGeom>
          </p:spPr>
        </p:pic>
      </p:grpSp>
      <p:grpSp>
        <p:nvGrpSpPr>
          <p:cNvPr id="70" name="Engineering Design Process"/>
          <p:cNvGrpSpPr/>
          <p:nvPr/>
        </p:nvGrpSpPr>
        <p:grpSpPr>
          <a:xfrm>
            <a:off x="914400" y="1581150"/>
            <a:ext cx="1824080" cy="3246984"/>
            <a:chOff x="1499869" y="1200150"/>
            <a:chExt cx="2080144" cy="3418156"/>
          </a:xfrm>
          <a:effectLst>
            <a:glow rad="254000">
              <a:schemeClr val="bg1">
                <a:alpha val="3000"/>
              </a:schemeClr>
            </a:glow>
          </a:effectLst>
        </p:grpSpPr>
        <p:cxnSp>
          <p:nvCxnSpPr>
            <p:cNvPr id="71" name="Connector"/>
            <p:cNvCxnSpPr>
              <a:cxnSpLocks/>
              <a:stCxn id="78" idx="2"/>
              <a:endCxn id="72" idx="0"/>
            </p:cNvCxnSpPr>
            <p:nvPr/>
          </p:nvCxnSpPr>
          <p:spPr>
            <a:xfrm>
              <a:off x="2539935" y="1553112"/>
              <a:ext cx="0" cy="2712232"/>
            </a:xfrm>
            <a:prstGeom prst="straightConnector1">
              <a:avLst/>
            </a:prstGeom>
            <a:noFill/>
            <a:ln w="5715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2" name="Communicate"/>
            <p:cNvSpPr/>
            <p:nvPr/>
          </p:nvSpPr>
          <p:spPr>
            <a:xfrm>
              <a:off x="1499870" y="426534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0FD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Communicate</a:t>
              </a:r>
              <a:endParaRPr dirty="0"/>
            </a:p>
          </p:txBody>
        </p:sp>
        <p:sp>
          <p:nvSpPr>
            <p:cNvPr id="73" name="Testing"/>
            <p:cNvSpPr/>
            <p:nvPr/>
          </p:nvSpPr>
          <p:spPr>
            <a:xfrm>
              <a:off x="1499870" y="375448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53EB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Testing</a:t>
              </a:r>
              <a:endParaRPr dirty="0"/>
            </a:p>
          </p:txBody>
        </p:sp>
        <p:sp>
          <p:nvSpPr>
            <p:cNvPr id="74" name="Prototype"/>
            <p:cNvSpPr/>
            <p:nvPr/>
          </p:nvSpPr>
          <p:spPr>
            <a:xfrm>
              <a:off x="1499870" y="3243614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F41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Prototype</a:t>
              </a:r>
              <a:endParaRPr dirty="0"/>
            </a:p>
          </p:txBody>
        </p:sp>
        <p:sp>
          <p:nvSpPr>
            <p:cNvPr id="75" name="Solution"/>
            <p:cNvSpPr/>
            <p:nvPr/>
          </p:nvSpPr>
          <p:spPr>
            <a:xfrm>
              <a:off x="1499869" y="2732748"/>
              <a:ext cx="2080144" cy="352962"/>
            </a:xfrm>
            <a:prstGeom prst="roundRect">
              <a:avLst>
                <a:gd name="adj" fmla="val 16667"/>
              </a:avLst>
            </a:prstGeom>
            <a:solidFill>
              <a:srgbClr val="0000E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dirty="0"/>
            </a:p>
          </p:txBody>
        </p:sp>
        <p:sp>
          <p:nvSpPr>
            <p:cNvPr id="76" name="Requirements"/>
            <p:cNvSpPr/>
            <p:nvPr/>
          </p:nvSpPr>
          <p:spPr>
            <a:xfrm>
              <a:off x="1499870" y="2221882"/>
              <a:ext cx="2080143" cy="352962"/>
            </a:xfrm>
            <a:prstGeom prst="roundRect">
              <a:avLst>
                <a:gd name="adj" fmla="val 16667"/>
              </a:avLst>
            </a:prstGeom>
            <a:solidFill>
              <a:srgbClr val="FF860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Requirements</a:t>
              </a:r>
              <a:endParaRPr dirty="0"/>
            </a:p>
          </p:txBody>
        </p:sp>
        <p:sp>
          <p:nvSpPr>
            <p:cNvPr id="77" name="Research"/>
            <p:cNvSpPr/>
            <p:nvPr/>
          </p:nvSpPr>
          <p:spPr>
            <a:xfrm>
              <a:off x="1499869" y="1711016"/>
              <a:ext cx="2080132" cy="352962"/>
            </a:xfrm>
            <a:prstGeom prst="roundRect">
              <a:avLst>
                <a:gd name="adj" fmla="val 16667"/>
              </a:avLst>
            </a:prstGeom>
            <a:solidFill>
              <a:srgbClr val="5DD8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</a:t>
              </a:r>
              <a:endParaRPr dirty="0"/>
            </a:p>
          </p:txBody>
        </p:sp>
        <p:sp>
          <p:nvSpPr>
            <p:cNvPr id="78" name="Problem"/>
            <p:cNvSpPr/>
            <p:nvPr/>
          </p:nvSpPr>
          <p:spPr>
            <a:xfrm>
              <a:off x="1499870" y="1200150"/>
              <a:ext cx="2080131" cy="352962"/>
            </a:xfrm>
            <a:prstGeom prst="roundRect">
              <a:avLst>
                <a:gd name="adj" fmla="val 16667"/>
              </a:avLst>
            </a:prstGeom>
            <a:solidFill>
              <a:srgbClr val="FF090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6304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19333</TotalTime>
  <Words>1209</Words>
  <Application>Microsoft Office PowerPoint</Application>
  <PresentationFormat>On-screen Show (16:9)</PresentationFormat>
  <Paragraphs>325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IBM Plex Sans Light</vt:lpstr>
      <vt:lpstr>Wingdings</vt:lpstr>
      <vt:lpstr>Yu Gothic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Engineering?</dc:title>
  <dc:creator>Michael Bryson</dc:creator>
  <cp:lastModifiedBy>Michael Bryson</cp:lastModifiedBy>
  <cp:revision>386</cp:revision>
  <dcterms:created xsi:type="dcterms:W3CDTF">2021-03-25T22:51:27Z</dcterms:created>
  <dcterms:modified xsi:type="dcterms:W3CDTF">2022-01-21T19:59:31Z</dcterms:modified>
</cp:coreProperties>
</file>