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1"/>
  </p:notesMasterIdLst>
  <p:sldIdLst>
    <p:sldId id="378" r:id="rId2"/>
    <p:sldId id="381" r:id="rId3"/>
    <p:sldId id="382" r:id="rId4"/>
    <p:sldId id="388" r:id="rId5"/>
    <p:sldId id="383" r:id="rId6"/>
    <p:sldId id="384" r:id="rId7"/>
    <p:sldId id="385" r:id="rId8"/>
    <p:sldId id="387" r:id="rId9"/>
    <p:sldId id="386" r:id="rId10"/>
  </p:sldIdLst>
  <p:sldSz cx="9144000" cy="5143500" type="screen16x9"/>
  <p:notesSz cx="6858000" cy="9144000"/>
  <p:embeddedFontLst>
    <p:embeddedFont>
      <p:font typeface="Yu Gothic Light" panose="020B0300000000000000" pitchFamily="34" charset="-128"/>
      <p:regular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Arial Black" panose="020B0A04020102020204" pitchFamily="34" charset="0"/>
      <p:bold r:id="rId17"/>
    </p:embeddedFont>
    <p:embeddedFont>
      <p:font typeface="IBM Plex Sans Light" panose="020B0403050203000203" pitchFamily="34" charset="0"/>
      <p:regular r:id="rId18"/>
      <p: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53AF"/>
    <a:srgbClr val="425890"/>
    <a:srgbClr val="394C7B"/>
    <a:srgbClr val="354773"/>
    <a:srgbClr val="556FB1"/>
    <a:srgbClr val="A2B0D2"/>
    <a:srgbClr val="C1CAE1"/>
    <a:srgbClr val="B3BEDB"/>
    <a:srgbClr val="A4B2D4"/>
    <a:srgbClr val="8FA0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2883" autoAdjust="0"/>
  </p:normalViewPr>
  <p:slideViewPr>
    <p:cSldViewPr>
      <p:cViewPr>
        <p:scale>
          <a:sx n="100" d="100"/>
          <a:sy n="100" d="100"/>
        </p:scale>
        <p:origin x="-1860" y="-204"/>
      </p:cViewPr>
      <p:guideLst>
        <p:guide orient="horz" pos="162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7713F2-73D9-45A4-AB8D-6B864CEEA986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8FEF5D-6376-4721-9522-84001B95F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673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dirty="0" smtClean="0"/>
              <a:t>Invention Project</a:t>
            </a:r>
          </a:p>
          <a:p>
            <a:endParaRPr lang="en-US" baseline="0" dirty="0" smtClean="0"/>
          </a:p>
          <a:p>
            <a:r>
              <a:rPr lang="en-US" baseline="0" dirty="0" smtClean="0"/>
              <a:t>PowerPoint Lesson Slides</a:t>
            </a:r>
          </a:p>
          <a:p>
            <a:r>
              <a:rPr lang="en-US" baseline="0" dirty="0" smtClean="0"/>
              <a:t>Created by Michael Bryson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www.andrews.edu/go/invent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Andrews University STEM Division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January 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FEF5D-6376-4721-9522-84001B95F62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10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Project: Describe &amp; Research the Problem</a:t>
            </a:r>
          </a:p>
          <a:p>
            <a:endParaRPr lang="en-US" baseline="0" dirty="0" smtClean="0"/>
          </a:p>
          <a:p>
            <a:r>
              <a:rPr lang="en-US" baseline="0" dirty="0" smtClean="0"/>
              <a:t>Read the Logbook for more information (pg. 8-10).</a:t>
            </a:r>
          </a:p>
          <a:p>
            <a:endParaRPr lang="en-US" baseline="0" dirty="0" smtClean="0"/>
          </a:p>
          <a:p>
            <a:r>
              <a:rPr lang="en-US" baseline="0" dirty="0" smtClean="0"/>
              <a:t>(may need to finish research next time)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FEF5D-6376-4721-9522-84001B95F62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100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Project: Requirements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What are requirements?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What things must the solution meet or do?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What must the solution not do (limitations or restrictions for the design)?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Consider the requirements for the solution without choosing a specific solution yet.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The requirements will be the checklist for the invention.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Read the Logbook for more information (pg. 11).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FEF5D-6376-4721-9522-84001B95F62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10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Project: Requirements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r>
              <a:rPr lang="en-US" baseline="0" dirty="0" smtClean="0"/>
              <a:t>Show the previous slide and read the Logbook for more information (pg. 11-12).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FEF5D-6376-4721-9522-84001B95F62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100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Project: Find &amp; Choose a Solution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r>
              <a:rPr lang="en-US" baseline="0" dirty="0" smtClean="0"/>
              <a:t>Read the Logbook for more information (pg. 13-15).</a:t>
            </a:r>
          </a:p>
          <a:p>
            <a:endParaRPr lang="en-US" baseline="0" dirty="0" smtClean="0"/>
          </a:p>
          <a:p>
            <a:r>
              <a:rPr lang="en-US" baseline="0" dirty="0" smtClean="0"/>
              <a:t>(this step may require extra time)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FEF5D-6376-4721-9522-84001B95F62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100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Project: Design &amp; Build the Prototype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r>
              <a:rPr lang="en-US" baseline="0" dirty="0" smtClean="0"/>
              <a:t>Read the Logbook for more information (pg. 16-18).</a:t>
            </a:r>
          </a:p>
          <a:p>
            <a:endParaRPr lang="en-US" baseline="0" dirty="0" smtClean="0"/>
          </a:p>
          <a:p>
            <a:r>
              <a:rPr lang="en-US" baseline="0" dirty="0" smtClean="0"/>
              <a:t>(this step may require several days)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FEF5D-6376-4721-9522-84001B95F62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100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Project: Test the Prototype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r>
              <a:rPr lang="en-US" baseline="0" dirty="0" smtClean="0"/>
              <a:t>Read the Logbook for more information (pg. 19-20).</a:t>
            </a:r>
          </a:p>
          <a:p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(this step may require several days)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FEF5D-6376-4721-9522-84001B95F62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100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Project: Improvement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r>
              <a:rPr lang="en-US" baseline="0" dirty="0" smtClean="0"/>
              <a:t>Read the Logbook for more information (pg. 16-20).</a:t>
            </a:r>
          </a:p>
          <a:p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(this step may require several days)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FEF5D-6376-4721-9522-84001B95F62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100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Project: Wrap-Up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r>
              <a:rPr lang="en-US" baseline="0" dirty="0" smtClean="0"/>
              <a:t>Read the Logbook (pg. 21-22) and the Presentation Guidelines (available on our website, Presentation Resources section in Teacher Resources) for more information.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(additional resources available in the Presentation Resources section)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FEF5D-6376-4721-9522-84001B95F62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10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43A6B-DCF3-4258-9AA1-E5D70629B395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8F2E-7C85-4894-800C-55878C6C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933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43A6B-DCF3-4258-9AA1-E5D70629B395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8F2E-7C85-4894-800C-55878C6C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150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43A6B-DCF3-4258-9AA1-E5D70629B395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8F2E-7C85-4894-800C-55878C6C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636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43A6B-DCF3-4258-9AA1-E5D70629B395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8F2E-7C85-4894-800C-55878C6C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426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43A6B-DCF3-4258-9AA1-E5D70629B395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8F2E-7C85-4894-800C-55878C6C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482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43A6B-DCF3-4258-9AA1-E5D70629B395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8F2E-7C85-4894-800C-55878C6C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740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43A6B-DCF3-4258-9AA1-E5D70629B395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8F2E-7C85-4894-800C-55878C6C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676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43A6B-DCF3-4258-9AA1-E5D70629B395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8F2E-7C85-4894-800C-55878C6C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468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43A6B-DCF3-4258-9AA1-E5D70629B395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8F2E-7C85-4894-800C-55878C6C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152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43A6B-DCF3-4258-9AA1-E5D70629B395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8F2E-7C85-4894-800C-55878C6C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315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43A6B-DCF3-4258-9AA1-E5D70629B395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8F2E-7C85-4894-800C-55878C6C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812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B43A6B-DCF3-4258-9AA1-E5D70629B395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B08F2E-7C85-4894-800C-55878C6C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498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54436" y="1664208"/>
            <a:ext cx="38415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Project</a:t>
            </a:r>
            <a:endParaRPr lang="en-US" sz="7200" dirty="0">
              <a:solidFill>
                <a:schemeClr val="bg1"/>
              </a:solidFill>
              <a:latin typeface="Arial Black" panose="020B0A04020102020204" pitchFamily="34" charset="0"/>
              <a:ea typeface="Yu Gothic Light" panose="020B0300000000000000" pitchFamily="34" charset="-128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06" y="3848614"/>
            <a:ext cx="798550" cy="7985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509" y="3849205"/>
            <a:ext cx="797369" cy="7973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731" y="3848614"/>
            <a:ext cx="798550" cy="7985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133" y="3848614"/>
            <a:ext cx="798550" cy="7985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536" y="3848614"/>
            <a:ext cx="798550" cy="7985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939" y="3848614"/>
            <a:ext cx="798550" cy="7985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344" y="3848614"/>
            <a:ext cx="798550" cy="7985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5" name="TextBox 24"/>
          <p:cNvSpPr txBox="1"/>
          <p:nvPr/>
        </p:nvSpPr>
        <p:spPr>
          <a:xfrm>
            <a:off x="688564" y="722376"/>
            <a:ext cx="41882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chemeClr val="bg1"/>
                </a:solidFill>
                <a:latin typeface="IBM Plex Sans Light" panose="020B0403050203000203" pitchFamily="34" charset="0"/>
                <a:cs typeface="Arial" panose="020B0604020202020204" pitchFamily="34" charset="0"/>
              </a:rPr>
              <a:t>Invention</a:t>
            </a:r>
            <a:endParaRPr lang="en-US" sz="5400" dirty="0">
              <a:solidFill>
                <a:schemeClr val="bg1"/>
              </a:solidFill>
              <a:latin typeface="IBM Plex Sans Light" panose="020B0403050203000203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457200" y="1737360"/>
            <a:ext cx="82296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753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>
          <a:xfrm>
            <a:off x="8229600" y="454914"/>
            <a:ext cx="0" cy="423367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57200" y="1200150"/>
            <a:ext cx="82296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80813" y="1504950"/>
            <a:ext cx="7067788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Work with </a:t>
            </a:r>
            <a:r>
              <a:rPr lang="en-US" sz="2400" dirty="0" smtClean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your team to…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Describe the problem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Research the problem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5800" y="35450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Goals for Today</a:t>
            </a:r>
            <a:endParaRPr lang="en-US" sz="4400" dirty="0">
              <a:solidFill>
                <a:schemeClr val="bg1"/>
              </a:solidFill>
              <a:latin typeface="Arial Black" panose="020B0A04020102020204" pitchFamily="34" charset="0"/>
              <a:ea typeface="Yu Gothic Light" panose="020B0300000000000000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82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>
          <a:xfrm>
            <a:off x="8229600" y="454914"/>
            <a:ext cx="0" cy="423367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57200" y="1200150"/>
            <a:ext cx="82296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80812" y="1504950"/>
            <a:ext cx="7143987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 smtClean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What are requirements?</a:t>
            </a:r>
            <a:endParaRPr lang="en-US" sz="2400" dirty="0">
              <a:solidFill>
                <a:schemeClr val="bg1"/>
              </a:solidFill>
              <a:latin typeface="Arial Black" panose="020B0A04020102020204" pitchFamily="34" charset="0"/>
              <a:ea typeface="Yu Gothic Light" panose="020B0300000000000000" pitchFamily="34" charset="-128"/>
              <a:cs typeface="Arial" panose="020B0604020202020204" pitchFamily="34" charset="0"/>
            </a:endParaRP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What does the solution need to do?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What must the solution not do?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Safety, size, weight, strength, time, cost, etc.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Do not say </a:t>
            </a:r>
            <a:r>
              <a:rPr lang="en-US" sz="2400" b="1" u="sng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how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 it will be solved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5800" y="35450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Requirements</a:t>
            </a:r>
            <a:endParaRPr lang="en-US" sz="4400" dirty="0">
              <a:solidFill>
                <a:schemeClr val="bg1"/>
              </a:solidFill>
              <a:latin typeface="Arial Black" panose="020B0A04020102020204" pitchFamily="34" charset="0"/>
              <a:ea typeface="Yu Gothic Light" panose="020B0300000000000000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93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>
          <a:xfrm>
            <a:off x="8229600" y="454914"/>
            <a:ext cx="0" cy="423367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57200" y="1200150"/>
            <a:ext cx="82296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80813" y="1504950"/>
            <a:ext cx="7067788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Work with your team to…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Finish research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List solution requirements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5800" y="35450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Goals for Today</a:t>
            </a:r>
            <a:endParaRPr lang="en-US" sz="4400" dirty="0">
              <a:solidFill>
                <a:schemeClr val="bg1"/>
              </a:solidFill>
              <a:latin typeface="Arial Black" panose="020B0A04020102020204" pitchFamily="34" charset="0"/>
              <a:ea typeface="Yu Gothic Light" panose="020B0300000000000000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30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>
          <a:xfrm>
            <a:off x="8229600" y="454914"/>
            <a:ext cx="0" cy="423367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57200" y="1200150"/>
            <a:ext cx="82296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80813" y="1504950"/>
            <a:ext cx="7067788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Work with your team to…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Brainstorm solutions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Compare solutions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Choose the best solution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Search 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for similar products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5800" y="35450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Goals for Today</a:t>
            </a:r>
            <a:endParaRPr lang="en-US" sz="4400" dirty="0">
              <a:solidFill>
                <a:schemeClr val="bg1"/>
              </a:solidFill>
              <a:latin typeface="Arial Black" panose="020B0A04020102020204" pitchFamily="34" charset="0"/>
              <a:ea typeface="Yu Gothic Light" panose="020B0300000000000000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61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>
          <a:xfrm>
            <a:off x="8229600" y="454914"/>
            <a:ext cx="0" cy="423367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57200" y="1200150"/>
            <a:ext cx="82296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80813" y="1504950"/>
            <a:ext cx="7067788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Work with your team to…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Create invention design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Build the prototype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5800" y="35450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Goals for Today</a:t>
            </a:r>
            <a:endParaRPr lang="en-US" sz="4400" dirty="0">
              <a:solidFill>
                <a:schemeClr val="bg1"/>
              </a:solidFill>
              <a:latin typeface="Arial Black" panose="020B0A04020102020204" pitchFamily="34" charset="0"/>
              <a:ea typeface="Yu Gothic Light" panose="020B0300000000000000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5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>
          <a:xfrm>
            <a:off x="8229600" y="454914"/>
            <a:ext cx="0" cy="423367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57200" y="1200150"/>
            <a:ext cx="82296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80813" y="1504950"/>
            <a:ext cx="7067788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Work with your team to…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Continue/finish building the prototype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Test the prototype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5800" y="35450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Goals for Today</a:t>
            </a:r>
            <a:endParaRPr lang="en-US" sz="4400" dirty="0">
              <a:solidFill>
                <a:schemeClr val="bg1"/>
              </a:solidFill>
              <a:latin typeface="Arial Black" panose="020B0A04020102020204" pitchFamily="34" charset="0"/>
              <a:ea typeface="Yu Gothic Light" panose="020B0300000000000000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38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>
          <a:xfrm>
            <a:off x="8229600" y="454914"/>
            <a:ext cx="0" cy="423367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57200" y="1200150"/>
            <a:ext cx="82296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80813" y="1504950"/>
            <a:ext cx="7067788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Work with your team to…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Improve the prototype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Run new tests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Finalize the prototype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5800" y="35450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Goals for Today</a:t>
            </a:r>
            <a:endParaRPr lang="en-US" sz="4400" dirty="0">
              <a:solidFill>
                <a:schemeClr val="bg1"/>
              </a:solidFill>
              <a:latin typeface="Arial Black" panose="020B0A04020102020204" pitchFamily="34" charset="0"/>
              <a:ea typeface="Yu Gothic Light" panose="020B0300000000000000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56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>
          <a:xfrm>
            <a:off x="8229600" y="454914"/>
            <a:ext cx="0" cy="423367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57200" y="1200150"/>
            <a:ext cx="82296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80813" y="1504950"/>
            <a:ext cx="7067788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Work with your team to…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Write Logbook conclusion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Prepare for presentation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5800" y="35450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Goals for Today</a:t>
            </a:r>
            <a:endParaRPr lang="en-US" sz="4400" dirty="0">
              <a:solidFill>
                <a:schemeClr val="bg1"/>
              </a:solidFill>
              <a:latin typeface="Arial Black" panose="020B0A04020102020204" pitchFamily="34" charset="0"/>
              <a:ea typeface="Yu Gothic Light" panose="020B0300000000000000" pitchFamily="34" charset="-128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893" y="3089999"/>
            <a:ext cx="2559507" cy="169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07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19070</TotalTime>
  <Words>433</Words>
  <Application>Microsoft Office PowerPoint</Application>
  <PresentationFormat>On-screen Show (16:9)</PresentationFormat>
  <Paragraphs>100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Yu Gothic Light</vt:lpstr>
      <vt:lpstr>Calibri</vt:lpstr>
      <vt:lpstr>Arial Black</vt:lpstr>
      <vt:lpstr>IBM Plex Sans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Work</dc:title>
  <dc:creator>Michael Bryson</dc:creator>
  <cp:lastModifiedBy>Michael Bryson</cp:lastModifiedBy>
  <cp:revision>343</cp:revision>
  <dcterms:created xsi:type="dcterms:W3CDTF">2021-03-25T22:51:27Z</dcterms:created>
  <dcterms:modified xsi:type="dcterms:W3CDTF">2022-01-21T20:19:03Z</dcterms:modified>
</cp:coreProperties>
</file>