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6"/>
  </p:notesMasterIdLst>
  <p:sldIdLst>
    <p:sldId id="259" r:id="rId2"/>
    <p:sldId id="308" r:id="rId3"/>
    <p:sldId id="349" r:id="rId4"/>
    <p:sldId id="310" r:id="rId5"/>
    <p:sldId id="311" r:id="rId6"/>
    <p:sldId id="261" r:id="rId7"/>
    <p:sldId id="360" r:id="rId8"/>
    <p:sldId id="267" r:id="rId9"/>
    <p:sldId id="264" r:id="rId10"/>
    <p:sldId id="290" r:id="rId11"/>
    <p:sldId id="265" r:id="rId12"/>
    <p:sldId id="266" r:id="rId13"/>
    <p:sldId id="273" r:id="rId14"/>
    <p:sldId id="274" r:id="rId15"/>
    <p:sldId id="275" r:id="rId16"/>
    <p:sldId id="278" r:id="rId17"/>
    <p:sldId id="286" r:id="rId18"/>
    <p:sldId id="280" r:id="rId19"/>
    <p:sldId id="291" r:id="rId20"/>
    <p:sldId id="354" r:id="rId21"/>
    <p:sldId id="355" r:id="rId22"/>
    <p:sldId id="356" r:id="rId23"/>
    <p:sldId id="357" r:id="rId24"/>
    <p:sldId id="358" r:id="rId25"/>
    <p:sldId id="350" r:id="rId26"/>
    <p:sldId id="351" r:id="rId27"/>
    <p:sldId id="352" r:id="rId28"/>
    <p:sldId id="353" r:id="rId29"/>
    <p:sldId id="312" r:id="rId30"/>
    <p:sldId id="315" r:id="rId31"/>
    <p:sldId id="328" r:id="rId32"/>
    <p:sldId id="323" r:id="rId33"/>
    <p:sldId id="319" r:id="rId34"/>
    <p:sldId id="316" r:id="rId35"/>
    <p:sldId id="340" r:id="rId36"/>
    <p:sldId id="336" r:id="rId37"/>
    <p:sldId id="332" r:id="rId38"/>
    <p:sldId id="344" r:id="rId39"/>
    <p:sldId id="341" r:id="rId40"/>
    <p:sldId id="342" r:id="rId41"/>
    <p:sldId id="343" r:id="rId42"/>
    <p:sldId id="345" r:id="rId43"/>
    <p:sldId id="346" r:id="rId44"/>
    <p:sldId id="361" r:id="rId45"/>
    <p:sldId id="303" r:id="rId46"/>
    <p:sldId id="260" r:id="rId47"/>
    <p:sldId id="305" r:id="rId48"/>
    <p:sldId id="306" r:id="rId49"/>
    <p:sldId id="347" r:id="rId50"/>
    <p:sldId id="348" r:id="rId51"/>
    <p:sldId id="337" r:id="rId52"/>
    <p:sldId id="338" r:id="rId53"/>
    <p:sldId id="339" r:id="rId54"/>
    <p:sldId id="33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75" autoAdjust="0"/>
  </p:normalViewPr>
  <p:slideViewPr>
    <p:cSldViewPr snapToGrid="0" snapToObjects="1">
      <p:cViewPr varScale="1">
        <p:scale>
          <a:sx n="48" d="100"/>
          <a:sy n="48" d="100"/>
        </p:scale>
        <p:origin x="-2136" y="-112"/>
      </p:cViewPr>
      <p:guideLst>
        <p:guide orient="horz" pos="2160"/>
        <p:guide pos="2880"/>
      </p:guideLst>
    </p:cSldViewPr>
  </p:slideViewPr>
  <p:notesTextViewPr>
    <p:cViewPr>
      <p:scale>
        <a:sx n="100" d="100"/>
        <a:sy n="100" d="100"/>
      </p:scale>
      <p:origin x="0" y="0"/>
    </p:cViewPr>
  </p:notesTextViewPr>
  <p:sorterViewPr>
    <p:cViewPr>
      <p:scale>
        <a:sx n="89" d="100"/>
        <a:sy n="89" d="100"/>
      </p:scale>
      <p:origin x="0" y="5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microsoft.com/office/2007/relationships/hdphoto" Target="../media/hdphoto2.wdp"/><Relationship Id="rId1" Type="http://schemas.openxmlformats.org/officeDocument/2006/relationships/image" Target="../media/image21.jpeg"/><Relationship Id="rId2"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B2807-758F-654E-B85A-BCE17DC04F71}" type="doc">
      <dgm:prSet loTypeId="urn:microsoft.com/office/officeart/2005/8/layout/cycle8" loCatId="" qsTypeId="urn:microsoft.com/office/officeart/2005/8/quickstyle/simple1" qsCatId="simple" csTypeId="urn:microsoft.com/office/officeart/2005/8/colors/colorful1#3" csCatId="colorful" phldr="1"/>
      <dgm:spPr/>
    </dgm:pt>
    <dgm:pt modelId="{C3E89885-B33A-CF46-BD0B-49749B50E7F7}">
      <dgm:prSet phldrT="[Text]" custT="1"/>
      <dgm:spPr/>
      <dgm:t>
        <a:bodyPr/>
        <a:lstStyle/>
        <a:p>
          <a:pPr algn="ctr"/>
          <a:endParaRPr lang="en-US" sz="1500" dirty="0" smtClean="0"/>
        </a:p>
        <a:p>
          <a:pPr algn="ctr"/>
          <a:r>
            <a:rPr lang="en-US" sz="2400" b="1" dirty="0" smtClean="0"/>
            <a:t>Spiritual</a:t>
          </a:r>
        </a:p>
        <a:p>
          <a:pPr algn="ctr"/>
          <a:r>
            <a:rPr lang="en-US" sz="1800" dirty="0" err="1" smtClean="0"/>
            <a:t>Valuegenesis</a:t>
          </a:r>
          <a:r>
            <a:rPr lang="en-US" sz="1800" dirty="0" smtClean="0"/>
            <a:t> </a:t>
          </a:r>
        </a:p>
        <a:p>
          <a:pPr algn="ctr"/>
          <a:r>
            <a:rPr lang="en-US" sz="1400" dirty="0" smtClean="0"/>
            <a:t>1, 2, &amp; 3</a:t>
          </a:r>
        </a:p>
      </dgm:t>
    </dgm:pt>
    <dgm:pt modelId="{18984236-4DC4-0946-B164-5DD3AF5A8FC6}" type="parTrans" cxnId="{03C31EE6-305B-B74C-AE68-A57C4C517906}">
      <dgm:prSet/>
      <dgm:spPr/>
      <dgm:t>
        <a:bodyPr/>
        <a:lstStyle/>
        <a:p>
          <a:endParaRPr lang="en-US"/>
        </a:p>
      </dgm:t>
    </dgm:pt>
    <dgm:pt modelId="{92DE4C08-910C-6647-A31D-0A29217CEF95}" type="sibTrans" cxnId="{03C31EE6-305B-B74C-AE68-A57C4C517906}">
      <dgm:prSet/>
      <dgm:spPr/>
      <dgm:t>
        <a:bodyPr/>
        <a:lstStyle/>
        <a:p>
          <a:endParaRPr lang="en-US"/>
        </a:p>
      </dgm:t>
    </dgm:pt>
    <dgm:pt modelId="{96C6FA59-4AA7-B749-88C5-DC747C05CF55}">
      <dgm:prSet phldrT="[Text]" custT="1"/>
      <dgm:spPr/>
      <dgm:t>
        <a:bodyPr/>
        <a:lstStyle/>
        <a:p>
          <a:pPr marL="0" indent="0" algn="ctr"/>
          <a:r>
            <a:rPr lang="en-US" sz="2400" b="1" dirty="0" smtClean="0"/>
            <a:t>Mental</a:t>
          </a:r>
        </a:p>
        <a:p>
          <a:pPr marL="0" indent="0" algn="ctr"/>
          <a:r>
            <a:rPr lang="en-US" sz="1400" dirty="0" smtClean="0"/>
            <a:t>CognitiveGenesis</a:t>
          </a:r>
        </a:p>
        <a:p>
          <a:pPr marL="0" indent="0" algn="ctr"/>
          <a:r>
            <a:rPr lang="en-US" sz="1400" dirty="0" smtClean="0"/>
            <a:t>(2006-2009)</a:t>
          </a:r>
          <a:endParaRPr lang="en-US" sz="1400" dirty="0"/>
        </a:p>
      </dgm:t>
    </dgm:pt>
    <dgm:pt modelId="{F7F941FA-3A16-1C47-9FD8-141A3BA68900}" type="parTrans" cxnId="{B67C8C6C-9C93-8344-B112-0D5EA1532D3A}">
      <dgm:prSet/>
      <dgm:spPr/>
      <dgm:t>
        <a:bodyPr/>
        <a:lstStyle/>
        <a:p>
          <a:endParaRPr lang="en-US"/>
        </a:p>
      </dgm:t>
    </dgm:pt>
    <dgm:pt modelId="{ED66AFD0-19EC-F642-9890-95C0464B0604}" type="sibTrans" cxnId="{B67C8C6C-9C93-8344-B112-0D5EA1532D3A}">
      <dgm:prSet/>
      <dgm:spPr/>
      <dgm:t>
        <a:bodyPr/>
        <a:lstStyle/>
        <a:p>
          <a:endParaRPr lang="en-US"/>
        </a:p>
      </dgm:t>
    </dgm:pt>
    <dgm:pt modelId="{8F62CD27-E4CE-674E-A8CA-A163114FB6CA}">
      <dgm:prSet phldrT="[Text]" custT="1"/>
      <dgm:spPr/>
      <dgm:t>
        <a:bodyPr/>
        <a:lstStyle/>
        <a:p>
          <a:pPr marL="223838" indent="0" algn="ctr">
            <a:tabLst/>
          </a:pPr>
          <a:r>
            <a:rPr lang="en-US" sz="2400" b="1" dirty="0" smtClean="0"/>
            <a:t>Physical</a:t>
          </a:r>
        </a:p>
        <a:p>
          <a:pPr marL="223838" indent="0" algn="ctr">
            <a:tabLst/>
          </a:pPr>
          <a:r>
            <a:rPr lang="en-US" sz="1400" b="0" dirty="0" smtClean="0"/>
            <a:t>PhysicalGenesis</a:t>
          </a:r>
        </a:p>
        <a:p>
          <a:pPr marL="223838" indent="0" algn="ctr">
            <a:tabLst/>
          </a:pPr>
          <a:r>
            <a:rPr lang="en-US" sz="1400" i="1" dirty="0" smtClean="0"/>
            <a:t>(future)</a:t>
          </a:r>
          <a:endParaRPr lang="en-US" sz="1400" dirty="0"/>
        </a:p>
      </dgm:t>
    </dgm:pt>
    <dgm:pt modelId="{7F34C98C-19DE-F541-8961-4CECC703EFC1}" type="parTrans" cxnId="{365CE8B1-5B67-1E40-A57E-E821C3646215}">
      <dgm:prSet/>
      <dgm:spPr/>
      <dgm:t>
        <a:bodyPr/>
        <a:lstStyle/>
        <a:p>
          <a:endParaRPr lang="en-US"/>
        </a:p>
      </dgm:t>
    </dgm:pt>
    <dgm:pt modelId="{0503D4DF-53FE-E148-B523-363D79D9DD50}" type="sibTrans" cxnId="{365CE8B1-5B67-1E40-A57E-E821C3646215}">
      <dgm:prSet/>
      <dgm:spPr/>
      <dgm:t>
        <a:bodyPr/>
        <a:lstStyle/>
        <a:p>
          <a:endParaRPr lang="en-US"/>
        </a:p>
      </dgm:t>
    </dgm:pt>
    <dgm:pt modelId="{EF5696A1-91C8-4C44-A38C-31E741F0FC81}" type="pres">
      <dgm:prSet presAssocID="{3B1B2807-758F-654E-B85A-BCE17DC04F71}" presName="compositeShape" presStyleCnt="0">
        <dgm:presLayoutVars>
          <dgm:chMax val="7"/>
          <dgm:dir/>
          <dgm:resizeHandles val="exact"/>
        </dgm:presLayoutVars>
      </dgm:prSet>
      <dgm:spPr/>
    </dgm:pt>
    <dgm:pt modelId="{E9FCFE86-3029-B24F-A057-45876E2D3571}" type="pres">
      <dgm:prSet presAssocID="{3B1B2807-758F-654E-B85A-BCE17DC04F71}" presName="wedge1" presStyleLbl="node1" presStyleIdx="0" presStyleCnt="3" custLinFactNeighborX="-931"/>
      <dgm:spPr/>
      <dgm:t>
        <a:bodyPr/>
        <a:lstStyle/>
        <a:p>
          <a:endParaRPr lang="en-US"/>
        </a:p>
      </dgm:t>
    </dgm:pt>
    <dgm:pt modelId="{AA7580D6-16A0-FE40-9C24-DB7CDB6467A2}" type="pres">
      <dgm:prSet presAssocID="{3B1B2807-758F-654E-B85A-BCE17DC04F71}" presName="dummy1a" presStyleCnt="0"/>
      <dgm:spPr/>
    </dgm:pt>
    <dgm:pt modelId="{5C22C28E-8258-5045-9C0F-187F0DF4FCDB}" type="pres">
      <dgm:prSet presAssocID="{3B1B2807-758F-654E-B85A-BCE17DC04F71}" presName="dummy1b" presStyleCnt="0"/>
      <dgm:spPr/>
    </dgm:pt>
    <dgm:pt modelId="{B3D58C4D-3EFD-B644-A092-F1BC673A3249}" type="pres">
      <dgm:prSet presAssocID="{3B1B2807-758F-654E-B85A-BCE17DC04F71}" presName="wedge1Tx" presStyleLbl="node1" presStyleIdx="0" presStyleCnt="3">
        <dgm:presLayoutVars>
          <dgm:chMax val="0"/>
          <dgm:chPref val="0"/>
          <dgm:bulletEnabled val="1"/>
        </dgm:presLayoutVars>
      </dgm:prSet>
      <dgm:spPr/>
      <dgm:t>
        <a:bodyPr/>
        <a:lstStyle/>
        <a:p>
          <a:endParaRPr lang="en-US"/>
        </a:p>
      </dgm:t>
    </dgm:pt>
    <dgm:pt modelId="{04FAC405-77FD-D04D-AC1B-112AC092F785}" type="pres">
      <dgm:prSet presAssocID="{3B1B2807-758F-654E-B85A-BCE17DC04F71}" presName="wedge2" presStyleLbl="node1" presStyleIdx="1" presStyleCnt="3" custLinFactNeighborX="-947" custLinFactNeighborY="-748"/>
      <dgm:spPr/>
      <dgm:t>
        <a:bodyPr/>
        <a:lstStyle/>
        <a:p>
          <a:endParaRPr lang="en-US"/>
        </a:p>
      </dgm:t>
    </dgm:pt>
    <dgm:pt modelId="{84F0AE26-095D-BB4E-9D09-CA9DC6149E37}" type="pres">
      <dgm:prSet presAssocID="{3B1B2807-758F-654E-B85A-BCE17DC04F71}" presName="dummy2a" presStyleCnt="0"/>
      <dgm:spPr/>
    </dgm:pt>
    <dgm:pt modelId="{33EB9F1A-08B4-3E40-91BC-07BD630CD81B}" type="pres">
      <dgm:prSet presAssocID="{3B1B2807-758F-654E-B85A-BCE17DC04F71}" presName="dummy2b" presStyleCnt="0"/>
      <dgm:spPr/>
    </dgm:pt>
    <dgm:pt modelId="{E252E629-9C41-B944-A59D-C49275B70B9B}" type="pres">
      <dgm:prSet presAssocID="{3B1B2807-758F-654E-B85A-BCE17DC04F71}" presName="wedge2Tx" presStyleLbl="node1" presStyleIdx="1" presStyleCnt="3">
        <dgm:presLayoutVars>
          <dgm:chMax val="0"/>
          <dgm:chPref val="0"/>
          <dgm:bulletEnabled val="1"/>
        </dgm:presLayoutVars>
      </dgm:prSet>
      <dgm:spPr/>
      <dgm:t>
        <a:bodyPr/>
        <a:lstStyle/>
        <a:p>
          <a:endParaRPr lang="en-US"/>
        </a:p>
      </dgm:t>
    </dgm:pt>
    <dgm:pt modelId="{CE83F104-0F76-5B44-84FD-17CB7F9AB71A}" type="pres">
      <dgm:prSet presAssocID="{3B1B2807-758F-654E-B85A-BCE17DC04F71}" presName="wedge3" presStyleLbl="node1" presStyleIdx="2" presStyleCnt="3"/>
      <dgm:spPr/>
      <dgm:t>
        <a:bodyPr/>
        <a:lstStyle/>
        <a:p>
          <a:endParaRPr lang="en-US"/>
        </a:p>
      </dgm:t>
    </dgm:pt>
    <dgm:pt modelId="{6AD247AD-58DC-1E44-8322-1A57A1005558}" type="pres">
      <dgm:prSet presAssocID="{3B1B2807-758F-654E-B85A-BCE17DC04F71}" presName="dummy3a" presStyleCnt="0"/>
      <dgm:spPr/>
    </dgm:pt>
    <dgm:pt modelId="{A77B3602-DEAC-4E45-AAFB-1A65BBDD3A96}" type="pres">
      <dgm:prSet presAssocID="{3B1B2807-758F-654E-B85A-BCE17DC04F71}" presName="dummy3b" presStyleCnt="0"/>
      <dgm:spPr/>
    </dgm:pt>
    <dgm:pt modelId="{FADD51E6-9057-3D49-A041-E0DA2BF1DE78}" type="pres">
      <dgm:prSet presAssocID="{3B1B2807-758F-654E-B85A-BCE17DC04F71}" presName="wedge3Tx" presStyleLbl="node1" presStyleIdx="2" presStyleCnt="3">
        <dgm:presLayoutVars>
          <dgm:chMax val="0"/>
          <dgm:chPref val="0"/>
          <dgm:bulletEnabled val="1"/>
        </dgm:presLayoutVars>
      </dgm:prSet>
      <dgm:spPr/>
      <dgm:t>
        <a:bodyPr/>
        <a:lstStyle/>
        <a:p>
          <a:endParaRPr lang="en-US"/>
        </a:p>
      </dgm:t>
    </dgm:pt>
    <dgm:pt modelId="{14196E05-E506-184D-B963-BA75A41677B6}" type="pres">
      <dgm:prSet presAssocID="{ED66AFD0-19EC-F642-9890-95C0464B0604}" presName="arrowWedge1" presStyleLbl="fgSibTrans2D1" presStyleIdx="0" presStyleCnt="3" custLinFactNeighborX="-1934" custLinFactNeighborY="-1377"/>
      <dgm:spPr/>
    </dgm:pt>
    <dgm:pt modelId="{F8548801-6179-814C-A1FD-54DD9BB001EA}" type="pres">
      <dgm:prSet presAssocID="{0503D4DF-53FE-E148-B523-363D79D9DD50}" presName="arrowWedge2" presStyleLbl="fgSibTrans2D1" presStyleIdx="1" presStyleCnt="3"/>
      <dgm:spPr/>
    </dgm:pt>
    <dgm:pt modelId="{A104A8C4-C826-3343-A074-CB1D5D6CAEA9}" type="pres">
      <dgm:prSet presAssocID="{92DE4C08-910C-6647-A31D-0A29217CEF95}" presName="arrowWedge3" presStyleLbl="fgSibTrans2D1" presStyleIdx="2" presStyleCnt="3"/>
      <dgm:spPr/>
    </dgm:pt>
  </dgm:ptLst>
  <dgm:cxnLst>
    <dgm:cxn modelId="{1F4CE161-90FB-5C4F-9B2C-A3E08231CAE5}" type="presOf" srcId="{96C6FA59-4AA7-B749-88C5-DC747C05CF55}" destId="{B3D58C4D-3EFD-B644-A092-F1BC673A3249}" srcOrd="1" destOrd="0" presId="urn:microsoft.com/office/officeart/2005/8/layout/cycle8"/>
    <dgm:cxn modelId="{9733D265-041F-0E4C-B404-CED04F3358A7}" type="presOf" srcId="{8F62CD27-E4CE-674E-A8CA-A163114FB6CA}" destId="{04FAC405-77FD-D04D-AC1B-112AC092F785}" srcOrd="0" destOrd="0" presId="urn:microsoft.com/office/officeart/2005/8/layout/cycle8"/>
    <dgm:cxn modelId="{336C9B86-7B57-1E4F-BBF2-1E5246B3EA77}" type="presOf" srcId="{3B1B2807-758F-654E-B85A-BCE17DC04F71}" destId="{EF5696A1-91C8-4C44-A38C-31E741F0FC81}" srcOrd="0" destOrd="0" presId="urn:microsoft.com/office/officeart/2005/8/layout/cycle8"/>
    <dgm:cxn modelId="{03C31EE6-305B-B74C-AE68-A57C4C517906}" srcId="{3B1B2807-758F-654E-B85A-BCE17DC04F71}" destId="{C3E89885-B33A-CF46-BD0B-49749B50E7F7}" srcOrd="2" destOrd="0" parTransId="{18984236-4DC4-0946-B164-5DD3AF5A8FC6}" sibTransId="{92DE4C08-910C-6647-A31D-0A29217CEF95}"/>
    <dgm:cxn modelId="{B67C8C6C-9C93-8344-B112-0D5EA1532D3A}" srcId="{3B1B2807-758F-654E-B85A-BCE17DC04F71}" destId="{96C6FA59-4AA7-B749-88C5-DC747C05CF55}" srcOrd="0" destOrd="0" parTransId="{F7F941FA-3A16-1C47-9FD8-141A3BA68900}" sibTransId="{ED66AFD0-19EC-F642-9890-95C0464B0604}"/>
    <dgm:cxn modelId="{DB3EB762-889C-D341-80BF-658ED44ECF13}" type="presOf" srcId="{C3E89885-B33A-CF46-BD0B-49749B50E7F7}" destId="{CE83F104-0F76-5B44-84FD-17CB7F9AB71A}" srcOrd="0" destOrd="0" presId="urn:microsoft.com/office/officeart/2005/8/layout/cycle8"/>
    <dgm:cxn modelId="{7EEE405B-7B18-324C-B186-65FCC93EBF44}" type="presOf" srcId="{8F62CD27-E4CE-674E-A8CA-A163114FB6CA}" destId="{E252E629-9C41-B944-A59D-C49275B70B9B}" srcOrd="1" destOrd="0" presId="urn:microsoft.com/office/officeart/2005/8/layout/cycle8"/>
    <dgm:cxn modelId="{365CE8B1-5B67-1E40-A57E-E821C3646215}" srcId="{3B1B2807-758F-654E-B85A-BCE17DC04F71}" destId="{8F62CD27-E4CE-674E-A8CA-A163114FB6CA}" srcOrd="1" destOrd="0" parTransId="{7F34C98C-19DE-F541-8961-4CECC703EFC1}" sibTransId="{0503D4DF-53FE-E148-B523-363D79D9DD50}"/>
    <dgm:cxn modelId="{380558A7-0873-EB4A-9A57-C6E5D75922D0}" type="presOf" srcId="{96C6FA59-4AA7-B749-88C5-DC747C05CF55}" destId="{E9FCFE86-3029-B24F-A057-45876E2D3571}" srcOrd="0" destOrd="0" presId="urn:microsoft.com/office/officeart/2005/8/layout/cycle8"/>
    <dgm:cxn modelId="{3B47E986-8F39-824A-BD90-756491B6B851}" type="presOf" srcId="{C3E89885-B33A-CF46-BD0B-49749B50E7F7}" destId="{FADD51E6-9057-3D49-A041-E0DA2BF1DE78}" srcOrd="1" destOrd="0" presId="urn:microsoft.com/office/officeart/2005/8/layout/cycle8"/>
    <dgm:cxn modelId="{02C44E29-AF2D-0D4D-A4E2-C0E3C47B7EA1}" type="presParOf" srcId="{EF5696A1-91C8-4C44-A38C-31E741F0FC81}" destId="{E9FCFE86-3029-B24F-A057-45876E2D3571}" srcOrd="0" destOrd="0" presId="urn:microsoft.com/office/officeart/2005/8/layout/cycle8"/>
    <dgm:cxn modelId="{93D20AA7-91D2-284B-84A7-B50BC336092D}" type="presParOf" srcId="{EF5696A1-91C8-4C44-A38C-31E741F0FC81}" destId="{AA7580D6-16A0-FE40-9C24-DB7CDB6467A2}" srcOrd="1" destOrd="0" presId="urn:microsoft.com/office/officeart/2005/8/layout/cycle8"/>
    <dgm:cxn modelId="{70117F2C-D4A1-6D40-8C18-8AFC724330C7}" type="presParOf" srcId="{EF5696A1-91C8-4C44-A38C-31E741F0FC81}" destId="{5C22C28E-8258-5045-9C0F-187F0DF4FCDB}" srcOrd="2" destOrd="0" presId="urn:microsoft.com/office/officeart/2005/8/layout/cycle8"/>
    <dgm:cxn modelId="{D43383D0-9B7A-5444-9BF2-AAAC5A16C02B}" type="presParOf" srcId="{EF5696A1-91C8-4C44-A38C-31E741F0FC81}" destId="{B3D58C4D-3EFD-B644-A092-F1BC673A3249}" srcOrd="3" destOrd="0" presId="urn:microsoft.com/office/officeart/2005/8/layout/cycle8"/>
    <dgm:cxn modelId="{E1395282-09C2-684B-8F13-00AA28FC782F}" type="presParOf" srcId="{EF5696A1-91C8-4C44-A38C-31E741F0FC81}" destId="{04FAC405-77FD-D04D-AC1B-112AC092F785}" srcOrd="4" destOrd="0" presId="urn:microsoft.com/office/officeart/2005/8/layout/cycle8"/>
    <dgm:cxn modelId="{4F469411-5267-734E-B0FD-ECE6EE784A18}" type="presParOf" srcId="{EF5696A1-91C8-4C44-A38C-31E741F0FC81}" destId="{84F0AE26-095D-BB4E-9D09-CA9DC6149E37}" srcOrd="5" destOrd="0" presId="urn:microsoft.com/office/officeart/2005/8/layout/cycle8"/>
    <dgm:cxn modelId="{991B9815-1B37-EF49-B24D-E231C7C9D867}" type="presParOf" srcId="{EF5696A1-91C8-4C44-A38C-31E741F0FC81}" destId="{33EB9F1A-08B4-3E40-91BC-07BD630CD81B}" srcOrd="6" destOrd="0" presId="urn:microsoft.com/office/officeart/2005/8/layout/cycle8"/>
    <dgm:cxn modelId="{8497B1EC-8436-1E44-96B1-3D0D0BC9146C}" type="presParOf" srcId="{EF5696A1-91C8-4C44-A38C-31E741F0FC81}" destId="{E252E629-9C41-B944-A59D-C49275B70B9B}" srcOrd="7" destOrd="0" presId="urn:microsoft.com/office/officeart/2005/8/layout/cycle8"/>
    <dgm:cxn modelId="{9CD4C136-6F33-5D44-926E-5C6F27FB472F}" type="presParOf" srcId="{EF5696A1-91C8-4C44-A38C-31E741F0FC81}" destId="{CE83F104-0F76-5B44-84FD-17CB7F9AB71A}" srcOrd="8" destOrd="0" presId="urn:microsoft.com/office/officeart/2005/8/layout/cycle8"/>
    <dgm:cxn modelId="{A6D0336A-8FE7-3049-96F4-8E682FCAF4FD}" type="presParOf" srcId="{EF5696A1-91C8-4C44-A38C-31E741F0FC81}" destId="{6AD247AD-58DC-1E44-8322-1A57A1005558}" srcOrd="9" destOrd="0" presId="urn:microsoft.com/office/officeart/2005/8/layout/cycle8"/>
    <dgm:cxn modelId="{4ED8B9B1-CBB3-194B-80D0-7736A97C712A}" type="presParOf" srcId="{EF5696A1-91C8-4C44-A38C-31E741F0FC81}" destId="{A77B3602-DEAC-4E45-AAFB-1A65BBDD3A96}" srcOrd="10" destOrd="0" presId="urn:microsoft.com/office/officeart/2005/8/layout/cycle8"/>
    <dgm:cxn modelId="{BB303E38-FC14-F440-BCB7-93688261E23C}" type="presParOf" srcId="{EF5696A1-91C8-4C44-A38C-31E741F0FC81}" destId="{FADD51E6-9057-3D49-A041-E0DA2BF1DE78}" srcOrd="11" destOrd="0" presId="urn:microsoft.com/office/officeart/2005/8/layout/cycle8"/>
    <dgm:cxn modelId="{06EE3756-1E0C-7545-A0A3-8E56D1C91D83}" type="presParOf" srcId="{EF5696A1-91C8-4C44-A38C-31E741F0FC81}" destId="{14196E05-E506-184D-B963-BA75A41677B6}" srcOrd="12" destOrd="0" presId="urn:microsoft.com/office/officeart/2005/8/layout/cycle8"/>
    <dgm:cxn modelId="{49926BE8-7A8D-F74E-8CF6-D6F8FE12F0F1}" type="presParOf" srcId="{EF5696A1-91C8-4C44-A38C-31E741F0FC81}" destId="{F8548801-6179-814C-A1FD-54DD9BB001EA}" srcOrd="13" destOrd="0" presId="urn:microsoft.com/office/officeart/2005/8/layout/cycle8"/>
    <dgm:cxn modelId="{8603EC68-0353-054D-996C-4931229CD876}" type="presParOf" srcId="{EF5696A1-91C8-4C44-A38C-31E741F0FC81}" destId="{A104A8C4-C826-3343-A074-CB1D5D6CAEA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CA4D6-AFD4-1241-96E9-70F1BC2D5570}" type="doc">
      <dgm:prSet loTypeId="urn:microsoft.com/office/officeart/2008/layout/CircularPictureCallout" loCatId="" qsTypeId="urn:microsoft.com/office/officeart/2005/8/quickstyle/simple4" qsCatId="simple" csTypeId="urn:microsoft.com/office/officeart/2005/8/colors/accent1_2" csCatId="accent1" phldr="1"/>
      <dgm:spPr/>
      <dgm:t>
        <a:bodyPr/>
        <a:lstStyle/>
        <a:p>
          <a:endParaRPr lang="en-US"/>
        </a:p>
      </dgm:t>
    </dgm:pt>
    <dgm:pt modelId="{FA68777D-EF24-E847-80FD-1EED39577CF4}">
      <dgm:prSet/>
      <dgm:spPr/>
      <dgm:t>
        <a:bodyPr/>
        <a:lstStyle/>
        <a:p>
          <a:endParaRPr lang="en-US"/>
        </a:p>
      </dgm:t>
    </dgm:pt>
    <dgm:pt modelId="{BFD39BEE-3E2C-6A4B-A608-DBC50AB8F735}" type="parTrans" cxnId="{599E6089-225B-784A-A03A-40A3A7A111E4}">
      <dgm:prSet/>
      <dgm:spPr/>
      <dgm:t>
        <a:bodyPr/>
        <a:lstStyle/>
        <a:p>
          <a:endParaRPr lang="en-US"/>
        </a:p>
      </dgm:t>
    </dgm:pt>
    <dgm:pt modelId="{C66CE057-505D-744D-A65F-D8AD72A06ABA}" type="sibTrans" cxnId="{599E6089-225B-784A-A03A-40A3A7A111E4}">
      <dgm:prSet/>
      <dgm:spPr>
        <a:blipFill rotWithShape="1">
          <a:blip xmlns:r="http://schemas.openxmlformats.org/officeDocument/2006/relationships" r:embed="rId1" cstate="screen">
            <a:extLst>
              <a:ext uri="{BEBA8EAE-BF5A-486C-A8C5-ECC9F3942E4B}">
                <a14:imgProps xmlns:a14="http://schemas.microsoft.com/office/drawing/2010/main">
                  <a14:imgLayer r:embed="rId2">
                    <a14:imgEffect>
                      <a14:sharpenSoften amount="25000"/>
                    </a14:imgEffect>
                    <a14:imgEffect>
                      <a14:colorTemperature colorTemp="8800"/>
                    </a14:imgEffect>
                  </a14:imgLayer>
                </a14:imgProps>
              </a:ext>
              <a:ext uri="{28A0092B-C50C-407E-A947-70E740481C1C}">
                <a14:useLocalDpi xmlns:a14="http://schemas.microsoft.com/office/drawing/2010/main"/>
              </a:ext>
            </a:extLst>
          </a:blip>
          <a:srcRect/>
          <a:stretch>
            <a:fillRect/>
          </a:stretch>
        </a:blipFill>
      </dgm:spPr>
      <dgm:t>
        <a:bodyPr/>
        <a:lstStyle/>
        <a:p>
          <a:endParaRPr lang="en-US"/>
        </a:p>
      </dgm:t>
    </dgm:pt>
    <dgm:pt modelId="{9710A9D8-4202-A548-AD89-EE18A5E45498}">
      <dgm:prSet phldrT="[Text]"/>
      <dgm:spPr/>
      <dgm:t>
        <a:bodyPr/>
        <a:lstStyle/>
        <a:p>
          <a:r>
            <a:rPr lang="en-US" b="1" dirty="0" smtClean="0">
              <a:solidFill>
                <a:schemeClr val="accent1"/>
              </a:solidFill>
            </a:rPr>
            <a:t>Church</a:t>
          </a:r>
          <a:endParaRPr lang="en-US" b="1" dirty="0">
            <a:solidFill>
              <a:schemeClr val="accent1"/>
            </a:solidFill>
          </a:endParaRPr>
        </a:p>
      </dgm:t>
    </dgm:pt>
    <dgm:pt modelId="{A21B730A-03A0-C844-B290-FDE317FC2C4A}" type="parTrans" cxnId="{28012234-BB2B-B446-A967-DC9E194BFD2A}">
      <dgm:prSet/>
      <dgm:spPr/>
      <dgm:t>
        <a:bodyPr/>
        <a:lstStyle/>
        <a:p>
          <a:endParaRPr lang="en-US"/>
        </a:p>
      </dgm:t>
    </dgm:pt>
    <dgm:pt modelId="{4057C9C0-3232-DC44-8693-B68058B2A01E}" type="sibTrans" cxnId="{28012234-BB2B-B446-A967-DC9E194BFD2A}">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982168E7-6A86-2D4D-B36B-254A4F72F33F}">
      <dgm:prSet phldrT="[Text]"/>
      <dgm:spPr/>
      <dgm:t>
        <a:bodyPr/>
        <a:lstStyle/>
        <a:p>
          <a:r>
            <a:rPr lang="en-US" b="1" dirty="0" smtClean="0">
              <a:solidFill>
                <a:schemeClr val="accent1"/>
              </a:solidFill>
            </a:rPr>
            <a:t>Home	</a:t>
          </a:r>
          <a:endParaRPr lang="en-US" b="1" dirty="0">
            <a:solidFill>
              <a:schemeClr val="accent1"/>
            </a:solidFill>
          </a:endParaRPr>
        </a:p>
      </dgm:t>
    </dgm:pt>
    <dgm:pt modelId="{EB44D737-A3F8-4747-AEA7-5158BA37AE90}" type="parTrans" cxnId="{26F79D6E-770B-AA43-B266-0C1027585724}">
      <dgm:prSet/>
      <dgm:spPr/>
      <dgm:t>
        <a:bodyPr/>
        <a:lstStyle/>
        <a:p>
          <a:endParaRPr lang="en-US"/>
        </a:p>
      </dgm:t>
    </dgm:pt>
    <dgm:pt modelId="{36C93EDA-E0F2-D94F-A0C6-752E566F189F}" type="sibTrans" cxnId="{26F79D6E-770B-AA43-B266-0C1027585724}">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B1C7D6F0-4EC7-5A41-99BF-2212BB09334F}">
      <dgm:prSet phldrT="[Text]"/>
      <dgm:spPr/>
      <dgm:t>
        <a:bodyPr/>
        <a:lstStyle/>
        <a:p>
          <a:r>
            <a:rPr lang="en-US" b="1" dirty="0" smtClean="0">
              <a:solidFill>
                <a:srgbClr val="1D86CD"/>
              </a:solidFill>
            </a:rPr>
            <a:t>School</a:t>
          </a:r>
          <a:endParaRPr lang="en-US" b="1" dirty="0">
            <a:solidFill>
              <a:srgbClr val="1D86CD"/>
            </a:solidFill>
          </a:endParaRPr>
        </a:p>
      </dgm:t>
    </dgm:pt>
    <dgm:pt modelId="{D94FB2D0-2CC5-6445-A62A-03F4D264BDD8}" type="parTrans" cxnId="{25122FE2-4326-F248-9667-C2DBED807931}">
      <dgm:prSet/>
      <dgm:spPr/>
      <dgm:t>
        <a:bodyPr/>
        <a:lstStyle/>
        <a:p>
          <a:endParaRPr lang="en-US"/>
        </a:p>
      </dgm:t>
    </dgm:pt>
    <dgm:pt modelId="{E6DE1DF3-1732-8F45-BA54-E4D899A0E2AE}" type="sibTrans" cxnId="{25122FE2-4326-F248-9667-C2DBED807931}">
      <dgm:prSet/>
      <dgm:spPr>
        <a:blipFill dpi="0" rotWithShape="1">
          <a:blip xmlns:r="http://schemas.openxmlformats.org/officeDocument/2006/relationships" r:embed="rId5" cstate="screen">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a:stretch>
            <a:fillRect b="1938"/>
          </a:stretch>
        </a:blipFill>
      </dgm:spPr>
      <dgm:t>
        <a:bodyPr/>
        <a:lstStyle/>
        <a:p>
          <a:endParaRPr lang="en-US"/>
        </a:p>
      </dgm:t>
    </dgm:pt>
    <dgm:pt modelId="{2066DE05-3D03-5B42-9D0C-5C44435FD14C}" type="pres">
      <dgm:prSet presAssocID="{51ACA4D6-AFD4-1241-96E9-70F1BC2D5570}" presName="Name0" presStyleCnt="0">
        <dgm:presLayoutVars>
          <dgm:chMax val="7"/>
          <dgm:chPref val="7"/>
          <dgm:dir/>
        </dgm:presLayoutVars>
      </dgm:prSet>
      <dgm:spPr/>
      <dgm:t>
        <a:bodyPr/>
        <a:lstStyle/>
        <a:p>
          <a:endParaRPr lang="en-US"/>
        </a:p>
      </dgm:t>
    </dgm:pt>
    <dgm:pt modelId="{54DF8193-5153-C248-ABC6-8E544526778E}" type="pres">
      <dgm:prSet presAssocID="{51ACA4D6-AFD4-1241-96E9-70F1BC2D5570}" presName="Name1" presStyleCnt="0"/>
      <dgm:spPr/>
    </dgm:pt>
    <dgm:pt modelId="{5F0C3D6E-E0E8-3346-A09F-278C1A32B02A}" type="pres">
      <dgm:prSet presAssocID="{C66CE057-505D-744D-A65F-D8AD72A06ABA}" presName="picture_1" presStyleCnt="0"/>
      <dgm:spPr/>
    </dgm:pt>
    <dgm:pt modelId="{B964CDF3-D732-D545-B466-3B17E9E67226}" type="pres">
      <dgm:prSet presAssocID="{C66CE057-505D-744D-A65F-D8AD72A06ABA}" presName="pictureRepeatNode" presStyleLbl="alignImgPlace1" presStyleIdx="0" presStyleCnt="4" custScaleX="80082" custScaleY="80082" custLinFactNeighborX="8102"/>
      <dgm:spPr/>
      <dgm:t>
        <a:bodyPr/>
        <a:lstStyle/>
        <a:p>
          <a:endParaRPr lang="en-US"/>
        </a:p>
      </dgm:t>
    </dgm:pt>
    <dgm:pt modelId="{410FEE9C-C2E7-DC4B-AE66-024FD52B9213}" type="pres">
      <dgm:prSet presAssocID="{FA68777D-EF24-E847-80FD-1EED39577CF4}" presName="text_1" presStyleLbl="node1" presStyleIdx="0" presStyleCnt="0">
        <dgm:presLayoutVars>
          <dgm:bulletEnabled val="1"/>
        </dgm:presLayoutVars>
      </dgm:prSet>
      <dgm:spPr/>
      <dgm:t>
        <a:bodyPr/>
        <a:lstStyle/>
        <a:p>
          <a:endParaRPr lang="en-US"/>
        </a:p>
      </dgm:t>
    </dgm:pt>
    <dgm:pt modelId="{725EF21C-628B-1B47-8A0A-417847D59774}" type="pres">
      <dgm:prSet presAssocID="{4057C9C0-3232-DC44-8693-B68058B2A01E}" presName="picture_2" presStyleCnt="0"/>
      <dgm:spPr/>
    </dgm:pt>
    <dgm:pt modelId="{D8B6F675-F0D5-AC46-88BE-C22E3BBB7916}" type="pres">
      <dgm:prSet presAssocID="{4057C9C0-3232-DC44-8693-B68058B2A01E}" presName="pictureRepeatNode" presStyleLbl="alignImgPlace1" presStyleIdx="1" presStyleCnt="4" custScaleX="141184" custScaleY="141184" custLinFactNeighborX="-15432"/>
      <dgm:spPr/>
      <dgm:t>
        <a:bodyPr/>
        <a:lstStyle/>
        <a:p>
          <a:endParaRPr lang="en-US"/>
        </a:p>
      </dgm:t>
    </dgm:pt>
    <dgm:pt modelId="{3B75371E-2D0A-FD4E-8FBA-CD03439BBF3A}" type="pres">
      <dgm:prSet presAssocID="{9710A9D8-4202-A548-AD89-EE18A5E45498}" presName="line_2" presStyleLbl="parChTrans1D1" presStyleIdx="0" presStyleCnt="3"/>
      <dgm:spPr/>
    </dgm:pt>
    <dgm:pt modelId="{9FCD01DC-B6AB-7B45-AC31-851346401A2A}" type="pres">
      <dgm:prSet presAssocID="{9710A9D8-4202-A548-AD89-EE18A5E45498}" presName="textparent_2" presStyleLbl="node1" presStyleIdx="0" presStyleCnt="0"/>
      <dgm:spPr/>
    </dgm:pt>
    <dgm:pt modelId="{D4D46152-FE86-A843-A506-47A8794A9ACE}" type="pres">
      <dgm:prSet presAssocID="{9710A9D8-4202-A548-AD89-EE18A5E45498}" presName="text_2" presStyleLbl="revTx" presStyleIdx="0" presStyleCnt="3" custScaleX="1519930">
        <dgm:presLayoutVars>
          <dgm:bulletEnabled val="1"/>
        </dgm:presLayoutVars>
      </dgm:prSet>
      <dgm:spPr/>
      <dgm:t>
        <a:bodyPr/>
        <a:lstStyle/>
        <a:p>
          <a:endParaRPr lang="en-US"/>
        </a:p>
      </dgm:t>
    </dgm:pt>
    <dgm:pt modelId="{1E2E0082-777B-2B4E-A8BC-1EB6370AB0F9}" type="pres">
      <dgm:prSet presAssocID="{36C93EDA-E0F2-D94F-A0C6-752E566F189F}" presName="picture_3" presStyleCnt="0"/>
      <dgm:spPr/>
    </dgm:pt>
    <dgm:pt modelId="{864683B9-638F-F142-B8B6-0DCEC2AAB5AB}" type="pres">
      <dgm:prSet presAssocID="{36C93EDA-E0F2-D94F-A0C6-752E566F189F}" presName="pictureRepeatNode" presStyleLbl="alignImgPlace1" presStyleIdx="2" presStyleCnt="4" custScaleX="141795" custScaleY="141795" custLinFactNeighborX="-18004" custLinFactNeighborY="-7716"/>
      <dgm:spPr/>
      <dgm:t>
        <a:bodyPr/>
        <a:lstStyle/>
        <a:p>
          <a:endParaRPr lang="en-US"/>
        </a:p>
      </dgm:t>
    </dgm:pt>
    <dgm:pt modelId="{2BBC14E1-DAFA-9F4A-B59E-8333D071330C}" type="pres">
      <dgm:prSet presAssocID="{982168E7-6A86-2D4D-B36B-254A4F72F33F}" presName="line_3" presStyleLbl="parChTrans1D1" presStyleIdx="1" presStyleCnt="3"/>
      <dgm:spPr/>
    </dgm:pt>
    <dgm:pt modelId="{22691425-26D5-F742-82C4-7B9AE41938AF}" type="pres">
      <dgm:prSet presAssocID="{982168E7-6A86-2D4D-B36B-254A4F72F33F}" presName="textparent_3" presStyleLbl="node1" presStyleIdx="0" presStyleCnt="0"/>
      <dgm:spPr/>
    </dgm:pt>
    <dgm:pt modelId="{8A3D2043-716B-F74F-B10F-0A23EB2D13AF}" type="pres">
      <dgm:prSet presAssocID="{982168E7-6A86-2D4D-B36B-254A4F72F33F}" presName="text_3" presStyleLbl="revTx" presStyleIdx="1" presStyleCnt="3" custScaleX="476448" custLinFactNeighborX="3760" custLinFactNeighborY="362">
        <dgm:presLayoutVars>
          <dgm:bulletEnabled val="1"/>
        </dgm:presLayoutVars>
      </dgm:prSet>
      <dgm:spPr/>
      <dgm:t>
        <a:bodyPr/>
        <a:lstStyle/>
        <a:p>
          <a:endParaRPr lang="en-US"/>
        </a:p>
      </dgm:t>
    </dgm:pt>
    <dgm:pt modelId="{99F5645D-FCD3-CA45-9A78-F75BA42C0630}" type="pres">
      <dgm:prSet presAssocID="{E6DE1DF3-1732-8F45-BA54-E4D899A0E2AE}" presName="picture_4" presStyleCnt="0"/>
      <dgm:spPr/>
    </dgm:pt>
    <dgm:pt modelId="{A894FE24-04D9-4642-8FD3-33A14E83143F}" type="pres">
      <dgm:prSet presAssocID="{E6DE1DF3-1732-8F45-BA54-E4D899A0E2AE}" presName="pictureRepeatNode" presStyleLbl="alignImgPlace1" presStyleIdx="3" presStyleCnt="4" custScaleX="142633" custScaleY="142633" custLinFactNeighborX="-19342" custLinFactNeighborY="2440"/>
      <dgm:spPr/>
      <dgm:t>
        <a:bodyPr/>
        <a:lstStyle/>
        <a:p>
          <a:endParaRPr lang="en-US"/>
        </a:p>
      </dgm:t>
    </dgm:pt>
    <dgm:pt modelId="{C6B8727A-0268-8441-9923-62283128466C}" type="pres">
      <dgm:prSet presAssocID="{B1C7D6F0-4EC7-5A41-99BF-2212BB09334F}" presName="line_4" presStyleLbl="parChTrans1D1" presStyleIdx="2" presStyleCnt="3"/>
      <dgm:spPr/>
    </dgm:pt>
    <dgm:pt modelId="{177E274A-70F4-FF4F-AA48-2C6A60593EAA}" type="pres">
      <dgm:prSet presAssocID="{B1C7D6F0-4EC7-5A41-99BF-2212BB09334F}" presName="textparent_4" presStyleLbl="node1" presStyleIdx="0" presStyleCnt="0"/>
      <dgm:spPr/>
    </dgm:pt>
    <dgm:pt modelId="{1D5D57DD-90DE-3E49-904A-F5395FA73B0D}" type="pres">
      <dgm:prSet presAssocID="{B1C7D6F0-4EC7-5A41-99BF-2212BB09334F}" presName="text_4" presStyleLbl="revTx" presStyleIdx="2" presStyleCnt="3" custScaleX="1069455">
        <dgm:presLayoutVars>
          <dgm:bulletEnabled val="1"/>
        </dgm:presLayoutVars>
      </dgm:prSet>
      <dgm:spPr/>
      <dgm:t>
        <a:bodyPr/>
        <a:lstStyle/>
        <a:p>
          <a:endParaRPr lang="en-US"/>
        </a:p>
      </dgm:t>
    </dgm:pt>
  </dgm:ptLst>
  <dgm:cxnLst>
    <dgm:cxn modelId="{B057DBD6-E9BA-6840-BD24-708C7D55B1EE}" type="presOf" srcId="{FA68777D-EF24-E847-80FD-1EED39577CF4}" destId="{410FEE9C-C2E7-DC4B-AE66-024FD52B9213}" srcOrd="0" destOrd="0" presId="urn:microsoft.com/office/officeart/2008/layout/CircularPictureCallout"/>
    <dgm:cxn modelId="{C25B9AA9-5F8E-2344-93EC-FCC5588040ED}" type="presOf" srcId="{4057C9C0-3232-DC44-8693-B68058B2A01E}" destId="{D8B6F675-F0D5-AC46-88BE-C22E3BBB7916}" srcOrd="0" destOrd="0" presId="urn:microsoft.com/office/officeart/2008/layout/CircularPictureCallout"/>
    <dgm:cxn modelId="{D23BEB1D-A981-3A4C-BCE9-5857CB706F3B}" type="presOf" srcId="{C66CE057-505D-744D-A65F-D8AD72A06ABA}" destId="{B964CDF3-D732-D545-B466-3B17E9E67226}" srcOrd="0" destOrd="0" presId="urn:microsoft.com/office/officeart/2008/layout/CircularPictureCallout"/>
    <dgm:cxn modelId="{26F79D6E-770B-AA43-B266-0C1027585724}" srcId="{51ACA4D6-AFD4-1241-96E9-70F1BC2D5570}" destId="{982168E7-6A86-2D4D-B36B-254A4F72F33F}" srcOrd="2" destOrd="0" parTransId="{EB44D737-A3F8-4747-AEA7-5158BA37AE90}" sibTransId="{36C93EDA-E0F2-D94F-A0C6-752E566F189F}"/>
    <dgm:cxn modelId="{8A75455F-CBEB-8849-998E-A69DD1D8B23C}" type="presOf" srcId="{E6DE1DF3-1732-8F45-BA54-E4D899A0E2AE}" destId="{A894FE24-04D9-4642-8FD3-33A14E83143F}" srcOrd="0" destOrd="0" presId="urn:microsoft.com/office/officeart/2008/layout/CircularPictureCallout"/>
    <dgm:cxn modelId="{7F4EB1A5-3A88-9C42-BE2B-E4E4CA765695}" type="presOf" srcId="{36C93EDA-E0F2-D94F-A0C6-752E566F189F}" destId="{864683B9-638F-F142-B8B6-0DCEC2AAB5AB}" srcOrd="0" destOrd="0" presId="urn:microsoft.com/office/officeart/2008/layout/CircularPictureCallout"/>
    <dgm:cxn modelId="{28012234-BB2B-B446-A967-DC9E194BFD2A}" srcId="{51ACA4D6-AFD4-1241-96E9-70F1BC2D5570}" destId="{9710A9D8-4202-A548-AD89-EE18A5E45498}" srcOrd="1" destOrd="0" parTransId="{A21B730A-03A0-C844-B290-FDE317FC2C4A}" sibTransId="{4057C9C0-3232-DC44-8693-B68058B2A01E}"/>
    <dgm:cxn modelId="{65BD910D-4D86-9244-9AF8-473A7553779A}" type="presOf" srcId="{982168E7-6A86-2D4D-B36B-254A4F72F33F}" destId="{8A3D2043-716B-F74F-B10F-0A23EB2D13AF}" srcOrd="0" destOrd="0" presId="urn:microsoft.com/office/officeart/2008/layout/CircularPictureCallout"/>
    <dgm:cxn modelId="{15C9D34A-5A82-AC4B-9918-09226D0B6B6B}" type="presOf" srcId="{51ACA4D6-AFD4-1241-96E9-70F1BC2D5570}" destId="{2066DE05-3D03-5B42-9D0C-5C44435FD14C}" srcOrd="0" destOrd="0" presId="urn:microsoft.com/office/officeart/2008/layout/CircularPictureCallout"/>
    <dgm:cxn modelId="{E1E953F8-7DF9-D948-9194-1277A4BE8577}" type="presOf" srcId="{B1C7D6F0-4EC7-5A41-99BF-2212BB09334F}" destId="{1D5D57DD-90DE-3E49-904A-F5395FA73B0D}" srcOrd="0" destOrd="0" presId="urn:microsoft.com/office/officeart/2008/layout/CircularPictureCallout"/>
    <dgm:cxn modelId="{62334A20-B084-3B4A-9924-D01D986E9495}" type="presOf" srcId="{9710A9D8-4202-A548-AD89-EE18A5E45498}" destId="{D4D46152-FE86-A843-A506-47A8794A9ACE}" srcOrd="0" destOrd="0" presId="urn:microsoft.com/office/officeart/2008/layout/CircularPictureCallout"/>
    <dgm:cxn modelId="{25122FE2-4326-F248-9667-C2DBED807931}" srcId="{51ACA4D6-AFD4-1241-96E9-70F1BC2D5570}" destId="{B1C7D6F0-4EC7-5A41-99BF-2212BB09334F}" srcOrd="3" destOrd="0" parTransId="{D94FB2D0-2CC5-6445-A62A-03F4D264BDD8}" sibTransId="{E6DE1DF3-1732-8F45-BA54-E4D899A0E2AE}"/>
    <dgm:cxn modelId="{599E6089-225B-784A-A03A-40A3A7A111E4}" srcId="{51ACA4D6-AFD4-1241-96E9-70F1BC2D5570}" destId="{FA68777D-EF24-E847-80FD-1EED39577CF4}" srcOrd="0" destOrd="0" parTransId="{BFD39BEE-3E2C-6A4B-A608-DBC50AB8F735}" sibTransId="{C66CE057-505D-744D-A65F-D8AD72A06ABA}"/>
    <dgm:cxn modelId="{77C7DA51-AA6F-0142-AD0C-5DDBF02A3BE9}" type="presParOf" srcId="{2066DE05-3D03-5B42-9D0C-5C44435FD14C}" destId="{54DF8193-5153-C248-ABC6-8E544526778E}" srcOrd="0" destOrd="0" presId="urn:microsoft.com/office/officeart/2008/layout/CircularPictureCallout"/>
    <dgm:cxn modelId="{4081BA92-B725-924B-9D09-C2FA34052C86}" type="presParOf" srcId="{54DF8193-5153-C248-ABC6-8E544526778E}" destId="{5F0C3D6E-E0E8-3346-A09F-278C1A32B02A}" srcOrd="0" destOrd="0" presId="urn:microsoft.com/office/officeart/2008/layout/CircularPictureCallout"/>
    <dgm:cxn modelId="{577DC4CA-A9B9-C749-825E-B817D7985762}" type="presParOf" srcId="{5F0C3D6E-E0E8-3346-A09F-278C1A32B02A}" destId="{B964CDF3-D732-D545-B466-3B17E9E67226}" srcOrd="0" destOrd="0" presId="urn:microsoft.com/office/officeart/2008/layout/CircularPictureCallout"/>
    <dgm:cxn modelId="{2AAE13B5-AB9C-924D-BB4A-EBBEB6BCE3AE}" type="presParOf" srcId="{54DF8193-5153-C248-ABC6-8E544526778E}" destId="{410FEE9C-C2E7-DC4B-AE66-024FD52B9213}" srcOrd="1" destOrd="0" presId="urn:microsoft.com/office/officeart/2008/layout/CircularPictureCallout"/>
    <dgm:cxn modelId="{ADDB5514-20F0-E14C-A329-343062F745D7}" type="presParOf" srcId="{54DF8193-5153-C248-ABC6-8E544526778E}" destId="{725EF21C-628B-1B47-8A0A-417847D59774}" srcOrd="2" destOrd="0" presId="urn:microsoft.com/office/officeart/2008/layout/CircularPictureCallout"/>
    <dgm:cxn modelId="{37E2B50D-FD05-A743-803E-7F04E1FBBA57}" type="presParOf" srcId="{725EF21C-628B-1B47-8A0A-417847D59774}" destId="{D8B6F675-F0D5-AC46-88BE-C22E3BBB7916}" srcOrd="0" destOrd="0" presId="urn:microsoft.com/office/officeart/2008/layout/CircularPictureCallout"/>
    <dgm:cxn modelId="{16C3CAE9-776F-2343-ACC3-D3B854799BE7}" type="presParOf" srcId="{54DF8193-5153-C248-ABC6-8E544526778E}" destId="{3B75371E-2D0A-FD4E-8FBA-CD03439BBF3A}" srcOrd="3" destOrd="0" presId="urn:microsoft.com/office/officeart/2008/layout/CircularPictureCallout"/>
    <dgm:cxn modelId="{B94F891A-68D6-EF46-A93D-E3124C9BFA73}" type="presParOf" srcId="{54DF8193-5153-C248-ABC6-8E544526778E}" destId="{9FCD01DC-B6AB-7B45-AC31-851346401A2A}" srcOrd="4" destOrd="0" presId="urn:microsoft.com/office/officeart/2008/layout/CircularPictureCallout"/>
    <dgm:cxn modelId="{5155A097-1A31-FF49-9DD6-D55A2ADD6B83}" type="presParOf" srcId="{9FCD01DC-B6AB-7B45-AC31-851346401A2A}" destId="{D4D46152-FE86-A843-A506-47A8794A9ACE}" srcOrd="0" destOrd="0" presId="urn:microsoft.com/office/officeart/2008/layout/CircularPictureCallout"/>
    <dgm:cxn modelId="{CB85512D-D89C-7849-B7DA-67590C124845}" type="presParOf" srcId="{54DF8193-5153-C248-ABC6-8E544526778E}" destId="{1E2E0082-777B-2B4E-A8BC-1EB6370AB0F9}" srcOrd="5" destOrd="0" presId="urn:microsoft.com/office/officeart/2008/layout/CircularPictureCallout"/>
    <dgm:cxn modelId="{D92DAC01-A68A-2D4C-A66A-3C4146B164D2}" type="presParOf" srcId="{1E2E0082-777B-2B4E-A8BC-1EB6370AB0F9}" destId="{864683B9-638F-F142-B8B6-0DCEC2AAB5AB}" srcOrd="0" destOrd="0" presId="urn:microsoft.com/office/officeart/2008/layout/CircularPictureCallout"/>
    <dgm:cxn modelId="{1F44A3E8-BB05-6B4F-9D62-E3E2C521FBE0}" type="presParOf" srcId="{54DF8193-5153-C248-ABC6-8E544526778E}" destId="{2BBC14E1-DAFA-9F4A-B59E-8333D071330C}" srcOrd="6" destOrd="0" presId="urn:microsoft.com/office/officeart/2008/layout/CircularPictureCallout"/>
    <dgm:cxn modelId="{62F32EE8-DD45-8C48-9684-F8877AEEF807}" type="presParOf" srcId="{54DF8193-5153-C248-ABC6-8E544526778E}" destId="{22691425-26D5-F742-82C4-7B9AE41938AF}" srcOrd="7" destOrd="0" presId="urn:microsoft.com/office/officeart/2008/layout/CircularPictureCallout"/>
    <dgm:cxn modelId="{AB2097AB-784A-6141-8887-20242B2BFD90}" type="presParOf" srcId="{22691425-26D5-F742-82C4-7B9AE41938AF}" destId="{8A3D2043-716B-F74F-B10F-0A23EB2D13AF}" srcOrd="0" destOrd="0" presId="urn:microsoft.com/office/officeart/2008/layout/CircularPictureCallout"/>
    <dgm:cxn modelId="{6D0732F2-F714-B242-B326-8B206ECF6540}" type="presParOf" srcId="{54DF8193-5153-C248-ABC6-8E544526778E}" destId="{99F5645D-FCD3-CA45-9A78-F75BA42C0630}" srcOrd="8" destOrd="0" presId="urn:microsoft.com/office/officeart/2008/layout/CircularPictureCallout"/>
    <dgm:cxn modelId="{CCD64ECE-A96D-C348-AD53-46B0CB6313E0}" type="presParOf" srcId="{99F5645D-FCD3-CA45-9A78-F75BA42C0630}" destId="{A894FE24-04D9-4642-8FD3-33A14E83143F}" srcOrd="0" destOrd="0" presId="urn:microsoft.com/office/officeart/2008/layout/CircularPictureCallout"/>
    <dgm:cxn modelId="{00A2245E-B023-FB41-AA43-E4FF96370BF3}" type="presParOf" srcId="{54DF8193-5153-C248-ABC6-8E544526778E}" destId="{C6B8727A-0268-8441-9923-62283128466C}" srcOrd="9" destOrd="0" presId="urn:microsoft.com/office/officeart/2008/layout/CircularPictureCallout"/>
    <dgm:cxn modelId="{756DB716-CCC6-DA4F-81A6-C53FD9D8195B}" type="presParOf" srcId="{54DF8193-5153-C248-ABC6-8E544526778E}" destId="{177E274A-70F4-FF4F-AA48-2C6A60593EAA}" srcOrd="10" destOrd="0" presId="urn:microsoft.com/office/officeart/2008/layout/CircularPictureCallout"/>
    <dgm:cxn modelId="{8D6988EB-D5CC-E240-9EF2-E8325DE1C319}" type="presParOf" srcId="{177E274A-70F4-FF4F-AA48-2C6A60593EAA}" destId="{1D5D57DD-90DE-3E49-904A-F5395FA73B0D}"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009FC-BDDF-2246-A980-D50BC23234D0}" type="datetimeFigureOut">
              <a:rPr lang="en-US" smtClean="0"/>
              <a:t>6/19/12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7E835-1043-B049-910D-88DB650AF280}" type="slidenum">
              <a:rPr lang="en-US" smtClean="0"/>
              <a:t>‹#›</a:t>
            </a:fld>
            <a:endParaRPr lang="en-US"/>
          </a:p>
        </p:txBody>
      </p:sp>
    </p:spTree>
    <p:extLst>
      <p:ext uri="{BB962C8B-B14F-4D97-AF65-F5344CB8AC3E}">
        <p14:creationId xmlns:p14="http://schemas.microsoft.com/office/powerpoint/2010/main" val="3588600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ECEA5-1E6D-2949-A38E-2392DC8DBB6E}" type="slidenum">
              <a:rPr lang="en-US" smtClean="0"/>
              <a:pPr/>
              <a:t>3</a:t>
            </a:fld>
            <a:endParaRPr lang="en-US"/>
          </a:p>
        </p:txBody>
      </p:sp>
    </p:spTree>
    <p:extLst>
      <p:ext uri="{BB962C8B-B14F-4D97-AF65-F5344CB8AC3E}">
        <p14:creationId xmlns:p14="http://schemas.microsoft.com/office/powerpoint/2010/main" val="176069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at change in ability</a:t>
            </a:r>
            <a:r>
              <a:rPr lang="en-US" baseline="0" dirty="0" smtClean="0"/>
              <a:t> for students tested all four years, we see a strong increase in all areas.</a:t>
            </a:r>
          </a:p>
        </p:txBody>
      </p:sp>
      <p:sp>
        <p:nvSpPr>
          <p:cNvPr id="5" name="Date Placeholder 4"/>
          <p:cNvSpPr>
            <a:spLocks noGrp="1"/>
          </p:cNvSpPr>
          <p:nvPr>
            <p:ph type="dt" idx="11"/>
          </p:nvPr>
        </p:nvSpPr>
        <p:spPr/>
        <p:txBody>
          <a:bodyPr/>
          <a:lstStyle/>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for ability were even more striking than for achievement.</a:t>
            </a:r>
          </a:p>
          <a:p>
            <a:endParaRPr lang="en-US" dirty="0" smtClean="0"/>
          </a:p>
          <a:p>
            <a:r>
              <a:rPr lang="en-US" dirty="0" smtClean="0"/>
              <a:t>64% (48%+13%+3%)</a:t>
            </a:r>
            <a:r>
              <a:rPr lang="en-US" baseline="0" dirty="0" smtClean="0"/>
              <a:t> </a:t>
            </a:r>
            <a:r>
              <a:rPr lang="en-US" dirty="0" smtClean="0"/>
              <a:t>of students in the bottom</a:t>
            </a:r>
            <a:r>
              <a:rPr lang="en-US" baseline="0" dirty="0" smtClean="0"/>
              <a:t> quartile of ability (</a:t>
            </a:r>
            <a:r>
              <a:rPr lang="en-US" baseline="0" dirty="0" err="1" smtClean="0"/>
              <a:t>NPRank</a:t>
            </a:r>
            <a:r>
              <a:rPr lang="en-US" baseline="0" dirty="0" smtClean="0"/>
              <a:t> 1-25) moved up to a higher quartile in achievement 3 years later.  </a:t>
            </a:r>
          </a:p>
          <a:p>
            <a:endParaRPr lang="en-US" baseline="0" dirty="0" smtClean="0"/>
          </a:p>
          <a:p>
            <a:r>
              <a:rPr lang="en-US" baseline="0" dirty="0" smtClean="0"/>
              <a:t>53% (44%+9%) of students in the 2</a:t>
            </a:r>
            <a:r>
              <a:rPr lang="en-US" baseline="30000" dirty="0" smtClean="0"/>
              <a:t>nd</a:t>
            </a:r>
            <a:r>
              <a:rPr lang="en-US" baseline="0" dirty="0" smtClean="0"/>
              <a:t> quartile moved up.</a:t>
            </a:r>
          </a:p>
          <a:p>
            <a:r>
              <a:rPr lang="en-US" baseline="0" dirty="0" smtClean="0"/>
              <a:t>43% of students in the 3</a:t>
            </a:r>
            <a:r>
              <a:rPr lang="en-US" baseline="30000" dirty="0" smtClean="0"/>
              <a:t>rd</a:t>
            </a:r>
            <a:r>
              <a:rPr lang="en-US" baseline="0" dirty="0" smtClean="0"/>
              <a:t> quartile moved up.</a:t>
            </a:r>
          </a:p>
          <a:p>
            <a:endParaRPr lang="en-US" baseline="0" dirty="0" smtClean="0"/>
          </a:p>
          <a:p>
            <a:r>
              <a:rPr lang="en-US" baseline="0" dirty="0" smtClean="0"/>
              <a:t>8% of students in the top quartile moved down (much could be explained by regression to the mean).</a:t>
            </a:r>
          </a:p>
          <a:p>
            <a:endParaRPr lang="en-US" baseline="0" dirty="0" smtClean="0"/>
          </a:p>
          <a:p>
            <a:r>
              <a:rPr lang="en-US" dirty="0" smtClean="0"/>
              <a:t>Comparing the top</a:t>
            </a:r>
            <a:r>
              <a:rPr lang="en-US" baseline="0" dirty="0" smtClean="0"/>
              <a:t> and bottom quartiles, 64% of the bottom moved up and 8% of the top moved down.</a:t>
            </a:r>
            <a:endParaRPr lang="en-US" dirty="0" smtClean="0"/>
          </a:p>
          <a:p>
            <a:endParaRPr lang="en-US" dirty="0"/>
          </a:p>
        </p:txBody>
      </p:sp>
      <p:sp>
        <p:nvSpPr>
          <p:cNvPr id="5" name="Date Placeholder 4"/>
          <p:cNvSpPr>
            <a:spLocks noGrp="1"/>
          </p:cNvSpPr>
          <p:nvPr>
            <p:ph type="dt" idx="11"/>
          </p:nvPr>
        </p:nvSpPr>
        <p:spPr/>
        <p:txBody>
          <a:bodyPr/>
          <a:lstStyle/>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6868"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8E8AB-802B-CB4F-B072-3413224F91BD}" type="slidenum">
              <a:rPr lang="en-US" smtClean="0"/>
              <a:t>23</a:t>
            </a:fld>
            <a:endParaRPr lang="en-US"/>
          </a:p>
        </p:txBody>
      </p:sp>
    </p:spTree>
    <p:extLst>
      <p:ext uri="{BB962C8B-B14F-4D97-AF65-F5344CB8AC3E}">
        <p14:creationId xmlns:p14="http://schemas.microsoft.com/office/powerpoint/2010/main" val="3831763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ECEA5-1E6D-2949-A38E-2392DC8DBB6E}"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interviews with 992 born again Christians nationwide conducted</a:t>
            </a:r>
            <a:r>
              <a:rPr lang="en-US" baseline="0" dirty="0" smtClean="0"/>
              <a:t> by the Barna Group of Ventura, California (2004).</a:t>
            </a:r>
          </a:p>
          <a:p>
            <a:r>
              <a:rPr lang="en-US" baseline="0" dirty="0" smtClean="0"/>
              <a:t>Accessed from: http://</a:t>
            </a:r>
            <a:r>
              <a:rPr lang="en-US" baseline="0" dirty="0" err="1" smtClean="0"/>
              <a:t>www.barna.org</a:t>
            </a:r>
            <a:r>
              <a:rPr lang="en-US" baseline="0" dirty="0" smtClean="0"/>
              <a:t>/</a:t>
            </a:r>
            <a:r>
              <a:rPr lang="en-US" baseline="0" dirty="0" err="1" smtClean="0"/>
              <a:t>barna</a:t>
            </a:r>
            <a:r>
              <a:rPr lang="en-US" baseline="0" dirty="0" smtClean="0"/>
              <a:t>-update/article/5-barna-update/196-evangelism-is-most-effective-among-kids?q=</a:t>
            </a:r>
            <a:r>
              <a:rPr lang="en-US" baseline="0" dirty="0" err="1" smtClean="0"/>
              <a:t>evangelism+effective+among+kids</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7F7D97F-A165-DE4D-A5F2-93261A34E19B}" type="slidenum">
              <a:rPr lang="en-US" smtClean="0"/>
              <a:pPr/>
              <a:t>33</a:t>
            </a:fld>
            <a:endParaRPr lang="en-US"/>
          </a:p>
        </p:txBody>
      </p:sp>
    </p:spTree>
    <p:extLst>
      <p:ext uri="{BB962C8B-B14F-4D97-AF65-F5344CB8AC3E}">
        <p14:creationId xmlns:p14="http://schemas.microsoft.com/office/powerpoint/2010/main" val="365440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2011</a:t>
            </a:r>
            <a:endParaRPr lang="en-US" dirty="0"/>
          </a:p>
        </p:txBody>
      </p:sp>
      <p:sp>
        <p:nvSpPr>
          <p:cNvPr id="4" name="Slide Number Placeholder 3"/>
          <p:cNvSpPr>
            <a:spLocks noGrp="1"/>
          </p:cNvSpPr>
          <p:nvPr>
            <p:ph type="sldNum" sz="quarter" idx="10"/>
          </p:nvPr>
        </p:nvSpPr>
        <p:spPr/>
        <p:txBody>
          <a:bodyPr/>
          <a:lstStyle/>
          <a:p>
            <a:fld id="{C45ECEA5-1E6D-2949-A38E-2392DC8DBB6E}"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5279C-E4E9-F140-B5F8-6E49D688AD0A}" type="slidenum">
              <a:rPr lang="en-US" smtClean="0"/>
              <a:pPr/>
              <a:t>38</a:t>
            </a:fld>
            <a:endParaRPr lang="en-US" dirty="0"/>
          </a:p>
        </p:txBody>
      </p:sp>
    </p:spTree>
    <p:extLst>
      <p:ext uri="{BB962C8B-B14F-4D97-AF65-F5344CB8AC3E}">
        <p14:creationId xmlns:p14="http://schemas.microsoft.com/office/powerpoint/2010/main" val="35120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solidFill>
                  <a:srgbClr val="000000"/>
                </a:solidFill>
                <a:latin typeface="Century Gothic" charset="0"/>
                <a:ea typeface="ＭＳ Ｐゴシック" charset="0"/>
                <a:cs typeface="Century Gothic" charset="0"/>
                <a:sym typeface="Century Gothic" charset="0"/>
              </a:rPr>
              <a:t>Clients of ABSM consultants include these agencies.</a:t>
            </a:r>
          </a:p>
          <a:p>
            <a:pPr eaLnBrk="1" hangingPunct="1">
              <a:defRPr/>
            </a:pPr>
            <a:endParaRPr lang="en-US" dirty="0" smtClean="0">
              <a:solidFill>
                <a:srgbClr val="000000"/>
              </a:solidFill>
              <a:latin typeface="Century Gothic" charset="0"/>
              <a:ea typeface="ＭＳ Ｐゴシック" charset="0"/>
              <a:cs typeface="Century Gothic" charset="0"/>
              <a:sym typeface="Century Gothic" charset="0"/>
            </a:endParaRPr>
          </a:p>
          <a:p>
            <a:pPr eaLnBrk="1" hangingPunct="1">
              <a:defRPr/>
            </a:pPr>
            <a:r>
              <a:rPr lang="en-US" dirty="0" smtClean="0">
                <a:solidFill>
                  <a:srgbClr val="000000"/>
                </a:solidFill>
                <a:latin typeface="Century Gothic" charset="0"/>
                <a:ea typeface="ＭＳ Ｐゴシック" charset="0"/>
                <a:cs typeface="Century Gothic" charset="0"/>
                <a:sym typeface="Century Gothic" charset="0"/>
              </a:rPr>
              <a:t>These are obviously agencies who recognize their high stakes situation and seek the most advanced tools available to help them identify the most optimal decision path.</a:t>
            </a:r>
          </a:p>
          <a:p>
            <a:endParaRPr lang="en-US" dirty="0"/>
          </a:p>
        </p:txBody>
      </p:sp>
      <p:sp>
        <p:nvSpPr>
          <p:cNvPr id="4" name="Slide Number Placeholder 3"/>
          <p:cNvSpPr>
            <a:spLocks noGrp="1"/>
          </p:cNvSpPr>
          <p:nvPr>
            <p:ph type="sldNum" sz="quarter" idx="10"/>
          </p:nvPr>
        </p:nvSpPr>
        <p:spPr/>
        <p:txBody>
          <a:bodyPr/>
          <a:lstStyle/>
          <a:p>
            <a:fld id="{AAB08F30-8295-5741-AFAC-E7D9F545FB80}" type="slidenum">
              <a:rPr lang="en-US" smtClean="0"/>
              <a:pPr/>
              <a:t>39</a:t>
            </a:fld>
            <a:endParaRPr lang="en-US" dirty="0"/>
          </a:p>
        </p:txBody>
      </p:sp>
    </p:spTree>
    <p:extLst>
      <p:ext uri="{BB962C8B-B14F-4D97-AF65-F5344CB8AC3E}">
        <p14:creationId xmlns:p14="http://schemas.microsoft.com/office/powerpoint/2010/main" val="280691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latin typeface="Calibri" charset="0"/>
              </a:rPr>
              <a:t>The four survey groups (students, parents, teachers, school/administrator) are seen in the left column.  Their surveys were used to measure how achievement and ability are related to these four factors. </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The primary focus of CognitiveGenesis was to look at achievement in SDA schools (the purple blue box at the right) as an outcome variable as it related to achievement in all schools in the national norm (the gold box at the bottom).</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In addition, ability was used as a control variable in the study.  That is,  the ability would not change as a variable in the study.</a:t>
            </a:r>
          </a:p>
          <a:p>
            <a:pPr eaLnBrk="1" hangingPunct="1">
              <a:spcBef>
                <a:spcPct val="0"/>
              </a:spcBef>
            </a:pPr>
            <a:endParaRPr lang="en-US" sz="1200" dirty="0" smtClean="0">
              <a:latin typeface="Calibri" charset="0"/>
            </a:endParaRPr>
          </a:p>
          <a:p>
            <a:pPr eaLnBrk="1" hangingPunct="1">
              <a:spcBef>
                <a:spcPct val="0"/>
              </a:spcBef>
            </a:pPr>
            <a:r>
              <a:rPr lang="en-US" sz="1200" dirty="0" smtClean="0">
                <a:latin typeface="Calibri" charset="0"/>
              </a:rPr>
              <a:t>A secondary focus was to look at ability of students in SDA schools as an outcome variable.  This information would predict the level of achievement for SDA school students (light red box at top). </a:t>
            </a:r>
          </a:p>
          <a:p>
            <a:pPr eaLnBrk="1" hangingPunct="1">
              <a:spcBef>
                <a:spcPct val="0"/>
              </a:spcBef>
            </a:pPr>
            <a:endParaRPr lang="en-US" sz="1200" dirty="0" smtClean="0">
              <a:latin typeface="Calibri" charset="0"/>
            </a:endParaRPr>
          </a:p>
          <a:p>
            <a:pPr eaLnBrk="1" hangingPunct="1">
              <a:spcBef>
                <a:spcPct val="0"/>
              </a:spcBef>
            </a:pPr>
            <a:endParaRPr lang="en-US" sz="1200" dirty="0" smtClean="0">
              <a:latin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AAB08F30-8295-5741-AFAC-E7D9F545FB80}" type="slidenum">
              <a:rPr lang="en-US" smtClean="0"/>
              <a:pPr/>
              <a:t>7</a:t>
            </a:fld>
            <a:endParaRPr lang="en-US"/>
          </a:p>
        </p:txBody>
      </p:sp>
    </p:spTree>
    <p:extLst>
      <p:ext uri="{BB962C8B-B14F-4D97-AF65-F5344CB8AC3E}">
        <p14:creationId xmlns:p14="http://schemas.microsoft.com/office/powerpoint/2010/main" val="113715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845279C-E4E9-F140-B5F8-6E49D688AD0A}" type="slidenum">
              <a:rPr lang="en-US" smtClean="0"/>
              <a:pPr/>
              <a:t>40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45279C-E4E9-F140-B5F8-6E49D688AD0A}" type="slidenum">
              <a:rPr lang="en-US" smtClean="0"/>
              <a:pPr/>
              <a:t>41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0" dirty="0" smtClean="0">
                <a:solidFill>
                  <a:srgbClr val="000000"/>
                </a:solidFill>
                <a:latin typeface="Century Gothic" charset="0"/>
                <a:ea typeface="ＭＳ Ｐゴシック" charset="0"/>
                <a:cs typeface="Century Gothic" charset="0"/>
                <a:sym typeface="Century Gothic" charset="0"/>
              </a:rPr>
              <a:t>Most organizations identify these important stakeholders though a loose and qualitative review of their expert experience (wing it).</a:t>
            </a:r>
          </a:p>
          <a:p>
            <a:pPr eaLnBrk="1" hangingPunct="1">
              <a:defRPr/>
            </a:pPr>
            <a:endParaRPr lang="en-US" b="0" dirty="0" smtClean="0">
              <a:solidFill>
                <a:srgbClr val="000000"/>
              </a:solidFill>
              <a:latin typeface="Century Gothic" charset="0"/>
              <a:ea typeface="ＭＳ Ｐゴシック" charset="0"/>
              <a:cs typeface="Century Gothic" charset="0"/>
              <a:sym typeface="Century Gothic" charset="0"/>
            </a:endParaRPr>
          </a:p>
          <a:p>
            <a:pPr eaLnBrk="1" hangingPunct="1">
              <a:defRPr/>
            </a:pPr>
            <a:r>
              <a:rPr lang="en-US" b="0" dirty="0" smtClean="0">
                <a:solidFill>
                  <a:srgbClr val="000000"/>
                </a:solidFill>
                <a:latin typeface="Century Gothic" charset="0"/>
                <a:ea typeface="ＭＳ Ｐゴシック" charset="0"/>
                <a:cs typeface="Century Gothic" charset="0"/>
                <a:sym typeface="Century Gothic" charset="0"/>
              </a:rPr>
              <a:t>But organizations in a high stakes situations (severe SDA hemorrhage classifies as such) perform a more systematic analysis of who key stakeholders are and the role they can play in effecting a desired outcome. </a:t>
            </a:r>
          </a:p>
          <a:p>
            <a:pPr eaLnBrk="1" hangingPunct="1">
              <a:defRPr/>
            </a:pPr>
            <a:endParaRPr lang="en-US" b="0" dirty="0" smtClean="0">
              <a:solidFill>
                <a:srgbClr val="000000"/>
              </a:solidFill>
              <a:latin typeface="Century Gothic" charset="0"/>
              <a:ea typeface="ＭＳ Ｐゴシック" charset="0"/>
              <a:cs typeface="Century Gothic" charset="0"/>
              <a:sym typeface="Century Gothic" charset="0"/>
            </a:endParaRPr>
          </a:p>
          <a:p>
            <a:pPr eaLnBrk="1" hangingPunct="1">
              <a:defRPr/>
            </a:pPr>
            <a:r>
              <a:rPr lang="en-US" b="0" dirty="0" smtClean="0">
                <a:solidFill>
                  <a:srgbClr val="000000"/>
                </a:solidFill>
                <a:latin typeface="Century Gothic" charset="0"/>
                <a:ea typeface="ＭＳ Ｐゴシック" charset="0"/>
                <a:cs typeface="Century Gothic" charset="0"/>
                <a:sym typeface="Century Gothic" charset="0"/>
              </a:rPr>
              <a:t>ABSM is one such systematic approach drawing upon: game theory, decision analysis, risk analysis, and Nobel-winning economic theory.</a:t>
            </a:r>
          </a:p>
          <a:p>
            <a:pPr eaLnBrk="1" hangingPunct="1">
              <a:defRPr/>
            </a:pPr>
            <a:endParaRPr lang="en-US" b="0" dirty="0" smtClean="0">
              <a:solidFill>
                <a:srgbClr val="000000"/>
              </a:solidFill>
              <a:latin typeface="Century Gothic" charset="0"/>
              <a:ea typeface="ＭＳ Ｐゴシック" charset="0"/>
              <a:cs typeface="Century Gothic" charset="0"/>
              <a:sym typeface="Century Gothic" charset="0"/>
            </a:endParaRPr>
          </a:p>
          <a:p>
            <a:pPr eaLnBrk="1" hangingPunct="1">
              <a:defRPr/>
            </a:pPr>
            <a:r>
              <a:rPr lang="en-US" b="0" dirty="0" smtClean="0">
                <a:solidFill>
                  <a:srgbClr val="000000"/>
                </a:solidFill>
                <a:latin typeface="Century Gothic" charset="0"/>
                <a:ea typeface="ＭＳ Ｐゴシック" charset="0"/>
                <a:cs typeface="Century Gothic" charset="0"/>
                <a:sym typeface="Century Gothic" charset="0"/>
              </a:rPr>
              <a:t>This allows for better decision-making with more reliable and predictable results than a non systematic analysis.</a:t>
            </a:r>
          </a:p>
          <a:p>
            <a:endParaRPr lang="en-US" dirty="0"/>
          </a:p>
        </p:txBody>
      </p:sp>
      <p:sp>
        <p:nvSpPr>
          <p:cNvPr id="4" name="Slide Number Placeholder 3"/>
          <p:cNvSpPr>
            <a:spLocks noGrp="1"/>
          </p:cNvSpPr>
          <p:nvPr>
            <p:ph type="sldNum" sz="quarter" idx="10"/>
          </p:nvPr>
        </p:nvSpPr>
        <p:spPr/>
        <p:txBody>
          <a:bodyPr/>
          <a:lstStyle/>
          <a:p>
            <a:fld id="{AAB08F30-8295-5741-AFAC-E7D9F545FB80}" type="slidenum">
              <a:rPr lang="en-US" smtClean="0"/>
              <a:pPr/>
              <a:t>42</a:t>
            </a:fld>
            <a:endParaRPr lang="en-US" dirty="0"/>
          </a:p>
        </p:txBody>
      </p:sp>
    </p:spTree>
    <p:extLst>
      <p:ext uri="{BB962C8B-B14F-4D97-AF65-F5344CB8AC3E}">
        <p14:creationId xmlns:p14="http://schemas.microsoft.com/office/powerpoint/2010/main" val="280691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C2ED14-8123-F546-8803-47D10AF94E7C}" type="slidenum">
              <a:rPr lang="en-US" smtClean="0"/>
              <a:pPr/>
              <a:t>44</a:t>
            </a:fld>
            <a:endParaRPr lang="en-US"/>
          </a:p>
        </p:txBody>
      </p:sp>
    </p:spTree>
    <p:extLst>
      <p:ext uri="{BB962C8B-B14F-4D97-AF65-F5344CB8AC3E}">
        <p14:creationId xmlns:p14="http://schemas.microsoft.com/office/powerpoint/2010/main" val="66582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Available</a:t>
            </a:r>
            <a:r>
              <a:rPr lang="en-US" baseline="0" dirty="0" smtClean="0"/>
              <a:t> through </a:t>
            </a:r>
            <a:r>
              <a:rPr lang="en-US" baseline="0" dirty="0" err="1" smtClean="0"/>
              <a:t>AdventSource</a:t>
            </a:r>
            <a:endParaRPr lang="en-US" dirty="0"/>
          </a:p>
        </p:txBody>
      </p:sp>
      <p:sp>
        <p:nvSpPr>
          <p:cNvPr id="4" name="Slide Number Placeholder 3"/>
          <p:cNvSpPr>
            <a:spLocks noGrp="1"/>
          </p:cNvSpPr>
          <p:nvPr>
            <p:ph type="sldNum" sz="quarter" idx="10"/>
          </p:nvPr>
        </p:nvSpPr>
        <p:spPr/>
        <p:txBody>
          <a:bodyPr/>
          <a:lstStyle/>
          <a:p>
            <a:fld id="{B7A3ECFC-3A83-F54C-807D-DBF1EE46046F}"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1911759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44945-C868-724B-BCD2-08C1460C750D}" type="slidenum">
              <a:rPr lang="en-US" smtClean="0"/>
              <a:t>49</a:t>
            </a:fld>
            <a:endParaRPr lang="en-US"/>
          </a:p>
        </p:txBody>
      </p:sp>
    </p:spTree>
    <p:extLst>
      <p:ext uri="{BB962C8B-B14F-4D97-AF65-F5344CB8AC3E}">
        <p14:creationId xmlns:p14="http://schemas.microsoft.com/office/powerpoint/2010/main" val="2341869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ECEA5-1E6D-2949-A38E-2392DC8DBB6E}" type="slidenum">
              <a:rPr lang="en-US" smtClean="0"/>
              <a:pPr/>
              <a:t>50</a:t>
            </a:fld>
            <a:endParaRPr lang="en-US" dirty="0"/>
          </a:p>
        </p:txBody>
      </p:sp>
    </p:spTree>
    <p:extLst>
      <p:ext uri="{BB962C8B-B14F-4D97-AF65-F5344CB8AC3E}">
        <p14:creationId xmlns:p14="http://schemas.microsoft.com/office/powerpoint/2010/main" val="1760693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E8950E"/>
                </a:solidFill>
              </a:rPr>
              <a:t>Subject Areas </a:t>
            </a:r>
            <a:r>
              <a:rPr lang="en-US" sz="1200" dirty="0" smtClean="0"/>
              <a:t>(e.g., Math, Science)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E8950E"/>
                </a:solidFill>
              </a:rPr>
              <a:t>Subject Sub-Area </a:t>
            </a:r>
            <a:r>
              <a:rPr lang="en-US" sz="1200" dirty="0" smtClean="0"/>
              <a:t>(e.g., Capitalization, Computation) </a:t>
            </a:r>
          </a:p>
          <a:p>
            <a:endParaRPr lang="en-US" dirty="0"/>
          </a:p>
        </p:txBody>
      </p:sp>
      <p:sp>
        <p:nvSpPr>
          <p:cNvPr id="4" name="Slide Number Placeholder 3"/>
          <p:cNvSpPr>
            <a:spLocks noGrp="1"/>
          </p:cNvSpPr>
          <p:nvPr>
            <p:ph type="sldNum" sz="quarter" idx="10"/>
          </p:nvPr>
        </p:nvSpPr>
        <p:spPr/>
        <p:txBody>
          <a:bodyPr/>
          <a:lstStyle/>
          <a:p>
            <a:fld id="{B6458165-33C1-8549-A46A-67AF209CC5AC}" type="slidenum">
              <a:rPr lang="en-US" smtClean="0"/>
              <a:t>52</a:t>
            </a:fld>
            <a:endParaRPr lang="en-US"/>
          </a:p>
        </p:txBody>
      </p:sp>
    </p:spTree>
    <p:extLst>
      <p:ext uri="{BB962C8B-B14F-4D97-AF65-F5344CB8AC3E}">
        <p14:creationId xmlns:p14="http://schemas.microsoft.com/office/powerpoint/2010/main" val="272455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1D86CD"/>
                </a:solidFill>
              </a:rPr>
              <a:t>Direct</a:t>
            </a:r>
            <a:r>
              <a:rPr lang="en-US" sz="1200" baseline="0" dirty="0" smtClean="0">
                <a:solidFill>
                  <a:srgbClr val="1D86CD"/>
                </a:solidFill>
              </a:rPr>
              <a:t> Link to </a:t>
            </a:r>
            <a:r>
              <a:rPr lang="en-US" sz="1200" baseline="0" dirty="0" err="1" smtClean="0">
                <a:solidFill>
                  <a:srgbClr val="1D86CD"/>
                </a:solidFill>
              </a:rPr>
              <a:t>CognitiveGenesis</a:t>
            </a:r>
            <a:endParaRPr lang="en-US" sz="1200" dirty="0" smtClean="0">
              <a:solidFill>
                <a:srgbClr val="1D86CD"/>
              </a:solidFill>
            </a:endParaRPr>
          </a:p>
          <a:p>
            <a:r>
              <a:rPr lang="en-US" sz="1200" dirty="0" err="1" smtClean="0">
                <a:solidFill>
                  <a:srgbClr val="1D86CD"/>
                </a:solidFill>
              </a:rPr>
              <a:t>www.cognitivegenesis.org</a:t>
            </a:r>
            <a:endParaRPr lang="en-US" sz="1200" dirty="0" smtClean="0">
              <a:solidFill>
                <a:srgbClr val="1D86CD"/>
              </a:solidFill>
            </a:endParaRPr>
          </a:p>
          <a:p>
            <a:r>
              <a:rPr lang="en-US" sz="1200" dirty="0" err="1" smtClean="0">
                <a:solidFill>
                  <a:srgbClr val="1D86CD"/>
                </a:solidFill>
              </a:rPr>
              <a:t>cognitivegenesis@lasierra.edu</a:t>
            </a:r>
            <a:endParaRPr lang="en-US" sz="1200" dirty="0" smtClean="0">
              <a:solidFill>
                <a:srgbClr val="1D86CD"/>
              </a:solidFill>
            </a:endParaRPr>
          </a:p>
          <a:p>
            <a:endParaRPr lang="en-US" dirty="0"/>
          </a:p>
        </p:txBody>
      </p:sp>
      <p:sp>
        <p:nvSpPr>
          <p:cNvPr id="4" name="Slide Number Placeholder 3"/>
          <p:cNvSpPr>
            <a:spLocks noGrp="1"/>
          </p:cNvSpPr>
          <p:nvPr>
            <p:ph type="sldNum" sz="quarter" idx="10"/>
          </p:nvPr>
        </p:nvSpPr>
        <p:spPr/>
        <p:txBody>
          <a:bodyPr/>
          <a:lstStyle/>
          <a:p>
            <a:fld id="{2845279C-E4E9-F140-B5F8-6E49D688AD0A}"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175636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5279C-E4E9-F140-B5F8-6E49D688AD0A}" type="slidenum">
              <a:rPr lang="en-US" smtClean="0"/>
              <a:t>8</a:t>
            </a:fld>
            <a:endParaRPr lang="en-US"/>
          </a:p>
        </p:txBody>
      </p:sp>
    </p:spTree>
    <p:extLst>
      <p:ext uri="{BB962C8B-B14F-4D97-AF65-F5344CB8AC3E}">
        <p14:creationId xmlns:p14="http://schemas.microsoft.com/office/powerpoint/2010/main" val="36632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ECEA5-1E6D-2949-A38E-2392DC8DBB6E}" type="slidenum">
              <a:rPr lang="en-US" smtClean="0"/>
              <a:pPr/>
              <a:t>9</a:t>
            </a:fld>
            <a:endParaRPr lang="en-US"/>
          </a:p>
        </p:txBody>
      </p:sp>
    </p:spTree>
    <p:extLst>
      <p:ext uri="{BB962C8B-B14F-4D97-AF65-F5344CB8AC3E}">
        <p14:creationId xmlns:p14="http://schemas.microsoft.com/office/powerpoint/2010/main" val="64041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ECEA5-1E6D-2949-A38E-2392DC8DBB6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One of the most dramatic findings:</a:t>
            </a:r>
            <a:r>
              <a:rPr lang="en-US" sz="1200" b="0" kern="1200" baseline="0" dirty="0" smtClean="0">
                <a:solidFill>
                  <a:schemeClr val="tx1"/>
                </a:solidFill>
                <a:latin typeface="+mn-lt"/>
                <a:ea typeface="+mn-ea"/>
                <a:cs typeface="+mn-cs"/>
              </a:rPr>
              <a:t> The more  years a student attended an Adventist school, the more his/her performance improved. Students with more years in our schools scored higher in achievement and ability than those with fewer years. Students who transferred to Adventist schools saw a marked improvement in academic achievement.</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Students enrolled for more years in Adventist schools scored higher in both achievement and ability.</a:t>
            </a:r>
          </a:p>
          <a:p>
            <a:r>
              <a:rPr lang="en-US" sz="1200" b="0" kern="1200" dirty="0" smtClean="0">
                <a:solidFill>
                  <a:schemeClr val="tx1"/>
                </a:solidFill>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07C2ED14-8123-F546-8803-47D10AF94E7C}"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previous results were for all students in our schools, including new students.</a:t>
            </a:r>
          </a:p>
          <a:p>
            <a:endParaRPr lang="en-US" baseline="0" dirty="0" smtClean="0"/>
          </a:p>
          <a:p>
            <a:r>
              <a:rPr lang="en-US" baseline="0" dirty="0" smtClean="0"/>
              <a:t>To evaluate our system, it is more important to look at the change in achievement from one year to the next for the same students.</a:t>
            </a:r>
          </a:p>
          <a:p>
            <a:endParaRPr lang="en-US" baseline="0" dirty="0" smtClean="0"/>
          </a:p>
          <a:p>
            <a:r>
              <a:rPr lang="en-US" baseline="0" dirty="0" smtClean="0"/>
              <a:t>35,698 student records for achievement and 41,552 student records for ability from 2006-7, 2007-8, and 2008-9.</a:t>
            </a:r>
          </a:p>
          <a:p>
            <a:endParaRPr lang="en-US" baseline="0" dirty="0" smtClean="0"/>
          </a:p>
          <a:p>
            <a:r>
              <a:rPr lang="en-US" baseline="0" dirty="0" smtClean="0"/>
              <a:t>If our system is doing its job as well as the national norm group in the objectives measured by the Iowa tests, we would expect our percentile scores (our position in relation to the norm group) to remain constant.  If students were at the 60</a:t>
            </a:r>
            <a:r>
              <a:rPr lang="en-US" baseline="30000" dirty="0" smtClean="0"/>
              <a:t>th</a:t>
            </a:r>
            <a:r>
              <a:rPr lang="en-US" baseline="0" dirty="0" smtClean="0"/>
              <a:t> percentile one year, we would expect the same students to be at the 60</a:t>
            </a:r>
            <a:r>
              <a:rPr lang="en-US" baseline="30000" dirty="0" smtClean="0"/>
              <a:t>th</a:t>
            </a:r>
            <a:r>
              <a:rPr lang="en-US" baseline="0" dirty="0" smtClean="0"/>
              <a:t> percentile the following year (or perhaps slightly lower due to regression to the mean).</a:t>
            </a:r>
          </a:p>
          <a:p>
            <a:endParaRPr lang="en-US" baseline="0" dirty="0" smtClean="0"/>
          </a:p>
          <a:p>
            <a:r>
              <a:rPr lang="en-US" baseline="0" dirty="0" smtClean="0"/>
              <a:t>We see that for achievement during the elementary years, our scores basically stayed the same over one year, maintaining the same degree of higher achievement compared to the norm group.</a:t>
            </a:r>
          </a:p>
          <a:p>
            <a:endParaRPr lang="en-US" baseline="0" dirty="0" smtClean="0"/>
          </a:p>
          <a:p>
            <a:r>
              <a:rPr lang="en-US" baseline="0" dirty="0" smtClean="0"/>
              <a:t>There were gains more than expected in grades 3, 6, and 7, and gains less than expected in grades 4 and 5.  Here again, we would need to look at how our curriculum aligns with the tests.  We would also want to expand this to look at the differences for each subject area.</a:t>
            </a:r>
          </a:p>
          <a:p>
            <a:endParaRPr lang="en-US" baseline="0" dirty="0" smtClean="0"/>
          </a:p>
          <a:p>
            <a:r>
              <a:rPr lang="en-US" baseline="0" dirty="0" smtClean="0"/>
              <a:t>Also since results based on medians and percentile ranks are not as precise as results based on means and standard scores, we should not make much of small differences here (e.g., +1 difference).</a:t>
            </a:r>
          </a:p>
          <a:p>
            <a:endParaRPr lang="en-US" baseline="0" dirty="0" smtClean="0"/>
          </a:p>
          <a:p>
            <a:r>
              <a:rPr lang="en-US" baseline="0" dirty="0" smtClean="0"/>
              <a:t>No results are presented for achievement because 8</a:t>
            </a:r>
            <a:r>
              <a:rPr lang="en-US" baseline="30000" dirty="0" smtClean="0"/>
              <a:t>th</a:t>
            </a:r>
            <a:r>
              <a:rPr lang="en-US" baseline="0" dirty="0" smtClean="0"/>
              <a:t> graders took ITBS in grade 8 and ITED in grade 9 – the tests are not directly comparable (different content and different norm groups – ITED has older norms).</a:t>
            </a:r>
          </a:p>
          <a:p>
            <a:endParaRPr lang="en-US" baseline="0" dirty="0" smtClean="0"/>
          </a:p>
          <a:p>
            <a:r>
              <a:rPr lang="en-US" baseline="0" dirty="0" smtClean="0"/>
              <a:t>In ability there was a definite gain over one year.  The one-year changes were positive in all grades – grade 3 the largest, and grade 8 the smallest.  You would expect ability to change less with older students.  Part of this may be due to practice effect.</a:t>
            </a:r>
            <a:endParaRPr lang="en-US" dirty="0"/>
          </a:p>
        </p:txBody>
      </p:sp>
      <p:sp>
        <p:nvSpPr>
          <p:cNvPr id="5" name="Date Placeholder 4"/>
          <p:cNvSpPr>
            <a:spLocks noGrp="1"/>
          </p:cNvSpPr>
          <p:nvPr>
            <p:ph type="dt" idx="11"/>
          </p:nvPr>
        </p:nvSpPr>
        <p:spPr/>
        <p:txBody>
          <a:bodyPr/>
          <a:lstStyle/>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Date Placeholder 4"/>
          <p:cNvSpPr>
            <a:spLocks noGrp="1"/>
          </p:cNvSpPr>
          <p:nvPr>
            <p:ph type="dt" sz="quarter" idx="1"/>
          </p:nvPr>
        </p:nvSpPr>
        <p:spPr bwMode="auto">
          <a:noFill/>
          <a:ln>
            <a:miter lim="800000"/>
            <a:headEnd/>
            <a:tailEnd/>
          </a:ln>
        </p:spPr>
        <p:txBody>
          <a:bodyPr/>
          <a:lstStyle/>
          <a:p>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2575" y="4624668"/>
            <a:ext cx="8556625" cy="933450"/>
          </a:xfrm>
        </p:spPr>
        <p:txBody>
          <a:bodyPr>
            <a:normAutofit/>
          </a:bodyPr>
          <a:lstStyle>
            <a:lvl1pPr>
              <a:defRPr sz="2800"/>
            </a:lvl1pPr>
          </a:lstStyle>
          <a:p>
            <a:r>
              <a:rPr lang="en-US" smtClean="0"/>
              <a:t>Click to edit Master title style</a:t>
            </a:r>
            <a:endParaRPr dirty="0"/>
          </a:p>
        </p:txBody>
      </p:sp>
      <p:sp>
        <p:nvSpPr>
          <p:cNvPr id="13" name="Subtitle 2"/>
          <p:cNvSpPr>
            <a:spLocks noGrp="1"/>
          </p:cNvSpPr>
          <p:nvPr>
            <p:ph type="subTitle" idx="1"/>
          </p:nvPr>
        </p:nvSpPr>
        <p:spPr>
          <a:xfrm>
            <a:off x="282575" y="5562599"/>
            <a:ext cx="8556625" cy="748553"/>
          </a:xfrm>
        </p:spPr>
        <p:txBody>
          <a:bodyPr>
            <a:normAutofit/>
          </a:bodyPr>
          <a:lstStyle>
            <a:lvl1pPr marL="0" indent="0" algn="l">
              <a:spcBef>
                <a:spcPts val="300"/>
              </a:spcBef>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4" name="Rectangle 13"/>
          <p:cNvSpPr/>
          <p:nvPr/>
        </p:nvSpPr>
        <p:spPr>
          <a:xfrm>
            <a:off x="282575" y="228600"/>
            <a:ext cx="4235450" cy="4187952"/>
          </a:xfrm>
          <a:prstGeom prst="rect">
            <a:avLst/>
          </a:prstGeom>
          <a:solidFill>
            <a:srgbClr val="CD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9"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pic>
        <p:nvPicPr>
          <p:cNvPr id="3" name="Picture 2" descr="CRAE-vertlogo Dark Grey.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730" y="1242339"/>
            <a:ext cx="4260725" cy="20507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y Blank">
    <p:spTree>
      <p:nvGrpSpPr>
        <p:cNvPr id="1" name=""/>
        <p:cNvGrpSpPr/>
        <p:nvPr/>
      </p:nvGrpSpPr>
      <p:grpSpPr>
        <a:xfrm>
          <a:off x="0" y="0"/>
          <a:ext cx="0" cy="0"/>
          <a:chOff x="0" y="0"/>
          <a:chExt cx="0" cy="0"/>
        </a:xfrm>
      </p:grpSpPr>
      <p:sp>
        <p:nvSpPr>
          <p:cNvPr id="7" name="Rectangle 6"/>
          <p:cNvSpPr/>
          <p:nvPr/>
        </p:nvSpPr>
        <p:spPr>
          <a:xfrm>
            <a:off x="1177040" y="228600"/>
            <a:ext cx="7682796" cy="6345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573194" y="228600"/>
            <a:ext cx="2127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855720" y="228600"/>
            <a:ext cx="212725" cy="6345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Content Placeholder 4"/>
          <p:cNvSpPr>
            <a:spLocks noGrp="1"/>
          </p:cNvSpPr>
          <p:nvPr>
            <p:ph sz="quarter" idx="10"/>
          </p:nvPr>
        </p:nvSpPr>
        <p:spPr>
          <a:xfrm>
            <a:off x="1366838" y="460375"/>
            <a:ext cx="7316787" cy="5902325"/>
          </a:xfrm>
        </p:spPr>
        <p:txBody>
          <a:bodyPr anchor="ctr">
            <a:normAutofit/>
          </a:bodyPr>
          <a:lstStyle>
            <a:lvl1pPr>
              <a:defRPr sz="4000"/>
            </a:lvl1pPr>
            <a:lvl2pPr>
              <a:defRPr sz="4000"/>
            </a:lvl2pPr>
            <a:lvl3pPr>
              <a:defRPr sz="4000"/>
            </a:lvl3pPr>
            <a:lvl4pPr>
              <a:defRPr sz="4000"/>
            </a:lvl4pPr>
            <a:lvl5pPr>
              <a:defRPr sz="4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Picture Yellow">
    <p:spTree>
      <p:nvGrpSpPr>
        <p:cNvPr id="1" name=""/>
        <p:cNvGrpSpPr/>
        <p:nvPr/>
      </p:nvGrpSpPr>
      <p:grpSpPr>
        <a:xfrm>
          <a:off x="0" y="0"/>
          <a:ext cx="0" cy="0"/>
          <a:chOff x="0" y="0"/>
          <a:chExt cx="0" cy="0"/>
        </a:xfrm>
      </p:grpSpPr>
      <p:sp>
        <p:nvSpPr>
          <p:cNvPr id="10" name="Rectangle 9"/>
          <p:cNvSpPr/>
          <p:nvPr/>
        </p:nvSpPr>
        <p:spPr>
          <a:xfrm>
            <a:off x="3108476" y="228600"/>
            <a:ext cx="5784331" cy="6345238"/>
          </a:xfrm>
          <a:prstGeom prst="rect">
            <a:avLst/>
          </a:prstGeom>
          <a:solidFill>
            <a:srgbClr val="E89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82575" y="228600"/>
            <a:ext cx="2692853" cy="118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Content Placeholder 2"/>
          <p:cNvSpPr>
            <a:spLocks noGrp="1"/>
          </p:cNvSpPr>
          <p:nvPr>
            <p:ph idx="10"/>
          </p:nvPr>
        </p:nvSpPr>
        <p:spPr>
          <a:xfrm>
            <a:off x="282574" y="1548190"/>
            <a:ext cx="2692853" cy="50256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1"/>
          <p:cNvSpPr>
            <a:spLocks noGrp="1"/>
          </p:cNvSpPr>
          <p:nvPr>
            <p:ph type="title"/>
          </p:nvPr>
        </p:nvSpPr>
        <p:spPr>
          <a:xfrm>
            <a:off x="3202547" y="298254"/>
            <a:ext cx="5499025" cy="1116106"/>
          </a:xfrm>
        </p:spPr>
        <p:txBody>
          <a:bodyPr/>
          <a:lstStyle>
            <a:lvl1pPr>
              <a:defRPr/>
            </a:lvl1pPr>
          </a:lstStyle>
          <a:p>
            <a:r>
              <a:rPr lang="en-US" smtClean="0"/>
              <a:t>Click to edit Master title style</a:t>
            </a:r>
            <a:endParaRPr dirty="0"/>
          </a:p>
        </p:txBody>
      </p:sp>
      <p:pic>
        <p:nvPicPr>
          <p:cNvPr id="9" name="Picture 8"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7717" y="419474"/>
            <a:ext cx="1775885" cy="837433"/>
          </a:xfrm>
          <a:prstGeom prst="rect">
            <a:avLst/>
          </a:prstGeom>
        </p:spPr>
      </p:pic>
      <p:sp>
        <p:nvSpPr>
          <p:cNvPr id="4" name="Content Placeholder 3"/>
          <p:cNvSpPr>
            <a:spLocks noGrp="1"/>
          </p:cNvSpPr>
          <p:nvPr>
            <p:ph sz="quarter" idx="11"/>
          </p:nvPr>
        </p:nvSpPr>
        <p:spPr>
          <a:xfrm>
            <a:off x="3201988" y="1547813"/>
            <a:ext cx="5499100" cy="4919662"/>
          </a:xfrm>
        </p:spPr>
        <p:txBody>
          <a:bodyPr>
            <a:normAutofit/>
          </a:bodyPr>
          <a:lstStyle>
            <a:lvl1pPr>
              <a:defRPr sz="28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icture Red">
    <p:spTree>
      <p:nvGrpSpPr>
        <p:cNvPr id="1" name=""/>
        <p:cNvGrpSpPr/>
        <p:nvPr/>
      </p:nvGrpSpPr>
      <p:grpSpPr>
        <a:xfrm>
          <a:off x="0" y="0"/>
          <a:ext cx="0" cy="0"/>
          <a:chOff x="0" y="0"/>
          <a:chExt cx="0" cy="0"/>
        </a:xfrm>
      </p:grpSpPr>
      <p:sp>
        <p:nvSpPr>
          <p:cNvPr id="8" name="Rectangle 7"/>
          <p:cNvSpPr/>
          <p:nvPr/>
        </p:nvSpPr>
        <p:spPr>
          <a:xfrm>
            <a:off x="2505640" y="228600"/>
            <a:ext cx="6387167" cy="6345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680272" y="378195"/>
            <a:ext cx="6101130" cy="1676107"/>
          </a:xfrm>
        </p:spPr>
        <p:txBody>
          <a:bodyPr anchor="ctr">
            <a:normAutofit/>
          </a:bodyPr>
          <a:lstStyle>
            <a:lvl1pPr algn="l">
              <a:defRPr sz="4000" b="0">
                <a:solidFill>
                  <a:schemeClr val="bg1"/>
                </a:solidFill>
              </a:defRPr>
            </a:lvl1pPr>
          </a:lstStyle>
          <a:p>
            <a:r>
              <a:rPr lang="en-US" smtClean="0"/>
              <a:t>Click to edit Master title style</a:t>
            </a:r>
            <a:endParaRPr dirty="0"/>
          </a:p>
        </p:txBody>
      </p:sp>
      <p:sp>
        <p:nvSpPr>
          <p:cNvPr id="12" name="Picture Placeholder 12"/>
          <p:cNvSpPr>
            <a:spLocks noGrp="1"/>
          </p:cNvSpPr>
          <p:nvPr>
            <p:ph type="pic" sz="quarter" idx="13"/>
          </p:nvPr>
        </p:nvSpPr>
        <p:spPr>
          <a:xfrm>
            <a:off x="282574" y="2374940"/>
            <a:ext cx="2057400" cy="4198898"/>
          </a:xfrm>
        </p:spPr>
        <p:txBody>
          <a:bodyPr/>
          <a:lstStyle>
            <a:lvl1pPr>
              <a:buNone/>
              <a:defRPr/>
            </a:lvl1pPr>
          </a:lstStyle>
          <a:p>
            <a:r>
              <a:rPr lang="en-US" smtClean="0"/>
              <a:t>Drag picture to placeholder or click icon to add</a:t>
            </a:r>
            <a:endParaRPr dirty="0"/>
          </a:p>
        </p:txBody>
      </p:sp>
      <p:sp>
        <p:nvSpPr>
          <p:cNvPr id="11" name="Rectangle 10"/>
          <p:cNvSpPr/>
          <p:nvPr/>
        </p:nvSpPr>
        <p:spPr>
          <a:xfrm>
            <a:off x="282574" y="228600"/>
            <a:ext cx="20574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Content Placeholder 4"/>
          <p:cNvSpPr>
            <a:spLocks noGrp="1"/>
          </p:cNvSpPr>
          <p:nvPr>
            <p:ph sz="quarter" idx="14"/>
          </p:nvPr>
        </p:nvSpPr>
        <p:spPr>
          <a:xfrm>
            <a:off x="2679700" y="2267712"/>
            <a:ext cx="6102350" cy="4139438"/>
          </a:xfrm>
        </p:spPr>
        <p:txBody>
          <a:bodyPr>
            <a:normAutofit/>
          </a:bodyPr>
          <a:lstStyle>
            <a:lvl1pPr>
              <a:defRPr sz="28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6917" y="815451"/>
            <a:ext cx="1775885" cy="837433"/>
          </a:xfrm>
          <a:prstGeom prst="rect">
            <a:avLst/>
          </a:prstGeom>
        </p:spPr>
      </p:pic>
    </p:spTree>
    <p:extLst>
      <p:ext uri="{BB962C8B-B14F-4D97-AF65-F5344CB8AC3E}">
        <p14:creationId xmlns:p14="http://schemas.microsoft.com/office/powerpoint/2010/main" val="348441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s Blue">
    <p:spTree>
      <p:nvGrpSpPr>
        <p:cNvPr id="1" name=""/>
        <p:cNvGrpSpPr/>
        <p:nvPr/>
      </p:nvGrpSpPr>
      <p:grpSpPr>
        <a:xfrm>
          <a:off x="0" y="0"/>
          <a:ext cx="0" cy="0"/>
          <a:chOff x="0" y="0"/>
          <a:chExt cx="0" cy="0"/>
        </a:xfrm>
      </p:grpSpPr>
      <p:sp>
        <p:nvSpPr>
          <p:cNvPr id="8" name="Rectangle 7"/>
          <p:cNvSpPr/>
          <p:nvPr/>
        </p:nvSpPr>
        <p:spPr>
          <a:xfrm>
            <a:off x="2505640"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680272" y="378195"/>
            <a:ext cx="6101130" cy="1676107"/>
          </a:xfrm>
        </p:spPr>
        <p:txBody>
          <a:bodyPr anchor="ctr">
            <a:normAutofit/>
          </a:bodyPr>
          <a:lstStyle>
            <a:lvl1pPr algn="l">
              <a:defRPr sz="4000" b="0">
                <a:solidFill>
                  <a:schemeClr val="bg1"/>
                </a:solidFill>
              </a:defRPr>
            </a:lvl1pPr>
          </a:lstStyle>
          <a:p>
            <a:r>
              <a:rPr lang="en-US" smtClean="0"/>
              <a:t>Click to edit Master title style</a:t>
            </a:r>
            <a:endParaRPr dirty="0"/>
          </a:p>
        </p:txBody>
      </p:sp>
      <p:sp>
        <p:nvSpPr>
          <p:cNvPr id="11" name="Rectangle 10"/>
          <p:cNvSpPr/>
          <p:nvPr/>
        </p:nvSpPr>
        <p:spPr>
          <a:xfrm>
            <a:off x="282574" y="228600"/>
            <a:ext cx="20574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Content Placeholder 4"/>
          <p:cNvSpPr>
            <a:spLocks noGrp="1"/>
          </p:cNvSpPr>
          <p:nvPr>
            <p:ph sz="quarter" idx="14"/>
          </p:nvPr>
        </p:nvSpPr>
        <p:spPr>
          <a:xfrm>
            <a:off x="2679700" y="2267712"/>
            <a:ext cx="6102350" cy="4139438"/>
          </a:xfrm>
        </p:spPr>
        <p:txBody>
          <a:bodyPr>
            <a:normAutofit/>
          </a:bodyPr>
          <a:lstStyle>
            <a:lvl1pPr>
              <a:defRPr sz="2400">
                <a:solidFill>
                  <a:srgbClr val="FFFFFF"/>
                </a:solidFill>
              </a:defRPr>
            </a:lvl1pPr>
            <a:lvl2pPr>
              <a:defRPr sz="2000">
                <a:solidFill>
                  <a:srgbClr val="FFFFFF"/>
                </a:solidFill>
              </a:defRPr>
            </a:lvl2pPr>
            <a:lvl3pPr>
              <a:defRPr sz="2000">
                <a:solidFill>
                  <a:srgbClr val="FFFFFF"/>
                </a:solidFill>
              </a:defRPr>
            </a:lvl3pPr>
            <a:lvl4pPr>
              <a:defRPr sz="2000">
                <a:solidFill>
                  <a:srgbClr val="FFFFFF"/>
                </a:solidFill>
              </a:defRPr>
            </a:lvl4pPr>
            <a:lvl5pPr>
              <a:defRPr sz="20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6917" y="815451"/>
            <a:ext cx="1775885" cy="837433"/>
          </a:xfrm>
          <a:prstGeom prst="rect">
            <a:avLst/>
          </a:prstGeom>
        </p:spPr>
      </p:pic>
      <p:sp>
        <p:nvSpPr>
          <p:cNvPr id="10" name="Picture Placeholder 12"/>
          <p:cNvSpPr>
            <a:spLocks noGrp="1"/>
          </p:cNvSpPr>
          <p:nvPr>
            <p:ph type="pic" sz="quarter" idx="13"/>
          </p:nvPr>
        </p:nvSpPr>
        <p:spPr>
          <a:xfrm>
            <a:off x="282574" y="4534726"/>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5"/>
          </p:nvPr>
        </p:nvSpPr>
        <p:spPr>
          <a:xfrm>
            <a:off x="295397" y="2374940"/>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01348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s Red">
    <p:spTree>
      <p:nvGrpSpPr>
        <p:cNvPr id="1" name=""/>
        <p:cNvGrpSpPr/>
        <p:nvPr/>
      </p:nvGrpSpPr>
      <p:grpSpPr>
        <a:xfrm>
          <a:off x="0" y="0"/>
          <a:ext cx="0" cy="0"/>
          <a:chOff x="0" y="0"/>
          <a:chExt cx="0" cy="0"/>
        </a:xfrm>
      </p:grpSpPr>
      <p:sp>
        <p:nvSpPr>
          <p:cNvPr id="8" name="Rectangle 7"/>
          <p:cNvSpPr/>
          <p:nvPr/>
        </p:nvSpPr>
        <p:spPr>
          <a:xfrm>
            <a:off x="271754" y="245076"/>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9765" y="382007"/>
            <a:ext cx="4016633" cy="1305263"/>
          </a:xfrm>
        </p:spPr>
        <p:txBody>
          <a:bodyPr anchor="b">
            <a:noAutofit/>
          </a:bodyPr>
          <a:lstStyle>
            <a:lvl1pPr algn="l">
              <a:defRPr sz="3600" b="0">
                <a:solidFill>
                  <a:schemeClr val="bg1"/>
                </a:solidFill>
              </a:defRPr>
            </a:lvl1pPr>
          </a:lstStyle>
          <a:p>
            <a:r>
              <a:rPr lang="en-US" smtClean="0"/>
              <a:t>Click to edit Master title style</a:t>
            </a:r>
            <a:endParaRPr dirty="0"/>
          </a:p>
        </p:txBody>
      </p:sp>
      <p:sp>
        <p:nvSpPr>
          <p:cNvPr id="10" name="Rectangle 9"/>
          <p:cNvSpPr/>
          <p:nvPr/>
        </p:nvSpPr>
        <p:spPr>
          <a:xfrm>
            <a:off x="6803136" y="228600"/>
            <a:ext cx="20574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pic>
        <p:nvPicPr>
          <p:cNvPr id="16" name="Picture 15"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42332" y="849838"/>
            <a:ext cx="1775885" cy="837433"/>
          </a:xfrm>
          <a:prstGeom prst="rect">
            <a:avLst/>
          </a:prstGeom>
        </p:spPr>
      </p:pic>
      <p:sp>
        <p:nvSpPr>
          <p:cNvPr id="5" name="Text Placeholder 4"/>
          <p:cNvSpPr>
            <a:spLocks noGrp="1"/>
          </p:cNvSpPr>
          <p:nvPr>
            <p:ph type="body" sz="quarter" idx="16"/>
          </p:nvPr>
        </p:nvSpPr>
        <p:spPr>
          <a:xfrm>
            <a:off x="379413" y="1871663"/>
            <a:ext cx="4016375" cy="4580924"/>
          </a:xfrm>
        </p:spPr>
        <p:txBody>
          <a:bodyPr>
            <a:normAutofit/>
          </a:bodyPr>
          <a:lstStyle>
            <a:lvl1pPr>
              <a:defRPr sz="2400">
                <a:solidFill>
                  <a:srgbClr val="FFFFFF"/>
                </a:solidFill>
              </a:defRPr>
            </a:lvl1pPr>
            <a:lvl2pPr>
              <a:buClr>
                <a:schemeClr val="accent4"/>
              </a:buClr>
              <a:defRPr sz="2000">
                <a:solidFill>
                  <a:srgbClr val="FFFFFF"/>
                </a:solidFill>
              </a:defRPr>
            </a:lvl2pPr>
            <a:lvl3pPr>
              <a:buClr>
                <a:schemeClr val="accent4"/>
              </a:buClr>
              <a:defRPr sz="2000">
                <a:solidFill>
                  <a:srgbClr val="FFFFFF"/>
                </a:solidFill>
              </a:defRPr>
            </a:lvl3pPr>
            <a:lvl4pPr>
              <a:buClr>
                <a:schemeClr val="accent4"/>
              </a:buClr>
              <a:defRPr sz="2000">
                <a:solidFill>
                  <a:srgbClr val="FFFFFF"/>
                </a:solidFill>
              </a:defRPr>
            </a:lvl4pPr>
            <a:lvl5pPr>
              <a:buClr>
                <a:schemeClr val="accent4"/>
              </a:buClr>
              <a:defRPr sz="20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Yellow">
    <p:spTree>
      <p:nvGrpSpPr>
        <p:cNvPr id="1" name=""/>
        <p:cNvGrpSpPr/>
        <p:nvPr/>
      </p:nvGrpSpPr>
      <p:grpSpPr>
        <a:xfrm>
          <a:off x="0" y="0"/>
          <a:ext cx="0" cy="0"/>
          <a:chOff x="0" y="0"/>
          <a:chExt cx="0" cy="0"/>
        </a:xfrm>
      </p:grpSpPr>
      <p:sp>
        <p:nvSpPr>
          <p:cNvPr id="8" name="Rectangle 7"/>
          <p:cNvSpPr/>
          <p:nvPr/>
        </p:nvSpPr>
        <p:spPr>
          <a:xfrm>
            <a:off x="271754" y="245076"/>
            <a:ext cx="4235450"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9765" y="382007"/>
            <a:ext cx="4016633" cy="1305263"/>
          </a:xfrm>
        </p:spPr>
        <p:txBody>
          <a:bodyPr anchor="b">
            <a:noAutofit/>
          </a:bodyPr>
          <a:lstStyle>
            <a:lvl1pPr algn="l">
              <a:defRPr sz="3600" b="0">
                <a:solidFill>
                  <a:schemeClr val="bg1"/>
                </a:solidFill>
              </a:defRPr>
            </a:lvl1pPr>
          </a:lstStyle>
          <a:p>
            <a:r>
              <a:rPr lang="en-US" smtClean="0"/>
              <a:t>Click to edit Master title style</a:t>
            </a:r>
            <a:endParaRPr dirty="0"/>
          </a:p>
        </p:txBody>
      </p:sp>
      <p:sp>
        <p:nvSpPr>
          <p:cNvPr id="10" name="Rectangle 9"/>
          <p:cNvSpPr/>
          <p:nvPr/>
        </p:nvSpPr>
        <p:spPr>
          <a:xfrm>
            <a:off x="6803136" y="228600"/>
            <a:ext cx="2057400" cy="203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3"/>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pic>
        <p:nvPicPr>
          <p:cNvPr id="16" name="Picture 15"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42332" y="849838"/>
            <a:ext cx="1775885" cy="837433"/>
          </a:xfrm>
          <a:prstGeom prst="rect">
            <a:avLst/>
          </a:prstGeom>
        </p:spPr>
      </p:pic>
      <p:sp>
        <p:nvSpPr>
          <p:cNvPr id="5" name="Text Placeholder 4"/>
          <p:cNvSpPr>
            <a:spLocks noGrp="1"/>
          </p:cNvSpPr>
          <p:nvPr>
            <p:ph type="body" sz="quarter" idx="16"/>
          </p:nvPr>
        </p:nvSpPr>
        <p:spPr>
          <a:xfrm>
            <a:off x="379413" y="1871663"/>
            <a:ext cx="4016375" cy="4580924"/>
          </a:xfrm>
        </p:spPr>
        <p:txBody>
          <a:bodyPr>
            <a:normAutofit/>
          </a:bodyPr>
          <a:lstStyle>
            <a:lvl1pPr>
              <a:defRPr sz="2400">
                <a:solidFill>
                  <a:srgbClr val="FFFFFF"/>
                </a:solidFill>
              </a:defRPr>
            </a:lvl1pPr>
            <a:lvl2pPr>
              <a:buClr>
                <a:schemeClr val="accent3"/>
              </a:buClr>
              <a:defRPr sz="2000">
                <a:solidFill>
                  <a:srgbClr val="FFFFFF"/>
                </a:solidFill>
              </a:defRPr>
            </a:lvl2pPr>
            <a:lvl3pPr>
              <a:buClr>
                <a:schemeClr val="accent3"/>
              </a:buClr>
              <a:defRPr sz="2000">
                <a:solidFill>
                  <a:srgbClr val="FFFFFF"/>
                </a:solidFill>
              </a:defRPr>
            </a:lvl3pPr>
            <a:lvl4pPr>
              <a:buClr>
                <a:schemeClr val="accent3"/>
              </a:buClr>
              <a:defRPr sz="2000">
                <a:solidFill>
                  <a:srgbClr val="FFFFFF"/>
                </a:solidFill>
              </a:defRPr>
            </a:lvl4pPr>
            <a:lvl5pPr>
              <a:buClr>
                <a:schemeClr val="accent3"/>
              </a:buClr>
              <a:defRPr sz="20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759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G Section Title">
    <p:spTree>
      <p:nvGrpSpPr>
        <p:cNvPr id="1" name=""/>
        <p:cNvGrpSpPr/>
        <p:nvPr/>
      </p:nvGrpSpPr>
      <p:grpSpPr>
        <a:xfrm>
          <a:off x="0" y="0"/>
          <a:ext cx="0" cy="0"/>
          <a:chOff x="0" y="0"/>
          <a:chExt cx="0" cy="0"/>
        </a:xfrm>
      </p:grpSpPr>
      <p:sp>
        <p:nvSpPr>
          <p:cNvPr id="11" name="Rectangle 10"/>
          <p:cNvSpPr/>
          <p:nvPr/>
        </p:nvSpPr>
        <p:spPr>
          <a:xfrm>
            <a:off x="4656535" y="228600"/>
            <a:ext cx="4233214" cy="2744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2"/>
          <p:cNvSpPr>
            <a:spLocks noGrp="1"/>
          </p:cNvSpPr>
          <p:nvPr>
            <p:ph type="pic" sz="quarter" idx="14"/>
          </p:nvPr>
        </p:nvSpPr>
        <p:spPr>
          <a:xfrm>
            <a:off x="228600" y="228600"/>
            <a:ext cx="4289425" cy="2744834"/>
          </a:xfrm>
        </p:spPr>
        <p:txBody>
          <a:bodyPr/>
          <a:lstStyle>
            <a:lvl1pPr>
              <a:buNone/>
              <a:defRPr/>
            </a:lvl1pPr>
          </a:lstStyle>
          <a:p>
            <a:r>
              <a:rPr lang="en-US" smtClean="0"/>
              <a:t>Drag picture to placeholder or click icon to add</a:t>
            </a:r>
            <a:endParaRPr dirty="0"/>
          </a:p>
        </p:txBody>
      </p:sp>
      <p:sp>
        <p:nvSpPr>
          <p:cNvPr id="9" name="Title 8"/>
          <p:cNvSpPr>
            <a:spLocks noGrp="1"/>
          </p:cNvSpPr>
          <p:nvPr>
            <p:ph type="title"/>
          </p:nvPr>
        </p:nvSpPr>
        <p:spPr>
          <a:xfrm>
            <a:off x="1098590" y="3168362"/>
            <a:ext cx="7791159" cy="3005792"/>
          </a:xfrm>
          <a:noFill/>
        </p:spPr>
        <p:txBody>
          <a:bodyPr anchor="ctr"/>
          <a:lstStyle>
            <a:lvl1pPr>
              <a:lnSpc>
                <a:spcPts val="8000"/>
              </a:lnSpc>
              <a:defRPr sz="8000">
                <a:solidFill>
                  <a:schemeClr val="accent3"/>
                </a:solidFill>
              </a:defRPr>
            </a:lvl1pPr>
          </a:lstStyle>
          <a:p>
            <a:r>
              <a:rPr lang="en-US" smtClean="0"/>
              <a:t>Click to edit Master title style</a:t>
            </a:r>
            <a:endParaRPr lang="en-US" dirty="0"/>
          </a:p>
        </p:txBody>
      </p:sp>
      <p:pic>
        <p:nvPicPr>
          <p:cNvPr id="23"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60663" y="837923"/>
            <a:ext cx="3796853" cy="175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5"/>
          <p:cNvSpPr>
            <a:spLocks noGrp="1"/>
          </p:cNvSpPr>
          <p:nvPr>
            <p:ph type="body" sz="quarter" idx="15" hasCustomPrompt="1"/>
          </p:nvPr>
        </p:nvSpPr>
        <p:spPr>
          <a:xfrm>
            <a:off x="1098590" y="5959231"/>
            <a:ext cx="7798564" cy="709395"/>
          </a:xfrm>
        </p:spPr>
        <p:txBody>
          <a:bodyPr anchor="t">
            <a:normAutofit/>
          </a:bodyPr>
          <a:lstStyle>
            <a:lvl1pPr>
              <a:defRPr sz="3600" b="1">
                <a:solidFill>
                  <a:schemeClr val="accent1"/>
                </a:solidFill>
              </a:defRPr>
            </a:lvl1pPr>
          </a:lstStyle>
          <a:p>
            <a:pPr lvl="0"/>
            <a:r>
              <a:rPr lang="en-US" dirty="0" smtClean="0"/>
              <a:t>Click to edit subtitle</a:t>
            </a:r>
          </a:p>
        </p:txBody>
      </p:sp>
      <p:grpSp>
        <p:nvGrpSpPr>
          <p:cNvPr id="31" name="Group 30"/>
          <p:cNvGrpSpPr/>
          <p:nvPr/>
        </p:nvGrpSpPr>
        <p:grpSpPr>
          <a:xfrm>
            <a:off x="222163" y="3168362"/>
            <a:ext cx="782693" cy="3520440"/>
            <a:chOff x="285750" y="3148186"/>
            <a:chExt cx="782693" cy="3520440"/>
          </a:xfrm>
        </p:grpSpPr>
        <p:sp>
          <p:nvSpPr>
            <p:cNvPr id="27" name="Rectangle 26"/>
            <p:cNvSpPr/>
            <p:nvPr userDrawn="1"/>
          </p:nvSpPr>
          <p:spPr>
            <a:xfrm>
              <a:off x="285750" y="3148186"/>
              <a:ext cx="212725" cy="3520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30" name="Group 29"/>
            <p:cNvGrpSpPr/>
            <p:nvPr userDrawn="1"/>
          </p:nvGrpSpPr>
          <p:grpSpPr>
            <a:xfrm>
              <a:off x="573194" y="3148186"/>
              <a:ext cx="495249" cy="3520440"/>
              <a:chOff x="573194" y="3148186"/>
              <a:chExt cx="495249" cy="3520440"/>
            </a:xfrm>
          </p:grpSpPr>
          <p:sp>
            <p:nvSpPr>
              <p:cNvPr id="28" name="Rectangle 27"/>
              <p:cNvSpPr/>
              <p:nvPr userDrawn="1"/>
            </p:nvSpPr>
            <p:spPr>
              <a:xfrm>
                <a:off x="573194" y="3148186"/>
                <a:ext cx="212725" cy="3520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Rectangle 28"/>
              <p:cNvSpPr/>
              <p:nvPr userDrawn="1"/>
            </p:nvSpPr>
            <p:spPr>
              <a:xfrm>
                <a:off x="855719" y="3148186"/>
                <a:ext cx="212724" cy="35170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G Section Title">
    <p:spTree>
      <p:nvGrpSpPr>
        <p:cNvPr id="1" name=""/>
        <p:cNvGrpSpPr/>
        <p:nvPr/>
      </p:nvGrpSpPr>
      <p:grpSpPr>
        <a:xfrm>
          <a:off x="0" y="0"/>
          <a:ext cx="0" cy="0"/>
          <a:chOff x="0" y="0"/>
          <a:chExt cx="0" cy="0"/>
        </a:xfrm>
      </p:grpSpPr>
      <p:sp>
        <p:nvSpPr>
          <p:cNvPr id="11" name="Rectangle 10"/>
          <p:cNvSpPr/>
          <p:nvPr/>
        </p:nvSpPr>
        <p:spPr>
          <a:xfrm>
            <a:off x="4656535" y="228600"/>
            <a:ext cx="4233214" cy="27448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2"/>
          <p:cNvSpPr>
            <a:spLocks noGrp="1"/>
          </p:cNvSpPr>
          <p:nvPr>
            <p:ph type="pic" sz="quarter" idx="14"/>
          </p:nvPr>
        </p:nvSpPr>
        <p:spPr>
          <a:xfrm>
            <a:off x="228600" y="228600"/>
            <a:ext cx="4289425" cy="2744834"/>
          </a:xfrm>
        </p:spPr>
        <p:txBody>
          <a:bodyPr/>
          <a:lstStyle>
            <a:lvl1pPr>
              <a:buNone/>
              <a:defRPr/>
            </a:lvl1pPr>
          </a:lstStyle>
          <a:p>
            <a:r>
              <a:rPr lang="en-US" smtClean="0"/>
              <a:t>Drag picture to placeholder or click icon to add</a:t>
            </a:r>
            <a:endParaRPr dirty="0"/>
          </a:p>
        </p:txBody>
      </p:sp>
      <p:sp>
        <p:nvSpPr>
          <p:cNvPr id="9" name="Title 8"/>
          <p:cNvSpPr>
            <a:spLocks noGrp="1"/>
          </p:cNvSpPr>
          <p:nvPr>
            <p:ph type="title"/>
          </p:nvPr>
        </p:nvSpPr>
        <p:spPr>
          <a:xfrm>
            <a:off x="1098590" y="3168362"/>
            <a:ext cx="7791159" cy="2973907"/>
          </a:xfrm>
          <a:noFill/>
        </p:spPr>
        <p:txBody>
          <a:bodyPr anchor="ctr"/>
          <a:lstStyle>
            <a:lvl1pPr>
              <a:lnSpc>
                <a:spcPts val="8000"/>
              </a:lnSpc>
              <a:defRPr sz="8000">
                <a:solidFill>
                  <a:schemeClr val="accent1"/>
                </a:solidFill>
              </a:defRPr>
            </a:lvl1pPr>
          </a:lstStyle>
          <a:p>
            <a:r>
              <a:rPr lang="en-US" smtClean="0"/>
              <a:t>Click to edit Master title style</a:t>
            </a:r>
            <a:endParaRPr lang="en-US" dirty="0"/>
          </a:p>
        </p:txBody>
      </p:sp>
      <p:sp>
        <p:nvSpPr>
          <p:cNvPr id="26" name="Text Placeholder 25"/>
          <p:cNvSpPr>
            <a:spLocks noGrp="1"/>
          </p:cNvSpPr>
          <p:nvPr>
            <p:ph type="body" sz="quarter" idx="15" hasCustomPrompt="1"/>
          </p:nvPr>
        </p:nvSpPr>
        <p:spPr>
          <a:xfrm>
            <a:off x="1098590" y="5959231"/>
            <a:ext cx="7798564" cy="709395"/>
          </a:xfrm>
        </p:spPr>
        <p:txBody>
          <a:bodyPr anchor="t">
            <a:normAutofit/>
          </a:bodyPr>
          <a:lstStyle>
            <a:lvl1pPr>
              <a:defRPr sz="3600" b="1">
                <a:solidFill>
                  <a:schemeClr val="accent3"/>
                </a:solidFill>
              </a:defRPr>
            </a:lvl1pPr>
          </a:lstStyle>
          <a:p>
            <a:pPr lvl="0"/>
            <a:r>
              <a:rPr lang="en-US" dirty="0" smtClean="0"/>
              <a:t>Click to edit subtitle</a:t>
            </a:r>
          </a:p>
        </p:txBody>
      </p:sp>
      <p:grpSp>
        <p:nvGrpSpPr>
          <p:cNvPr id="31" name="Group 30"/>
          <p:cNvGrpSpPr/>
          <p:nvPr/>
        </p:nvGrpSpPr>
        <p:grpSpPr>
          <a:xfrm>
            <a:off x="222163" y="3168362"/>
            <a:ext cx="782693" cy="3520440"/>
            <a:chOff x="285750" y="3148186"/>
            <a:chExt cx="782693" cy="3520440"/>
          </a:xfrm>
        </p:grpSpPr>
        <p:sp>
          <p:nvSpPr>
            <p:cNvPr id="27" name="Rectangle 26"/>
            <p:cNvSpPr/>
            <p:nvPr userDrawn="1"/>
          </p:nvSpPr>
          <p:spPr>
            <a:xfrm>
              <a:off x="285750" y="3148186"/>
              <a:ext cx="212725" cy="3520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30" name="Group 29"/>
            <p:cNvGrpSpPr/>
            <p:nvPr userDrawn="1"/>
          </p:nvGrpSpPr>
          <p:grpSpPr>
            <a:xfrm>
              <a:off x="573194" y="3148186"/>
              <a:ext cx="495249" cy="3520440"/>
              <a:chOff x="573194" y="3148186"/>
              <a:chExt cx="495249" cy="3520440"/>
            </a:xfrm>
          </p:grpSpPr>
          <p:sp>
            <p:nvSpPr>
              <p:cNvPr id="28" name="Rectangle 27"/>
              <p:cNvSpPr/>
              <p:nvPr userDrawn="1"/>
            </p:nvSpPr>
            <p:spPr>
              <a:xfrm>
                <a:off x="573194" y="3148186"/>
                <a:ext cx="212725" cy="3520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Rectangle 28"/>
              <p:cNvSpPr/>
              <p:nvPr userDrawn="1"/>
            </p:nvSpPr>
            <p:spPr>
              <a:xfrm>
                <a:off x="855719" y="3148186"/>
                <a:ext cx="212724" cy="35170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pic>
        <p:nvPicPr>
          <p:cNvPr id="12" name="Picture 11" descr="CRAE-vertlogo Dark Grey.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2784" y="664714"/>
            <a:ext cx="3961471" cy="1906710"/>
          </a:xfrm>
          <a:prstGeom prst="rect">
            <a:avLst/>
          </a:prstGeom>
        </p:spPr>
      </p:pic>
    </p:spTree>
    <p:extLst>
      <p:ext uri="{BB962C8B-B14F-4D97-AF65-F5344CB8AC3E}">
        <p14:creationId xmlns:p14="http://schemas.microsoft.com/office/powerpoint/2010/main" val="4272048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G Section 2">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rgbClr val="B50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1094" y="407228"/>
            <a:ext cx="4016633" cy="1162050"/>
          </a:xfrm>
        </p:spPr>
        <p:txBody>
          <a:bodyPr anchor="t">
            <a:normAutofit/>
          </a:bodyPr>
          <a:lstStyle>
            <a:lvl1pPr algn="l">
              <a:defRPr sz="2800" b="0">
                <a:solidFill>
                  <a:schemeClr val="bg1"/>
                </a:solidFill>
              </a:defRPr>
            </a:lvl1pPr>
          </a:lstStyle>
          <a:p>
            <a:r>
              <a:rPr lang="en-US" smtClean="0"/>
              <a:t>Click to edit Master title style</a:t>
            </a:r>
            <a:endParaRPr dirty="0"/>
          </a:p>
        </p:txBody>
      </p:sp>
      <p:sp>
        <p:nvSpPr>
          <p:cNvPr id="10" name="Rectangle 9"/>
          <p:cNvSpPr/>
          <p:nvPr/>
        </p:nvSpPr>
        <p:spPr>
          <a:xfrm>
            <a:off x="4625086" y="228600"/>
            <a:ext cx="423545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pic>
        <p:nvPicPr>
          <p:cNvPr id="15"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59604" y="580192"/>
            <a:ext cx="3396343" cy="157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6"/>
          </p:nvPr>
        </p:nvSpPr>
        <p:spPr>
          <a:xfrm>
            <a:off x="381000" y="1757363"/>
            <a:ext cx="4016375" cy="4672012"/>
          </a:xfrm>
        </p:spPr>
        <p:txBody>
          <a:bodyPr>
            <a:normAutofit/>
          </a:bodyPr>
          <a:lstStyle>
            <a:lvl1pPr>
              <a:defRPr sz="28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511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aluegenesis Section Title">
    <p:spTree>
      <p:nvGrpSpPr>
        <p:cNvPr id="1" name=""/>
        <p:cNvGrpSpPr/>
        <p:nvPr/>
      </p:nvGrpSpPr>
      <p:grpSpPr>
        <a:xfrm>
          <a:off x="0" y="0"/>
          <a:ext cx="0" cy="0"/>
          <a:chOff x="0" y="0"/>
          <a:chExt cx="0" cy="0"/>
        </a:xfrm>
      </p:grpSpPr>
      <p:sp>
        <p:nvSpPr>
          <p:cNvPr id="13" name="Rectangle 12"/>
          <p:cNvSpPr/>
          <p:nvPr/>
        </p:nvSpPr>
        <p:spPr>
          <a:xfrm>
            <a:off x="4656535" y="228600"/>
            <a:ext cx="4233214" cy="12970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2"/>
          <p:cNvSpPr>
            <a:spLocks noGrp="1"/>
          </p:cNvSpPr>
          <p:nvPr>
            <p:ph type="pic" sz="quarter" idx="14"/>
          </p:nvPr>
        </p:nvSpPr>
        <p:spPr>
          <a:xfrm>
            <a:off x="228600" y="228600"/>
            <a:ext cx="4289425" cy="2744834"/>
          </a:xfrm>
        </p:spPr>
        <p:txBody>
          <a:bodyPr/>
          <a:lstStyle>
            <a:lvl1pPr>
              <a:buNone/>
              <a:defRPr/>
            </a:lvl1pPr>
          </a:lstStyle>
          <a:p>
            <a:r>
              <a:rPr lang="en-US" smtClean="0"/>
              <a:t>Drag picture to placeholder or click icon to add</a:t>
            </a:r>
            <a:endParaRPr dirty="0"/>
          </a:p>
        </p:txBody>
      </p:sp>
      <p:sp>
        <p:nvSpPr>
          <p:cNvPr id="9" name="Title 8"/>
          <p:cNvSpPr>
            <a:spLocks noGrp="1"/>
          </p:cNvSpPr>
          <p:nvPr>
            <p:ph type="title"/>
          </p:nvPr>
        </p:nvSpPr>
        <p:spPr>
          <a:xfrm>
            <a:off x="1098590" y="3168362"/>
            <a:ext cx="7791159" cy="2790869"/>
          </a:xfrm>
          <a:noFill/>
        </p:spPr>
        <p:txBody>
          <a:bodyPr anchor="ctr"/>
          <a:lstStyle>
            <a:lvl1pPr>
              <a:lnSpc>
                <a:spcPts val="8000"/>
              </a:lnSpc>
              <a:defRPr sz="8000">
                <a:solidFill>
                  <a:schemeClr val="accent3"/>
                </a:solidFill>
              </a:defRPr>
            </a:lvl1pPr>
          </a:lstStyle>
          <a:p>
            <a:r>
              <a:rPr lang="en-US" smtClean="0"/>
              <a:t>Click to edit Master title style</a:t>
            </a:r>
            <a:endParaRPr lang="en-US" dirty="0"/>
          </a:p>
        </p:txBody>
      </p:sp>
      <p:sp>
        <p:nvSpPr>
          <p:cNvPr id="26" name="Text Placeholder 25"/>
          <p:cNvSpPr>
            <a:spLocks noGrp="1"/>
          </p:cNvSpPr>
          <p:nvPr>
            <p:ph type="body" sz="quarter" idx="15" hasCustomPrompt="1"/>
          </p:nvPr>
        </p:nvSpPr>
        <p:spPr>
          <a:xfrm>
            <a:off x="1098590" y="5959231"/>
            <a:ext cx="7798564" cy="729571"/>
          </a:xfrm>
        </p:spPr>
        <p:txBody>
          <a:bodyPr anchor="t">
            <a:normAutofit/>
          </a:bodyPr>
          <a:lstStyle>
            <a:lvl1pPr>
              <a:defRPr sz="3600" b="1">
                <a:solidFill>
                  <a:schemeClr val="accent1"/>
                </a:solidFill>
              </a:defRPr>
            </a:lvl1pPr>
          </a:lstStyle>
          <a:p>
            <a:pPr lvl="0"/>
            <a:r>
              <a:rPr lang="en-US" dirty="0" smtClean="0"/>
              <a:t>Click to edit subtitle</a:t>
            </a:r>
          </a:p>
        </p:txBody>
      </p:sp>
      <p:grpSp>
        <p:nvGrpSpPr>
          <p:cNvPr id="31" name="Group 30"/>
          <p:cNvGrpSpPr/>
          <p:nvPr/>
        </p:nvGrpSpPr>
        <p:grpSpPr>
          <a:xfrm>
            <a:off x="222163" y="3168362"/>
            <a:ext cx="782693" cy="3520440"/>
            <a:chOff x="285750" y="3148186"/>
            <a:chExt cx="782693" cy="3520440"/>
          </a:xfrm>
        </p:grpSpPr>
        <p:sp>
          <p:nvSpPr>
            <p:cNvPr id="27" name="Rectangle 26"/>
            <p:cNvSpPr/>
            <p:nvPr userDrawn="1"/>
          </p:nvSpPr>
          <p:spPr>
            <a:xfrm>
              <a:off x="285750" y="3148186"/>
              <a:ext cx="212725" cy="3520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30" name="Group 29"/>
            <p:cNvGrpSpPr/>
            <p:nvPr userDrawn="1"/>
          </p:nvGrpSpPr>
          <p:grpSpPr>
            <a:xfrm>
              <a:off x="573194" y="3148186"/>
              <a:ext cx="495249" cy="3520440"/>
              <a:chOff x="573194" y="3148186"/>
              <a:chExt cx="495249" cy="3520440"/>
            </a:xfrm>
          </p:grpSpPr>
          <p:sp>
            <p:nvSpPr>
              <p:cNvPr id="28" name="Rectangle 27"/>
              <p:cNvSpPr/>
              <p:nvPr userDrawn="1"/>
            </p:nvSpPr>
            <p:spPr>
              <a:xfrm>
                <a:off x="573194" y="3148186"/>
                <a:ext cx="212725" cy="3520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Rectangle 28"/>
              <p:cNvSpPr/>
              <p:nvPr userDrawn="1"/>
            </p:nvSpPr>
            <p:spPr>
              <a:xfrm>
                <a:off x="855719" y="3148186"/>
                <a:ext cx="212724" cy="35170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12" name="Rectangle 11"/>
          <p:cNvSpPr/>
          <p:nvPr/>
        </p:nvSpPr>
        <p:spPr>
          <a:xfrm>
            <a:off x="4656535" y="1676400"/>
            <a:ext cx="4233214" cy="1297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2" name="Picture 1" descr="VGlogo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6417" y="1892301"/>
            <a:ext cx="2560523" cy="917414"/>
          </a:xfrm>
          <a:prstGeom prst="rect">
            <a:avLst/>
          </a:prstGeom>
        </p:spPr>
      </p:pic>
      <p:pic>
        <p:nvPicPr>
          <p:cNvPr id="2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77397" y="384663"/>
            <a:ext cx="3155035" cy="146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55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2 Blue">
    <p:spTree>
      <p:nvGrpSpPr>
        <p:cNvPr id="1" name=""/>
        <p:cNvGrpSpPr/>
        <p:nvPr/>
      </p:nvGrpSpPr>
      <p:grpSpPr>
        <a:xfrm>
          <a:off x="0" y="0"/>
          <a:ext cx="0" cy="0"/>
          <a:chOff x="0" y="0"/>
          <a:chExt cx="0" cy="0"/>
        </a:xfrm>
      </p:grpSpPr>
      <p:sp>
        <p:nvSpPr>
          <p:cNvPr id="8" name="Rectangle 7"/>
          <p:cNvSpPr/>
          <p:nvPr/>
        </p:nvSpPr>
        <p:spPr>
          <a:xfrm>
            <a:off x="282574" y="229298"/>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hasCustomPrompt="1"/>
          </p:nvPr>
        </p:nvSpPr>
        <p:spPr>
          <a:xfrm>
            <a:off x="381094" y="338667"/>
            <a:ext cx="6181611" cy="1162050"/>
          </a:xfrm>
        </p:spPr>
        <p:txBody>
          <a:bodyPr anchor="ctr">
            <a:normAutofit/>
          </a:bodyPr>
          <a:lstStyle>
            <a:lvl1pPr algn="l">
              <a:defRPr sz="2800" b="1">
                <a:solidFill>
                  <a:schemeClr val="bg1"/>
                </a:solidFill>
              </a:defRPr>
            </a:lvl1pPr>
          </a:lstStyle>
          <a:p>
            <a:r>
              <a:rPr lang="en-US" dirty="0" smtClean="0"/>
              <a:t>CLICK TO EDIT MASTER TITLE STYLE</a:t>
            </a:r>
            <a:endParaRPr lang="en-US" dirty="0"/>
          </a:p>
        </p:txBody>
      </p:sp>
      <p:sp>
        <p:nvSpPr>
          <p:cNvPr id="10" name="Rectangle 9"/>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
        <p:nvSpPr>
          <p:cNvPr id="5" name="Text Placeholder 4"/>
          <p:cNvSpPr>
            <a:spLocks noGrp="1"/>
          </p:cNvSpPr>
          <p:nvPr>
            <p:ph type="body" sz="quarter" idx="15"/>
          </p:nvPr>
        </p:nvSpPr>
        <p:spPr>
          <a:xfrm>
            <a:off x="381000" y="1655764"/>
            <a:ext cx="6181725" cy="480816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8694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luegenesis">
    <p:spTree>
      <p:nvGrpSpPr>
        <p:cNvPr id="1" name=""/>
        <p:cNvGrpSpPr/>
        <p:nvPr/>
      </p:nvGrpSpPr>
      <p:grpSpPr>
        <a:xfrm>
          <a:off x="0" y="0"/>
          <a:ext cx="0" cy="0"/>
          <a:chOff x="0" y="0"/>
          <a:chExt cx="0" cy="0"/>
        </a:xfrm>
      </p:grpSpPr>
      <p:sp>
        <p:nvSpPr>
          <p:cNvPr id="11" name="Rectangle 10"/>
          <p:cNvSpPr/>
          <p:nvPr/>
        </p:nvSpPr>
        <p:spPr>
          <a:xfrm>
            <a:off x="293972" y="214874"/>
            <a:ext cx="2739820" cy="1199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Title 1"/>
          <p:cNvSpPr>
            <a:spLocks noGrp="1"/>
          </p:cNvSpPr>
          <p:nvPr>
            <p:ph type="title" hasCustomPrompt="1"/>
          </p:nvPr>
        </p:nvSpPr>
        <p:spPr>
          <a:xfrm>
            <a:off x="3143267" y="214874"/>
            <a:ext cx="5750299" cy="1199485"/>
          </a:xfrm>
          <a:solidFill>
            <a:schemeClr val="accent4"/>
          </a:solidFill>
          <a:ln>
            <a:noFill/>
          </a:ln>
        </p:spPr>
        <p:txBody>
          <a:bodyPr/>
          <a:lstStyle>
            <a:lvl1pPr algn="l">
              <a:defRPr sz="2400">
                <a:solidFill>
                  <a:schemeClr val="bg1"/>
                </a:solidFill>
              </a:defRPr>
            </a:lvl1pPr>
          </a:lstStyle>
          <a:p>
            <a:r>
              <a:rPr lang="en-US" dirty="0" smtClean="0"/>
              <a:t>CLICK TO EDIT MASTER TITLE STYLE</a:t>
            </a:r>
            <a:endParaRPr lang="en-US" dirty="0"/>
          </a:p>
        </p:txBody>
      </p:sp>
      <p:pic>
        <p:nvPicPr>
          <p:cNvPr id="2" name="Picture 1" descr="VGlogo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226" y="368556"/>
            <a:ext cx="2516239" cy="901548"/>
          </a:xfrm>
          <a:prstGeom prst="rect">
            <a:avLst/>
          </a:prstGeom>
        </p:spPr>
      </p:pic>
    </p:spTree>
    <p:extLst>
      <p:ext uri="{BB962C8B-B14F-4D97-AF65-F5344CB8AC3E}">
        <p14:creationId xmlns:p14="http://schemas.microsoft.com/office/powerpoint/2010/main" val="114529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hasCustomPrompt="1"/>
          </p:nvPr>
        </p:nvSpPr>
        <p:spPr>
          <a:xfrm>
            <a:off x="4851400" y="2802870"/>
            <a:ext cx="4069323" cy="3770967"/>
          </a:xfrm>
          <a:solidFill>
            <a:srgbClr val="CDD4D7"/>
          </a:solidFill>
        </p:spPr>
        <p:txBody>
          <a:bodyPr anchor="ct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0"/>
              </a:spcAft>
              <a:buClr>
                <a:schemeClr val="accent1"/>
              </a:buClr>
              <a:buSzPct val="75000"/>
              <a:buFont typeface="Wingdings" pitchFamily="2" charset="2"/>
              <a:buNone/>
              <a:tabLst/>
              <a:defRPr/>
            </a:pPr>
            <a:r>
              <a:rPr lang="en-US" sz="2400" dirty="0" smtClean="0">
                <a:solidFill>
                  <a:srgbClr val="1D86CD"/>
                </a:solidFill>
              </a:rPr>
              <a:t>CRAE</a:t>
            </a:r>
          </a:p>
          <a:p>
            <a:r>
              <a:rPr lang="en-US" sz="2400" dirty="0" smtClean="0">
                <a:solidFill>
                  <a:srgbClr val="1D86CD"/>
                </a:solidFill>
              </a:rPr>
              <a:t>4500 </a:t>
            </a:r>
            <a:r>
              <a:rPr lang="en-US" sz="2400" dirty="0" err="1" smtClean="0">
                <a:solidFill>
                  <a:srgbClr val="1D86CD"/>
                </a:solidFill>
              </a:rPr>
              <a:t>Riverwalk</a:t>
            </a:r>
            <a:r>
              <a:rPr lang="en-US" sz="2400" dirty="0" smtClean="0">
                <a:solidFill>
                  <a:srgbClr val="1D86CD"/>
                </a:solidFill>
              </a:rPr>
              <a:t> Parkway </a:t>
            </a:r>
          </a:p>
          <a:p>
            <a:r>
              <a:rPr lang="en-US" sz="2400" dirty="0" smtClean="0">
                <a:solidFill>
                  <a:srgbClr val="1D86CD"/>
                </a:solidFill>
              </a:rPr>
              <a:t>Riverside, CA 92515</a:t>
            </a:r>
          </a:p>
          <a:p>
            <a:endParaRPr lang="en-US" sz="2400" dirty="0" smtClean="0">
              <a:solidFill>
                <a:srgbClr val="1D86CD"/>
              </a:solidFill>
            </a:endParaRPr>
          </a:p>
          <a:p>
            <a:r>
              <a:rPr lang="en-US" sz="2400" dirty="0" err="1" smtClean="0">
                <a:solidFill>
                  <a:srgbClr val="1D86CD"/>
                </a:solidFill>
              </a:rPr>
              <a:t>www.lasierra.edu</a:t>
            </a:r>
            <a:r>
              <a:rPr lang="en-US" sz="2400" dirty="0" smtClean="0">
                <a:solidFill>
                  <a:srgbClr val="1D86CD"/>
                </a:solidFill>
              </a:rPr>
              <a:t>/</a:t>
            </a:r>
            <a:r>
              <a:rPr lang="en-US" sz="2400" dirty="0" err="1" smtClean="0">
                <a:solidFill>
                  <a:srgbClr val="1D86CD"/>
                </a:solidFill>
              </a:rPr>
              <a:t>crae</a:t>
            </a:r>
            <a:endParaRPr lang="en-US" sz="2400" dirty="0" smtClean="0">
              <a:solidFill>
                <a:srgbClr val="1D86CD"/>
              </a:solidFill>
            </a:endParaRPr>
          </a:p>
          <a:p>
            <a:r>
              <a:rPr lang="en-US" sz="2400" dirty="0" err="1" smtClean="0">
                <a:solidFill>
                  <a:srgbClr val="1D86CD"/>
                </a:solidFill>
              </a:rPr>
              <a:t>crae@lasierra.edu</a:t>
            </a:r>
            <a:endParaRPr lang="en-US" sz="2400" dirty="0" smtClean="0">
              <a:solidFill>
                <a:srgbClr val="1D86CD"/>
              </a:solidFill>
            </a:endParaRPr>
          </a:p>
          <a:p>
            <a:r>
              <a:rPr lang="en-US" sz="2400" dirty="0" smtClean="0">
                <a:solidFill>
                  <a:srgbClr val="1D86CD"/>
                </a:solidFill>
              </a:rPr>
              <a:t>(951) 785-2997</a:t>
            </a:r>
            <a:endParaRPr lang="en-US" sz="2400" dirty="0">
              <a:solidFill>
                <a:srgbClr val="1D86CD"/>
              </a:solidFill>
            </a:endParaRPr>
          </a:p>
        </p:txBody>
      </p:sp>
      <p:grpSp>
        <p:nvGrpSpPr>
          <p:cNvPr id="6" name="Group 5"/>
          <p:cNvGrpSpPr/>
          <p:nvPr/>
        </p:nvGrpSpPr>
        <p:grpSpPr>
          <a:xfrm>
            <a:off x="3833980" y="2795699"/>
            <a:ext cx="901756" cy="3778139"/>
            <a:chOff x="285750" y="3148186"/>
            <a:chExt cx="782693" cy="3520440"/>
          </a:xfrm>
        </p:grpSpPr>
        <p:sp>
          <p:nvSpPr>
            <p:cNvPr id="7" name="Rectangle 6"/>
            <p:cNvSpPr/>
            <p:nvPr userDrawn="1"/>
          </p:nvSpPr>
          <p:spPr>
            <a:xfrm>
              <a:off x="285750" y="3148186"/>
              <a:ext cx="212725" cy="3520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userDrawn="1"/>
          </p:nvGrpSpPr>
          <p:grpSpPr>
            <a:xfrm>
              <a:off x="573194" y="3148186"/>
              <a:ext cx="495249" cy="3520440"/>
              <a:chOff x="573194" y="3148186"/>
              <a:chExt cx="495249" cy="3520440"/>
            </a:xfrm>
          </p:grpSpPr>
          <p:sp>
            <p:nvSpPr>
              <p:cNvPr id="9" name="Rectangle 8"/>
              <p:cNvSpPr/>
              <p:nvPr userDrawn="1"/>
            </p:nvSpPr>
            <p:spPr>
              <a:xfrm>
                <a:off x="573194" y="3148186"/>
                <a:ext cx="212725" cy="3520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855719" y="3148186"/>
                <a:ext cx="212724" cy="35170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pic>
        <p:nvPicPr>
          <p:cNvPr id="2" name="Picture 1" descr="CRAE-vertlogo Dark Grey.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2840" y="248290"/>
            <a:ext cx="4938348" cy="2376894"/>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2 Blue">
    <p:spTree>
      <p:nvGrpSpPr>
        <p:cNvPr id="1" name=""/>
        <p:cNvGrpSpPr/>
        <p:nvPr/>
      </p:nvGrpSpPr>
      <p:grpSpPr>
        <a:xfrm>
          <a:off x="0" y="0"/>
          <a:ext cx="0" cy="0"/>
          <a:chOff x="0" y="0"/>
          <a:chExt cx="0" cy="0"/>
        </a:xfrm>
      </p:grpSpPr>
      <p:sp>
        <p:nvSpPr>
          <p:cNvPr id="8" name="Rectangle 7"/>
          <p:cNvSpPr/>
          <p:nvPr/>
        </p:nvSpPr>
        <p:spPr>
          <a:xfrm>
            <a:off x="282574" y="229298"/>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hasCustomPrompt="1"/>
          </p:nvPr>
        </p:nvSpPr>
        <p:spPr>
          <a:xfrm>
            <a:off x="381094" y="338667"/>
            <a:ext cx="6181611" cy="1162050"/>
          </a:xfrm>
        </p:spPr>
        <p:txBody>
          <a:bodyPr anchor="ctr">
            <a:normAutofit/>
          </a:bodyPr>
          <a:lstStyle>
            <a:lvl1pPr algn="l">
              <a:defRPr sz="2800" b="1">
                <a:solidFill>
                  <a:schemeClr val="bg1"/>
                </a:solidFill>
              </a:defRPr>
            </a:lvl1pPr>
          </a:lstStyle>
          <a:p>
            <a:r>
              <a:rPr lang="en-US" dirty="0" smtClean="0"/>
              <a:t>CLICK TO EDIT MASTER TITLE STYLE</a:t>
            </a:r>
            <a:endParaRPr lang="en-US" dirty="0"/>
          </a:p>
        </p:txBody>
      </p:sp>
      <p:sp>
        <p:nvSpPr>
          <p:cNvPr id="10" name="Rectangle 9"/>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4199596"/>
          </a:xfrm>
        </p:spPr>
        <p:txBody>
          <a:bodyPr/>
          <a:lstStyle>
            <a:lvl1pPr>
              <a:buNone/>
              <a:defRPr/>
            </a:lvl1pPr>
          </a:lstStyle>
          <a:p>
            <a:r>
              <a:rPr lang="en-US" dirty="0" smtClean="0"/>
              <a:t>Drag picture to placeholder or click icon to add</a:t>
            </a:r>
            <a:endParaRPr dirty="0"/>
          </a:p>
        </p:txBody>
      </p:sp>
      <p:sp>
        <p:nvSpPr>
          <p:cNvPr id="5" name="Text Placeholder 4"/>
          <p:cNvSpPr>
            <a:spLocks noGrp="1"/>
          </p:cNvSpPr>
          <p:nvPr>
            <p:ph type="body" sz="quarter" idx="15"/>
          </p:nvPr>
        </p:nvSpPr>
        <p:spPr>
          <a:xfrm>
            <a:off x="381000" y="1655764"/>
            <a:ext cx="6181725" cy="480816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2128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2 Red">
    <p:spTree>
      <p:nvGrpSpPr>
        <p:cNvPr id="1" name=""/>
        <p:cNvGrpSpPr/>
        <p:nvPr/>
      </p:nvGrpSpPr>
      <p:grpSpPr>
        <a:xfrm>
          <a:off x="0" y="0"/>
          <a:ext cx="0" cy="0"/>
          <a:chOff x="0" y="0"/>
          <a:chExt cx="0" cy="0"/>
        </a:xfrm>
      </p:grpSpPr>
      <p:sp>
        <p:nvSpPr>
          <p:cNvPr id="8" name="Rectangle 7"/>
          <p:cNvSpPr/>
          <p:nvPr/>
        </p:nvSpPr>
        <p:spPr>
          <a:xfrm>
            <a:off x="2493152" y="228600"/>
            <a:ext cx="6387167" cy="6345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629110" y="491597"/>
            <a:ext cx="6101130" cy="1676107"/>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2680272" y="2450180"/>
            <a:ext cx="6049968" cy="4011580"/>
          </a:xfrm>
        </p:spPr>
        <p:txBody>
          <a:bodyPr>
            <a:normAutofit/>
          </a:bodyPr>
          <a:lstStyle>
            <a:lvl1pPr marL="0" indent="0">
              <a:spcBef>
                <a:spcPts val="600"/>
              </a:spcBef>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282574" y="2374940"/>
            <a:ext cx="2057400" cy="4198898"/>
          </a:xfrm>
        </p:spPr>
        <p:txBody>
          <a:bodyPr/>
          <a:lstStyle>
            <a:lvl1pPr>
              <a:buNone/>
              <a:defRPr/>
            </a:lvl1pPr>
          </a:lstStyle>
          <a:p>
            <a:r>
              <a:rPr lang="en-US" smtClean="0"/>
              <a:t>Drag picture to placeholder or click icon to add</a:t>
            </a:r>
            <a:endParaRPr dirty="0"/>
          </a:p>
        </p:txBody>
      </p:sp>
      <p:sp>
        <p:nvSpPr>
          <p:cNvPr id="11" name="Rectangle 10"/>
          <p:cNvSpPr/>
          <p:nvPr/>
        </p:nvSpPr>
        <p:spPr>
          <a:xfrm>
            <a:off x="282574" y="22860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7089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2 Yellow">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381094" y="2374940"/>
            <a:ext cx="6179566" cy="4053214"/>
          </a:xfrm>
        </p:spPr>
        <p:txBody>
          <a:bodyPr>
            <a:normAutofit/>
          </a:bodyPr>
          <a:lstStyle>
            <a:lvl1pPr marL="0" indent="0">
              <a:spcBef>
                <a:spcPts val="600"/>
              </a:spcBef>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
        <p:nvSpPr>
          <p:cNvPr id="9" name="Picture Placeholder 12"/>
          <p:cNvSpPr>
            <a:spLocks noGrp="1"/>
          </p:cNvSpPr>
          <p:nvPr>
            <p:ph type="pic" sz="quarter" idx="15"/>
          </p:nvPr>
        </p:nvSpPr>
        <p:spPr>
          <a:xfrm>
            <a:off x="6802438" y="228600"/>
            <a:ext cx="2057400" cy="2039112"/>
          </a:xfrm>
        </p:spPr>
        <p:txBody>
          <a:bodyPr/>
          <a:lstStyle>
            <a:lvl1pPr>
              <a:buNone/>
              <a:defRPr/>
            </a:lvl1pPr>
          </a:lstStyle>
          <a:p>
            <a:r>
              <a:rPr lang="en-US" smtClean="0"/>
              <a:t>Drag picture to placeholder or click icon to add</a:t>
            </a:r>
            <a:endParaRPr dirty="0"/>
          </a:p>
        </p:txBody>
      </p:sp>
      <p:sp>
        <p:nvSpPr>
          <p:cNvPr id="2" name="Title 1"/>
          <p:cNvSpPr>
            <a:spLocks noGrp="1"/>
          </p:cNvSpPr>
          <p:nvPr>
            <p:ph type="title"/>
          </p:nvPr>
        </p:nvSpPr>
        <p:spPr>
          <a:xfrm>
            <a:off x="381094" y="298254"/>
            <a:ext cx="6179566" cy="1969458"/>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5827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2 Blue Right">
    <p:spTree>
      <p:nvGrpSpPr>
        <p:cNvPr id="1" name=""/>
        <p:cNvGrpSpPr/>
        <p:nvPr/>
      </p:nvGrpSpPr>
      <p:grpSpPr>
        <a:xfrm>
          <a:off x="0" y="0"/>
          <a:ext cx="0" cy="0"/>
          <a:chOff x="0" y="0"/>
          <a:chExt cx="0" cy="0"/>
        </a:xfrm>
      </p:grpSpPr>
      <p:sp>
        <p:nvSpPr>
          <p:cNvPr id="8" name="Rectangle 7"/>
          <p:cNvSpPr/>
          <p:nvPr/>
        </p:nvSpPr>
        <p:spPr>
          <a:xfrm>
            <a:off x="2472671" y="229298"/>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2589150" y="2428085"/>
            <a:ext cx="6179566" cy="4053214"/>
          </a:xfrm>
        </p:spPr>
        <p:txBody>
          <a:bodyPr>
            <a:normAutofit/>
          </a:bodyPr>
          <a:lstStyle>
            <a:lvl1pPr marL="0" indent="0">
              <a:spcBef>
                <a:spcPts val="600"/>
              </a:spcBef>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259398" y="2374940"/>
            <a:ext cx="2057400" cy="2039112"/>
          </a:xfrm>
        </p:spPr>
        <p:txBody>
          <a:bodyPr/>
          <a:lstStyle>
            <a:lvl1pPr>
              <a:buNone/>
              <a:defRPr/>
            </a:lvl1pPr>
          </a:lstStyle>
          <a:p>
            <a:r>
              <a:rPr lang="en-US" smtClean="0"/>
              <a:t>Drag picture to placeholder or click icon to add</a:t>
            </a:r>
            <a:endParaRPr dirty="0"/>
          </a:p>
        </p:txBody>
      </p:sp>
      <p:sp>
        <p:nvSpPr>
          <p:cNvPr id="13" name="Picture Placeholder 12"/>
          <p:cNvSpPr>
            <a:spLocks noGrp="1"/>
          </p:cNvSpPr>
          <p:nvPr>
            <p:ph type="pic" sz="quarter" idx="14"/>
          </p:nvPr>
        </p:nvSpPr>
        <p:spPr>
          <a:xfrm>
            <a:off x="259398" y="4535424"/>
            <a:ext cx="2057400" cy="2039112"/>
          </a:xfrm>
        </p:spPr>
        <p:txBody>
          <a:bodyPr/>
          <a:lstStyle>
            <a:lvl1pPr>
              <a:buNone/>
              <a:defRPr/>
            </a:lvl1pPr>
          </a:lstStyle>
          <a:p>
            <a:r>
              <a:rPr lang="en-US" smtClean="0"/>
              <a:t>Drag picture to placeholder or click icon to add</a:t>
            </a:r>
            <a:endParaRPr/>
          </a:p>
        </p:txBody>
      </p:sp>
      <p:sp>
        <p:nvSpPr>
          <p:cNvPr id="9" name="Picture Placeholder 12"/>
          <p:cNvSpPr>
            <a:spLocks noGrp="1"/>
          </p:cNvSpPr>
          <p:nvPr>
            <p:ph type="pic" sz="quarter" idx="15"/>
          </p:nvPr>
        </p:nvSpPr>
        <p:spPr>
          <a:xfrm>
            <a:off x="259398" y="228600"/>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73468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22" y="1442090"/>
            <a:ext cx="8580002" cy="5186191"/>
          </a:xfrm>
        </p:spPr>
        <p:txBody>
          <a:bodyPr>
            <a:normAutofit/>
          </a:bodyPr>
          <a:lstStyle>
            <a:lvl1pPr marL="0" indent="0">
              <a:spcBef>
                <a:spcPts val="600"/>
              </a:spcBef>
              <a:buSzPct val="75000"/>
              <a:buFont typeface="Wingdings" charset="2"/>
              <a:buNone/>
              <a:defRPr sz="2800"/>
            </a:lvl1pPr>
            <a:lvl2pPr marL="457200" indent="-228600">
              <a:spcBef>
                <a:spcPts val="600"/>
              </a:spcBef>
              <a:buSzPct val="75000"/>
              <a:buFont typeface="Wingdings" charset="2"/>
              <a:buChar char="§"/>
              <a:defRPr sz="2400"/>
            </a:lvl2pPr>
            <a:lvl3pPr marL="685800" indent="-228600">
              <a:spcBef>
                <a:spcPts val="600"/>
              </a:spcBef>
              <a:buSzPct val="75000"/>
              <a:buFont typeface="Wingdings" charset="2"/>
              <a:buChar char="§"/>
              <a:defRPr sz="2400"/>
            </a:lvl3pPr>
            <a:lvl4pPr marL="914400" indent="-228600">
              <a:spcBef>
                <a:spcPts val="600"/>
              </a:spcBef>
              <a:buSzPct val="75000"/>
              <a:buFont typeface="Wingdings" charset="2"/>
              <a:buChar char="§"/>
              <a:defRPr sz="2400"/>
            </a:lvl4pPr>
            <a:lvl5pPr marL="1143000" indent="-228600">
              <a:spcBef>
                <a:spcPts val="600"/>
              </a:spcBef>
              <a:buSzPct val="75000"/>
              <a:buFont typeface="Wingdings" charset="2"/>
              <a:buChar char="§"/>
              <a:defRPr sz="2400"/>
            </a:lvl5pPr>
            <a:lvl6pPr marL="1377950" indent="-228600">
              <a:buSzPct val="75000"/>
              <a:buFont typeface="Wingdings" charset="2"/>
              <a:buChar char="§"/>
              <a:defRPr/>
            </a:lvl6pPr>
            <a:lvl7pPr marL="1603375" indent="-228600">
              <a:buSzPct val="75000"/>
              <a:buFont typeface="Wingdings" charset="2"/>
              <a:buChar char="§"/>
              <a:defRPr/>
            </a:lvl7pPr>
            <a:lvl8pPr marL="1830388" indent="-228600">
              <a:buSzPct val="75000"/>
              <a:buFont typeface="Wingdings" charset="2"/>
              <a:buChar char="§"/>
              <a:defRPr/>
            </a:lvl8pPr>
            <a:lvl9pPr marL="2057400" indent="-228600">
              <a:buSzPct val="75000"/>
              <a:buFont typeface="Wingdings" charset="2"/>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Rectangle 9"/>
          <p:cNvSpPr/>
          <p:nvPr/>
        </p:nvSpPr>
        <p:spPr>
          <a:xfrm>
            <a:off x="7368115" y="0"/>
            <a:ext cx="1775885" cy="1244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8115" y="225761"/>
            <a:ext cx="1775885" cy="837433"/>
          </a:xfrm>
          <a:prstGeom prst="rect">
            <a:avLst/>
          </a:prstGeom>
        </p:spPr>
      </p:pic>
      <p:sp>
        <p:nvSpPr>
          <p:cNvPr id="12" name="Rectangle 11"/>
          <p:cNvSpPr/>
          <p:nvPr/>
        </p:nvSpPr>
        <p:spPr>
          <a:xfrm>
            <a:off x="7114542" y="-1"/>
            <a:ext cx="177004" cy="1244622"/>
          </a:xfrm>
          <a:prstGeom prst="rect">
            <a:avLst/>
          </a:prstGeom>
          <a:solidFill>
            <a:srgbClr val="E89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4"/>
              </a:solidFill>
            </a:endParaRPr>
          </a:p>
        </p:txBody>
      </p:sp>
      <p:sp>
        <p:nvSpPr>
          <p:cNvPr id="7" name="Text Placeholder 2"/>
          <p:cNvSpPr>
            <a:spLocks noGrp="1"/>
          </p:cNvSpPr>
          <p:nvPr>
            <p:ph type="body" idx="10" hasCustomPrompt="1"/>
          </p:nvPr>
        </p:nvSpPr>
        <p:spPr>
          <a:xfrm>
            <a:off x="0" y="-1"/>
            <a:ext cx="7027332" cy="1244623"/>
          </a:xfrm>
          <a:prstGeom prst="rect">
            <a:avLst/>
          </a:prstGeom>
          <a:solidFill>
            <a:schemeClr val="accent1"/>
          </a:solidFill>
          <a:ln>
            <a:noFill/>
          </a:ln>
        </p:spPr>
        <p:txBody>
          <a:bodyPr tIns="0" bIns="0" anchor="ctr" anchorCtr="0">
            <a:noAutofit/>
          </a:bodyPr>
          <a:lstStyle>
            <a:lvl1pPr marL="0" indent="0" algn="l">
              <a:spcBef>
                <a:spcPts val="0"/>
              </a:spcBef>
              <a:buNone/>
              <a:defRPr sz="4000" b="1">
                <a:solidFill>
                  <a:schemeClr val="bg1"/>
                </a:solidFill>
                <a:latin typeface="+mj-lt"/>
                <a:cs typeface="Minion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4627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3" name="Rectangle 12"/>
          <p:cNvSpPr/>
          <p:nvPr/>
        </p:nvSpPr>
        <p:spPr>
          <a:xfrm>
            <a:off x="7368115" y="0"/>
            <a:ext cx="1775885" cy="1244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4" name="Picture 13"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8115" y="225761"/>
            <a:ext cx="1775885" cy="837433"/>
          </a:xfrm>
          <a:prstGeom prst="rect">
            <a:avLst/>
          </a:prstGeom>
        </p:spPr>
      </p:pic>
      <p:sp>
        <p:nvSpPr>
          <p:cNvPr id="15" name="Rectangle 14"/>
          <p:cNvSpPr/>
          <p:nvPr/>
        </p:nvSpPr>
        <p:spPr>
          <a:xfrm>
            <a:off x="7114542" y="-1"/>
            <a:ext cx="177004" cy="1244622"/>
          </a:xfrm>
          <a:prstGeom prst="rect">
            <a:avLst/>
          </a:prstGeom>
          <a:solidFill>
            <a:srgbClr val="E89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4"/>
              </a:solidFill>
            </a:endParaRPr>
          </a:p>
        </p:txBody>
      </p:sp>
      <p:sp>
        <p:nvSpPr>
          <p:cNvPr id="16" name="Text Placeholder 2"/>
          <p:cNvSpPr>
            <a:spLocks noGrp="1"/>
          </p:cNvSpPr>
          <p:nvPr>
            <p:ph type="body" idx="10" hasCustomPrompt="1"/>
          </p:nvPr>
        </p:nvSpPr>
        <p:spPr>
          <a:xfrm>
            <a:off x="0" y="-1"/>
            <a:ext cx="7027332" cy="1244623"/>
          </a:xfrm>
          <a:prstGeom prst="rect">
            <a:avLst/>
          </a:prstGeom>
          <a:solidFill>
            <a:schemeClr val="accent1"/>
          </a:solidFill>
          <a:ln>
            <a:noFill/>
          </a:ln>
        </p:spPr>
        <p:txBody>
          <a:bodyPr tIns="0" bIns="0" anchor="ctr" anchorCtr="0">
            <a:noAutofit/>
          </a:bodyPr>
          <a:lstStyle>
            <a:lvl1pPr marL="0" indent="0" algn="l">
              <a:spcBef>
                <a:spcPts val="0"/>
              </a:spcBef>
              <a:buNone/>
              <a:defRPr sz="4000" b="1">
                <a:solidFill>
                  <a:schemeClr val="bg1"/>
                </a:solidFill>
                <a:latin typeface="+mj-lt"/>
                <a:cs typeface="Minion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 name="Text Placeholder 2"/>
          <p:cNvSpPr>
            <a:spLocks noGrp="1"/>
          </p:cNvSpPr>
          <p:nvPr>
            <p:ph type="body" sz="quarter" idx="11" hasCustomPrompt="1"/>
          </p:nvPr>
        </p:nvSpPr>
        <p:spPr>
          <a:xfrm>
            <a:off x="364435" y="1379605"/>
            <a:ext cx="8337826" cy="751372"/>
          </a:xfrm>
        </p:spPr>
        <p:txBody>
          <a:bodyPr>
            <a:normAutofit/>
          </a:bodyPr>
          <a:lstStyle>
            <a:lvl1pPr algn="ctr">
              <a:lnSpc>
                <a:spcPct val="100000"/>
              </a:lnSpc>
              <a:spcBef>
                <a:spcPts val="0"/>
              </a:spcBef>
              <a:defRPr sz="2400" b="1">
                <a:solidFill>
                  <a:schemeClr val="accent4"/>
                </a:solidFill>
              </a:defRPr>
            </a:lvl1pPr>
          </a:lstStyle>
          <a:p>
            <a:pPr lvl="0"/>
            <a:r>
              <a:rPr lang="en-US" dirty="0" smtClean="0"/>
              <a:t>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22" y="2313801"/>
            <a:ext cx="8580002" cy="4314480"/>
          </a:xfrm>
        </p:spPr>
        <p:txBody>
          <a:bodyPr>
            <a:normAutofit/>
          </a:bodyPr>
          <a:lstStyle>
            <a:lvl1pPr marL="0" indent="0">
              <a:buSzPct val="75000"/>
              <a:buFont typeface="Wingdings" charset="2"/>
              <a:buNone/>
              <a:defRPr sz="2400"/>
            </a:lvl1pPr>
            <a:lvl2pPr marL="457200" indent="-228600">
              <a:buSzPct val="75000"/>
              <a:buFont typeface="Wingdings" charset="2"/>
              <a:buChar char="§"/>
              <a:defRPr sz="2000"/>
            </a:lvl2pPr>
            <a:lvl3pPr marL="685800" indent="-228600">
              <a:buSzPct val="75000"/>
              <a:buFont typeface="Wingdings" charset="2"/>
              <a:buChar char="§"/>
              <a:defRPr sz="2000"/>
            </a:lvl3pPr>
            <a:lvl4pPr marL="914400" indent="-228600">
              <a:buSzPct val="75000"/>
              <a:buFont typeface="Wingdings" charset="2"/>
              <a:buChar char="§"/>
              <a:defRPr sz="2000"/>
            </a:lvl4pPr>
            <a:lvl5pPr marL="1143000" indent="-228600">
              <a:buSzPct val="75000"/>
              <a:buFont typeface="Wingdings" charset="2"/>
              <a:buChar char="§"/>
              <a:defRPr sz="2000"/>
            </a:lvl5pPr>
            <a:lvl6pPr marL="1377950" indent="-228600">
              <a:buSzPct val="75000"/>
              <a:buFont typeface="Wingdings" charset="2"/>
              <a:buChar char="§"/>
              <a:defRPr/>
            </a:lvl6pPr>
            <a:lvl7pPr marL="1603375" indent="-228600">
              <a:buSzPct val="75000"/>
              <a:buFont typeface="Wingdings" charset="2"/>
              <a:buChar char="§"/>
              <a:defRPr/>
            </a:lvl7pPr>
            <a:lvl8pPr marL="1830388" indent="-228600">
              <a:buSzPct val="75000"/>
              <a:buFont typeface="Wingdings" charset="2"/>
              <a:buChar char="§"/>
              <a:defRPr/>
            </a:lvl8pPr>
            <a:lvl9pPr marL="2057400" indent="-228600">
              <a:buSzPct val="75000"/>
              <a:buFont typeface="Wingdings" charset="2"/>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Rectangle 9"/>
          <p:cNvSpPr/>
          <p:nvPr/>
        </p:nvSpPr>
        <p:spPr>
          <a:xfrm>
            <a:off x="7368115" y="0"/>
            <a:ext cx="1775885" cy="1244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8115" y="225761"/>
            <a:ext cx="1775885" cy="837433"/>
          </a:xfrm>
          <a:prstGeom prst="rect">
            <a:avLst/>
          </a:prstGeom>
        </p:spPr>
      </p:pic>
      <p:sp>
        <p:nvSpPr>
          <p:cNvPr id="12" name="Rectangle 11"/>
          <p:cNvSpPr/>
          <p:nvPr/>
        </p:nvSpPr>
        <p:spPr>
          <a:xfrm>
            <a:off x="7114542" y="-1"/>
            <a:ext cx="177004" cy="1244622"/>
          </a:xfrm>
          <a:prstGeom prst="rect">
            <a:avLst/>
          </a:prstGeom>
          <a:solidFill>
            <a:srgbClr val="E89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4"/>
              </a:solidFill>
            </a:endParaRPr>
          </a:p>
        </p:txBody>
      </p:sp>
      <p:sp>
        <p:nvSpPr>
          <p:cNvPr id="7" name="Text Placeholder 2"/>
          <p:cNvSpPr>
            <a:spLocks noGrp="1"/>
          </p:cNvSpPr>
          <p:nvPr>
            <p:ph type="body" idx="10" hasCustomPrompt="1"/>
          </p:nvPr>
        </p:nvSpPr>
        <p:spPr>
          <a:xfrm>
            <a:off x="0" y="0"/>
            <a:ext cx="7027332" cy="1244623"/>
          </a:xfrm>
          <a:prstGeom prst="rect">
            <a:avLst/>
          </a:prstGeom>
          <a:solidFill>
            <a:schemeClr val="accent1"/>
          </a:solidFill>
          <a:ln>
            <a:noFill/>
          </a:ln>
        </p:spPr>
        <p:txBody>
          <a:bodyPr tIns="0" bIns="0" anchor="ctr" anchorCtr="0">
            <a:noAutofit/>
          </a:bodyPr>
          <a:lstStyle>
            <a:lvl1pPr marL="0" indent="0" algn="l">
              <a:spcBef>
                <a:spcPts val="0"/>
              </a:spcBef>
              <a:buNone/>
              <a:defRPr sz="4000" b="1">
                <a:solidFill>
                  <a:schemeClr val="bg1"/>
                </a:solidFill>
                <a:latin typeface="+mj-lt"/>
                <a:cs typeface="Minion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2"/>
          <p:cNvSpPr>
            <a:spLocks noGrp="1"/>
          </p:cNvSpPr>
          <p:nvPr>
            <p:ph type="body" sz="quarter" idx="11" hasCustomPrompt="1"/>
          </p:nvPr>
        </p:nvSpPr>
        <p:spPr>
          <a:xfrm>
            <a:off x="299422" y="1357934"/>
            <a:ext cx="8580002" cy="861805"/>
          </a:xfrm>
        </p:spPr>
        <p:txBody>
          <a:bodyPr>
            <a:normAutofit/>
          </a:bodyPr>
          <a:lstStyle>
            <a:lvl1pPr algn="ctr">
              <a:spcBef>
                <a:spcPts val="0"/>
              </a:spcBef>
              <a:defRPr sz="2400" b="1">
                <a:solidFill>
                  <a:schemeClr val="accent4"/>
                </a:solidFill>
              </a:defRPr>
            </a:lvl1pPr>
          </a:lstStyle>
          <a:p>
            <a:pPr lvl="0"/>
            <a:r>
              <a:rPr lang="en-US" dirty="0" smtClean="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3" name="Rectangle 12"/>
          <p:cNvSpPr/>
          <p:nvPr/>
        </p:nvSpPr>
        <p:spPr>
          <a:xfrm>
            <a:off x="7368115" y="0"/>
            <a:ext cx="1775885" cy="1244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4" name="Picture 13" descr="CRAE-logomark-transparen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8115" y="225761"/>
            <a:ext cx="1775885" cy="837433"/>
          </a:xfrm>
          <a:prstGeom prst="rect">
            <a:avLst/>
          </a:prstGeom>
        </p:spPr>
      </p:pic>
      <p:sp>
        <p:nvSpPr>
          <p:cNvPr id="15" name="Rectangle 14"/>
          <p:cNvSpPr/>
          <p:nvPr/>
        </p:nvSpPr>
        <p:spPr>
          <a:xfrm>
            <a:off x="7114542" y="-1"/>
            <a:ext cx="177004" cy="1244622"/>
          </a:xfrm>
          <a:prstGeom prst="rect">
            <a:avLst/>
          </a:prstGeom>
          <a:solidFill>
            <a:srgbClr val="E89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4"/>
              </a:solidFill>
            </a:endParaRPr>
          </a:p>
        </p:txBody>
      </p:sp>
      <p:sp>
        <p:nvSpPr>
          <p:cNvPr id="16" name="Text Placeholder 2"/>
          <p:cNvSpPr>
            <a:spLocks noGrp="1"/>
          </p:cNvSpPr>
          <p:nvPr>
            <p:ph type="body" idx="10" hasCustomPrompt="1"/>
          </p:nvPr>
        </p:nvSpPr>
        <p:spPr>
          <a:xfrm>
            <a:off x="0" y="-1"/>
            <a:ext cx="7027332" cy="1244623"/>
          </a:xfrm>
          <a:prstGeom prst="rect">
            <a:avLst/>
          </a:prstGeom>
          <a:solidFill>
            <a:schemeClr val="accent1"/>
          </a:solidFill>
          <a:ln>
            <a:noFill/>
          </a:ln>
        </p:spPr>
        <p:txBody>
          <a:bodyPr tIns="0" bIns="0" anchor="ctr" anchorCtr="0">
            <a:noAutofit/>
          </a:bodyPr>
          <a:lstStyle>
            <a:lvl1pPr marL="0" indent="0" algn="l">
              <a:spcBef>
                <a:spcPts val="0"/>
              </a:spcBef>
              <a:buNone/>
              <a:defRPr sz="4000" b="1">
                <a:solidFill>
                  <a:schemeClr val="bg1"/>
                </a:solidFill>
                <a:latin typeface="+mj-lt"/>
                <a:cs typeface="Minion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65725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08680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422" y="298254"/>
            <a:ext cx="8580002" cy="1116106"/>
          </a:xfrm>
          <a:prstGeom prst="rect">
            <a:avLst/>
          </a:prstGeom>
        </p:spPr>
        <p:txBody>
          <a:bodyPr vert="horz" lIns="91440" tIns="45720" rIns="9144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99422" y="1579638"/>
            <a:ext cx="8580002" cy="50486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Lst>
  <p:txStyles>
    <p:titleStyle>
      <a:lvl1pPr algn="l" defTabSz="914400" rtl="0" eaLnBrk="1" latinLnBrk="0" hangingPunct="1">
        <a:spcBef>
          <a:spcPct val="0"/>
        </a:spcBef>
        <a:buNone/>
        <a:defRPr sz="4000" b="1" kern="1200">
          <a:solidFill>
            <a:schemeClr val="accent1"/>
          </a:solidFill>
          <a:latin typeface="+mj-lt"/>
          <a:ea typeface="+mj-ea"/>
          <a:cs typeface="Minion Pro"/>
        </a:defRPr>
      </a:lvl1pPr>
    </p:titleStyle>
    <p:bodyStyle>
      <a:lvl1pPr marL="0" indent="0" algn="l" defTabSz="914400" rtl="0" eaLnBrk="1" latinLnBrk="0" hangingPunct="1">
        <a:spcBef>
          <a:spcPts val="2000"/>
        </a:spcBef>
        <a:buClr>
          <a:schemeClr val="accent1"/>
        </a:buClr>
        <a:buSzPct val="75000"/>
        <a:buFont typeface="Wingdings" pitchFamily="2" charset="2"/>
        <a:buNone/>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0.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5.JPG"/></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4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575" y="4591539"/>
            <a:ext cx="8556625" cy="1081496"/>
          </a:xfrm>
        </p:spPr>
        <p:txBody>
          <a:bodyPr>
            <a:noAutofit/>
          </a:bodyPr>
          <a:lstStyle/>
          <a:p>
            <a:r>
              <a:rPr lang="en-US" sz="3200" dirty="0" smtClean="0"/>
              <a:t>COGNITIVEGENESIS: FACTORS RELATED TO GOOD ACHIEVEMENT. WHAT NEXT?</a:t>
            </a:r>
            <a:endParaRPr lang="en-US" sz="3200" dirty="0"/>
          </a:p>
        </p:txBody>
      </p:sp>
      <p:sp>
        <p:nvSpPr>
          <p:cNvPr id="3" name="Subtitle 2"/>
          <p:cNvSpPr>
            <a:spLocks noGrp="1"/>
          </p:cNvSpPr>
          <p:nvPr>
            <p:ph type="subTitle" idx="1"/>
          </p:nvPr>
        </p:nvSpPr>
        <p:spPr>
          <a:xfrm>
            <a:off x="282575" y="5706164"/>
            <a:ext cx="8556625" cy="748553"/>
          </a:xfrm>
        </p:spPr>
        <p:txBody>
          <a:bodyPr>
            <a:normAutofit fontScale="92500" lnSpcReduction="20000"/>
          </a:bodyPr>
          <a:lstStyle/>
          <a:p>
            <a:r>
              <a:rPr lang="en-US" dirty="0" err="1"/>
              <a:t>Elissa</a:t>
            </a:r>
            <a:r>
              <a:rPr lang="en-US" dirty="0"/>
              <a:t> Kido, </a:t>
            </a:r>
            <a:r>
              <a:rPr lang="en-US" dirty="0" err="1"/>
              <a:t>Ed.D</a:t>
            </a:r>
            <a:r>
              <a:rPr lang="en-US" dirty="0" smtClean="0"/>
              <a:t>.</a:t>
            </a:r>
          </a:p>
          <a:p>
            <a:r>
              <a:rPr lang="en-US" dirty="0" smtClean="0"/>
              <a:t>Principals’ Webinar</a:t>
            </a:r>
            <a:endParaRPr lang="en-US" dirty="0"/>
          </a:p>
          <a:p>
            <a:r>
              <a:rPr lang="en-US" dirty="0" smtClean="0"/>
              <a:t>Monday, June 18, </a:t>
            </a:r>
            <a:r>
              <a:rPr lang="en-US" dirty="0"/>
              <a:t>2012</a:t>
            </a:r>
          </a:p>
          <a:p>
            <a:endParaRPr lang="en-US" dirty="0"/>
          </a:p>
        </p:txBody>
      </p:sp>
      <p:pic>
        <p:nvPicPr>
          <p:cNvPr id="6" name="Picture Placeholder 5" descr="MP900409375.JPG"/>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Placeholder 6" descr="MP900439488.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609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99422" y="2087422"/>
            <a:ext cx="8580002" cy="4540859"/>
          </a:xfrm>
        </p:spPr>
        <p:txBody>
          <a:bodyPr>
            <a:normAutofit/>
          </a:bodyPr>
          <a:lstStyle/>
          <a:p>
            <a:pPr marL="342900" indent="-342900">
              <a:spcBef>
                <a:spcPts val="0"/>
              </a:spcBef>
              <a:spcAft>
                <a:spcPts val="1200"/>
              </a:spcAft>
              <a:buFont typeface="Arial"/>
              <a:buChar char="•"/>
            </a:pPr>
            <a:r>
              <a:rPr lang="en-US" sz="2800" dirty="0" smtClean="0"/>
              <a:t>Above average in science in every grade</a:t>
            </a:r>
          </a:p>
          <a:p>
            <a:pPr marL="342900" indent="-342900">
              <a:spcBef>
                <a:spcPts val="0"/>
              </a:spcBef>
              <a:spcAft>
                <a:spcPts val="1200"/>
              </a:spcAft>
              <a:buFont typeface="Arial"/>
              <a:buChar char="•"/>
            </a:pPr>
            <a:r>
              <a:rPr lang="en-US" sz="2800" dirty="0" smtClean="0"/>
              <a:t>Higher in science than would be predicted by ability scores </a:t>
            </a:r>
          </a:p>
          <a:p>
            <a:pPr marL="342900" indent="-342900">
              <a:spcBef>
                <a:spcPts val="0"/>
              </a:spcBef>
              <a:spcAft>
                <a:spcPts val="1200"/>
              </a:spcAft>
              <a:buFont typeface="Arial"/>
              <a:buChar char="•"/>
            </a:pPr>
            <a:r>
              <a:rPr lang="en-US" sz="2800" dirty="0" smtClean="0"/>
              <a:t>Above average for </a:t>
            </a:r>
            <a:r>
              <a:rPr lang="en-US" sz="2800" b="1" dirty="0" smtClean="0">
                <a:solidFill>
                  <a:srgbClr val="B50B1B"/>
                </a:solidFill>
              </a:rPr>
              <a:t>all</a:t>
            </a:r>
            <a:r>
              <a:rPr lang="en-US" sz="2800" dirty="0" smtClean="0">
                <a:solidFill>
                  <a:srgbClr val="B50B1B"/>
                </a:solidFill>
              </a:rPr>
              <a:t> </a:t>
            </a:r>
            <a:r>
              <a:rPr lang="en-US" sz="2800" dirty="0" smtClean="0"/>
              <a:t>sub-areas of science</a:t>
            </a:r>
          </a:p>
          <a:p>
            <a:pPr marL="342900" indent="-342900">
              <a:spcBef>
                <a:spcPts val="0"/>
              </a:spcBef>
              <a:spcAft>
                <a:spcPts val="1200"/>
              </a:spcAft>
              <a:buFont typeface="Arial"/>
              <a:buChar char="•"/>
            </a:pPr>
            <a:r>
              <a:rPr lang="en-US" sz="2800" dirty="0" smtClean="0"/>
              <a:t>Highest sub-area is </a:t>
            </a:r>
            <a:r>
              <a:rPr lang="en-US" sz="2800" b="1" dirty="0" smtClean="0">
                <a:solidFill>
                  <a:srgbClr val="B50B1B"/>
                </a:solidFill>
              </a:rPr>
              <a:t>Scientific Inquiry</a:t>
            </a:r>
          </a:p>
          <a:p>
            <a:pPr marL="342900" indent="-342900">
              <a:spcBef>
                <a:spcPts val="0"/>
              </a:spcBef>
              <a:spcAft>
                <a:spcPts val="1200"/>
              </a:spcAft>
              <a:buFont typeface="Arial"/>
              <a:buChar char="•"/>
            </a:pPr>
            <a:r>
              <a:rPr lang="en-US" sz="2800" dirty="0" smtClean="0"/>
              <a:t>Higher science the more years in Adventist schools</a:t>
            </a:r>
          </a:p>
        </p:txBody>
      </p:sp>
      <p:sp>
        <p:nvSpPr>
          <p:cNvPr id="3" name="Text Placeholder 2"/>
          <p:cNvSpPr>
            <a:spLocks noGrp="1"/>
          </p:cNvSpPr>
          <p:nvPr>
            <p:ph type="body" idx="10"/>
          </p:nvPr>
        </p:nvSpPr>
        <p:spPr/>
        <p:txBody>
          <a:bodyPr/>
          <a:lstStyle/>
          <a:p>
            <a:r>
              <a:rPr lang="en-US" dirty="0" smtClean="0"/>
              <a:t>SCIENCE ACHIEVEMENT </a:t>
            </a:r>
            <a:endParaRPr lang="en-US" dirty="0"/>
          </a:p>
        </p:txBody>
      </p:sp>
      <p:sp>
        <p:nvSpPr>
          <p:cNvPr id="4" name="Text Placeholder 3"/>
          <p:cNvSpPr>
            <a:spLocks noGrp="1"/>
          </p:cNvSpPr>
          <p:nvPr>
            <p:ph type="body" sz="quarter" idx="11"/>
          </p:nvPr>
        </p:nvSpPr>
        <p:spPr>
          <a:xfrm>
            <a:off x="299422" y="1285975"/>
            <a:ext cx="8580002" cy="620078"/>
          </a:xfrm>
        </p:spPr>
        <p:txBody>
          <a:bodyPr>
            <a:normAutofit/>
          </a:bodyPr>
          <a:lstStyle/>
          <a:p>
            <a:r>
              <a:rPr lang="en-US" sz="3200" dirty="0"/>
              <a:t>Summary</a:t>
            </a:r>
          </a:p>
        </p:txBody>
      </p:sp>
    </p:spTree>
    <p:extLst>
      <p:ext uri="{BB962C8B-B14F-4D97-AF65-F5344CB8AC3E}">
        <p14:creationId xmlns:p14="http://schemas.microsoft.com/office/powerpoint/2010/main" val="1594207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22" y="1531610"/>
            <a:ext cx="8580002" cy="5096671"/>
          </a:xfrm>
        </p:spPr>
        <p:txBody>
          <a:bodyPr/>
          <a:lstStyle/>
          <a:p>
            <a:pPr marL="0" indent="0">
              <a:tabLst>
                <a:tab pos="4857750" algn="l"/>
              </a:tabLst>
            </a:pPr>
            <a:r>
              <a:rPr lang="en-US" sz="3600" dirty="0"/>
              <a:t>Small differences between smaller and larger schools in both achievement and </a:t>
            </a:r>
            <a:r>
              <a:rPr lang="en-US" sz="3600" dirty="0" smtClean="0"/>
              <a:t>ability. </a:t>
            </a:r>
            <a:endParaRPr lang="en-US" sz="3600" dirty="0"/>
          </a:p>
          <a:p>
            <a:pPr marL="0" indent="0">
              <a:tabLst>
                <a:tab pos="4857750" algn="l"/>
              </a:tabLst>
            </a:pPr>
            <a:endParaRPr lang="en-US" sz="3200" dirty="0"/>
          </a:p>
          <a:p>
            <a:pPr marL="0" indent="0">
              <a:tabLst>
                <a:tab pos="4857750" algn="l"/>
              </a:tabLst>
            </a:pPr>
            <a:r>
              <a:rPr lang="en-US" sz="3600" dirty="0" smtClean="0"/>
              <a:t>However, </a:t>
            </a:r>
            <a:r>
              <a:rPr lang="en-US" sz="3600" b="1" dirty="0">
                <a:solidFill>
                  <a:schemeClr val="accent4"/>
                </a:solidFill>
              </a:rPr>
              <a:t>d</a:t>
            </a:r>
            <a:r>
              <a:rPr lang="en-US" sz="3600" b="1" dirty="0" smtClean="0">
                <a:solidFill>
                  <a:schemeClr val="accent4"/>
                </a:solidFill>
              </a:rPr>
              <a:t>ifferences </a:t>
            </a:r>
            <a:r>
              <a:rPr lang="en-US" sz="3600" b="1" dirty="0">
                <a:solidFill>
                  <a:schemeClr val="accent4"/>
                </a:solidFill>
              </a:rPr>
              <a:t>are consistently in favor of smaller </a:t>
            </a:r>
            <a:r>
              <a:rPr lang="en-US" sz="3600" b="1" dirty="0" smtClean="0">
                <a:solidFill>
                  <a:schemeClr val="accent4"/>
                </a:solidFill>
              </a:rPr>
              <a:t>schools</a:t>
            </a:r>
            <a:r>
              <a:rPr lang="en-US" sz="3600" dirty="0" smtClean="0">
                <a:solidFill>
                  <a:schemeClr val="accent4"/>
                </a:solidFill>
              </a:rPr>
              <a:t>.</a:t>
            </a:r>
            <a:endParaRPr lang="en-US" sz="3600" dirty="0">
              <a:solidFill>
                <a:schemeClr val="accent4"/>
              </a:solidFill>
            </a:endParaRPr>
          </a:p>
          <a:p>
            <a:endParaRPr lang="en-US" dirty="0"/>
          </a:p>
        </p:txBody>
      </p:sp>
      <p:sp>
        <p:nvSpPr>
          <p:cNvPr id="4" name="Text Placeholder 3"/>
          <p:cNvSpPr>
            <a:spLocks noGrp="1"/>
          </p:cNvSpPr>
          <p:nvPr>
            <p:ph type="body" idx="10"/>
          </p:nvPr>
        </p:nvSpPr>
        <p:spPr/>
        <p:txBody>
          <a:bodyPr/>
          <a:lstStyle/>
          <a:p>
            <a:r>
              <a:rPr lang="en-US" dirty="0"/>
              <a:t>SCHOOL SIZE </a:t>
            </a:r>
          </a:p>
        </p:txBody>
      </p:sp>
    </p:spTree>
    <p:extLst>
      <p:ext uri="{BB962C8B-B14F-4D97-AF65-F5344CB8AC3E}">
        <p14:creationId xmlns:p14="http://schemas.microsoft.com/office/powerpoint/2010/main" val="2789365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lstStyle/>
          <a:p>
            <a:r>
              <a:rPr lang="en-US" dirty="0"/>
              <a:t>YEARS IN ADVENTIST SCHOOLS</a:t>
            </a:r>
          </a:p>
        </p:txBody>
      </p:sp>
      <p:grpSp>
        <p:nvGrpSpPr>
          <p:cNvPr id="7" name="Group 6"/>
          <p:cNvGrpSpPr/>
          <p:nvPr/>
        </p:nvGrpSpPr>
        <p:grpSpPr>
          <a:xfrm>
            <a:off x="266685" y="1580315"/>
            <a:ext cx="8548455" cy="4779770"/>
            <a:chOff x="288068" y="1721174"/>
            <a:chExt cx="8548455" cy="4779770"/>
          </a:xfrm>
        </p:grpSpPr>
        <p:pic>
          <p:nvPicPr>
            <p:cNvPr id="8" name="Picture 7"/>
            <p:cNvPicPr>
              <a:picLocks noChangeAspect="1"/>
            </p:cNvPicPr>
            <p:nvPr/>
          </p:nvPicPr>
          <p:blipFill>
            <a:blip r:embed="rId3" cstate="print"/>
            <a:srcRect/>
            <a:stretch>
              <a:fillRect/>
            </a:stretch>
          </p:blipFill>
          <p:spPr bwMode="auto">
            <a:xfrm>
              <a:off x="288068" y="1721174"/>
              <a:ext cx="8548455" cy="4779770"/>
            </a:xfrm>
            <a:prstGeom prst="rect">
              <a:avLst/>
            </a:prstGeom>
            <a:noFill/>
          </p:spPr>
        </p:pic>
        <p:grpSp>
          <p:nvGrpSpPr>
            <p:cNvPr id="9" name="Group 8"/>
            <p:cNvGrpSpPr/>
            <p:nvPr/>
          </p:nvGrpSpPr>
          <p:grpSpPr>
            <a:xfrm>
              <a:off x="996104" y="5395392"/>
              <a:ext cx="5419969" cy="738664"/>
              <a:chOff x="1036978" y="5395392"/>
              <a:chExt cx="5419969" cy="738664"/>
            </a:xfrm>
          </p:grpSpPr>
          <p:sp>
            <p:nvSpPr>
              <p:cNvPr id="10" name="TextBox 9"/>
              <p:cNvSpPr txBox="1"/>
              <p:nvPr/>
            </p:nvSpPr>
            <p:spPr>
              <a:xfrm>
                <a:off x="1036978" y="5395392"/>
                <a:ext cx="5419969" cy="369332"/>
              </a:xfrm>
              <a:prstGeom prst="rect">
                <a:avLst/>
              </a:prstGeom>
              <a:solidFill>
                <a:schemeClr val="bg1"/>
              </a:solidFill>
            </p:spPr>
            <p:txBody>
              <a:bodyPr wrap="square" rtlCol="0">
                <a:spAutoFit/>
              </a:bodyPr>
              <a:lstStyle/>
              <a:p>
                <a:r>
                  <a:rPr lang="en-US" dirty="0" smtClean="0"/>
                  <a:t>       0             1-2</a:t>
                </a:r>
                <a:r>
                  <a:rPr lang="en-US" dirty="0"/>
                  <a:t>	</a:t>
                </a:r>
                <a:r>
                  <a:rPr lang="en-US" dirty="0" smtClean="0"/>
                  <a:t>	  3-4	            5-6		7-8</a:t>
                </a:r>
                <a:endParaRPr lang="en-US" dirty="0"/>
              </a:p>
            </p:txBody>
          </p:sp>
          <p:sp>
            <p:nvSpPr>
              <p:cNvPr id="11" name="TextBox 10"/>
              <p:cNvSpPr txBox="1"/>
              <p:nvPr/>
            </p:nvSpPr>
            <p:spPr>
              <a:xfrm>
                <a:off x="1036978" y="5764724"/>
                <a:ext cx="5419969" cy="369332"/>
              </a:xfrm>
              <a:prstGeom prst="rect">
                <a:avLst/>
              </a:prstGeom>
              <a:solidFill>
                <a:schemeClr val="bg1"/>
              </a:solidFill>
            </p:spPr>
            <p:txBody>
              <a:bodyPr wrap="square" rtlCol="0">
                <a:spAutoFit/>
              </a:bodyPr>
              <a:lstStyle/>
              <a:p>
                <a:pPr algn="ctr"/>
                <a:r>
                  <a:rPr lang="en-US" dirty="0" smtClean="0"/>
                  <a:t>Years in the Adventist School System</a:t>
                </a:r>
                <a:endParaRPr lang="en-US" dirty="0"/>
              </a:p>
            </p:txBody>
          </p:sp>
        </p:grpSp>
      </p:grpSp>
    </p:spTree>
    <p:extLst>
      <p:ext uri="{BB962C8B-B14F-4D97-AF65-F5344CB8AC3E}">
        <p14:creationId xmlns:p14="http://schemas.microsoft.com/office/powerpoint/2010/main" val="3376019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8590" y="3193719"/>
            <a:ext cx="7791159" cy="2274540"/>
          </a:xfrm>
        </p:spPr>
        <p:txBody>
          <a:bodyPr anchor="b"/>
          <a:lstStyle/>
          <a:p>
            <a:r>
              <a:rPr lang="en-US" sz="7200" dirty="0" smtClean="0"/>
              <a:t>ADVENTIST </a:t>
            </a:r>
            <a:br>
              <a:rPr lang="en-US" sz="7200" dirty="0" smtClean="0"/>
            </a:br>
            <a:r>
              <a:rPr lang="en-US" sz="7200" dirty="0" smtClean="0"/>
              <a:t>SCHOOL EFFECT</a:t>
            </a:r>
            <a:endParaRPr lang="en-US" sz="7200" dirty="0"/>
          </a:p>
        </p:txBody>
      </p:sp>
      <p:sp>
        <p:nvSpPr>
          <p:cNvPr id="19" name="Text Placeholder 18"/>
          <p:cNvSpPr>
            <a:spLocks noGrp="1"/>
          </p:cNvSpPr>
          <p:nvPr>
            <p:ph type="body" sz="quarter" idx="15"/>
          </p:nvPr>
        </p:nvSpPr>
        <p:spPr>
          <a:xfrm>
            <a:off x="1098590" y="5358332"/>
            <a:ext cx="7798564" cy="709395"/>
          </a:xfrm>
        </p:spPr>
        <p:txBody>
          <a:bodyPr>
            <a:noAutofit/>
          </a:bodyPr>
          <a:lstStyle/>
          <a:p>
            <a:pPr>
              <a:lnSpc>
                <a:spcPct val="110000"/>
              </a:lnSpc>
              <a:spcBef>
                <a:spcPts val="0"/>
              </a:spcBef>
            </a:pPr>
            <a:r>
              <a:rPr lang="en-US" sz="2800" b="1" dirty="0">
                <a:solidFill>
                  <a:srgbClr val="1D86CD"/>
                </a:solidFill>
              </a:rPr>
              <a:t>Change in Achievement and Ability </a:t>
            </a:r>
          </a:p>
          <a:p>
            <a:pPr>
              <a:lnSpc>
                <a:spcPct val="110000"/>
              </a:lnSpc>
              <a:spcBef>
                <a:spcPts val="0"/>
              </a:spcBef>
            </a:pPr>
            <a:r>
              <a:rPr lang="en-US" sz="2800" b="1" dirty="0">
                <a:solidFill>
                  <a:srgbClr val="1D86CD"/>
                </a:solidFill>
              </a:rPr>
              <a:t>over 1 and 3 years for Continuing Students</a:t>
            </a:r>
          </a:p>
        </p:txBody>
      </p:sp>
      <p:pic>
        <p:nvPicPr>
          <p:cNvPr id="4" name="Picture Placeholder 3" descr="MP900448524.JPG"/>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894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0"/>
          </p:nvPr>
        </p:nvSpPr>
        <p:spPr/>
        <p:txBody>
          <a:bodyPr/>
          <a:lstStyle/>
          <a:p>
            <a:r>
              <a:rPr lang="en-US" dirty="0" smtClean="0">
                <a:solidFill>
                  <a:schemeClr val="accent3"/>
                </a:solidFill>
                <a:latin typeface=""/>
                <a:cs typeface=""/>
              </a:rPr>
              <a:t>ONE</a:t>
            </a:r>
            <a:r>
              <a:rPr lang="en-US" dirty="0" smtClean="0">
                <a:latin typeface=""/>
                <a:cs typeface=""/>
              </a:rPr>
              <a:t>-YEAR CHANGE</a:t>
            </a:r>
            <a:endParaRPr lang="en-US" dirty="0"/>
          </a:p>
        </p:txBody>
      </p:sp>
      <p:sp>
        <p:nvSpPr>
          <p:cNvPr id="15" name="Text Placeholder 14"/>
          <p:cNvSpPr>
            <a:spLocks noGrp="1"/>
          </p:cNvSpPr>
          <p:nvPr>
            <p:ph type="body" sz="quarter" idx="11"/>
          </p:nvPr>
        </p:nvSpPr>
        <p:spPr>
          <a:xfrm>
            <a:off x="364435" y="1472736"/>
            <a:ext cx="8337826" cy="851891"/>
          </a:xfrm>
        </p:spPr>
        <p:txBody>
          <a:bodyPr>
            <a:normAutofit fontScale="85000" lnSpcReduction="10000"/>
          </a:bodyPr>
          <a:lstStyle/>
          <a:p>
            <a:r>
              <a:rPr lang="en-US" sz="3200" dirty="0">
                <a:latin typeface=""/>
                <a:cs typeface=""/>
              </a:rPr>
              <a:t>Median Percentile Rank</a:t>
            </a:r>
            <a:br>
              <a:rPr lang="en-US" sz="3200" dirty="0">
                <a:latin typeface=""/>
                <a:cs typeface=""/>
              </a:rPr>
            </a:br>
            <a:r>
              <a:rPr lang="en-US" dirty="0">
                <a:solidFill>
                  <a:srgbClr val="E8950E"/>
                </a:solidFill>
                <a:latin typeface=""/>
                <a:cs typeface=""/>
              </a:rPr>
              <a:t>Continuing Students–35,698/41,552 student records (3 groups)</a:t>
            </a:r>
            <a:endParaRPr lang="en-US" dirty="0">
              <a:solidFill>
                <a:srgbClr val="E8950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0886783"/>
              </p:ext>
            </p:extLst>
          </p:nvPr>
        </p:nvGraphicFramePr>
        <p:xfrm>
          <a:off x="152400" y="3027296"/>
          <a:ext cx="4343398" cy="3200400"/>
        </p:xfrm>
        <a:graphic>
          <a:graphicData uri="http://schemas.openxmlformats.org/drawingml/2006/table">
            <a:tbl>
              <a:tblPr firstRow="1" bandRow="1">
                <a:tableStyleId>{5C22544A-7EE6-4342-B048-85BDC9FD1C3A}</a:tableStyleId>
              </a:tblPr>
              <a:tblGrid>
                <a:gridCol w="761998"/>
                <a:gridCol w="1193800"/>
                <a:gridCol w="1193800"/>
                <a:gridCol w="1193800"/>
              </a:tblGrid>
              <a:tr h="370840">
                <a:tc>
                  <a:txBody>
                    <a:bodyPr/>
                    <a:lstStyle/>
                    <a:p>
                      <a:pPr algn="ctr"/>
                      <a:r>
                        <a:rPr lang="en-US" sz="1200" dirty="0" smtClean="0"/>
                        <a:t>Year 1</a:t>
                      </a:r>
                    </a:p>
                    <a:p>
                      <a:pPr algn="ctr"/>
                      <a:r>
                        <a:rPr lang="en-US" sz="1200" dirty="0" smtClean="0"/>
                        <a:t>Grade</a:t>
                      </a:r>
                      <a:endParaRPr lang="en-US" sz="1200" b="1" dirty="0">
                        <a:solidFill>
                          <a:schemeClr val="bg1"/>
                        </a:solidFill>
                      </a:endParaRPr>
                    </a:p>
                  </a:txBody>
                  <a:tcPr anchor="b"/>
                </a:tc>
                <a:tc>
                  <a:txBody>
                    <a:bodyPr/>
                    <a:lstStyle/>
                    <a:p>
                      <a:pPr algn="ctr"/>
                      <a:endParaRPr lang="en-US" sz="1200" dirty="0" smtClean="0"/>
                    </a:p>
                    <a:p>
                      <a:pPr algn="ctr"/>
                      <a:r>
                        <a:rPr lang="en-US" sz="1200" dirty="0" smtClean="0"/>
                        <a:t>Year</a:t>
                      </a:r>
                      <a:r>
                        <a:rPr lang="en-US" sz="1200" baseline="0" dirty="0" smtClean="0"/>
                        <a:t> 1</a:t>
                      </a:r>
                      <a:endParaRPr lang="en-US" sz="1200" b="1" dirty="0">
                        <a:solidFill>
                          <a:schemeClr val="bg1"/>
                        </a:solidFill>
                      </a:endParaRPr>
                    </a:p>
                  </a:txBody>
                  <a:tcPr anchor="b"/>
                </a:tc>
                <a:tc>
                  <a:txBody>
                    <a:bodyPr/>
                    <a:lstStyle/>
                    <a:p>
                      <a:pPr algn="ctr"/>
                      <a:r>
                        <a:rPr lang="en-US" sz="1200" dirty="0" smtClean="0"/>
                        <a:t>Year</a:t>
                      </a:r>
                      <a:r>
                        <a:rPr lang="en-US" sz="1200" baseline="0" dirty="0" smtClean="0"/>
                        <a:t>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u="none" strike="noStrike" cap="none" normalizeH="0" baseline="0" dirty="0" smtClean="0">
                          <a:ln>
                            <a:noFill/>
                          </a:ln>
                          <a:effectLst/>
                        </a:rPr>
                        <a:t>Same students 1 year later</a:t>
                      </a:r>
                      <a:endParaRPr kumimoji="0" lang="en-US" sz="1000" b="1" i="0" u="none" strike="noStrike" cap="none" normalizeH="0" baseline="0" dirty="0" smtClean="0">
                        <a:ln>
                          <a:noFill/>
                        </a:ln>
                        <a:solidFill>
                          <a:schemeClr val="bg1"/>
                        </a:solidFill>
                        <a:effectLst/>
                        <a:latin typeface="Arial" charset="0"/>
                        <a:ea typeface="ＭＳ Ｐゴシック" charset="-128"/>
                      </a:endParaRPr>
                    </a:p>
                  </a:txBody>
                  <a:tcPr anchor="b"/>
                </a:tc>
                <a:tc>
                  <a:txBody>
                    <a:bodyPr/>
                    <a:lstStyle/>
                    <a:p>
                      <a:pPr algn="ctr"/>
                      <a:endParaRPr lang="en-US" sz="1200" dirty="0" smtClean="0"/>
                    </a:p>
                    <a:p>
                      <a:pPr algn="ctr"/>
                      <a:r>
                        <a:rPr lang="en-US" sz="1200" dirty="0" smtClean="0"/>
                        <a:t>Difference</a:t>
                      </a:r>
                      <a:endParaRPr lang="en-US" sz="1200" b="1" dirty="0">
                        <a:solidFill>
                          <a:schemeClr val="bg1"/>
                        </a:solidFill>
                      </a:endParaRPr>
                    </a:p>
                  </a:txBody>
                  <a:tcPr anchor="b"/>
                </a:tc>
              </a:tr>
              <a:tr h="370840">
                <a:tc>
                  <a:txBody>
                    <a:bodyPr/>
                    <a:lstStyle/>
                    <a:p>
                      <a:pPr algn="ctr"/>
                      <a:r>
                        <a:rPr lang="en-US" dirty="0" smtClean="0"/>
                        <a:t>3-7</a:t>
                      </a:r>
                      <a:endParaRPr lang="en-US" b="1" dirty="0">
                        <a:solidFill>
                          <a:schemeClr val="bg1"/>
                        </a:solidFill>
                      </a:endParaRPr>
                    </a:p>
                  </a:txBody>
                  <a:tcPr anchor="ctr"/>
                </a:tc>
                <a:tc>
                  <a:txBody>
                    <a:bodyPr/>
                    <a:lstStyle/>
                    <a:p>
                      <a:pPr algn="ctr"/>
                      <a:r>
                        <a:rPr lang="en-US" dirty="0" smtClean="0"/>
                        <a:t>62</a:t>
                      </a:r>
                      <a:endParaRPr lang="en-US" b="1" dirty="0">
                        <a:solidFill>
                          <a:schemeClr val="bg1"/>
                        </a:solidFill>
                      </a:endParaRPr>
                    </a:p>
                  </a:txBody>
                  <a:tcPr anchor="ctr"/>
                </a:tc>
                <a:tc>
                  <a:txBody>
                    <a:bodyPr/>
                    <a:lstStyle/>
                    <a:p>
                      <a:pPr algn="ctr"/>
                      <a:r>
                        <a:rPr lang="en-US" dirty="0" smtClean="0"/>
                        <a:t>63</a:t>
                      </a:r>
                      <a:endParaRPr lang="en-US" b="1" dirty="0">
                        <a:solidFill>
                          <a:schemeClr val="bg1"/>
                        </a:solidFill>
                      </a:endParaRPr>
                    </a:p>
                  </a:txBody>
                  <a:tcPr anchor="ctr"/>
                </a:tc>
                <a:tc>
                  <a:txBody>
                    <a:bodyPr/>
                    <a:lstStyle/>
                    <a:p>
                      <a:pPr algn="r"/>
                      <a:r>
                        <a:rPr lang="en-US" dirty="0" smtClean="0"/>
                        <a:t>+1</a:t>
                      </a:r>
                      <a:endParaRPr lang="en-US" b="1" dirty="0">
                        <a:solidFill>
                          <a:schemeClr val="bg1"/>
                        </a:solidFill>
                      </a:endParaRPr>
                    </a:p>
                  </a:txBody>
                  <a:tcPr marR="457200" anchor="ctr">
                    <a:solidFill>
                      <a:srgbClr val="FFFF00"/>
                    </a:solidFill>
                  </a:tcPr>
                </a:tc>
              </a:tr>
              <a:tr h="370840">
                <a:tc>
                  <a:txBody>
                    <a:bodyPr/>
                    <a:lstStyle/>
                    <a:p>
                      <a:pPr algn="ctr">
                        <a:tabLst/>
                      </a:pPr>
                      <a:r>
                        <a:rPr lang="en-US" dirty="0" smtClean="0"/>
                        <a:t>3</a:t>
                      </a:r>
                      <a:endParaRPr lang="en-US" b="1" dirty="0">
                        <a:solidFill>
                          <a:schemeClr val="bg1"/>
                        </a:solidFill>
                      </a:endParaRPr>
                    </a:p>
                  </a:txBody>
                  <a:tcPr anchor="ctr"/>
                </a:tc>
                <a:tc>
                  <a:txBody>
                    <a:bodyPr/>
                    <a:lstStyle/>
                    <a:p>
                      <a:pPr algn="ctr"/>
                      <a:r>
                        <a:rPr lang="en-US" dirty="0" smtClean="0"/>
                        <a:t>62</a:t>
                      </a:r>
                      <a:endParaRPr lang="en-US" b="1" dirty="0">
                        <a:solidFill>
                          <a:schemeClr val="bg1"/>
                        </a:solidFill>
                      </a:endParaRPr>
                    </a:p>
                  </a:txBody>
                  <a:tcPr anchor="ctr"/>
                </a:tc>
                <a:tc>
                  <a:txBody>
                    <a:bodyPr/>
                    <a:lstStyle/>
                    <a:p>
                      <a:pPr algn="ctr"/>
                      <a:r>
                        <a:rPr lang="en-US" dirty="0" smtClean="0"/>
                        <a:t>65</a:t>
                      </a:r>
                      <a:endParaRPr lang="en-US" b="1" dirty="0">
                        <a:solidFill>
                          <a:schemeClr val="bg1"/>
                        </a:solidFill>
                      </a:endParaRPr>
                    </a:p>
                  </a:txBody>
                  <a:tcPr anchor="ctr"/>
                </a:tc>
                <a:tc>
                  <a:txBody>
                    <a:bodyPr/>
                    <a:lstStyle/>
                    <a:p>
                      <a:pPr algn="r"/>
                      <a:r>
                        <a:rPr lang="en-US" dirty="0" smtClean="0"/>
                        <a:t>+3</a:t>
                      </a:r>
                      <a:endParaRPr lang="en-US" b="1" dirty="0">
                        <a:solidFill>
                          <a:schemeClr val="bg1"/>
                        </a:solidFill>
                      </a:endParaRPr>
                    </a:p>
                  </a:txBody>
                  <a:tcPr marR="457200" anchor="ctr"/>
                </a:tc>
              </a:tr>
              <a:tr h="370840">
                <a:tc>
                  <a:txBody>
                    <a:bodyPr/>
                    <a:lstStyle/>
                    <a:p>
                      <a:pPr algn="ctr"/>
                      <a:r>
                        <a:rPr lang="en-US" dirty="0" smtClean="0"/>
                        <a:t>4</a:t>
                      </a:r>
                      <a:endParaRPr lang="en-US" b="1" dirty="0">
                        <a:solidFill>
                          <a:schemeClr val="bg1"/>
                        </a:solidFill>
                      </a:endParaRPr>
                    </a:p>
                  </a:txBody>
                  <a:tcPr anchor="ctr"/>
                </a:tc>
                <a:tc>
                  <a:txBody>
                    <a:bodyPr/>
                    <a:lstStyle/>
                    <a:p>
                      <a:pPr algn="ctr"/>
                      <a:r>
                        <a:rPr lang="en-US" dirty="0" smtClean="0"/>
                        <a:t>64</a:t>
                      </a:r>
                      <a:endParaRPr lang="en-US" b="1" dirty="0">
                        <a:solidFill>
                          <a:schemeClr val="bg1"/>
                        </a:solidFill>
                      </a:endParaRPr>
                    </a:p>
                  </a:txBody>
                  <a:tcPr anchor="ctr"/>
                </a:tc>
                <a:tc>
                  <a:txBody>
                    <a:bodyPr/>
                    <a:lstStyle/>
                    <a:p>
                      <a:pPr algn="ctr"/>
                      <a:r>
                        <a:rPr lang="en-US" dirty="0" smtClean="0"/>
                        <a:t>63</a:t>
                      </a:r>
                      <a:endParaRPr lang="en-US" b="1" dirty="0">
                        <a:solidFill>
                          <a:schemeClr val="bg1"/>
                        </a:solidFill>
                      </a:endParaRPr>
                    </a:p>
                  </a:txBody>
                  <a:tcPr anchor="ctr"/>
                </a:tc>
                <a:tc>
                  <a:txBody>
                    <a:bodyPr/>
                    <a:lstStyle/>
                    <a:p>
                      <a:pPr algn="r"/>
                      <a:r>
                        <a:rPr lang="en-US" dirty="0" smtClean="0"/>
                        <a:t>-1</a:t>
                      </a:r>
                      <a:endParaRPr lang="en-US" b="1" dirty="0">
                        <a:solidFill>
                          <a:schemeClr val="bg1"/>
                        </a:solidFill>
                      </a:endParaRPr>
                    </a:p>
                  </a:txBody>
                  <a:tcPr marR="457200" anchor="ctr"/>
                </a:tc>
              </a:tr>
              <a:tr h="370840">
                <a:tc>
                  <a:txBody>
                    <a:bodyPr/>
                    <a:lstStyle/>
                    <a:p>
                      <a:pPr algn="ctr"/>
                      <a:r>
                        <a:rPr lang="en-US" dirty="0" smtClean="0"/>
                        <a:t>5</a:t>
                      </a:r>
                      <a:endParaRPr lang="en-US" b="1" dirty="0">
                        <a:solidFill>
                          <a:schemeClr val="bg1"/>
                        </a:solidFill>
                      </a:endParaRPr>
                    </a:p>
                  </a:txBody>
                  <a:tcPr anchor="ctr"/>
                </a:tc>
                <a:tc>
                  <a:txBody>
                    <a:bodyPr/>
                    <a:lstStyle/>
                    <a:p>
                      <a:pPr algn="ctr"/>
                      <a:r>
                        <a:rPr lang="en-US" dirty="0" smtClean="0"/>
                        <a:t>62</a:t>
                      </a:r>
                      <a:endParaRPr lang="en-US" b="1" dirty="0">
                        <a:solidFill>
                          <a:schemeClr val="bg1"/>
                        </a:solidFill>
                      </a:endParaRPr>
                    </a:p>
                  </a:txBody>
                  <a:tcPr anchor="ctr"/>
                </a:tc>
                <a:tc>
                  <a:txBody>
                    <a:bodyPr/>
                    <a:lstStyle/>
                    <a:p>
                      <a:pPr algn="ctr"/>
                      <a:r>
                        <a:rPr lang="en-US" dirty="0" smtClean="0"/>
                        <a:t>61</a:t>
                      </a:r>
                      <a:endParaRPr lang="en-US" b="1" dirty="0">
                        <a:solidFill>
                          <a:schemeClr val="bg1"/>
                        </a:solidFill>
                      </a:endParaRPr>
                    </a:p>
                  </a:txBody>
                  <a:tcPr anchor="ctr"/>
                </a:tc>
                <a:tc>
                  <a:txBody>
                    <a:bodyPr/>
                    <a:lstStyle/>
                    <a:p>
                      <a:pPr algn="r"/>
                      <a:r>
                        <a:rPr lang="en-US" dirty="0" smtClean="0"/>
                        <a:t>-1</a:t>
                      </a:r>
                      <a:endParaRPr lang="en-US" b="1" dirty="0">
                        <a:solidFill>
                          <a:schemeClr val="bg1"/>
                        </a:solidFill>
                      </a:endParaRPr>
                    </a:p>
                  </a:txBody>
                  <a:tcPr marR="457200" anchor="ctr"/>
                </a:tc>
              </a:tr>
              <a:tr h="370840">
                <a:tc>
                  <a:txBody>
                    <a:bodyPr/>
                    <a:lstStyle/>
                    <a:p>
                      <a:pPr algn="ctr"/>
                      <a:r>
                        <a:rPr lang="en-US" dirty="0" smtClean="0"/>
                        <a:t>6</a:t>
                      </a:r>
                      <a:endParaRPr lang="en-US" b="1" dirty="0">
                        <a:solidFill>
                          <a:schemeClr val="bg1"/>
                        </a:solidFill>
                      </a:endParaRPr>
                    </a:p>
                  </a:txBody>
                  <a:tcPr anchor="ctr"/>
                </a:tc>
                <a:tc>
                  <a:txBody>
                    <a:bodyPr/>
                    <a:lstStyle/>
                    <a:p>
                      <a:pPr algn="ctr"/>
                      <a:r>
                        <a:rPr lang="en-US" dirty="0" smtClean="0"/>
                        <a:t>59</a:t>
                      </a:r>
                      <a:endParaRPr lang="en-US" b="1" dirty="0">
                        <a:solidFill>
                          <a:schemeClr val="bg1"/>
                        </a:solidFill>
                      </a:endParaRPr>
                    </a:p>
                  </a:txBody>
                  <a:tcPr anchor="ctr"/>
                </a:tc>
                <a:tc>
                  <a:txBody>
                    <a:bodyPr/>
                    <a:lstStyle/>
                    <a:p>
                      <a:pPr algn="ctr"/>
                      <a:r>
                        <a:rPr lang="en-US" dirty="0" smtClean="0"/>
                        <a:t>63</a:t>
                      </a:r>
                      <a:endParaRPr lang="en-US" b="1" dirty="0">
                        <a:solidFill>
                          <a:schemeClr val="bg1"/>
                        </a:solidFill>
                      </a:endParaRPr>
                    </a:p>
                  </a:txBody>
                  <a:tcPr anchor="ctr"/>
                </a:tc>
                <a:tc>
                  <a:txBody>
                    <a:bodyPr/>
                    <a:lstStyle/>
                    <a:p>
                      <a:pPr algn="r"/>
                      <a:r>
                        <a:rPr lang="en-US" dirty="0" smtClean="0"/>
                        <a:t>+4</a:t>
                      </a:r>
                      <a:endParaRPr lang="en-US" b="1" dirty="0">
                        <a:solidFill>
                          <a:schemeClr val="bg1"/>
                        </a:solidFill>
                      </a:endParaRPr>
                    </a:p>
                  </a:txBody>
                  <a:tcPr marR="457200" anchor="ctr"/>
                </a:tc>
              </a:tr>
              <a:tr h="370840">
                <a:tc>
                  <a:txBody>
                    <a:bodyPr/>
                    <a:lstStyle/>
                    <a:p>
                      <a:pPr algn="ctr"/>
                      <a:r>
                        <a:rPr lang="en-US" dirty="0" smtClean="0"/>
                        <a:t>7</a:t>
                      </a:r>
                      <a:endParaRPr lang="en-US" b="1" dirty="0">
                        <a:solidFill>
                          <a:schemeClr val="bg1"/>
                        </a:solidFill>
                      </a:endParaRPr>
                    </a:p>
                  </a:txBody>
                  <a:tcPr anchor="ctr"/>
                </a:tc>
                <a:tc>
                  <a:txBody>
                    <a:bodyPr/>
                    <a:lstStyle/>
                    <a:p>
                      <a:pPr algn="ctr"/>
                      <a:r>
                        <a:rPr lang="en-US" dirty="0" smtClean="0"/>
                        <a:t>63</a:t>
                      </a:r>
                      <a:endParaRPr lang="en-US" b="1" dirty="0">
                        <a:solidFill>
                          <a:schemeClr val="bg1"/>
                        </a:solidFill>
                      </a:endParaRPr>
                    </a:p>
                  </a:txBody>
                  <a:tcPr anchor="ctr"/>
                </a:tc>
                <a:tc>
                  <a:txBody>
                    <a:bodyPr/>
                    <a:lstStyle/>
                    <a:p>
                      <a:pPr algn="ctr"/>
                      <a:r>
                        <a:rPr lang="en-US" dirty="0" smtClean="0"/>
                        <a:t>65</a:t>
                      </a:r>
                      <a:endParaRPr lang="en-US" b="1" dirty="0">
                        <a:solidFill>
                          <a:schemeClr val="bg1"/>
                        </a:solidFill>
                      </a:endParaRPr>
                    </a:p>
                  </a:txBody>
                  <a:tcPr anchor="ctr"/>
                </a:tc>
                <a:tc>
                  <a:txBody>
                    <a:bodyPr/>
                    <a:lstStyle/>
                    <a:p>
                      <a:pPr algn="r"/>
                      <a:r>
                        <a:rPr lang="en-US" dirty="0" smtClean="0"/>
                        <a:t>+2</a:t>
                      </a:r>
                      <a:endParaRPr lang="en-US" b="1" dirty="0">
                        <a:solidFill>
                          <a:schemeClr val="bg1"/>
                        </a:solidFill>
                      </a:endParaRPr>
                    </a:p>
                  </a:txBody>
                  <a:tcPr marR="457200" anchor="ctr"/>
                </a:tc>
              </a:tr>
              <a:tr h="370840">
                <a:tc>
                  <a:txBody>
                    <a:bodyPr/>
                    <a:lstStyle/>
                    <a:p>
                      <a:pPr algn="ctr"/>
                      <a:r>
                        <a:rPr lang="en-US" dirty="0" smtClean="0"/>
                        <a:t>8</a:t>
                      </a:r>
                      <a:endParaRPr lang="en-US" b="1" dirty="0">
                        <a:solidFill>
                          <a:schemeClr val="bg1"/>
                        </a:solidFill>
                      </a:endParaRPr>
                    </a:p>
                  </a:txBody>
                  <a:tcPr anchor="ctr"/>
                </a:tc>
                <a:tc>
                  <a:txBody>
                    <a:bodyPr/>
                    <a:lstStyle/>
                    <a:p>
                      <a:pPr algn="ctr"/>
                      <a:endParaRPr lang="en-US" b="1" dirty="0">
                        <a:solidFill>
                          <a:schemeClr val="bg1"/>
                        </a:solidFill>
                      </a:endParaRPr>
                    </a:p>
                  </a:txBody>
                  <a:tcPr anchor="ctr"/>
                </a:tc>
                <a:tc>
                  <a:txBody>
                    <a:bodyPr/>
                    <a:lstStyle/>
                    <a:p>
                      <a:pPr algn="ctr"/>
                      <a:r>
                        <a:rPr kumimoji="0" lang="en-US" sz="1000" u="none" strike="noStrike" cap="none" normalizeH="0" baseline="0" dirty="0" smtClean="0">
                          <a:ln>
                            <a:noFill/>
                          </a:ln>
                          <a:effectLst/>
                        </a:rPr>
                        <a:t>Different test in 9</a:t>
                      </a:r>
                      <a:r>
                        <a:rPr kumimoji="0" lang="en-US" sz="1000" u="none" strike="noStrike" cap="none" normalizeH="0" baseline="30000" dirty="0" smtClean="0">
                          <a:ln>
                            <a:noFill/>
                          </a:ln>
                          <a:effectLst/>
                        </a:rPr>
                        <a:t>th</a:t>
                      </a:r>
                      <a:r>
                        <a:rPr kumimoji="0" lang="en-US" sz="1000" u="none" strike="noStrike" cap="none" normalizeH="0" baseline="0" dirty="0" smtClean="0">
                          <a:ln>
                            <a:noFill/>
                          </a:ln>
                          <a:effectLst/>
                        </a:rPr>
                        <a:t> grade</a:t>
                      </a:r>
                      <a:endParaRPr lang="en-US" sz="1000" b="1" dirty="0">
                        <a:solidFill>
                          <a:schemeClr val="bg1"/>
                        </a:solidFill>
                      </a:endParaRPr>
                    </a:p>
                  </a:txBody>
                  <a:tcPr anchor="ctr"/>
                </a:tc>
                <a:tc>
                  <a:txBody>
                    <a:bodyPr/>
                    <a:lstStyle/>
                    <a:p>
                      <a:pPr algn="ctr"/>
                      <a:endParaRPr lang="en-US" b="1" dirty="0">
                        <a:solidFill>
                          <a:schemeClr val="bg1"/>
                        </a:solidFill>
                      </a:endParaRPr>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53170303"/>
              </p:ext>
            </p:extLst>
          </p:nvPr>
        </p:nvGraphicFramePr>
        <p:xfrm>
          <a:off x="4673600" y="3027293"/>
          <a:ext cx="4318000" cy="3196914"/>
        </p:xfrm>
        <a:graphic>
          <a:graphicData uri="http://schemas.openxmlformats.org/drawingml/2006/table">
            <a:tbl>
              <a:tblPr firstRow="1" bandRow="1">
                <a:tableStyleId>{5C22544A-7EE6-4342-B048-85BDC9FD1C3A}</a:tableStyleId>
              </a:tblPr>
              <a:tblGrid>
                <a:gridCol w="736600"/>
                <a:gridCol w="1193800"/>
                <a:gridCol w="1193800"/>
                <a:gridCol w="1193800"/>
              </a:tblGrid>
              <a:tr h="339348">
                <a:tc>
                  <a:txBody>
                    <a:bodyPr/>
                    <a:lstStyle/>
                    <a:p>
                      <a:pPr algn="ctr"/>
                      <a:r>
                        <a:rPr lang="en-US" sz="1200" dirty="0" smtClean="0"/>
                        <a:t>Year 1</a:t>
                      </a:r>
                    </a:p>
                    <a:p>
                      <a:pPr algn="ctr"/>
                      <a:r>
                        <a:rPr lang="en-US" sz="1200" dirty="0" smtClean="0"/>
                        <a:t>Grade</a:t>
                      </a:r>
                      <a:endParaRPr lang="en-US" sz="1200" b="1" dirty="0">
                        <a:solidFill>
                          <a:srgbClr val="FFFFFF"/>
                        </a:solidFill>
                      </a:endParaRPr>
                    </a:p>
                  </a:txBody>
                  <a:tcPr anchor="b"/>
                </a:tc>
                <a:tc>
                  <a:txBody>
                    <a:bodyPr/>
                    <a:lstStyle/>
                    <a:p>
                      <a:pPr algn="ctr"/>
                      <a:endParaRPr lang="en-US" sz="1200" dirty="0" smtClean="0"/>
                    </a:p>
                    <a:p>
                      <a:pPr algn="ctr"/>
                      <a:r>
                        <a:rPr lang="en-US" sz="1200" dirty="0" smtClean="0"/>
                        <a:t>Year</a:t>
                      </a:r>
                      <a:r>
                        <a:rPr lang="en-US" sz="1200" baseline="0" dirty="0" smtClean="0"/>
                        <a:t> 1</a:t>
                      </a:r>
                      <a:endParaRPr lang="en-US" sz="1200" b="1" dirty="0">
                        <a:solidFill>
                          <a:srgbClr val="FFFFFF"/>
                        </a:solidFill>
                      </a:endParaRPr>
                    </a:p>
                  </a:txBody>
                  <a:tcPr anchor="b"/>
                </a:tc>
                <a:tc>
                  <a:txBody>
                    <a:bodyPr/>
                    <a:lstStyle/>
                    <a:p>
                      <a:pPr algn="ctr"/>
                      <a:r>
                        <a:rPr lang="en-US" sz="1200" dirty="0" smtClean="0"/>
                        <a:t>Year</a:t>
                      </a:r>
                      <a:r>
                        <a:rPr lang="en-US" sz="1200" baseline="0" dirty="0" smtClean="0"/>
                        <a:t> 2</a:t>
                      </a:r>
                    </a:p>
                    <a:p>
                      <a:pPr algn="ctr"/>
                      <a:r>
                        <a:rPr kumimoji="0" lang="en-US" sz="1000" u="none" strike="noStrike" cap="none" normalizeH="0" baseline="0" dirty="0" smtClean="0">
                          <a:ln>
                            <a:noFill/>
                          </a:ln>
                          <a:effectLst/>
                        </a:rPr>
                        <a:t>Same students 1 year later</a:t>
                      </a:r>
                      <a:endParaRPr lang="en-US" sz="1000" b="1" dirty="0">
                        <a:solidFill>
                          <a:srgbClr val="FFFFFF"/>
                        </a:solidFill>
                      </a:endParaRPr>
                    </a:p>
                  </a:txBody>
                  <a:tcPr anchor="b"/>
                </a:tc>
                <a:tc>
                  <a:txBody>
                    <a:bodyPr/>
                    <a:lstStyle/>
                    <a:p>
                      <a:pPr algn="ctr"/>
                      <a:endParaRPr lang="en-US" sz="1200" dirty="0" smtClean="0"/>
                    </a:p>
                    <a:p>
                      <a:pPr algn="ctr"/>
                      <a:r>
                        <a:rPr lang="en-US" sz="1200" dirty="0" smtClean="0"/>
                        <a:t>Difference</a:t>
                      </a:r>
                      <a:endParaRPr lang="en-US" sz="1200" b="1" dirty="0">
                        <a:solidFill>
                          <a:srgbClr val="FFFFFF"/>
                        </a:solidFill>
                      </a:endParaRPr>
                    </a:p>
                  </a:txBody>
                  <a:tcPr anchor="b"/>
                </a:tc>
              </a:tr>
              <a:tr h="375339">
                <a:tc>
                  <a:txBody>
                    <a:bodyPr/>
                    <a:lstStyle/>
                    <a:p>
                      <a:pPr algn="ctr"/>
                      <a:r>
                        <a:rPr lang="en-US" dirty="0" smtClean="0"/>
                        <a:t>3-8</a:t>
                      </a:r>
                      <a:endParaRPr lang="en-US" b="1" dirty="0">
                        <a:solidFill>
                          <a:srgbClr val="000000"/>
                        </a:solidFill>
                      </a:endParaRPr>
                    </a:p>
                  </a:txBody>
                  <a:tcPr anchor="ctr"/>
                </a:tc>
                <a:tc>
                  <a:txBody>
                    <a:bodyPr/>
                    <a:lstStyle/>
                    <a:p>
                      <a:pPr algn="ctr"/>
                      <a:r>
                        <a:rPr lang="en-US" dirty="0" smtClean="0"/>
                        <a:t>57</a:t>
                      </a:r>
                      <a:endParaRPr lang="en-US" b="1" dirty="0">
                        <a:solidFill>
                          <a:srgbClr val="000000"/>
                        </a:solidFill>
                      </a:endParaRPr>
                    </a:p>
                  </a:txBody>
                  <a:tcPr anchor="ctr"/>
                </a:tc>
                <a:tc>
                  <a:txBody>
                    <a:bodyPr/>
                    <a:lstStyle/>
                    <a:p>
                      <a:pPr algn="ctr"/>
                      <a:r>
                        <a:rPr lang="en-US" dirty="0" smtClean="0"/>
                        <a:t>62</a:t>
                      </a:r>
                      <a:endParaRPr lang="en-US" b="1" dirty="0">
                        <a:solidFill>
                          <a:srgbClr val="000000"/>
                        </a:solidFill>
                      </a:endParaRPr>
                    </a:p>
                  </a:txBody>
                  <a:tcPr anchor="ctr"/>
                </a:tc>
                <a:tc>
                  <a:txBody>
                    <a:bodyPr/>
                    <a:lstStyle/>
                    <a:p>
                      <a:pPr algn="ctr"/>
                      <a:r>
                        <a:rPr lang="en-US" dirty="0" smtClean="0"/>
                        <a:t>+5</a:t>
                      </a:r>
                      <a:endParaRPr lang="en-US" b="1" dirty="0">
                        <a:solidFill>
                          <a:srgbClr val="000000"/>
                        </a:solidFill>
                      </a:endParaRPr>
                    </a:p>
                  </a:txBody>
                  <a:tcPr anchor="ctr">
                    <a:solidFill>
                      <a:srgbClr val="FFFF00"/>
                    </a:solidFill>
                  </a:tcPr>
                </a:tc>
              </a:tr>
              <a:tr h="327524">
                <a:tc>
                  <a:txBody>
                    <a:bodyPr/>
                    <a:lstStyle/>
                    <a:p>
                      <a:pPr algn="ctr">
                        <a:tabLst/>
                      </a:pPr>
                      <a:r>
                        <a:rPr lang="en-US" dirty="0" smtClean="0"/>
                        <a:t>3</a:t>
                      </a:r>
                      <a:endParaRPr lang="en-US" b="1" dirty="0">
                        <a:solidFill>
                          <a:srgbClr val="000000"/>
                        </a:solidFill>
                      </a:endParaRPr>
                    </a:p>
                  </a:txBody>
                  <a:tcPr anchor="ctr"/>
                </a:tc>
                <a:tc>
                  <a:txBody>
                    <a:bodyPr/>
                    <a:lstStyle/>
                    <a:p>
                      <a:pPr algn="ctr"/>
                      <a:r>
                        <a:rPr lang="en-US" dirty="0" smtClean="0"/>
                        <a:t>48</a:t>
                      </a:r>
                      <a:endParaRPr lang="en-US" b="1" dirty="0">
                        <a:solidFill>
                          <a:srgbClr val="000000"/>
                        </a:solidFill>
                      </a:endParaRPr>
                    </a:p>
                  </a:txBody>
                  <a:tcPr anchor="ctr"/>
                </a:tc>
                <a:tc>
                  <a:txBody>
                    <a:bodyPr/>
                    <a:lstStyle/>
                    <a:p>
                      <a:pPr algn="ctr"/>
                      <a:r>
                        <a:rPr lang="en-US" dirty="0" smtClean="0"/>
                        <a:t>57</a:t>
                      </a:r>
                      <a:endParaRPr lang="en-US" b="1" dirty="0">
                        <a:solidFill>
                          <a:srgbClr val="000000"/>
                        </a:solidFill>
                      </a:endParaRPr>
                    </a:p>
                  </a:txBody>
                  <a:tcPr anchor="ctr"/>
                </a:tc>
                <a:tc>
                  <a:txBody>
                    <a:bodyPr/>
                    <a:lstStyle/>
                    <a:p>
                      <a:pPr algn="ctr"/>
                      <a:r>
                        <a:rPr lang="en-US" dirty="0" smtClean="0"/>
                        <a:t>+9</a:t>
                      </a:r>
                      <a:endParaRPr lang="en-US" b="1" dirty="0">
                        <a:solidFill>
                          <a:srgbClr val="000000"/>
                        </a:solidFill>
                      </a:endParaRPr>
                    </a:p>
                  </a:txBody>
                  <a:tcPr anchor="ctr"/>
                </a:tc>
              </a:tr>
              <a:tr h="375339">
                <a:tc>
                  <a:txBody>
                    <a:bodyPr/>
                    <a:lstStyle/>
                    <a:p>
                      <a:pPr algn="ctr"/>
                      <a:r>
                        <a:rPr lang="en-US" dirty="0" smtClean="0"/>
                        <a:t>4</a:t>
                      </a:r>
                      <a:endParaRPr lang="en-US" b="1" dirty="0">
                        <a:solidFill>
                          <a:srgbClr val="000000"/>
                        </a:solidFill>
                      </a:endParaRPr>
                    </a:p>
                  </a:txBody>
                  <a:tcPr anchor="ctr"/>
                </a:tc>
                <a:tc>
                  <a:txBody>
                    <a:bodyPr/>
                    <a:lstStyle/>
                    <a:p>
                      <a:pPr algn="ctr"/>
                      <a:r>
                        <a:rPr lang="en-US" dirty="0" smtClean="0"/>
                        <a:t>55</a:t>
                      </a:r>
                      <a:endParaRPr lang="en-US" b="1" dirty="0">
                        <a:solidFill>
                          <a:srgbClr val="000000"/>
                        </a:solidFill>
                      </a:endParaRPr>
                    </a:p>
                  </a:txBody>
                  <a:tcPr anchor="ctr"/>
                </a:tc>
                <a:tc>
                  <a:txBody>
                    <a:bodyPr/>
                    <a:lstStyle/>
                    <a:p>
                      <a:pPr algn="ctr"/>
                      <a:r>
                        <a:rPr lang="en-US" dirty="0" smtClean="0"/>
                        <a:t>60</a:t>
                      </a:r>
                      <a:endParaRPr lang="en-US" b="1" dirty="0">
                        <a:solidFill>
                          <a:srgbClr val="000000"/>
                        </a:solidFill>
                      </a:endParaRPr>
                    </a:p>
                  </a:txBody>
                  <a:tcPr anchor="ctr"/>
                </a:tc>
                <a:tc>
                  <a:txBody>
                    <a:bodyPr/>
                    <a:lstStyle/>
                    <a:p>
                      <a:pPr algn="ctr"/>
                      <a:r>
                        <a:rPr lang="en-US" dirty="0" smtClean="0"/>
                        <a:t>+5</a:t>
                      </a:r>
                      <a:endParaRPr lang="en-US" b="1" dirty="0">
                        <a:solidFill>
                          <a:srgbClr val="000000"/>
                        </a:solidFill>
                      </a:endParaRPr>
                    </a:p>
                  </a:txBody>
                  <a:tcPr anchor="ctr"/>
                </a:tc>
              </a:tr>
              <a:tr h="375339">
                <a:tc>
                  <a:txBody>
                    <a:bodyPr/>
                    <a:lstStyle/>
                    <a:p>
                      <a:pPr algn="ctr"/>
                      <a:r>
                        <a:rPr lang="en-US" dirty="0" smtClean="0"/>
                        <a:t>5</a:t>
                      </a:r>
                      <a:endParaRPr lang="en-US" b="1" dirty="0">
                        <a:solidFill>
                          <a:srgbClr val="000000"/>
                        </a:solidFill>
                      </a:endParaRPr>
                    </a:p>
                  </a:txBody>
                  <a:tcPr anchor="ctr"/>
                </a:tc>
                <a:tc>
                  <a:txBody>
                    <a:bodyPr/>
                    <a:lstStyle/>
                    <a:p>
                      <a:pPr algn="ctr"/>
                      <a:r>
                        <a:rPr lang="en-US" dirty="0" smtClean="0"/>
                        <a:t>57</a:t>
                      </a:r>
                      <a:endParaRPr lang="en-US" b="1" dirty="0">
                        <a:solidFill>
                          <a:srgbClr val="000000"/>
                        </a:solidFill>
                      </a:endParaRPr>
                    </a:p>
                  </a:txBody>
                  <a:tcPr anchor="ctr"/>
                </a:tc>
                <a:tc>
                  <a:txBody>
                    <a:bodyPr/>
                    <a:lstStyle/>
                    <a:p>
                      <a:pPr algn="ctr"/>
                      <a:r>
                        <a:rPr lang="en-US" dirty="0" smtClean="0"/>
                        <a:t>62</a:t>
                      </a:r>
                      <a:endParaRPr lang="en-US" b="1" dirty="0">
                        <a:solidFill>
                          <a:srgbClr val="000000"/>
                        </a:solidFill>
                      </a:endParaRPr>
                    </a:p>
                  </a:txBody>
                  <a:tcPr anchor="ctr"/>
                </a:tc>
                <a:tc>
                  <a:txBody>
                    <a:bodyPr/>
                    <a:lstStyle/>
                    <a:p>
                      <a:pPr algn="ctr"/>
                      <a:r>
                        <a:rPr lang="en-US" dirty="0" smtClean="0"/>
                        <a:t>+5</a:t>
                      </a:r>
                      <a:endParaRPr lang="en-US" b="1" dirty="0">
                        <a:solidFill>
                          <a:srgbClr val="000000"/>
                        </a:solidFill>
                      </a:endParaRPr>
                    </a:p>
                  </a:txBody>
                  <a:tcPr anchor="ctr"/>
                </a:tc>
              </a:tr>
              <a:tr h="375339">
                <a:tc>
                  <a:txBody>
                    <a:bodyPr/>
                    <a:lstStyle/>
                    <a:p>
                      <a:pPr algn="ctr"/>
                      <a:r>
                        <a:rPr lang="en-US" dirty="0" smtClean="0"/>
                        <a:t>6</a:t>
                      </a:r>
                      <a:endParaRPr lang="en-US" b="1" dirty="0">
                        <a:solidFill>
                          <a:srgbClr val="000000"/>
                        </a:solidFill>
                      </a:endParaRPr>
                    </a:p>
                  </a:txBody>
                  <a:tcPr anchor="ctr"/>
                </a:tc>
                <a:tc>
                  <a:txBody>
                    <a:bodyPr/>
                    <a:lstStyle/>
                    <a:p>
                      <a:pPr algn="ctr"/>
                      <a:r>
                        <a:rPr lang="en-US" dirty="0" smtClean="0"/>
                        <a:t>57</a:t>
                      </a:r>
                      <a:endParaRPr lang="en-US" b="1" dirty="0">
                        <a:solidFill>
                          <a:srgbClr val="000000"/>
                        </a:solidFill>
                      </a:endParaRPr>
                    </a:p>
                  </a:txBody>
                  <a:tcPr anchor="ctr"/>
                </a:tc>
                <a:tc>
                  <a:txBody>
                    <a:bodyPr/>
                    <a:lstStyle/>
                    <a:p>
                      <a:pPr algn="ctr"/>
                      <a:r>
                        <a:rPr lang="en-US" dirty="0" smtClean="0"/>
                        <a:t>62</a:t>
                      </a:r>
                      <a:endParaRPr lang="en-US" b="1" dirty="0">
                        <a:solidFill>
                          <a:srgbClr val="000000"/>
                        </a:solidFill>
                      </a:endParaRPr>
                    </a:p>
                  </a:txBody>
                  <a:tcPr anchor="ctr"/>
                </a:tc>
                <a:tc>
                  <a:txBody>
                    <a:bodyPr/>
                    <a:lstStyle/>
                    <a:p>
                      <a:pPr algn="ctr"/>
                      <a:r>
                        <a:rPr lang="en-US" dirty="0" smtClean="0"/>
                        <a:t>+5</a:t>
                      </a:r>
                      <a:endParaRPr lang="en-US" b="1" dirty="0">
                        <a:solidFill>
                          <a:srgbClr val="000000"/>
                        </a:solidFill>
                      </a:endParaRPr>
                    </a:p>
                  </a:txBody>
                  <a:tcPr anchor="ctr"/>
                </a:tc>
              </a:tr>
              <a:tr h="375339">
                <a:tc>
                  <a:txBody>
                    <a:bodyPr/>
                    <a:lstStyle/>
                    <a:p>
                      <a:pPr algn="ctr"/>
                      <a:r>
                        <a:rPr lang="en-US" dirty="0" smtClean="0"/>
                        <a:t>7</a:t>
                      </a:r>
                      <a:endParaRPr lang="en-US" b="1" dirty="0">
                        <a:solidFill>
                          <a:srgbClr val="000000"/>
                        </a:solidFill>
                      </a:endParaRPr>
                    </a:p>
                  </a:txBody>
                  <a:tcPr anchor="ctr"/>
                </a:tc>
                <a:tc>
                  <a:txBody>
                    <a:bodyPr/>
                    <a:lstStyle/>
                    <a:p>
                      <a:pPr algn="ctr"/>
                      <a:r>
                        <a:rPr lang="en-US" dirty="0" smtClean="0"/>
                        <a:t>60</a:t>
                      </a:r>
                      <a:endParaRPr lang="en-US" b="1" dirty="0">
                        <a:solidFill>
                          <a:srgbClr val="000000"/>
                        </a:solidFill>
                      </a:endParaRPr>
                    </a:p>
                  </a:txBody>
                  <a:tcPr anchor="ctr"/>
                </a:tc>
                <a:tc>
                  <a:txBody>
                    <a:bodyPr/>
                    <a:lstStyle/>
                    <a:p>
                      <a:pPr algn="ctr"/>
                      <a:r>
                        <a:rPr lang="en-US" dirty="0" smtClean="0"/>
                        <a:t>65</a:t>
                      </a:r>
                      <a:endParaRPr lang="en-US" b="1" dirty="0">
                        <a:solidFill>
                          <a:srgbClr val="000000"/>
                        </a:solidFill>
                      </a:endParaRPr>
                    </a:p>
                  </a:txBody>
                  <a:tcPr anchor="ctr"/>
                </a:tc>
                <a:tc>
                  <a:txBody>
                    <a:bodyPr/>
                    <a:lstStyle/>
                    <a:p>
                      <a:pPr algn="ctr"/>
                      <a:r>
                        <a:rPr lang="en-US" dirty="0" smtClean="0"/>
                        <a:t>+5</a:t>
                      </a:r>
                      <a:endParaRPr lang="en-US" b="1" dirty="0">
                        <a:solidFill>
                          <a:srgbClr val="000000"/>
                        </a:solidFill>
                      </a:endParaRPr>
                    </a:p>
                  </a:txBody>
                  <a:tcPr anchor="ctr"/>
                </a:tc>
              </a:tr>
              <a:tr h="375339">
                <a:tc>
                  <a:txBody>
                    <a:bodyPr/>
                    <a:lstStyle/>
                    <a:p>
                      <a:pPr algn="ctr"/>
                      <a:r>
                        <a:rPr lang="en-US" dirty="0" smtClean="0"/>
                        <a:t>8</a:t>
                      </a:r>
                      <a:endParaRPr lang="en-US" b="1" dirty="0">
                        <a:solidFill>
                          <a:srgbClr val="000000"/>
                        </a:solidFill>
                      </a:endParaRPr>
                    </a:p>
                  </a:txBody>
                  <a:tcPr anchor="ctr"/>
                </a:tc>
                <a:tc>
                  <a:txBody>
                    <a:bodyPr/>
                    <a:lstStyle/>
                    <a:p>
                      <a:pPr algn="ctr"/>
                      <a:r>
                        <a:rPr lang="en-US" dirty="0" smtClean="0"/>
                        <a:t>65</a:t>
                      </a:r>
                      <a:endParaRPr lang="en-US" b="1" dirty="0">
                        <a:solidFill>
                          <a:srgbClr val="000000"/>
                        </a:solidFill>
                      </a:endParaRPr>
                    </a:p>
                  </a:txBody>
                  <a:tcPr anchor="ctr"/>
                </a:tc>
                <a:tc>
                  <a:txBody>
                    <a:bodyPr/>
                    <a:lstStyle/>
                    <a:p>
                      <a:pPr algn="ctr"/>
                      <a:r>
                        <a:rPr lang="en-US" dirty="0" smtClean="0"/>
                        <a:t>67</a:t>
                      </a:r>
                      <a:endParaRPr lang="en-US" b="1" dirty="0">
                        <a:solidFill>
                          <a:srgbClr val="000000"/>
                        </a:solidFill>
                      </a:endParaRPr>
                    </a:p>
                  </a:txBody>
                  <a:tcPr anchor="ctr"/>
                </a:tc>
                <a:tc>
                  <a:txBody>
                    <a:bodyPr/>
                    <a:lstStyle/>
                    <a:p>
                      <a:pPr algn="ctr"/>
                      <a:r>
                        <a:rPr lang="en-US" dirty="0" smtClean="0"/>
                        <a:t>+2</a:t>
                      </a:r>
                      <a:endParaRPr lang="en-US" b="1" dirty="0">
                        <a:solidFill>
                          <a:srgbClr val="000000"/>
                        </a:solidFill>
                      </a:endParaRPr>
                    </a:p>
                  </a:txBody>
                  <a:tcPr anchor="ctr"/>
                </a:tc>
              </a:tr>
            </a:tbl>
          </a:graphicData>
        </a:graphic>
      </p:graphicFrame>
      <p:sp>
        <p:nvSpPr>
          <p:cNvPr id="8" name="TextBox 7"/>
          <p:cNvSpPr txBox="1"/>
          <p:nvPr/>
        </p:nvSpPr>
        <p:spPr>
          <a:xfrm>
            <a:off x="152398" y="2364432"/>
            <a:ext cx="4343400" cy="461665"/>
          </a:xfrm>
          <a:prstGeom prst="rect">
            <a:avLst/>
          </a:prstGeom>
          <a:noFill/>
        </p:spPr>
        <p:txBody>
          <a:bodyPr wrap="square" rtlCol="0">
            <a:spAutoFit/>
          </a:bodyPr>
          <a:lstStyle/>
          <a:p>
            <a:pPr algn="ctr"/>
            <a:r>
              <a:rPr lang="en-US" sz="2400" b="1" dirty="0" smtClean="0">
                <a:solidFill>
                  <a:schemeClr val="accent1"/>
                </a:solidFill>
              </a:rPr>
              <a:t>Achievement</a:t>
            </a:r>
            <a:endParaRPr lang="en-US" sz="2400" b="1" dirty="0">
              <a:solidFill>
                <a:schemeClr val="accent1"/>
              </a:solidFill>
            </a:endParaRPr>
          </a:p>
        </p:txBody>
      </p:sp>
      <p:sp>
        <p:nvSpPr>
          <p:cNvPr id="9" name="TextBox 8"/>
          <p:cNvSpPr txBox="1"/>
          <p:nvPr/>
        </p:nvSpPr>
        <p:spPr>
          <a:xfrm>
            <a:off x="4673600" y="2402831"/>
            <a:ext cx="4343400" cy="461665"/>
          </a:xfrm>
          <a:prstGeom prst="rect">
            <a:avLst/>
          </a:prstGeom>
          <a:noFill/>
        </p:spPr>
        <p:txBody>
          <a:bodyPr wrap="square" rtlCol="0">
            <a:spAutoFit/>
          </a:bodyPr>
          <a:lstStyle/>
          <a:p>
            <a:pPr algn="ctr"/>
            <a:r>
              <a:rPr lang="en-US" sz="2400" b="1" dirty="0" smtClean="0">
                <a:solidFill>
                  <a:srgbClr val="1D86CD"/>
                </a:solidFill>
              </a:rPr>
              <a:t>Ability</a:t>
            </a:r>
            <a:endParaRPr lang="en-US" sz="2400" b="1" dirty="0">
              <a:solidFill>
                <a:srgbClr val="1D86CD"/>
              </a:solidFill>
            </a:endParaRPr>
          </a:p>
        </p:txBody>
      </p:sp>
    </p:spTree>
    <p:extLst>
      <p:ext uri="{BB962C8B-B14F-4D97-AF65-F5344CB8AC3E}">
        <p14:creationId xmlns:p14="http://schemas.microsoft.com/office/powerpoint/2010/main" val="42871138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30" name="Group 138"/>
          <p:cNvGraphicFramePr>
            <a:graphicFrameLocks noGrp="1"/>
          </p:cNvGraphicFramePr>
          <p:nvPr>
            <p:extLst>
              <p:ext uri="{D42A27DB-BD31-4B8C-83A1-F6EECF244321}">
                <p14:modId xmlns:p14="http://schemas.microsoft.com/office/powerpoint/2010/main" val="2074618457"/>
              </p:ext>
            </p:extLst>
          </p:nvPr>
        </p:nvGraphicFramePr>
        <p:xfrm>
          <a:off x="152400" y="2960450"/>
          <a:ext cx="4343400" cy="3312795"/>
        </p:xfrm>
        <a:graphic>
          <a:graphicData uri="http://schemas.openxmlformats.org/drawingml/2006/table">
            <a:tbl>
              <a:tblPr firstRow="1" bandRow="1">
                <a:tableStyleId>{5C22544A-7EE6-4342-B048-85BDC9FD1C3A}</a:tableStyleId>
              </a:tblPr>
              <a:tblGrid>
                <a:gridCol w="762000"/>
                <a:gridCol w="1193800"/>
                <a:gridCol w="1193800"/>
                <a:gridCol w="1193800"/>
              </a:tblGrid>
              <a:tr h="638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Year 1 Grade</a:t>
                      </a:r>
                      <a:endParaRPr kumimoji="0" lang="en-US" sz="1200" b="1" i="0" u="none" strike="noStrike" cap="none" normalizeH="0" baseline="0" dirty="0" smtClean="0">
                        <a:ln>
                          <a:noFill/>
                        </a:ln>
                        <a:solidFill>
                          <a:srgbClr val="FFFFFF"/>
                        </a:solidFill>
                        <a:effectLst/>
                        <a:latin typeface="+mn-lt"/>
                        <a:ea typeface="ＭＳ Ｐゴシック" charset="-128"/>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Year 1</a:t>
                      </a:r>
                      <a:endParaRPr kumimoji="0" lang="en-US" sz="1200" b="1" i="0" u="none" strike="noStrike" cap="none" normalizeH="0" baseline="0" dirty="0" smtClean="0">
                        <a:ln>
                          <a:noFill/>
                        </a:ln>
                        <a:solidFill>
                          <a:srgbClr val="FFFFFF"/>
                        </a:solidFill>
                        <a:effectLst/>
                        <a:latin typeface="+mn-lt"/>
                        <a:ea typeface="ＭＳ Ｐゴシック" charset="-128"/>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Year 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Same students 3 years later</a:t>
                      </a:r>
                      <a:endParaRPr kumimoji="0" lang="en-US" sz="1000" b="1" i="0" u="none" strike="noStrike" cap="none" normalizeH="0" baseline="0" dirty="0" smtClean="0">
                        <a:ln>
                          <a:noFill/>
                        </a:ln>
                        <a:solidFill>
                          <a:srgbClr val="FFFFFF"/>
                        </a:solidFill>
                        <a:effectLst/>
                        <a:latin typeface="+mn-lt"/>
                        <a:ea typeface="ＭＳ Ｐゴシック" charset="-128"/>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Difference</a:t>
                      </a:r>
                      <a:endParaRPr kumimoji="0" lang="en-US" sz="1200" b="1" i="0" u="none" strike="noStrike" cap="none" normalizeH="0" baseline="0" dirty="0" smtClean="0">
                        <a:ln>
                          <a:noFill/>
                        </a:ln>
                        <a:solidFill>
                          <a:srgbClr val="FFFFFF"/>
                        </a:solidFill>
                        <a:effectLst/>
                        <a:latin typeface="+mn-lt"/>
                        <a:ea typeface="ＭＳ Ｐゴシック" charset="-128"/>
                      </a:endParaRPr>
                    </a:p>
                  </a:txBody>
                  <a:tcPr anchor="b"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3-5</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65</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marR="457200" horzOverflow="overflow">
                    <a:solidFill>
                      <a:srgbClr val="FFFF0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66</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66</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marR="457200"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4</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65</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marR="457200"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64</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68</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marR="457200" horzOverflow="overflow"/>
                </a:tc>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Different test in 9</a:t>
                      </a:r>
                      <a:r>
                        <a:rPr kumimoji="0" lang="en-US" sz="1000" u="none" strike="noStrike" cap="none" normalizeH="0" baseline="30000" dirty="0" smtClean="0">
                          <a:ln>
                            <a:noFill/>
                          </a:ln>
                          <a:effectLst/>
                        </a:rPr>
                        <a:t>th</a:t>
                      </a:r>
                      <a:r>
                        <a:rPr kumimoji="0" lang="en-US" sz="1000" u="none" strike="noStrike" cap="none" normalizeH="0" baseline="0" dirty="0" smtClean="0">
                          <a:ln>
                            <a:noFill/>
                          </a:ln>
                          <a:effectLst/>
                        </a:rPr>
                        <a:t> grade</a:t>
                      </a:r>
                      <a:endParaRPr kumimoji="0" lang="en-US" sz="10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7</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No testing done in 10</a:t>
                      </a:r>
                      <a:r>
                        <a:rPr kumimoji="0" lang="en-US" sz="1000" u="none" strike="noStrike" cap="none" normalizeH="0" baseline="30000" dirty="0" smtClean="0">
                          <a:ln>
                            <a:noFill/>
                          </a:ln>
                          <a:effectLst/>
                        </a:rPr>
                        <a:t>th</a:t>
                      </a:r>
                      <a:r>
                        <a:rPr kumimoji="0" lang="en-US" sz="1000" u="none" strike="noStrike" cap="none" normalizeH="0" baseline="0" dirty="0" smtClean="0">
                          <a:ln>
                            <a:noFill/>
                          </a:ln>
                          <a:effectLst/>
                        </a:rPr>
                        <a:t>  grade</a:t>
                      </a:r>
                      <a:endParaRPr kumimoji="0" lang="en-US" sz="10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Different test in 11</a:t>
                      </a:r>
                      <a:r>
                        <a:rPr kumimoji="0" lang="en-US" sz="1000" u="none" strike="noStrike" cap="none" normalizeH="0" baseline="30000" dirty="0" smtClean="0">
                          <a:ln>
                            <a:noFill/>
                          </a:ln>
                          <a:effectLst/>
                        </a:rPr>
                        <a:t>th</a:t>
                      </a:r>
                      <a:r>
                        <a:rPr kumimoji="0" lang="en-US" sz="1000" u="none" strike="noStrike" cap="none" normalizeH="0" baseline="0" dirty="0" smtClean="0">
                          <a:ln>
                            <a:noFill/>
                          </a:ln>
                          <a:effectLst/>
                        </a:rPr>
                        <a:t> grade</a:t>
                      </a:r>
                      <a:endParaRPr kumimoji="0" lang="en-US" sz="10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r>
            </a:tbl>
          </a:graphicData>
        </a:graphic>
      </p:graphicFrame>
      <p:graphicFrame>
        <p:nvGraphicFramePr>
          <p:cNvPr id="8333" name="Group 141"/>
          <p:cNvGraphicFramePr>
            <a:graphicFrameLocks noGrp="1"/>
          </p:cNvGraphicFramePr>
          <p:nvPr>
            <p:extLst>
              <p:ext uri="{D42A27DB-BD31-4B8C-83A1-F6EECF244321}">
                <p14:modId xmlns:p14="http://schemas.microsoft.com/office/powerpoint/2010/main" val="2950357749"/>
              </p:ext>
            </p:extLst>
          </p:nvPr>
        </p:nvGraphicFramePr>
        <p:xfrm>
          <a:off x="4648200" y="2960450"/>
          <a:ext cx="4343400" cy="3312793"/>
        </p:xfrm>
        <a:graphic>
          <a:graphicData uri="http://schemas.openxmlformats.org/drawingml/2006/table">
            <a:tbl>
              <a:tblPr firstRow="1" bandRow="1">
                <a:tableStyleId>{5C22544A-7EE6-4342-B048-85BDC9FD1C3A}</a:tableStyleId>
              </a:tblPr>
              <a:tblGrid>
                <a:gridCol w="762000"/>
                <a:gridCol w="1193800"/>
                <a:gridCol w="1196975"/>
                <a:gridCol w="1190625"/>
              </a:tblGrid>
              <a:tr h="5899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Year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Grade</a:t>
                      </a:r>
                      <a:endParaRPr kumimoji="0" lang="en-US" sz="1200" b="1" i="0" u="none" strike="noStrike" cap="none" normalizeH="0" baseline="0" dirty="0" smtClean="0">
                        <a:ln>
                          <a:noFill/>
                        </a:ln>
                        <a:solidFill>
                          <a:srgbClr val="FFFFFF"/>
                        </a:solidFill>
                        <a:effectLst/>
                        <a:latin typeface="+mn-lt"/>
                        <a:ea typeface="ＭＳ Ｐゴシック" charset="-128"/>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Year 1</a:t>
                      </a:r>
                      <a:endParaRPr kumimoji="0" lang="en-US" sz="1200" b="1" i="0" u="none" strike="noStrike" cap="none" normalizeH="0" baseline="0" dirty="0" smtClean="0">
                        <a:ln>
                          <a:noFill/>
                        </a:ln>
                        <a:solidFill>
                          <a:srgbClr val="FFFFFF"/>
                        </a:solidFill>
                        <a:effectLst/>
                        <a:latin typeface="+mn-lt"/>
                        <a:ea typeface="ＭＳ Ｐゴシック" charset="-128"/>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Year 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Same students 3 years later</a:t>
                      </a:r>
                      <a:endParaRPr kumimoji="0" lang="en-US" sz="1000" b="1" i="0" u="none" strike="noStrike" cap="none" normalizeH="0" baseline="0" dirty="0" smtClean="0">
                        <a:ln>
                          <a:noFill/>
                        </a:ln>
                        <a:solidFill>
                          <a:srgbClr val="FFFFFF"/>
                        </a:solidFill>
                        <a:effectLst/>
                        <a:latin typeface="+mn-lt"/>
                        <a:ea typeface="ＭＳ Ｐゴシック" charset="-128"/>
                      </a:endParaRPr>
                    </a:p>
                  </a:txBody>
                  <a:tcPr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Difference</a:t>
                      </a:r>
                      <a:endParaRPr kumimoji="0" lang="en-US" sz="1200" b="1" i="0" u="none" strike="noStrike" cap="none" normalizeH="0" baseline="0" dirty="0" smtClean="0">
                        <a:ln>
                          <a:noFill/>
                        </a:ln>
                        <a:solidFill>
                          <a:srgbClr val="FFFFFF"/>
                        </a:solidFill>
                        <a:effectLst/>
                        <a:latin typeface="+mn-lt"/>
                        <a:ea typeface="ＭＳ Ｐゴシック" charset="-128"/>
                      </a:endParaRPr>
                    </a:p>
                  </a:txBody>
                  <a:tcPr anchor="b" horzOverflow="overflow"/>
                </a:tc>
              </a:tr>
              <a:tr h="381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3-8</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57</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69</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marR="457200" horzOverflow="overflow">
                    <a:solidFill>
                      <a:srgbClr val="FFFF00"/>
                    </a:solidFill>
                  </a:tcPr>
                </a:tc>
              </a:tr>
              <a:tr h="381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3</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50</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69</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a:t>
                      </a:r>
                      <a:endParaRPr kumimoji="0" lang="en-US" sz="1800" b="1" i="0" u="none" strike="noStrike" cap="none" normalizeH="0" baseline="0" smtClean="0">
                        <a:ln>
                          <a:noFill/>
                        </a:ln>
                        <a:solidFill>
                          <a:srgbClr val="000000"/>
                        </a:solidFill>
                        <a:effectLst/>
                        <a:latin typeface="+mn-lt"/>
                        <a:ea typeface="ＭＳ Ｐゴシック" charset="-128"/>
                      </a:endParaRPr>
                    </a:p>
                  </a:txBody>
                  <a:tcPr marR="457200" horzOverflow="overflow"/>
                </a:tc>
              </a:tr>
              <a:tr h="381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4</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55</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69</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+14</a:t>
                      </a:r>
                      <a:endParaRPr kumimoji="0" lang="en-US" sz="1800" b="1" i="0" u="none" strike="noStrike" cap="none" normalizeH="0" baseline="0" smtClean="0">
                        <a:ln>
                          <a:noFill/>
                        </a:ln>
                        <a:solidFill>
                          <a:srgbClr val="000000"/>
                        </a:solidFill>
                        <a:effectLst/>
                        <a:latin typeface="+mn-lt"/>
                        <a:ea typeface="ＭＳ Ｐゴシック" charset="-128"/>
                      </a:endParaRPr>
                    </a:p>
                  </a:txBody>
                  <a:tcPr marR="457200" horzOverflow="overflow"/>
                </a:tc>
              </a:tr>
              <a:tr h="381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57</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69</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+12</a:t>
                      </a:r>
                      <a:endParaRPr kumimoji="0" lang="en-US" sz="1800" b="1" i="0" u="none" strike="noStrike" cap="none" normalizeH="0" baseline="0" smtClean="0">
                        <a:ln>
                          <a:noFill/>
                        </a:ln>
                        <a:solidFill>
                          <a:srgbClr val="000000"/>
                        </a:solidFill>
                        <a:effectLst/>
                        <a:latin typeface="+mn-lt"/>
                        <a:ea typeface="ＭＳ Ｐゴシック" charset="-128"/>
                      </a:endParaRPr>
                    </a:p>
                  </a:txBody>
                  <a:tcPr marR="457200" horzOverflow="overflow"/>
                </a:tc>
              </a:tr>
              <a:tr h="4107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57</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69</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+12</a:t>
                      </a:r>
                      <a:endParaRPr kumimoji="0" lang="en-US" sz="1800" b="1" i="0" u="none" strike="noStrike" cap="none" normalizeH="0" baseline="0" smtClean="0">
                        <a:ln>
                          <a:noFill/>
                        </a:ln>
                        <a:solidFill>
                          <a:srgbClr val="000000"/>
                        </a:solidFill>
                        <a:effectLst/>
                        <a:latin typeface="+mn-lt"/>
                        <a:ea typeface="ＭＳ Ｐゴシック" charset="-128"/>
                      </a:endParaRPr>
                    </a:p>
                  </a:txBody>
                  <a:tcPr marR="457200" horzOverflow="overflow"/>
                </a:tc>
              </a:tr>
              <a:tr h="40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7</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No testing done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In 10</a:t>
                      </a:r>
                      <a:r>
                        <a:rPr kumimoji="0" lang="en-US" sz="1000" u="none" strike="noStrike" cap="none" normalizeH="0" baseline="30000" dirty="0" smtClean="0">
                          <a:ln>
                            <a:noFill/>
                          </a:ln>
                          <a:effectLst/>
                        </a:rPr>
                        <a:t>th</a:t>
                      </a:r>
                      <a:r>
                        <a:rPr kumimoji="0" lang="en-US" sz="1000" u="none" strike="noStrike" cap="none" normalizeH="0" baseline="0" dirty="0" smtClean="0">
                          <a:ln>
                            <a:noFill/>
                          </a:ln>
                          <a:effectLst/>
                        </a:rPr>
                        <a:t> grade</a:t>
                      </a:r>
                      <a:endParaRPr kumimoji="0" lang="en-US" sz="10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mn-lt"/>
                        <a:ea typeface="ＭＳ Ｐゴシック" charset="-128"/>
                      </a:endParaRPr>
                    </a:p>
                  </a:txBody>
                  <a:tcPr marR="457200" horzOverflow="overflow"/>
                </a:tc>
              </a:tr>
              <a:tr h="381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8</a:t>
                      </a:r>
                      <a:endParaRPr kumimoji="0" lang="en-US" sz="1800" b="1" i="0" u="none" strike="noStrike" cap="none" normalizeH="0" baseline="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65</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71</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a:t>
                      </a:r>
                      <a:endParaRPr kumimoji="0" lang="en-US" sz="1800" b="1" i="0" u="none" strike="noStrike" cap="none" normalizeH="0" baseline="0" dirty="0" smtClean="0">
                        <a:ln>
                          <a:noFill/>
                        </a:ln>
                        <a:solidFill>
                          <a:srgbClr val="000000"/>
                        </a:solidFill>
                        <a:effectLst/>
                        <a:latin typeface="+mn-lt"/>
                        <a:ea typeface="ＭＳ Ｐゴシック" charset="-128"/>
                      </a:endParaRPr>
                    </a:p>
                  </a:txBody>
                  <a:tcPr marR="457200" horzOverflow="overflow"/>
                </a:tc>
              </a:tr>
            </a:tbl>
          </a:graphicData>
        </a:graphic>
      </p:graphicFrame>
      <p:sp>
        <p:nvSpPr>
          <p:cNvPr id="4193" name="TextBox 7"/>
          <p:cNvSpPr txBox="1">
            <a:spLocks noChangeArrowheads="1"/>
          </p:cNvSpPr>
          <p:nvPr/>
        </p:nvSpPr>
        <p:spPr bwMode="auto">
          <a:xfrm>
            <a:off x="152400" y="2364581"/>
            <a:ext cx="4343400" cy="461963"/>
          </a:xfrm>
          <a:prstGeom prst="rect">
            <a:avLst/>
          </a:prstGeom>
          <a:noFill/>
          <a:ln w="9525">
            <a:noFill/>
            <a:miter lim="800000"/>
            <a:headEnd/>
            <a:tailEnd/>
          </a:ln>
        </p:spPr>
        <p:txBody>
          <a:bodyPr>
            <a:spAutoFit/>
          </a:bodyPr>
          <a:lstStyle/>
          <a:p>
            <a:pPr algn="ctr"/>
            <a:r>
              <a:rPr lang="en-US" sz="2400" b="1" dirty="0">
                <a:solidFill>
                  <a:srgbClr val="1D86CD"/>
                </a:solidFill>
              </a:rPr>
              <a:t>Achievement</a:t>
            </a:r>
          </a:p>
        </p:txBody>
      </p:sp>
      <p:sp>
        <p:nvSpPr>
          <p:cNvPr id="4194" name="TextBox 8"/>
          <p:cNvSpPr txBox="1">
            <a:spLocks noChangeArrowheads="1"/>
          </p:cNvSpPr>
          <p:nvPr/>
        </p:nvSpPr>
        <p:spPr bwMode="auto">
          <a:xfrm>
            <a:off x="4648200" y="2364581"/>
            <a:ext cx="4343400" cy="461963"/>
          </a:xfrm>
          <a:prstGeom prst="rect">
            <a:avLst/>
          </a:prstGeom>
          <a:noFill/>
          <a:ln w="9525">
            <a:noFill/>
            <a:miter lim="800000"/>
            <a:headEnd/>
            <a:tailEnd/>
          </a:ln>
        </p:spPr>
        <p:txBody>
          <a:bodyPr>
            <a:spAutoFit/>
          </a:bodyPr>
          <a:lstStyle/>
          <a:p>
            <a:pPr algn="ctr"/>
            <a:r>
              <a:rPr lang="en-US" sz="2400" b="1" dirty="0">
                <a:solidFill>
                  <a:schemeClr val="accent1"/>
                </a:solidFill>
              </a:rPr>
              <a:t>Ability</a:t>
            </a:r>
          </a:p>
        </p:txBody>
      </p:sp>
      <p:sp>
        <p:nvSpPr>
          <p:cNvPr id="5" name="Text Placeholder 4"/>
          <p:cNvSpPr>
            <a:spLocks noGrp="1"/>
          </p:cNvSpPr>
          <p:nvPr>
            <p:ph type="body" idx="10"/>
          </p:nvPr>
        </p:nvSpPr>
        <p:spPr/>
        <p:txBody>
          <a:bodyPr/>
          <a:lstStyle/>
          <a:p>
            <a:r>
              <a:rPr lang="en-US" dirty="0" smtClean="0">
                <a:solidFill>
                  <a:schemeClr val="accent3"/>
                </a:solidFill>
              </a:rPr>
              <a:t>THREE</a:t>
            </a:r>
            <a:r>
              <a:rPr lang="en-US" dirty="0" smtClean="0"/>
              <a:t>-YEAR CHANGE</a:t>
            </a:r>
            <a:endParaRPr lang="en-US" dirty="0"/>
          </a:p>
        </p:txBody>
      </p:sp>
      <p:sp>
        <p:nvSpPr>
          <p:cNvPr id="6" name="Text Placeholder 5"/>
          <p:cNvSpPr>
            <a:spLocks noGrp="1"/>
          </p:cNvSpPr>
          <p:nvPr>
            <p:ph type="body" sz="quarter" idx="11"/>
          </p:nvPr>
        </p:nvSpPr>
        <p:spPr>
          <a:xfrm>
            <a:off x="364435" y="1378848"/>
            <a:ext cx="8337826" cy="852040"/>
          </a:xfrm>
        </p:spPr>
        <p:txBody>
          <a:bodyPr>
            <a:noAutofit/>
          </a:bodyPr>
          <a:lstStyle/>
          <a:p>
            <a:r>
              <a:rPr lang="en-US" dirty="0"/>
              <a:t>Median Percentile Rank</a:t>
            </a:r>
            <a:br>
              <a:rPr lang="en-US" dirty="0"/>
            </a:br>
            <a:r>
              <a:rPr lang="en-US" sz="2000" dirty="0"/>
              <a:t>Continuing Students – 4,822 / 7,755 students</a:t>
            </a:r>
          </a:p>
        </p:txBody>
      </p:sp>
    </p:spTree>
    <p:extLst>
      <p:ext uri="{BB962C8B-B14F-4D97-AF65-F5344CB8AC3E}">
        <p14:creationId xmlns:p14="http://schemas.microsoft.com/office/powerpoint/2010/main" val="18963883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99422" y="2540155"/>
            <a:ext cx="8580002" cy="4088126"/>
          </a:xfrm>
        </p:spPr>
        <p:txBody>
          <a:bodyPr>
            <a:normAutofit/>
          </a:bodyPr>
          <a:lstStyle/>
          <a:p>
            <a:pPr>
              <a:spcBef>
                <a:spcPts val="1400"/>
              </a:spcBef>
              <a:tabLst>
                <a:tab pos="1196975" algn="l"/>
                <a:tab pos="1889125" algn="l"/>
                <a:tab pos="4168775" algn="l"/>
              </a:tabLst>
            </a:pPr>
            <a:r>
              <a:rPr lang="en-US" sz="2400" b="1" dirty="0" smtClean="0">
                <a:solidFill>
                  <a:schemeClr val="accent3"/>
                </a:solidFill>
              </a:rPr>
              <a:t>Composite		+12 percentile points</a:t>
            </a:r>
          </a:p>
          <a:p>
            <a:pPr>
              <a:spcBef>
                <a:spcPts val="1400"/>
              </a:spcBef>
              <a:tabLst>
                <a:tab pos="1196975" algn="l"/>
                <a:tab pos="1889125" algn="l"/>
                <a:tab pos="4114800" algn="l"/>
              </a:tabLst>
            </a:pPr>
            <a:endParaRPr lang="en-US" sz="2400" dirty="0" smtClean="0"/>
          </a:p>
          <a:p>
            <a:pPr>
              <a:spcBef>
                <a:spcPts val="1400"/>
              </a:spcBef>
              <a:tabLst>
                <a:tab pos="1196975" algn="l"/>
                <a:tab pos="1889125" algn="l"/>
                <a:tab pos="4114800" algn="l"/>
              </a:tabLst>
            </a:pPr>
            <a:r>
              <a:rPr lang="en-US" sz="2400" b="1" dirty="0" smtClean="0">
                <a:solidFill>
                  <a:schemeClr val="accent1"/>
                </a:solidFill>
              </a:rPr>
              <a:t>Subtotals</a:t>
            </a:r>
            <a:r>
              <a:rPr lang="en-US" sz="2400" dirty="0" smtClean="0">
                <a:solidFill>
                  <a:schemeClr val="accent1"/>
                </a:solidFill>
              </a:rPr>
              <a:t>:</a:t>
            </a:r>
            <a:r>
              <a:rPr lang="en-US" sz="2400" dirty="0" smtClean="0"/>
              <a:t>		</a:t>
            </a:r>
            <a:r>
              <a:rPr lang="en-US" sz="2400" dirty="0"/>
              <a:t>+7 to +13 percentile </a:t>
            </a:r>
            <a:r>
              <a:rPr lang="en-US" sz="2400" dirty="0" smtClean="0"/>
              <a:t>points</a:t>
            </a:r>
          </a:p>
          <a:p>
            <a:pPr marL="457200" lvl="2" indent="0">
              <a:spcBef>
                <a:spcPts val="1400"/>
              </a:spcBef>
              <a:buNone/>
            </a:pPr>
            <a:r>
              <a:rPr lang="en-US" dirty="0" smtClean="0"/>
              <a:t>Verbal		</a:t>
            </a:r>
          </a:p>
          <a:p>
            <a:pPr marL="457200" lvl="2" indent="0">
              <a:spcBef>
                <a:spcPts val="1400"/>
              </a:spcBef>
              <a:buNone/>
            </a:pPr>
            <a:r>
              <a:rPr lang="en-US" dirty="0" smtClean="0"/>
              <a:t>Quantitative</a:t>
            </a:r>
            <a:endParaRPr lang="en-US" dirty="0"/>
          </a:p>
          <a:p>
            <a:pPr marL="457200" lvl="2" indent="0">
              <a:spcBef>
                <a:spcPts val="1400"/>
              </a:spcBef>
              <a:buNone/>
            </a:pPr>
            <a:r>
              <a:rPr lang="en-US" dirty="0" smtClean="0"/>
              <a:t>Nonverbal</a:t>
            </a:r>
            <a:r>
              <a:rPr lang="en-US" sz="1600" dirty="0" smtClean="0"/>
              <a:t>			</a:t>
            </a:r>
          </a:p>
          <a:p>
            <a:pPr>
              <a:spcBef>
                <a:spcPts val="1400"/>
              </a:spcBef>
            </a:pPr>
            <a:endParaRPr lang="en-US" sz="2000" dirty="0"/>
          </a:p>
        </p:txBody>
      </p:sp>
      <p:sp>
        <p:nvSpPr>
          <p:cNvPr id="2" name="Text Placeholder 1"/>
          <p:cNvSpPr>
            <a:spLocks noGrp="1"/>
          </p:cNvSpPr>
          <p:nvPr>
            <p:ph type="body" idx="10"/>
          </p:nvPr>
        </p:nvSpPr>
        <p:spPr/>
        <p:txBody>
          <a:bodyPr/>
          <a:lstStyle/>
          <a:p>
            <a:r>
              <a:rPr lang="en-US" dirty="0"/>
              <a:t>Students Tested </a:t>
            </a:r>
            <a:endParaRPr lang="en-US" dirty="0" smtClean="0"/>
          </a:p>
          <a:p>
            <a:r>
              <a:rPr lang="en-US" dirty="0" smtClean="0"/>
              <a:t>All </a:t>
            </a:r>
            <a:r>
              <a:rPr lang="en-US" dirty="0"/>
              <a:t>Four </a:t>
            </a:r>
            <a:r>
              <a:rPr lang="en-US" dirty="0" smtClean="0"/>
              <a:t>Years</a:t>
            </a:r>
            <a:endParaRPr lang="en-US" dirty="0"/>
          </a:p>
        </p:txBody>
      </p:sp>
      <p:sp>
        <p:nvSpPr>
          <p:cNvPr id="3" name="Text Placeholder 2"/>
          <p:cNvSpPr>
            <a:spLocks noGrp="1"/>
          </p:cNvSpPr>
          <p:nvPr>
            <p:ph type="body" sz="quarter" idx="11"/>
          </p:nvPr>
        </p:nvSpPr>
        <p:spPr/>
        <p:txBody>
          <a:bodyPr>
            <a:normAutofit/>
          </a:bodyPr>
          <a:lstStyle/>
          <a:p>
            <a:r>
              <a:rPr lang="en-US" dirty="0"/>
              <a:t>Change in Median </a:t>
            </a:r>
            <a:r>
              <a:rPr lang="en-US" dirty="0" smtClean="0">
                <a:solidFill>
                  <a:schemeClr val="accent3"/>
                </a:solidFill>
              </a:rPr>
              <a:t>ABILITY</a:t>
            </a:r>
            <a:r>
              <a:rPr lang="en-US" dirty="0">
                <a:solidFill>
                  <a:schemeClr val="accent3"/>
                </a:solidFill>
              </a:rPr>
              <a:t/>
            </a:r>
            <a:br>
              <a:rPr lang="en-US" dirty="0">
                <a:solidFill>
                  <a:schemeClr val="accent3"/>
                </a:solidFill>
              </a:rPr>
            </a:br>
            <a:r>
              <a:rPr lang="en-US" dirty="0"/>
              <a:t>from 2006 to 2009</a:t>
            </a:r>
          </a:p>
        </p:txBody>
      </p:sp>
    </p:spTree>
    <p:extLst>
      <p:ext uri="{BB962C8B-B14F-4D97-AF65-F5344CB8AC3E}">
        <p14:creationId xmlns:p14="http://schemas.microsoft.com/office/powerpoint/2010/main" val="970607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lstStyle/>
          <a:p>
            <a:r>
              <a:rPr lang="en-US" dirty="0" smtClean="0">
                <a:solidFill>
                  <a:srgbClr val="FF0000"/>
                </a:solidFill>
              </a:rPr>
              <a:t>THREE</a:t>
            </a:r>
            <a:r>
              <a:rPr lang="en-US" dirty="0" smtClean="0"/>
              <a:t>-YEAR CHANGE</a:t>
            </a:r>
          </a:p>
        </p:txBody>
      </p:sp>
      <p:sp>
        <p:nvSpPr>
          <p:cNvPr id="4" name="Text Placeholder 3"/>
          <p:cNvSpPr>
            <a:spLocks noGrp="1"/>
          </p:cNvSpPr>
          <p:nvPr>
            <p:ph type="body" sz="quarter" idx="11"/>
          </p:nvPr>
        </p:nvSpPr>
        <p:spPr>
          <a:xfrm>
            <a:off x="364435" y="1379605"/>
            <a:ext cx="8337826" cy="872528"/>
          </a:xfrm>
        </p:spPr>
        <p:txBody>
          <a:bodyPr>
            <a:normAutofit/>
          </a:bodyPr>
          <a:lstStyle/>
          <a:p>
            <a:r>
              <a:rPr lang="en-US" dirty="0"/>
              <a:t>By </a:t>
            </a:r>
            <a:r>
              <a:rPr lang="en-US" dirty="0" smtClean="0">
                <a:solidFill>
                  <a:schemeClr val="accent3"/>
                </a:solidFill>
              </a:rPr>
              <a:t>ABILITY </a:t>
            </a:r>
            <a:r>
              <a:rPr lang="en-US" dirty="0" smtClean="0"/>
              <a:t>Level </a:t>
            </a:r>
            <a:r>
              <a:rPr lang="en-US" dirty="0"/>
              <a:t>(Grades 3-11)</a:t>
            </a:r>
            <a:br>
              <a:rPr lang="en-US" dirty="0"/>
            </a:br>
            <a:r>
              <a:rPr lang="en-US" dirty="0"/>
              <a:t>Students Attending an Adventist School All 4 Years</a:t>
            </a:r>
          </a:p>
        </p:txBody>
      </p:sp>
      <p:graphicFrame>
        <p:nvGraphicFramePr>
          <p:cNvPr id="6" name="Table 5"/>
          <p:cNvGraphicFramePr>
            <a:graphicFrameLocks noGrp="1"/>
          </p:cNvGraphicFramePr>
          <p:nvPr>
            <p:extLst>
              <p:ext uri="{D42A27DB-BD31-4B8C-83A1-F6EECF244321}">
                <p14:modId xmlns:p14="http://schemas.microsoft.com/office/powerpoint/2010/main" val="2574898839"/>
              </p:ext>
            </p:extLst>
          </p:nvPr>
        </p:nvGraphicFramePr>
        <p:xfrm>
          <a:off x="364435" y="2411543"/>
          <a:ext cx="8503157" cy="3858245"/>
        </p:xfrm>
        <a:graphic>
          <a:graphicData uri="http://schemas.openxmlformats.org/drawingml/2006/table">
            <a:tbl>
              <a:tblPr firstRow="1" bandRow="1">
                <a:tableStyleId>{5C22544A-7EE6-4342-B048-85BDC9FD1C3A}</a:tableStyleId>
              </a:tblPr>
              <a:tblGrid>
                <a:gridCol w="2211557"/>
                <a:gridCol w="1040423"/>
                <a:gridCol w="1040423"/>
                <a:gridCol w="1040423"/>
                <a:gridCol w="1040423"/>
                <a:gridCol w="2129908"/>
              </a:tblGrid>
              <a:tr h="511808">
                <a:tc>
                  <a:txBody>
                    <a:bodyPr/>
                    <a:lstStyle/>
                    <a:p>
                      <a:pPr algn="ctr"/>
                      <a:endParaRPr lang="en-US" sz="2000" b="1" dirty="0">
                        <a:solidFill>
                          <a:schemeClr val="bg1"/>
                        </a:solidFill>
                        <a:latin typeface="+mn-lt"/>
                      </a:endParaRPr>
                    </a:p>
                  </a:txBody>
                  <a:tcPr anchor="ctr"/>
                </a:tc>
                <a:tc gridSpan="4">
                  <a:txBody>
                    <a:bodyPr/>
                    <a:lstStyle/>
                    <a:p>
                      <a:pPr algn="ctr"/>
                      <a:r>
                        <a:rPr lang="en-US" sz="2000" dirty="0" smtClean="0"/>
                        <a:t>2009 Ability </a:t>
                      </a:r>
                      <a:r>
                        <a:rPr lang="en-US" sz="2000" dirty="0" err="1" smtClean="0"/>
                        <a:t>NPRank</a:t>
                      </a:r>
                      <a:endParaRPr lang="en-US" sz="2000" b="1" dirty="0">
                        <a:solidFill>
                          <a:schemeClr val="bg1"/>
                        </a:solidFill>
                        <a:latin typeface="+mn-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endParaRPr lang="en-US" sz="2000" b="1" dirty="0">
                        <a:solidFill>
                          <a:schemeClr val="bg1"/>
                        </a:solidFill>
                        <a:latin typeface="+mn-lt"/>
                      </a:endParaRPr>
                    </a:p>
                  </a:txBody>
                  <a:tcPr anchor="ctr"/>
                </a:tc>
              </a:tr>
              <a:tr h="1299205">
                <a:tc>
                  <a:txBody>
                    <a:bodyPr/>
                    <a:lstStyle/>
                    <a:p>
                      <a:pPr algn="ctr"/>
                      <a:r>
                        <a:rPr lang="en-US" sz="2000" b="1" baseline="0" dirty="0" smtClean="0">
                          <a:solidFill>
                            <a:schemeClr val="bg1"/>
                          </a:solidFill>
                        </a:rPr>
                        <a:t>2006</a:t>
                      </a:r>
                    </a:p>
                    <a:p>
                      <a:pPr algn="ctr"/>
                      <a:r>
                        <a:rPr lang="en-US" sz="2000" b="1" baseline="0" dirty="0" smtClean="0">
                          <a:solidFill>
                            <a:schemeClr val="bg1"/>
                          </a:solidFill>
                        </a:rPr>
                        <a:t>Ability</a:t>
                      </a:r>
                    </a:p>
                    <a:p>
                      <a:pPr algn="ctr"/>
                      <a:r>
                        <a:rPr lang="en-US" sz="2000" b="1" baseline="0" dirty="0" err="1" smtClean="0">
                          <a:solidFill>
                            <a:schemeClr val="bg1"/>
                          </a:solidFill>
                        </a:rPr>
                        <a:t>NPRank</a:t>
                      </a:r>
                      <a:endParaRPr lang="en-US" sz="2000" b="1" baseline="0" dirty="0">
                        <a:solidFill>
                          <a:schemeClr val="bg1"/>
                        </a:solidFill>
                        <a:latin typeface="+mn-lt"/>
                      </a:endParaRPr>
                    </a:p>
                  </a:txBody>
                  <a:tcPr anchor="ctr">
                    <a:solidFill>
                      <a:schemeClr val="accent1"/>
                    </a:solidFill>
                  </a:tcPr>
                </a:tc>
                <a:tc>
                  <a:txBody>
                    <a:bodyPr/>
                    <a:lstStyle/>
                    <a:p>
                      <a:pPr algn="ctr"/>
                      <a:endParaRPr lang="en-US" sz="2000" b="1" baseline="0" dirty="0" smtClean="0">
                        <a:solidFill>
                          <a:schemeClr val="bg1"/>
                        </a:solidFill>
                      </a:endParaRPr>
                    </a:p>
                    <a:p>
                      <a:pPr algn="ctr"/>
                      <a:endParaRPr lang="en-US" sz="2000" b="1" baseline="0" dirty="0" smtClean="0">
                        <a:solidFill>
                          <a:schemeClr val="bg1"/>
                        </a:solidFill>
                      </a:endParaRPr>
                    </a:p>
                    <a:p>
                      <a:pPr algn="ctr"/>
                      <a:r>
                        <a:rPr lang="en-US" sz="2000" b="1" baseline="0" dirty="0" smtClean="0">
                          <a:solidFill>
                            <a:schemeClr val="bg1"/>
                          </a:solidFill>
                        </a:rPr>
                        <a:t>1-25</a:t>
                      </a:r>
                      <a:endParaRPr lang="en-US" sz="2000" b="1" baseline="0" dirty="0">
                        <a:solidFill>
                          <a:schemeClr val="bg1"/>
                        </a:solidFill>
                        <a:latin typeface="+mn-lt"/>
                      </a:endParaRPr>
                    </a:p>
                  </a:txBody>
                  <a:tcPr anchor="ctr">
                    <a:solidFill>
                      <a:schemeClr val="accent1"/>
                    </a:solidFill>
                  </a:tcPr>
                </a:tc>
                <a:tc>
                  <a:txBody>
                    <a:bodyPr/>
                    <a:lstStyle/>
                    <a:p>
                      <a:pPr algn="ctr"/>
                      <a:endParaRPr lang="en-US" sz="2000" b="1" baseline="0" dirty="0" smtClean="0">
                        <a:solidFill>
                          <a:schemeClr val="bg1"/>
                        </a:solidFill>
                      </a:endParaRPr>
                    </a:p>
                    <a:p>
                      <a:pPr algn="ctr"/>
                      <a:endParaRPr lang="en-US" sz="2000" b="1" baseline="0" dirty="0" smtClean="0">
                        <a:solidFill>
                          <a:schemeClr val="bg1"/>
                        </a:solidFill>
                      </a:endParaRPr>
                    </a:p>
                    <a:p>
                      <a:pPr algn="ctr"/>
                      <a:r>
                        <a:rPr lang="en-US" sz="2000" b="1" baseline="0" dirty="0" smtClean="0">
                          <a:solidFill>
                            <a:schemeClr val="bg1"/>
                          </a:solidFill>
                        </a:rPr>
                        <a:t>26-50</a:t>
                      </a:r>
                      <a:endParaRPr lang="en-US" sz="2000" b="1" baseline="0" dirty="0">
                        <a:solidFill>
                          <a:schemeClr val="bg1"/>
                        </a:solidFill>
                        <a:latin typeface="+mn-lt"/>
                      </a:endParaRPr>
                    </a:p>
                  </a:txBody>
                  <a:tcPr anchor="ctr">
                    <a:solidFill>
                      <a:schemeClr val="accent1"/>
                    </a:solidFill>
                  </a:tcPr>
                </a:tc>
                <a:tc>
                  <a:txBody>
                    <a:bodyPr/>
                    <a:lstStyle/>
                    <a:p>
                      <a:pPr algn="ctr"/>
                      <a:endParaRPr lang="en-US" sz="2000" b="1" baseline="0" dirty="0" smtClean="0">
                        <a:solidFill>
                          <a:schemeClr val="bg1"/>
                        </a:solidFill>
                      </a:endParaRPr>
                    </a:p>
                    <a:p>
                      <a:pPr algn="ctr"/>
                      <a:endParaRPr lang="en-US" sz="2000" b="1" baseline="0" dirty="0" smtClean="0">
                        <a:solidFill>
                          <a:schemeClr val="bg1"/>
                        </a:solidFill>
                      </a:endParaRPr>
                    </a:p>
                    <a:p>
                      <a:pPr algn="ctr"/>
                      <a:r>
                        <a:rPr lang="en-US" sz="2000" b="1" baseline="0" dirty="0" smtClean="0">
                          <a:solidFill>
                            <a:schemeClr val="bg1"/>
                          </a:solidFill>
                        </a:rPr>
                        <a:t>51-75</a:t>
                      </a:r>
                      <a:endParaRPr lang="en-US" sz="2000" b="1" baseline="0" dirty="0">
                        <a:solidFill>
                          <a:schemeClr val="bg1"/>
                        </a:solidFill>
                        <a:latin typeface="+mn-lt"/>
                      </a:endParaRPr>
                    </a:p>
                  </a:txBody>
                  <a:tcPr anchor="ctr">
                    <a:solidFill>
                      <a:schemeClr val="accent1"/>
                    </a:solidFill>
                  </a:tcPr>
                </a:tc>
                <a:tc>
                  <a:txBody>
                    <a:bodyPr/>
                    <a:lstStyle/>
                    <a:p>
                      <a:pPr algn="ctr"/>
                      <a:endParaRPr lang="en-US" sz="2000" b="1" baseline="0" dirty="0" smtClean="0">
                        <a:solidFill>
                          <a:schemeClr val="bg1"/>
                        </a:solidFill>
                      </a:endParaRPr>
                    </a:p>
                    <a:p>
                      <a:pPr algn="ctr"/>
                      <a:endParaRPr lang="en-US" sz="2000" b="1" baseline="0" dirty="0" smtClean="0">
                        <a:solidFill>
                          <a:schemeClr val="bg1"/>
                        </a:solidFill>
                      </a:endParaRPr>
                    </a:p>
                    <a:p>
                      <a:pPr algn="ctr"/>
                      <a:r>
                        <a:rPr lang="en-US" sz="2000" b="1" baseline="0" dirty="0" smtClean="0">
                          <a:solidFill>
                            <a:schemeClr val="bg1"/>
                          </a:solidFill>
                        </a:rPr>
                        <a:t>76-99</a:t>
                      </a:r>
                      <a:endParaRPr lang="en-US" sz="2000" b="1" baseline="0" dirty="0">
                        <a:solidFill>
                          <a:schemeClr val="bg1"/>
                        </a:solidFill>
                        <a:latin typeface="+mn-lt"/>
                      </a:endParaRPr>
                    </a:p>
                  </a:txBody>
                  <a:tcPr anchor="ctr">
                    <a:solidFill>
                      <a:schemeClr val="accent1"/>
                    </a:solidFill>
                  </a:tcPr>
                </a:tc>
                <a:tc>
                  <a:txBody>
                    <a:bodyPr/>
                    <a:lstStyle/>
                    <a:p>
                      <a:pPr algn="ctr"/>
                      <a:r>
                        <a:rPr lang="en-US" sz="2000" b="1" baseline="0" dirty="0" smtClean="0">
                          <a:solidFill>
                            <a:schemeClr val="bg1"/>
                          </a:solidFill>
                        </a:rPr>
                        <a:t> Total that Moved to Higher Quartile</a:t>
                      </a:r>
                    </a:p>
                  </a:txBody>
                  <a:tcPr anchor="ctr">
                    <a:solidFill>
                      <a:schemeClr val="accent1"/>
                    </a:solidFill>
                  </a:tcPr>
                </a:tc>
              </a:tr>
              <a:tr h="511808">
                <a:tc>
                  <a:txBody>
                    <a:bodyPr/>
                    <a:lstStyle/>
                    <a:p>
                      <a:pPr algn="ctr"/>
                      <a:r>
                        <a:rPr lang="en-US" sz="2000" b="1" dirty="0" smtClean="0"/>
                        <a:t>1-25</a:t>
                      </a:r>
                      <a:endParaRPr lang="en-US" sz="2000" b="1" dirty="0">
                        <a:latin typeface="+mn-lt"/>
                      </a:endParaRPr>
                    </a:p>
                  </a:txBody>
                  <a:tcPr anchor="ctr"/>
                </a:tc>
                <a:tc>
                  <a:txBody>
                    <a:bodyPr/>
                    <a:lstStyle/>
                    <a:p>
                      <a:pPr algn="r" fontAlgn="b"/>
                      <a:r>
                        <a:rPr lang="en-US" sz="2000" u="none" strike="noStrike" dirty="0"/>
                        <a:t>36%</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48%</a:t>
                      </a:r>
                      <a:endParaRPr lang="en-US" sz="2000" b="0" i="0" u="none" strike="noStrike" dirty="0">
                        <a:solidFill>
                          <a:srgbClr val="000000"/>
                        </a:solidFill>
                        <a:latin typeface="+mn-lt"/>
                      </a:endParaRPr>
                    </a:p>
                  </a:txBody>
                  <a:tcPr marL="9525" marR="274320" marT="9525" marB="0" anchor="ctr">
                    <a:solidFill>
                      <a:schemeClr val="accent4"/>
                    </a:solidFill>
                  </a:tcPr>
                </a:tc>
                <a:tc>
                  <a:txBody>
                    <a:bodyPr/>
                    <a:lstStyle/>
                    <a:p>
                      <a:pPr algn="r" fontAlgn="b"/>
                      <a:r>
                        <a:rPr lang="en-US" sz="2000" u="none" strike="noStrike" dirty="0"/>
                        <a:t>13%</a:t>
                      </a:r>
                      <a:endParaRPr lang="en-US" sz="2000" b="0" i="0" u="none" strike="noStrike" dirty="0">
                        <a:solidFill>
                          <a:srgbClr val="000000"/>
                        </a:solidFill>
                        <a:latin typeface="+mn-lt"/>
                      </a:endParaRPr>
                    </a:p>
                  </a:txBody>
                  <a:tcPr marL="9525" marR="274320" marT="9525" marB="0" anchor="ctr">
                    <a:solidFill>
                      <a:schemeClr val="accent4"/>
                    </a:solidFill>
                  </a:tcPr>
                </a:tc>
                <a:tc>
                  <a:txBody>
                    <a:bodyPr/>
                    <a:lstStyle/>
                    <a:p>
                      <a:pPr algn="r" fontAlgn="b"/>
                      <a:r>
                        <a:rPr lang="en-US" sz="2000" u="none" strike="noStrike" dirty="0"/>
                        <a:t>3%</a:t>
                      </a:r>
                      <a:endParaRPr lang="en-US" sz="2000" b="0" i="0" u="none" strike="noStrike" dirty="0">
                        <a:solidFill>
                          <a:srgbClr val="000000"/>
                        </a:solidFill>
                        <a:latin typeface="+mn-lt"/>
                      </a:endParaRPr>
                    </a:p>
                  </a:txBody>
                  <a:tcPr marL="9525" marR="274320" marT="9525" marB="0" anchor="ctr">
                    <a:solidFill>
                      <a:schemeClr val="accent4"/>
                    </a:solidFill>
                  </a:tcPr>
                </a:tc>
                <a:tc>
                  <a:txBody>
                    <a:bodyPr/>
                    <a:lstStyle/>
                    <a:p>
                      <a:pPr algn="ctr" fontAlgn="b"/>
                      <a:r>
                        <a:rPr lang="en-US" sz="2000" b="1" u="none" strike="noStrike" dirty="0" smtClean="0">
                          <a:solidFill>
                            <a:srgbClr val="E8950E"/>
                          </a:solidFill>
                        </a:rPr>
                        <a:t>64%</a:t>
                      </a:r>
                      <a:endParaRPr lang="en-US" sz="2000" b="1" i="0" u="none" strike="noStrike" dirty="0">
                        <a:solidFill>
                          <a:srgbClr val="E8950E"/>
                        </a:solidFill>
                        <a:latin typeface="+mn-lt"/>
                      </a:endParaRPr>
                    </a:p>
                  </a:txBody>
                  <a:tcPr marL="9525" marR="274320" marT="9525" marB="0" anchor="ctr"/>
                </a:tc>
              </a:tr>
              <a:tr h="511808">
                <a:tc>
                  <a:txBody>
                    <a:bodyPr/>
                    <a:lstStyle/>
                    <a:p>
                      <a:pPr algn="ctr"/>
                      <a:r>
                        <a:rPr lang="en-US" sz="2000" b="1" dirty="0" smtClean="0"/>
                        <a:t>26-50</a:t>
                      </a:r>
                      <a:endParaRPr lang="en-US" sz="2000" b="1" dirty="0">
                        <a:latin typeface="+mn-lt"/>
                      </a:endParaRPr>
                    </a:p>
                  </a:txBody>
                  <a:tcPr anchor="ctr"/>
                </a:tc>
                <a:tc>
                  <a:txBody>
                    <a:bodyPr/>
                    <a:lstStyle/>
                    <a:p>
                      <a:pPr algn="r" fontAlgn="b"/>
                      <a:r>
                        <a:rPr lang="en-US" sz="2000" u="none" strike="noStrike" dirty="0"/>
                        <a:t>5%</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41%</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44%</a:t>
                      </a:r>
                      <a:endParaRPr lang="en-US" sz="2000" b="0" i="0" u="none" strike="noStrike" dirty="0">
                        <a:solidFill>
                          <a:srgbClr val="000000"/>
                        </a:solidFill>
                        <a:latin typeface="+mn-lt"/>
                      </a:endParaRPr>
                    </a:p>
                  </a:txBody>
                  <a:tcPr marL="9525" marR="274320" marT="9525" marB="0" anchor="ctr">
                    <a:solidFill>
                      <a:schemeClr val="accent6"/>
                    </a:solidFill>
                  </a:tcPr>
                </a:tc>
                <a:tc>
                  <a:txBody>
                    <a:bodyPr/>
                    <a:lstStyle/>
                    <a:p>
                      <a:pPr algn="r" fontAlgn="b"/>
                      <a:r>
                        <a:rPr lang="en-US" sz="2000" u="none" strike="noStrike" dirty="0"/>
                        <a:t>9%</a:t>
                      </a:r>
                      <a:endParaRPr lang="en-US" sz="2000" b="0" i="0" u="none" strike="noStrike" dirty="0">
                        <a:solidFill>
                          <a:srgbClr val="000000"/>
                        </a:solidFill>
                        <a:latin typeface="+mn-lt"/>
                      </a:endParaRPr>
                    </a:p>
                  </a:txBody>
                  <a:tcPr marL="9525" marR="274320" marT="9525" marB="0" anchor="ctr">
                    <a:solidFill>
                      <a:schemeClr val="accent6"/>
                    </a:solidFill>
                  </a:tcPr>
                </a:tc>
                <a:tc>
                  <a:txBody>
                    <a:bodyPr/>
                    <a:lstStyle/>
                    <a:p>
                      <a:pPr algn="ctr" fontAlgn="b"/>
                      <a:r>
                        <a:rPr lang="en-US" sz="2000" b="1" u="none" strike="noStrike" dirty="0" smtClean="0">
                          <a:solidFill>
                            <a:schemeClr val="accent6"/>
                          </a:solidFill>
                        </a:rPr>
                        <a:t>53%</a:t>
                      </a:r>
                      <a:endParaRPr lang="en-US" sz="2000" b="1" i="0" u="none" strike="noStrike" dirty="0">
                        <a:solidFill>
                          <a:schemeClr val="accent6"/>
                        </a:solidFill>
                        <a:latin typeface="+mn-lt"/>
                      </a:endParaRPr>
                    </a:p>
                  </a:txBody>
                  <a:tcPr marL="9525" marR="274320" marT="9525" marB="0" anchor="ctr"/>
                </a:tc>
              </a:tr>
              <a:tr h="511808">
                <a:tc>
                  <a:txBody>
                    <a:bodyPr/>
                    <a:lstStyle/>
                    <a:p>
                      <a:pPr algn="ctr"/>
                      <a:r>
                        <a:rPr lang="en-US" sz="2000" b="1" dirty="0" smtClean="0"/>
                        <a:t>51-75</a:t>
                      </a:r>
                      <a:endParaRPr lang="en-US" sz="2000" b="1" dirty="0">
                        <a:latin typeface="+mn-lt"/>
                      </a:endParaRPr>
                    </a:p>
                  </a:txBody>
                  <a:tcPr anchor="ctr"/>
                </a:tc>
                <a:tc>
                  <a:txBody>
                    <a:bodyPr/>
                    <a:lstStyle/>
                    <a:p>
                      <a:pPr algn="r" fontAlgn="b"/>
                      <a:r>
                        <a:rPr lang="en-US" sz="2000" u="none" strike="noStrike"/>
                        <a:t>1%</a:t>
                      </a:r>
                      <a:endParaRPr lang="en-US" sz="2000" b="0" i="0" u="none" strike="noStrike">
                        <a:solidFill>
                          <a:srgbClr val="000000"/>
                        </a:solidFill>
                        <a:latin typeface="+mn-lt"/>
                      </a:endParaRPr>
                    </a:p>
                  </a:txBody>
                  <a:tcPr marL="9525" marR="274320" marT="9525" marB="0" anchor="ctr"/>
                </a:tc>
                <a:tc>
                  <a:txBody>
                    <a:bodyPr/>
                    <a:lstStyle/>
                    <a:p>
                      <a:pPr algn="r" fontAlgn="b"/>
                      <a:r>
                        <a:rPr lang="en-US" sz="2000" u="none" strike="noStrike" dirty="0"/>
                        <a:t>8%</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48%</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43%</a:t>
                      </a:r>
                      <a:endParaRPr lang="en-US" sz="2000" b="0" i="0" u="none" strike="noStrike" dirty="0">
                        <a:solidFill>
                          <a:srgbClr val="000000"/>
                        </a:solidFill>
                        <a:latin typeface="+mn-lt"/>
                      </a:endParaRPr>
                    </a:p>
                  </a:txBody>
                  <a:tcPr marL="9525" marR="274320" marT="9525" marB="0" anchor="ctr">
                    <a:solidFill>
                      <a:schemeClr val="accent2"/>
                    </a:solidFill>
                  </a:tcPr>
                </a:tc>
                <a:tc>
                  <a:txBody>
                    <a:bodyPr/>
                    <a:lstStyle/>
                    <a:p>
                      <a:pPr algn="ctr" fontAlgn="b"/>
                      <a:r>
                        <a:rPr lang="en-US" sz="2000" b="1" u="none" strike="noStrike" dirty="0" smtClean="0">
                          <a:solidFill>
                            <a:schemeClr val="accent2"/>
                          </a:solidFill>
                        </a:rPr>
                        <a:t>43%</a:t>
                      </a:r>
                      <a:endParaRPr lang="en-US" sz="2000" b="1" i="0" u="none" strike="noStrike" dirty="0">
                        <a:solidFill>
                          <a:schemeClr val="accent2"/>
                        </a:solidFill>
                        <a:latin typeface="+mn-lt"/>
                      </a:endParaRPr>
                    </a:p>
                  </a:txBody>
                  <a:tcPr marL="9525" marR="274320" marT="9525" marB="0" anchor="ctr"/>
                </a:tc>
              </a:tr>
              <a:tr h="511808">
                <a:tc>
                  <a:txBody>
                    <a:bodyPr/>
                    <a:lstStyle/>
                    <a:p>
                      <a:pPr algn="ctr"/>
                      <a:r>
                        <a:rPr lang="en-US" sz="2000" b="1" dirty="0" smtClean="0"/>
                        <a:t>76-99</a:t>
                      </a:r>
                      <a:endParaRPr lang="en-US" sz="2000" b="1" dirty="0">
                        <a:latin typeface="+mn-lt"/>
                      </a:endParaRPr>
                    </a:p>
                  </a:txBody>
                  <a:tcPr anchor="ctr"/>
                </a:tc>
                <a:tc>
                  <a:txBody>
                    <a:bodyPr/>
                    <a:lstStyle/>
                    <a:p>
                      <a:pPr algn="r" fontAlgn="b"/>
                      <a:r>
                        <a:rPr lang="en-US" sz="2000" u="none" strike="noStrike" dirty="0"/>
                        <a:t>0%</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0%</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8%</a:t>
                      </a:r>
                      <a:endParaRPr lang="en-US" sz="2000" b="0" i="0" u="none" strike="noStrike" dirty="0">
                        <a:solidFill>
                          <a:srgbClr val="000000"/>
                        </a:solidFill>
                        <a:latin typeface="+mn-lt"/>
                      </a:endParaRPr>
                    </a:p>
                  </a:txBody>
                  <a:tcPr marL="9525" marR="274320" marT="9525" marB="0" anchor="ctr"/>
                </a:tc>
                <a:tc>
                  <a:txBody>
                    <a:bodyPr/>
                    <a:lstStyle/>
                    <a:p>
                      <a:pPr algn="r" fontAlgn="b"/>
                      <a:r>
                        <a:rPr lang="en-US" sz="2000" u="none" strike="noStrike" dirty="0"/>
                        <a:t>92%</a:t>
                      </a:r>
                      <a:endParaRPr lang="en-US" sz="2000" b="0" i="0" u="none" strike="noStrike" dirty="0">
                        <a:solidFill>
                          <a:srgbClr val="000000"/>
                        </a:solidFill>
                        <a:latin typeface="+mn-lt"/>
                      </a:endParaRPr>
                    </a:p>
                  </a:txBody>
                  <a:tcPr marL="9525" marR="274320" marT="9525" marB="0" anchor="ctr"/>
                </a:tc>
                <a:tc>
                  <a:txBody>
                    <a:bodyPr/>
                    <a:lstStyle/>
                    <a:p>
                      <a:pPr algn="ctr" fontAlgn="b"/>
                      <a:endParaRPr lang="en-US" sz="2000" b="0" i="0" u="none" strike="noStrike" dirty="0">
                        <a:solidFill>
                          <a:srgbClr val="000000"/>
                        </a:solidFill>
                        <a:latin typeface="+mn-lt"/>
                      </a:endParaRPr>
                    </a:p>
                  </a:txBody>
                  <a:tcPr marL="9525" marR="274320" marT="9525" marB="0" anchor="ctr"/>
                </a:tc>
              </a:tr>
            </a:tbl>
          </a:graphicData>
        </a:graphic>
      </p:graphicFrame>
    </p:spTree>
    <p:extLst>
      <p:ext uri="{BB962C8B-B14F-4D97-AF65-F5344CB8AC3E}">
        <p14:creationId xmlns:p14="http://schemas.microsoft.com/office/powerpoint/2010/main" val="2264212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b="1" dirty="0" smtClean="0">
                <a:solidFill>
                  <a:schemeClr val="accent4"/>
                </a:solidFill>
                <a:ea typeface="+mj-ea"/>
                <a:cs typeface="Minion Pro"/>
              </a:rPr>
              <a:t>Increase in ability is </a:t>
            </a:r>
            <a:r>
              <a:rPr lang="en-US" sz="3200" b="1" dirty="0">
                <a:solidFill>
                  <a:schemeClr val="accent4"/>
                </a:solidFill>
                <a:ea typeface="+mj-ea"/>
                <a:cs typeface="Minion Pro"/>
              </a:rPr>
              <a:t>greater than </a:t>
            </a:r>
            <a:br>
              <a:rPr lang="en-US" sz="3200" b="1" dirty="0">
                <a:solidFill>
                  <a:schemeClr val="accent4"/>
                </a:solidFill>
                <a:ea typeface="+mj-ea"/>
                <a:cs typeface="Minion Pro"/>
              </a:rPr>
            </a:br>
            <a:r>
              <a:rPr lang="en-US" sz="3200" b="1" dirty="0" smtClean="0">
                <a:solidFill>
                  <a:schemeClr val="accent4"/>
                </a:solidFill>
                <a:ea typeface="+mj-ea"/>
                <a:cs typeface="Minion Pro"/>
              </a:rPr>
              <a:t>increase </a:t>
            </a:r>
            <a:r>
              <a:rPr lang="en-US" sz="3200" b="1" dirty="0">
                <a:solidFill>
                  <a:schemeClr val="accent4"/>
                </a:solidFill>
                <a:ea typeface="+mj-ea"/>
                <a:cs typeface="Minion Pro"/>
              </a:rPr>
              <a:t>in </a:t>
            </a:r>
            <a:r>
              <a:rPr lang="en-US" sz="3200" b="1" dirty="0" smtClean="0">
                <a:solidFill>
                  <a:schemeClr val="accent4"/>
                </a:solidFill>
                <a:ea typeface="+mj-ea"/>
                <a:cs typeface="Minion Pro"/>
              </a:rPr>
              <a:t>achievement</a:t>
            </a:r>
            <a:r>
              <a:rPr lang="en-US" sz="2400" b="1" dirty="0">
                <a:solidFill>
                  <a:schemeClr val="accent4"/>
                </a:solidFill>
              </a:rPr>
              <a:t>.</a:t>
            </a:r>
            <a:endParaRPr lang="en-US" sz="2400" b="1" dirty="0" smtClean="0">
              <a:solidFill>
                <a:schemeClr val="accent4"/>
              </a:solidFill>
            </a:endParaRPr>
          </a:p>
          <a:p>
            <a:pPr algn="ctr">
              <a:spcBef>
                <a:spcPts val="1200"/>
              </a:spcBef>
            </a:pPr>
            <a:endParaRPr lang="en-US" altLang="ja-JP" sz="2800" dirty="0" smtClean="0"/>
          </a:p>
          <a:p>
            <a:pPr algn="ctr">
              <a:spcBef>
                <a:spcPts val="1200"/>
              </a:spcBef>
            </a:pPr>
            <a:r>
              <a:rPr lang="ja-JP" altLang="en-US" sz="2800" dirty="0" smtClean="0"/>
              <a:t>“</a:t>
            </a:r>
            <a:r>
              <a:rPr lang="en-US" sz="2800" dirty="0"/>
              <a:t>It is the work of true education to . . . train the youth to be thinkers </a:t>
            </a:r>
            <a:r>
              <a:rPr lang="en-US" sz="2800" b="1" dirty="0">
                <a:solidFill>
                  <a:srgbClr val="B50B1B"/>
                </a:solidFill>
              </a:rPr>
              <a:t>[ability] </a:t>
            </a:r>
          </a:p>
          <a:p>
            <a:pPr algn="ctr">
              <a:spcBef>
                <a:spcPts val="1200"/>
              </a:spcBef>
            </a:pPr>
            <a:r>
              <a:rPr lang="en-US" sz="2800" dirty="0"/>
              <a:t>and not </a:t>
            </a:r>
          </a:p>
          <a:p>
            <a:pPr algn="ctr">
              <a:spcBef>
                <a:spcPts val="1200"/>
              </a:spcBef>
            </a:pPr>
            <a:r>
              <a:rPr lang="en-US" sz="2800" dirty="0"/>
              <a:t>mere reflectors of other </a:t>
            </a:r>
            <a:r>
              <a:rPr lang="en-US" sz="2800" dirty="0" smtClean="0"/>
              <a:t>people’s </a:t>
            </a:r>
            <a:r>
              <a:rPr lang="en-US" sz="2800" dirty="0"/>
              <a:t>thoughts </a:t>
            </a:r>
            <a:r>
              <a:rPr lang="en-US" sz="2800" b="1" dirty="0">
                <a:solidFill>
                  <a:schemeClr val="accent3"/>
                </a:solidFill>
              </a:rPr>
              <a:t>[</a:t>
            </a:r>
            <a:r>
              <a:rPr lang="en-US" sz="2800" b="1" dirty="0" smtClean="0">
                <a:solidFill>
                  <a:schemeClr val="accent3"/>
                </a:solidFill>
              </a:rPr>
              <a:t>achievement]</a:t>
            </a:r>
            <a:r>
              <a:rPr lang="en-US" sz="2800" dirty="0" smtClean="0"/>
              <a:t>.</a:t>
            </a:r>
            <a:r>
              <a:rPr lang="en-US" sz="2800" dirty="0"/>
              <a:t>	</a:t>
            </a:r>
            <a:r>
              <a:rPr lang="en-US" sz="3000" dirty="0"/>
              <a:t>												</a:t>
            </a:r>
            <a:r>
              <a:rPr lang="en-US" sz="2600" dirty="0"/>
              <a:t>	</a:t>
            </a:r>
            <a:endParaRPr lang="en-US" sz="2600" dirty="0" smtClean="0"/>
          </a:p>
          <a:p>
            <a:pPr algn="ctr"/>
            <a:r>
              <a:rPr lang="en-US" sz="2600" dirty="0"/>
              <a:t>	</a:t>
            </a:r>
            <a:r>
              <a:rPr lang="en-US" sz="2600" dirty="0" smtClean="0"/>
              <a:t>											- </a:t>
            </a:r>
            <a:r>
              <a:rPr lang="en-US" sz="2200" i="1" dirty="0" smtClean="0"/>
              <a:t>Education</a:t>
            </a:r>
            <a:r>
              <a:rPr lang="en-US" sz="2200" dirty="0"/>
              <a:t>, </a:t>
            </a:r>
            <a:r>
              <a:rPr lang="en-US" sz="2200" dirty="0" smtClean="0"/>
              <a:t>17</a:t>
            </a:r>
            <a:endParaRPr lang="en-US" sz="2200" dirty="0"/>
          </a:p>
          <a:p>
            <a:endParaRPr lang="en-US" sz="3200" dirty="0"/>
          </a:p>
        </p:txBody>
      </p:sp>
      <p:sp>
        <p:nvSpPr>
          <p:cNvPr id="2" name="Text Placeholder 1"/>
          <p:cNvSpPr>
            <a:spLocks noGrp="1"/>
          </p:cNvSpPr>
          <p:nvPr>
            <p:ph type="body" idx="10"/>
          </p:nvPr>
        </p:nvSpPr>
        <p:spPr/>
        <p:txBody>
          <a:bodyPr/>
          <a:lstStyle/>
          <a:p>
            <a:r>
              <a:rPr lang="en-US" dirty="0" smtClean="0"/>
              <a:t>INCREASE IN ABILITY </a:t>
            </a:r>
            <a:endParaRPr lang="en-US" dirty="0"/>
          </a:p>
        </p:txBody>
      </p:sp>
    </p:spTree>
    <p:extLst>
      <p:ext uri="{BB962C8B-B14F-4D97-AF65-F5344CB8AC3E}">
        <p14:creationId xmlns:p14="http://schemas.microsoft.com/office/powerpoint/2010/main" val="394055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P900430484.JPG"/>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4" name="Title 13"/>
          <p:cNvSpPr>
            <a:spLocks noGrp="1"/>
          </p:cNvSpPr>
          <p:nvPr>
            <p:ph type="title"/>
          </p:nvPr>
        </p:nvSpPr>
        <p:spPr/>
        <p:txBody>
          <a:bodyPr/>
          <a:lstStyle/>
          <a:p>
            <a:pPr>
              <a:lnSpc>
                <a:spcPts val="6700"/>
              </a:lnSpc>
            </a:pPr>
            <a:r>
              <a:rPr lang="en-US" sz="6600" dirty="0"/>
              <a:t>FACTORS RELATED TO GOOD ACHIEVEMENT</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414152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Untitled.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idx="10"/>
          </p:nvPr>
        </p:nvSpPr>
        <p:spPr/>
        <p:txBody>
          <a:bodyPr/>
          <a:lstStyle/>
          <a:p>
            <a:r>
              <a:rPr lang="en-US" sz="3600" dirty="0" smtClean="0"/>
              <a:t>NATIONAL MEDIA ATTENTION</a:t>
            </a:r>
            <a:endParaRPr lang="en-US" sz="3600" dirty="0"/>
          </a:p>
        </p:txBody>
      </p:sp>
      <p:sp>
        <p:nvSpPr>
          <p:cNvPr id="2" name="TextBox 1"/>
          <p:cNvSpPr txBox="1"/>
          <p:nvPr/>
        </p:nvSpPr>
        <p:spPr>
          <a:xfrm>
            <a:off x="6333436" y="122100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929281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numCol="1" spcCol="365760">
            <a:normAutofit/>
          </a:bodyPr>
          <a:lstStyle/>
          <a:p>
            <a:pPr marR="0" lvl="0">
              <a:spcBef>
                <a:spcPts val="0"/>
              </a:spcBef>
              <a:spcAft>
                <a:spcPts val="600"/>
              </a:spcAft>
            </a:pPr>
            <a:r>
              <a:rPr lang="en-US" b="1" dirty="0">
                <a:ea typeface="Calibri"/>
                <a:cs typeface="Times New Roman"/>
              </a:rPr>
              <a:t>Spend appropriate time after school in </a:t>
            </a:r>
            <a:r>
              <a:rPr lang="en-US" b="1" dirty="0">
                <a:solidFill>
                  <a:schemeClr val="accent3"/>
                </a:solidFill>
                <a:ea typeface="Calibri"/>
                <a:cs typeface="Times New Roman"/>
              </a:rPr>
              <a:t>“positive” </a:t>
            </a:r>
            <a:r>
              <a:rPr lang="en-US" b="1" dirty="0">
                <a:ea typeface="Calibri"/>
                <a:cs typeface="Times New Roman"/>
              </a:rPr>
              <a:t>activities</a:t>
            </a:r>
            <a:endParaRPr lang="en-US" dirty="0">
              <a:ea typeface="Calibri"/>
              <a:cs typeface="Times New Roman"/>
            </a:endParaRPr>
          </a:p>
          <a:p>
            <a:pPr marL="679450" lvl="1" indent="-222250">
              <a:spcBef>
                <a:spcPts val="0"/>
              </a:spcBef>
              <a:spcAft>
                <a:spcPts val="600"/>
              </a:spcAft>
              <a:buFont typeface="Arial"/>
              <a:buChar char="•"/>
            </a:pPr>
            <a:r>
              <a:rPr lang="en-US" dirty="0">
                <a:ea typeface="Calibri"/>
                <a:cs typeface="Times New Roman"/>
              </a:rPr>
              <a:t>read things not required for </a:t>
            </a:r>
            <a:r>
              <a:rPr lang="en-US" dirty="0" smtClean="0">
                <a:ea typeface="Calibri"/>
                <a:cs typeface="Times New Roman"/>
              </a:rPr>
              <a:t>school</a:t>
            </a:r>
            <a:endParaRPr lang="en-US" dirty="0">
              <a:ea typeface="Calibri"/>
              <a:cs typeface="Times New Roman"/>
            </a:endParaRPr>
          </a:p>
          <a:p>
            <a:pPr marL="679450" lvl="1" indent="-222250">
              <a:spcBef>
                <a:spcPts val="0"/>
              </a:spcBef>
              <a:spcAft>
                <a:spcPts val="600"/>
              </a:spcAft>
              <a:buFont typeface="Arial"/>
              <a:buChar char="•"/>
            </a:pPr>
            <a:r>
              <a:rPr lang="en-US" dirty="0" smtClean="0">
                <a:ea typeface="Calibri"/>
                <a:cs typeface="Times New Roman"/>
              </a:rPr>
              <a:t>doing </a:t>
            </a:r>
            <a:r>
              <a:rPr lang="en-US" dirty="0">
                <a:ea typeface="Calibri"/>
                <a:cs typeface="Times New Roman"/>
              </a:rPr>
              <a:t>family </a:t>
            </a:r>
            <a:r>
              <a:rPr lang="en-US" dirty="0" smtClean="0">
                <a:ea typeface="Calibri"/>
                <a:cs typeface="Times New Roman"/>
              </a:rPr>
              <a:t>chores</a:t>
            </a:r>
            <a:endParaRPr lang="en-US" b="1" dirty="0" smtClean="0">
              <a:ea typeface="Calibri"/>
              <a:cs typeface="Times New Roman"/>
            </a:endParaRPr>
          </a:p>
          <a:p>
            <a:pPr marR="0" lvl="0">
              <a:spcBef>
                <a:spcPts val="0"/>
              </a:spcBef>
              <a:spcAft>
                <a:spcPts val="600"/>
              </a:spcAft>
            </a:pPr>
            <a:r>
              <a:rPr lang="en-US" b="1" dirty="0" smtClean="0">
                <a:ea typeface="Calibri"/>
                <a:cs typeface="Times New Roman"/>
              </a:rPr>
              <a:t>Spend </a:t>
            </a:r>
            <a:r>
              <a:rPr lang="en-US" b="1" dirty="0">
                <a:ea typeface="Calibri"/>
                <a:cs typeface="Times New Roman"/>
              </a:rPr>
              <a:t>less time after school in </a:t>
            </a:r>
            <a:r>
              <a:rPr lang="en-US" b="1" dirty="0">
                <a:solidFill>
                  <a:schemeClr val="accent3"/>
                </a:solidFill>
                <a:ea typeface="Calibri"/>
                <a:cs typeface="Times New Roman"/>
              </a:rPr>
              <a:t>“detracting” </a:t>
            </a:r>
            <a:r>
              <a:rPr lang="en-US" b="1" dirty="0">
                <a:ea typeface="Calibri"/>
                <a:cs typeface="Times New Roman"/>
              </a:rPr>
              <a:t>activities</a:t>
            </a:r>
            <a:endParaRPr lang="en-US" dirty="0">
              <a:ea typeface="Calibri"/>
              <a:cs typeface="Times New Roman"/>
            </a:endParaRPr>
          </a:p>
          <a:p>
            <a:pPr marL="800100" lvl="1" indent="-342900">
              <a:spcBef>
                <a:spcPts val="0"/>
              </a:spcBef>
              <a:spcAft>
                <a:spcPts val="600"/>
              </a:spcAft>
              <a:buFont typeface="Arial"/>
              <a:buChar char="•"/>
              <a:tabLst>
                <a:tab pos="857250" algn="l"/>
              </a:tabLst>
            </a:pPr>
            <a:r>
              <a:rPr lang="en-US" dirty="0">
                <a:ea typeface="Calibri"/>
                <a:cs typeface="Times New Roman"/>
              </a:rPr>
              <a:t>watching </a:t>
            </a:r>
            <a:r>
              <a:rPr lang="en-US" dirty="0" smtClean="0">
                <a:ea typeface="Calibri"/>
                <a:cs typeface="Times New Roman"/>
              </a:rPr>
              <a:t>TV</a:t>
            </a:r>
            <a:endParaRPr lang="en-US" dirty="0">
              <a:ea typeface="Calibri"/>
              <a:cs typeface="Times New Roman"/>
            </a:endParaRPr>
          </a:p>
          <a:p>
            <a:pPr marL="800100" lvl="1" indent="-342900">
              <a:spcBef>
                <a:spcPts val="0"/>
              </a:spcBef>
              <a:spcAft>
                <a:spcPts val="600"/>
              </a:spcAft>
              <a:buFont typeface="Arial"/>
              <a:buChar char="•"/>
              <a:tabLst>
                <a:tab pos="857250" algn="l"/>
              </a:tabLst>
            </a:pPr>
            <a:r>
              <a:rPr lang="en-US" dirty="0">
                <a:ea typeface="Calibri"/>
                <a:cs typeface="Times New Roman"/>
              </a:rPr>
              <a:t>listening to </a:t>
            </a:r>
            <a:r>
              <a:rPr lang="en-US" dirty="0" smtClean="0">
                <a:ea typeface="Calibri"/>
                <a:cs typeface="Times New Roman"/>
              </a:rPr>
              <a:t>music</a:t>
            </a:r>
            <a:endParaRPr lang="en-US" dirty="0">
              <a:ea typeface="Calibri"/>
              <a:cs typeface="Times New Roman"/>
            </a:endParaRPr>
          </a:p>
          <a:p>
            <a:pPr marL="800100" lvl="1" indent="-342900">
              <a:spcBef>
                <a:spcPts val="0"/>
              </a:spcBef>
              <a:spcAft>
                <a:spcPts val="600"/>
              </a:spcAft>
              <a:buFont typeface="Arial"/>
              <a:buChar char="•"/>
              <a:tabLst>
                <a:tab pos="857250" algn="l"/>
              </a:tabLst>
            </a:pPr>
            <a:r>
              <a:rPr lang="en-US" dirty="0">
                <a:ea typeface="Calibri"/>
                <a:cs typeface="Times New Roman"/>
              </a:rPr>
              <a:t>talking with </a:t>
            </a:r>
            <a:r>
              <a:rPr lang="en-US" dirty="0" smtClean="0">
                <a:ea typeface="Calibri"/>
                <a:cs typeface="Times New Roman"/>
              </a:rPr>
              <a:t>friends</a:t>
            </a:r>
          </a:p>
          <a:p>
            <a:pPr marL="0" lvl="1" indent="0">
              <a:spcBef>
                <a:spcPts val="0"/>
              </a:spcBef>
              <a:spcAft>
                <a:spcPts val="600"/>
              </a:spcAft>
              <a:buNone/>
            </a:pPr>
            <a:r>
              <a:rPr lang="en-US" sz="2400" b="1" dirty="0" smtClean="0"/>
              <a:t>Try </a:t>
            </a:r>
            <a:r>
              <a:rPr lang="en-US" sz="2400" b="1" dirty="0"/>
              <a:t>to do their best in school</a:t>
            </a:r>
            <a:endParaRPr lang="en-US" sz="2400" dirty="0"/>
          </a:p>
          <a:p>
            <a:pPr marL="914400" lvl="1" indent="-457200">
              <a:spcBef>
                <a:spcPts val="0"/>
              </a:spcBef>
              <a:spcAft>
                <a:spcPts val="600"/>
              </a:spcAft>
              <a:buFont typeface="Arial"/>
              <a:buChar char="•"/>
            </a:pPr>
            <a:r>
              <a:rPr lang="en-US" dirty="0"/>
              <a:t>are diligent in their homework</a:t>
            </a:r>
          </a:p>
          <a:p>
            <a:pPr marL="800100" lvl="1" indent="-342900">
              <a:spcBef>
                <a:spcPts val="0"/>
              </a:spcBef>
              <a:buFont typeface="Arial"/>
              <a:buChar char="•"/>
              <a:tabLst>
                <a:tab pos="857250" algn="l"/>
              </a:tabLst>
            </a:pPr>
            <a:endParaRPr lang="en-US" sz="3200" dirty="0">
              <a:ea typeface="Calibri"/>
              <a:cs typeface="Times New Roman"/>
            </a:endParaRPr>
          </a:p>
        </p:txBody>
      </p:sp>
      <p:sp>
        <p:nvSpPr>
          <p:cNvPr id="5" name="Text Placeholder 4"/>
          <p:cNvSpPr>
            <a:spLocks noGrp="1"/>
          </p:cNvSpPr>
          <p:nvPr>
            <p:ph type="body" idx="10"/>
          </p:nvPr>
        </p:nvSpPr>
        <p:spPr/>
        <p:txBody>
          <a:bodyPr/>
          <a:lstStyle/>
          <a:p>
            <a:r>
              <a:rPr lang="en-US" dirty="0" smtClean="0"/>
              <a:t>STUDENT MODELS</a:t>
            </a:r>
          </a:p>
          <a:p>
            <a:r>
              <a:rPr lang="en-US" dirty="0" smtClean="0"/>
              <a:t>GRADES 3-8</a:t>
            </a:r>
            <a:endParaRPr lang="en-US" dirty="0"/>
          </a:p>
        </p:txBody>
      </p:sp>
      <p:sp>
        <p:nvSpPr>
          <p:cNvPr id="6" name="Text Placeholder 5"/>
          <p:cNvSpPr>
            <a:spLocks noGrp="1"/>
          </p:cNvSpPr>
          <p:nvPr>
            <p:ph type="body" sz="quarter" idx="11"/>
          </p:nvPr>
        </p:nvSpPr>
        <p:spPr/>
        <p:txBody>
          <a:bodyPr/>
          <a:lstStyle/>
          <a:p>
            <a:pPr algn="l"/>
            <a:r>
              <a:rPr lang="en-US" dirty="0"/>
              <a:t>Students can be expected to have higher achievement when they exhibit the following traits</a:t>
            </a:r>
            <a:r>
              <a:rPr lang="en-US" dirty="0" smtClean="0"/>
              <a:t>:</a:t>
            </a:r>
            <a:endParaRPr lang="en-US" dirty="0"/>
          </a:p>
        </p:txBody>
      </p:sp>
    </p:spTree>
    <p:extLst>
      <p:ext uri="{BB962C8B-B14F-4D97-AF65-F5344CB8AC3E}">
        <p14:creationId xmlns:p14="http://schemas.microsoft.com/office/powerpoint/2010/main" val="274617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numCol="1">
            <a:normAutofit/>
          </a:bodyPr>
          <a:lstStyle/>
          <a:p>
            <a:pPr lvl="0"/>
            <a:r>
              <a:rPr lang="en-US" b="1" dirty="0" smtClean="0"/>
              <a:t>Have </a:t>
            </a:r>
            <a:r>
              <a:rPr lang="en-US" b="1" dirty="0"/>
              <a:t>a healthy relationship with their parents</a:t>
            </a:r>
            <a:endParaRPr lang="en-US" dirty="0"/>
          </a:p>
          <a:p>
            <a:pPr marL="914400" lvl="1" indent="-457200">
              <a:buFont typeface="Arial"/>
              <a:buChar char="•"/>
            </a:pPr>
            <a:r>
              <a:rPr lang="en-US" dirty="0"/>
              <a:t>interact with their parents each day</a:t>
            </a:r>
          </a:p>
          <a:p>
            <a:pPr marL="914400" lvl="1" indent="-457200">
              <a:buFont typeface="Arial"/>
              <a:buChar char="•"/>
            </a:pPr>
            <a:r>
              <a:rPr lang="en-US" dirty="0"/>
              <a:t>talk frequently with their </a:t>
            </a:r>
            <a:r>
              <a:rPr lang="en-US" dirty="0" smtClean="0"/>
              <a:t>parents</a:t>
            </a:r>
            <a:endParaRPr lang="en-US" dirty="0"/>
          </a:p>
          <a:p>
            <a:pPr lvl="0"/>
            <a:r>
              <a:rPr lang="en-US" b="1" dirty="0"/>
              <a:t>Have positive friends</a:t>
            </a:r>
            <a:endParaRPr lang="en-US" dirty="0"/>
          </a:p>
          <a:p>
            <a:pPr marL="914400" lvl="1" indent="-457200">
              <a:buFont typeface="Arial"/>
              <a:buChar char="•"/>
            </a:pPr>
            <a:r>
              <a:rPr lang="en-US" dirty="0"/>
              <a:t>friends are interested in spiritual things</a:t>
            </a:r>
          </a:p>
          <a:p>
            <a:pPr marL="914400" lvl="1" indent="-457200">
              <a:buFont typeface="Arial"/>
              <a:buChar char="•"/>
            </a:pPr>
            <a:r>
              <a:rPr lang="en-US" dirty="0"/>
              <a:t>friends are interested in getting good grades</a:t>
            </a:r>
          </a:p>
          <a:p>
            <a:pPr lvl="0"/>
            <a:r>
              <a:rPr lang="en-US" b="1" dirty="0"/>
              <a:t>Have a positive spiritual outlook</a:t>
            </a:r>
            <a:endParaRPr lang="en-US" dirty="0"/>
          </a:p>
          <a:p>
            <a:pPr lvl="0"/>
            <a:r>
              <a:rPr lang="en-US" b="1" dirty="0" smtClean="0"/>
              <a:t>Take </a:t>
            </a:r>
            <a:r>
              <a:rPr lang="en-US" b="1" dirty="0"/>
              <a:t>care of their health</a:t>
            </a:r>
            <a:endParaRPr lang="en-US" dirty="0"/>
          </a:p>
          <a:p>
            <a:pPr marL="914400" lvl="1" indent="-457200">
              <a:buFont typeface="Arial"/>
              <a:buChar char="•"/>
            </a:pPr>
            <a:r>
              <a:rPr lang="en-US" dirty="0"/>
              <a:t>have a good diet</a:t>
            </a:r>
          </a:p>
          <a:p>
            <a:endParaRPr lang="en-US" dirty="0"/>
          </a:p>
        </p:txBody>
      </p:sp>
      <p:sp>
        <p:nvSpPr>
          <p:cNvPr id="6" name="Text Placeholder 5"/>
          <p:cNvSpPr>
            <a:spLocks noGrp="1"/>
          </p:cNvSpPr>
          <p:nvPr>
            <p:ph type="body" idx="10"/>
          </p:nvPr>
        </p:nvSpPr>
        <p:spPr/>
        <p:txBody>
          <a:bodyPr/>
          <a:lstStyle/>
          <a:p>
            <a:r>
              <a:rPr lang="en-US" dirty="0" smtClean="0"/>
              <a:t>STUDENT MODELS</a:t>
            </a:r>
          </a:p>
          <a:p>
            <a:r>
              <a:rPr lang="en-US" dirty="0" smtClean="0"/>
              <a:t>GRADES 3-8</a:t>
            </a:r>
            <a:endParaRPr lang="en-US" dirty="0"/>
          </a:p>
        </p:txBody>
      </p:sp>
    </p:spTree>
    <p:extLst>
      <p:ext uri="{BB962C8B-B14F-4D97-AF65-F5344CB8AC3E}">
        <p14:creationId xmlns:p14="http://schemas.microsoft.com/office/powerpoint/2010/main" val="52354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9422" y="2219739"/>
            <a:ext cx="8580002" cy="4408542"/>
          </a:xfrm>
        </p:spPr>
        <p:txBody>
          <a:bodyPr>
            <a:normAutofit/>
          </a:bodyPr>
          <a:lstStyle/>
          <a:p>
            <a:pPr marR="0" lvl="0">
              <a:spcBef>
                <a:spcPts val="0"/>
              </a:spcBef>
              <a:spcAft>
                <a:spcPts val="600"/>
              </a:spcAft>
            </a:pPr>
            <a:r>
              <a:rPr lang="en-US" b="1" dirty="0">
                <a:ea typeface="Calibri"/>
                <a:cs typeface="Times New Roman"/>
              </a:rPr>
              <a:t>Atmosphere of good reading </a:t>
            </a:r>
            <a:r>
              <a:rPr lang="en-US" b="1" dirty="0" smtClean="0">
                <a:ea typeface="Calibri"/>
                <a:cs typeface="Times New Roman"/>
              </a:rPr>
              <a:t>material</a:t>
            </a:r>
            <a:endParaRPr lang="en-US" sz="36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there </a:t>
            </a:r>
            <a:r>
              <a:rPr lang="en-US" dirty="0">
                <a:ea typeface="Calibri"/>
                <a:cs typeface="Times New Roman"/>
              </a:rPr>
              <a:t>are lots of good books and magazines in the </a:t>
            </a:r>
            <a:r>
              <a:rPr lang="en-US" dirty="0" smtClean="0">
                <a:ea typeface="Calibri"/>
                <a:cs typeface="Times New Roman"/>
              </a:rPr>
              <a:t>home</a:t>
            </a:r>
            <a:endParaRPr lang="en-US" sz="32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their </a:t>
            </a:r>
            <a:r>
              <a:rPr lang="en-US" dirty="0">
                <a:ea typeface="Calibri"/>
                <a:cs typeface="Times New Roman"/>
              </a:rPr>
              <a:t>parents like to read good books and magazines</a:t>
            </a:r>
            <a:endParaRPr lang="en-US" sz="3200" dirty="0">
              <a:ea typeface="Calibri"/>
              <a:cs typeface="Times New Roman"/>
            </a:endParaRPr>
          </a:p>
          <a:p>
            <a:pPr marR="0" lvl="0">
              <a:spcBef>
                <a:spcPts val="0"/>
              </a:spcBef>
              <a:spcAft>
                <a:spcPts val="600"/>
              </a:spcAft>
            </a:pPr>
            <a:r>
              <a:rPr lang="en-US" b="1" dirty="0">
                <a:ea typeface="Calibri"/>
                <a:cs typeface="Times New Roman"/>
              </a:rPr>
              <a:t>Good family </a:t>
            </a:r>
            <a:r>
              <a:rPr lang="en-US" b="1" dirty="0" smtClean="0">
                <a:ea typeface="Calibri"/>
                <a:cs typeface="Times New Roman"/>
              </a:rPr>
              <a:t>communication</a:t>
            </a:r>
            <a:endParaRPr lang="en-US" sz="36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they </a:t>
            </a:r>
            <a:r>
              <a:rPr lang="en-US" dirty="0">
                <a:ea typeface="Calibri"/>
                <a:cs typeface="Times New Roman"/>
              </a:rPr>
              <a:t>have frequent lengthy conversations with their </a:t>
            </a:r>
            <a:r>
              <a:rPr lang="en-US" dirty="0" smtClean="0">
                <a:ea typeface="Calibri"/>
                <a:cs typeface="Times New Roman"/>
              </a:rPr>
              <a:t>parents</a:t>
            </a:r>
            <a:endParaRPr lang="en-US" sz="32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English </a:t>
            </a:r>
            <a:r>
              <a:rPr lang="en-US" dirty="0">
                <a:ea typeface="Calibri"/>
                <a:cs typeface="Times New Roman"/>
              </a:rPr>
              <a:t>is spoken in the </a:t>
            </a:r>
            <a:r>
              <a:rPr lang="en-US" dirty="0" smtClean="0">
                <a:ea typeface="Calibri"/>
                <a:cs typeface="Times New Roman"/>
              </a:rPr>
              <a:t>home</a:t>
            </a:r>
            <a:endParaRPr lang="en-US" sz="32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they </a:t>
            </a:r>
            <a:r>
              <a:rPr lang="en-US" dirty="0">
                <a:ea typeface="Calibri"/>
                <a:cs typeface="Times New Roman"/>
              </a:rPr>
              <a:t>have frequent time interacting with </a:t>
            </a:r>
            <a:r>
              <a:rPr lang="en-US" dirty="0" smtClean="0">
                <a:ea typeface="Calibri"/>
                <a:cs typeface="Times New Roman"/>
              </a:rPr>
              <a:t>parents</a:t>
            </a:r>
            <a:endParaRPr lang="en-US" sz="3200" dirty="0">
              <a:ea typeface="Calibri"/>
              <a:cs typeface="Times New Roman"/>
            </a:endParaRPr>
          </a:p>
          <a:p>
            <a:pPr marR="0" lvl="0">
              <a:spcBef>
                <a:spcPts val="0"/>
              </a:spcBef>
              <a:spcAft>
                <a:spcPts val="600"/>
              </a:spcAft>
            </a:pPr>
            <a:r>
              <a:rPr lang="en-US" b="1" dirty="0" smtClean="0">
                <a:ea typeface="Calibri"/>
                <a:cs typeface="Times New Roman"/>
              </a:rPr>
              <a:t>Good </a:t>
            </a:r>
            <a:r>
              <a:rPr lang="en-US" b="1" dirty="0">
                <a:ea typeface="Calibri"/>
                <a:cs typeface="Times New Roman"/>
              </a:rPr>
              <a:t>involvement with the </a:t>
            </a:r>
            <a:r>
              <a:rPr lang="en-US" b="1" dirty="0" smtClean="0">
                <a:ea typeface="Calibri"/>
                <a:cs typeface="Times New Roman"/>
              </a:rPr>
              <a:t>school</a:t>
            </a:r>
            <a:endParaRPr lang="en-US" sz="36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their </a:t>
            </a:r>
            <a:r>
              <a:rPr lang="en-US" dirty="0">
                <a:ea typeface="Calibri"/>
                <a:cs typeface="Times New Roman"/>
              </a:rPr>
              <a:t>parents frequently attend or participate in after-school activities</a:t>
            </a:r>
            <a:r>
              <a:rPr lang="en-US" dirty="0" smtClean="0">
                <a:ea typeface="Calibri"/>
                <a:cs typeface="Times New Roman"/>
              </a:rPr>
              <a:t>*</a:t>
            </a:r>
            <a:endParaRPr lang="en-US" sz="3200" dirty="0">
              <a:ea typeface="Calibri"/>
              <a:cs typeface="Times New Roman"/>
            </a:endParaRPr>
          </a:p>
        </p:txBody>
      </p:sp>
      <p:sp>
        <p:nvSpPr>
          <p:cNvPr id="3" name="Text Placeholder 2"/>
          <p:cNvSpPr>
            <a:spLocks noGrp="1"/>
          </p:cNvSpPr>
          <p:nvPr>
            <p:ph type="body" idx="10"/>
          </p:nvPr>
        </p:nvSpPr>
        <p:spPr/>
        <p:txBody>
          <a:bodyPr/>
          <a:lstStyle/>
          <a:p>
            <a:r>
              <a:rPr lang="en-US" dirty="0" smtClean="0"/>
              <a:t>HOME-PARENT MODELS</a:t>
            </a:r>
          </a:p>
          <a:p>
            <a:r>
              <a:rPr lang="en-US" dirty="0" smtClean="0"/>
              <a:t>GRADES 3-8</a:t>
            </a:r>
            <a:endParaRPr lang="en-US" dirty="0"/>
          </a:p>
        </p:txBody>
      </p:sp>
      <p:sp>
        <p:nvSpPr>
          <p:cNvPr id="6" name="Text Placeholder 5"/>
          <p:cNvSpPr>
            <a:spLocks noGrp="1"/>
          </p:cNvSpPr>
          <p:nvPr>
            <p:ph type="body" sz="quarter" idx="11"/>
          </p:nvPr>
        </p:nvSpPr>
        <p:spPr/>
        <p:txBody>
          <a:bodyPr>
            <a:normAutofit fontScale="92500"/>
          </a:bodyPr>
          <a:lstStyle/>
          <a:p>
            <a:pPr algn="l"/>
            <a:r>
              <a:rPr lang="en-US" dirty="0"/>
              <a:t>Students can be expected to have higher achievement when their home or parents have the following characteristics:</a:t>
            </a:r>
          </a:p>
        </p:txBody>
      </p:sp>
    </p:spTree>
    <p:extLst>
      <p:ext uri="{BB962C8B-B14F-4D97-AF65-F5344CB8AC3E}">
        <p14:creationId xmlns:p14="http://schemas.microsoft.com/office/powerpoint/2010/main" val="126714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numCol="1">
            <a:noAutofit/>
          </a:bodyPr>
          <a:lstStyle/>
          <a:p>
            <a:pPr marR="0" lvl="0">
              <a:spcBef>
                <a:spcPts val="0"/>
              </a:spcBef>
              <a:spcAft>
                <a:spcPts val="600"/>
              </a:spcAft>
            </a:pPr>
            <a:r>
              <a:rPr lang="en-US" sz="2000" b="1" dirty="0">
                <a:ea typeface="Calibri"/>
                <a:cs typeface="Times New Roman"/>
              </a:rPr>
              <a:t>Discipline in the </a:t>
            </a:r>
            <a:r>
              <a:rPr lang="en-US" sz="2000" b="1" dirty="0" smtClean="0">
                <a:ea typeface="Calibri"/>
                <a:cs typeface="Times New Roman"/>
              </a:rPr>
              <a:t>home</a:t>
            </a:r>
            <a:endParaRPr lang="en-US" dirty="0">
              <a:ea typeface="Calibri"/>
              <a:cs typeface="Times New Roman"/>
            </a:endParaRPr>
          </a:p>
          <a:p>
            <a:pPr marL="460375" indent="-223838">
              <a:spcBef>
                <a:spcPts val="0"/>
              </a:spcBef>
              <a:spcAft>
                <a:spcPts val="600"/>
              </a:spcAft>
              <a:buFont typeface="Arial"/>
              <a:buChar char="•"/>
            </a:pPr>
            <a:r>
              <a:rPr lang="en-US" sz="2000" dirty="0" smtClean="0">
                <a:ea typeface="Calibri"/>
                <a:cs typeface="Times New Roman"/>
              </a:rPr>
              <a:t>their </a:t>
            </a:r>
            <a:r>
              <a:rPr lang="en-US" sz="2000" dirty="0">
                <a:ea typeface="Calibri"/>
                <a:cs typeface="Times New Roman"/>
              </a:rPr>
              <a:t>parents limit their time on the internet or what they can do or see </a:t>
            </a:r>
            <a:r>
              <a:rPr lang="en-US" sz="2000" dirty="0" smtClean="0">
                <a:ea typeface="Calibri"/>
                <a:cs typeface="Times New Roman"/>
              </a:rPr>
              <a:t>there</a:t>
            </a:r>
          </a:p>
          <a:p>
            <a:pPr marL="460375" indent="-223838">
              <a:spcBef>
                <a:spcPts val="0"/>
              </a:spcBef>
              <a:spcAft>
                <a:spcPts val="600"/>
              </a:spcAft>
              <a:buFont typeface="Arial"/>
              <a:buChar char="•"/>
            </a:pPr>
            <a:r>
              <a:rPr lang="en-US" sz="2000" dirty="0" smtClean="0">
                <a:ea typeface="Calibri"/>
                <a:cs typeface="Times New Roman"/>
              </a:rPr>
              <a:t>they </a:t>
            </a:r>
            <a:r>
              <a:rPr lang="en-US" sz="2000" dirty="0">
                <a:ea typeface="Calibri"/>
                <a:cs typeface="Times New Roman"/>
              </a:rPr>
              <a:t>are usually </a:t>
            </a:r>
            <a:r>
              <a:rPr lang="en-US" sz="2000" dirty="0" smtClean="0">
                <a:ea typeface="Calibri"/>
                <a:cs typeface="Times New Roman"/>
              </a:rPr>
              <a:t>disciplined </a:t>
            </a:r>
            <a:r>
              <a:rPr lang="en-US" sz="2000" dirty="0">
                <a:ea typeface="Calibri"/>
                <a:cs typeface="Times New Roman"/>
              </a:rPr>
              <a:t>if they break a rule set by their </a:t>
            </a:r>
            <a:r>
              <a:rPr lang="en-US" sz="2000" dirty="0" smtClean="0">
                <a:ea typeface="Calibri"/>
                <a:cs typeface="Times New Roman"/>
              </a:rPr>
              <a:t>parents</a:t>
            </a:r>
            <a:endParaRPr lang="en-US" dirty="0">
              <a:ea typeface="Calibri"/>
              <a:cs typeface="Times New Roman"/>
            </a:endParaRPr>
          </a:p>
          <a:p>
            <a:pPr marL="460375" indent="-223838">
              <a:spcBef>
                <a:spcPts val="0"/>
              </a:spcBef>
              <a:spcAft>
                <a:spcPts val="600"/>
              </a:spcAft>
              <a:buFont typeface="Arial"/>
              <a:buChar char="•"/>
            </a:pPr>
            <a:r>
              <a:rPr lang="en-US" sz="2000" dirty="0" smtClean="0">
                <a:ea typeface="Calibri"/>
                <a:cs typeface="Times New Roman"/>
              </a:rPr>
              <a:t>their </a:t>
            </a:r>
            <a:r>
              <a:rPr lang="en-US" sz="2000" dirty="0">
                <a:ea typeface="Calibri"/>
                <a:cs typeface="Times New Roman"/>
              </a:rPr>
              <a:t>parents limit the time they can watch TV or what they can </a:t>
            </a:r>
            <a:r>
              <a:rPr lang="en-US" sz="2000" dirty="0" smtClean="0">
                <a:ea typeface="Calibri"/>
                <a:cs typeface="Times New Roman"/>
              </a:rPr>
              <a:t>watch; also with music</a:t>
            </a:r>
            <a:endParaRPr lang="en-US" dirty="0">
              <a:ea typeface="Calibri"/>
              <a:cs typeface="Times New Roman"/>
            </a:endParaRPr>
          </a:p>
          <a:p>
            <a:pPr marR="0" lvl="0">
              <a:spcBef>
                <a:spcPts val="0"/>
              </a:spcBef>
              <a:spcAft>
                <a:spcPts val="600"/>
              </a:spcAft>
            </a:pPr>
            <a:r>
              <a:rPr lang="en-US" sz="2000" b="1" dirty="0" smtClean="0">
                <a:ea typeface="Calibri"/>
                <a:cs typeface="Times New Roman"/>
              </a:rPr>
              <a:t>Spiritual </a:t>
            </a:r>
            <a:r>
              <a:rPr lang="en-US" sz="2000" b="1" dirty="0">
                <a:ea typeface="Calibri"/>
                <a:cs typeface="Times New Roman"/>
              </a:rPr>
              <a:t>home</a:t>
            </a:r>
            <a:endParaRPr lang="en-US" dirty="0">
              <a:ea typeface="Calibri"/>
              <a:cs typeface="Times New Roman"/>
            </a:endParaRPr>
          </a:p>
          <a:p>
            <a:pPr marL="457200" indent="-228600">
              <a:spcBef>
                <a:spcPts val="0"/>
              </a:spcBef>
              <a:spcAft>
                <a:spcPts val="600"/>
              </a:spcAft>
              <a:buFont typeface="Arial"/>
              <a:buChar char="•"/>
            </a:pPr>
            <a:r>
              <a:rPr lang="en-US" sz="2000" dirty="0">
                <a:ea typeface="Calibri"/>
                <a:cs typeface="Times New Roman"/>
              </a:rPr>
              <a:t>Parents attend </a:t>
            </a:r>
            <a:r>
              <a:rPr lang="en-US" sz="2000" dirty="0" smtClean="0">
                <a:ea typeface="Calibri"/>
                <a:cs typeface="Times New Roman"/>
              </a:rPr>
              <a:t>church</a:t>
            </a:r>
            <a:endParaRPr lang="en-US" dirty="0">
              <a:ea typeface="Calibri"/>
              <a:cs typeface="Times New Roman"/>
            </a:endParaRPr>
          </a:p>
          <a:p>
            <a:pPr marL="457200" indent="-228600">
              <a:spcBef>
                <a:spcPts val="0"/>
              </a:spcBef>
              <a:spcAft>
                <a:spcPts val="600"/>
              </a:spcAft>
              <a:buFont typeface="Arial"/>
              <a:buChar char="•"/>
            </a:pPr>
            <a:r>
              <a:rPr lang="en-US" sz="2000" dirty="0">
                <a:ea typeface="Calibri"/>
                <a:cs typeface="Times New Roman"/>
              </a:rPr>
              <a:t>Spiritual things are important to parents</a:t>
            </a:r>
            <a:endParaRPr lang="en-US" dirty="0">
              <a:ea typeface="Calibri"/>
              <a:cs typeface="Times New Roman"/>
            </a:endParaRPr>
          </a:p>
          <a:p>
            <a:pPr marR="0" lvl="0">
              <a:spcBef>
                <a:spcPts val="0"/>
              </a:spcBef>
              <a:spcAft>
                <a:spcPts val="600"/>
              </a:spcAft>
            </a:pPr>
            <a:r>
              <a:rPr lang="en-US" sz="2000" b="1" dirty="0" smtClean="0">
                <a:ea typeface="Calibri"/>
                <a:cs typeface="Times New Roman"/>
              </a:rPr>
              <a:t>High </a:t>
            </a:r>
            <a:r>
              <a:rPr lang="en-US" sz="2000" b="1" dirty="0">
                <a:ea typeface="Calibri"/>
                <a:cs typeface="Times New Roman"/>
              </a:rPr>
              <a:t>expectations</a:t>
            </a:r>
            <a:endParaRPr lang="en-US" dirty="0">
              <a:ea typeface="Calibri"/>
              <a:cs typeface="Times New Roman"/>
            </a:endParaRPr>
          </a:p>
          <a:p>
            <a:pPr marL="458788" marR="0" indent="-236538">
              <a:spcBef>
                <a:spcPts val="0"/>
              </a:spcBef>
              <a:spcAft>
                <a:spcPts val="600"/>
              </a:spcAft>
              <a:buFont typeface="Arial"/>
              <a:buChar char="•"/>
            </a:pPr>
            <a:r>
              <a:rPr lang="en-US" sz="2000" dirty="0">
                <a:ea typeface="Calibri"/>
                <a:cs typeface="Times New Roman"/>
              </a:rPr>
              <a:t>their parents want them to have a high level of education</a:t>
            </a:r>
            <a:endParaRPr lang="en-US" dirty="0">
              <a:ea typeface="Calibri"/>
              <a:cs typeface="Times New Roman"/>
            </a:endParaRPr>
          </a:p>
          <a:p>
            <a:pPr marR="0" lvl="0">
              <a:spcBef>
                <a:spcPts val="0"/>
              </a:spcBef>
              <a:spcAft>
                <a:spcPts val="600"/>
              </a:spcAft>
            </a:pPr>
            <a:r>
              <a:rPr lang="en-US" sz="2000" b="1" dirty="0">
                <a:ea typeface="Calibri"/>
                <a:cs typeface="Times New Roman"/>
              </a:rPr>
              <a:t>Harmonious home</a:t>
            </a:r>
            <a:endParaRPr lang="en-US" dirty="0">
              <a:ea typeface="Calibri"/>
              <a:cs typeface="Times New Roman"/>
            </a:endParaRPr>
          </a:p>
          <a:p>
            <a:pPr marL="458788" marR="0" indent="-236538">
              <a:spcBef>
                <a:spcPts val="0"/>
              </a:spcBef>
              <a:spcAft>
                <a:spcPts val="600"/>
              </a:spcAft>
              <a:buFont typeface="Arial"/>
              <a:buChar char="•"/>
            </a:pPr>
            <a:r>
              <a:rPr lang="en-US" sz="2000" dirty="0">
                <a:ea typeface="Calibri"/>
                <a:cs typeface="Times New Roman"/>
              </a:rPr>
              <a:t>there is a lot of love in their </a:t>
            </a:r>
            <a:r>
              <a:rPr lang="en-US" sz="2000" dirty="0" smtClean="0">
                <a:ea typeface="Calibri"/>
                <a:cs typeface="Times New Roman"/>
              </a:rPr>
              <a:t>family</a:t>
            </a:r>
            <a:endParaRPr lang="en-US" dirty="0">
              <a:ea typeface="Calibri"/>
              <a:cs typeface="Times New Roman"/>
            </a:endParaRPr>
          </a:p>
        </p:txBody>
      </p:sp>
      <p:sp>
        <p:nvSpPr>
          <p:cNvPr id="3" name="Text Placeholder 2"/>
          <p:cNvSpPr>
            <a:spLocks noGrp="1"/>
          </p:cNvSpPr>
          <p:nvPr>
            <p:ph type="body" idx="10"/>
          </p:nvPr>
        </p:nvSpPr>
        <p:spPr/>
        <p:txBody>
          <a:bodyPr/>
          <a:lstStyle/>
          <a:p>
            <a:r>
              <a:rPr lang="en-US" dirty="0" smtClean="0"/>
              <a:t>HOME-PARENT MODELS</a:t>
            </a:r>
          </a:p>
          <a:p>
            <a:r>
              <a:rPr lang="en-US" dirty="0" smtClean="0"/>
              <a:t>GRADES 3-8</a:t>
            </a:r>
            <a:endParaRPr lang="en-US" dirty="0"/>
          </a:p>
        </p:txBody>
      </p:sp>
    </p:spTree>
    <p:extLst>
      <p:ext uri="{BB962C8B-B14F-4D97-AF65-F5344CB8AC3E}">
        <p14:creationId xmlns:p14="http://schemas.microsoft.com/office/powerpoint/2010/main" val="426579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R="0" lvl="0">
              <a:spcBef>
                <a:spcPts val="0"/>
              </a:spcBef>
              <a:spcAft>
                <a:spcPts val="600"/>
              </a:spcAft>
            </a:pPr>
            <a:r>
              <a:rPr lang="en-US" b="1" dirty="0">
                <a:ea typeface="Calibri"/>
                <a:cs typeface="Times New Roman"/>
              </a:rPr>
              <a:t>Good school  </a:t>
            </a:r>
            <a:r>
              <a:rPr lang="en-US" b="1" dirty="0" smtClean="0">
                <a:ea typeface="Calibri"/>
                <a:cs typeface="Times New Roman"/>
              </a:rPr>
              <a:t>climate</a:t>
            </a:r>
            <a:endParaRPr lang="en-US" sz="36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The </a:t>
            </a:r>
            <a:r>
              <a:rPr lang="en-US" dirty="0">
                <a:ea typeface="Calibri"/>
                <a:cs typeface="Times New Roman"/>
              </a:rPr>
              <a:t>rules are </a:t>
            </a:r>
            <a:r>
              <a:rPr lang="en-US" dirty="0" smtClean="0">
                <a:ea typeface="Calibri"/>
                <a:cs typeface="Times New Roman"/>
              </a:rPr>
              <a:t>fair</a:t>
            </a:r>
            <a:endParaRPr lang="en-US" sz="32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Students </a:t>
            </a:r>
            <a:r>
              <a:rPr lang="en-US" dirty="0">
                <a:ea typeface="Calibri"/>
                <a:cs typeface="Times New Roman"/>
              </a:rPr>
              <a:t>feel </a:t>
            </a:r>
            <a:r>
              <a:rPr lang="en-US" dirty="0" smtClean="0">
                <a:ea typeface="Calibri"/>
                <a:cs typeface="Times New Roman"/>
              </a:rPr>
              <a:t>safe</a:t>
            </a:r>
            <a:endParaRPr lang="en-US" sz="3200" dirty="0">
              <a:ea typeface="Calibri"/>
              <a:cs typeface="Times New Roman"/>
            </a:endParaRPr>
          </a:p>
          <a:p>
            <a:pPr marR="0" lvl="0">
              <a:spcBef>
                <a:spcPts val="0"/>
              </a:spcBef>
              <a:spcAft>
                <a:spcPts val="600"/>
              </a:spcAft>
            </a:pPr>
            <a:r>
              <a:rPr lang="en-US" b="1" dirty="0" smtClean="0">
                <a:ea typeface="Calibri"/>
                <a:cs typeface="Times New Roman"/>
              </a:rPr>
              <a:t>Good </a:t>
            </a:r>
            <a:r>
              <a:rPr lang="en-US" b="1" dirty="0">
                <a:ea typeface="Calibri"/>
                <a:cs typeface="Times New Roman"/>
              </a:rPr>
              <a:t>academic </a:t>
            </a:r>
            <a:r>
              <a:rPr lang="en-US" b="1" dirty="0" smtClean="0">
                <a:ea typeface="Calibri"/>
                <a:cs typeface="Times New Roman"/>
              </a:rPr>
              <a:t>climate</a:t>
            </a:r>
          </a:p>
          <a:p>
            <a:pPr marL="800100" lvl="1" indent="-342900">
              <a:spcBef>
                <a:spcPts val="0"/>
              </a:spcBef>
              <a:spcAft>
                <a:spcPts val="600"/>
              </a:spcAft>
              <a:buFont typeface="Arial"/>
              <a:buChar char="•"/>
            </a:pPr>
            <a:r>
              <a:rPr lang="en-US" dirty="0" smtClean="0">
                <a:ea typeface="Calibri"/>
                <a:cs typeface="Times New Roman"/>
              </a:rPr>
              <a:t>Good </a:t>
            </a:r>
            <a:r>
              <a:rPr lang="en-US" dirty="0">
                <a:ea typeface="Calibri"/>
                <a:cs typeface="Times New Roman"/>
              </a:rPr>
              <a:t>quality of academic </a:t>
            </a:r>
            <a:r>
              <a:rPr lang="en-US" dirty="0" smtClean="0">
                <a:ea typeface="Calibri"/>
                <a:cs typeface="Times New Roman"/>
              </a:rPr>
              <a:t>programs</a:t>
            </a:r>
            <a:endParaRPr lang="en-US" sz="3200" dirty="0">
              <a:ea typeface="Calibri"/>
              <a:cs typeface="Times New Roman"/>
            </a:endParaRPr>
          </a:p>
          <a:p>
            <a:pPr marL="800100" lvl="1" indent="-342900">
              <a:spcBef>
                <a:spcPts val="0"/>
              </a:spcBef>
              <a:spcAft>
                <a:spcPts val="600"/>
              </a:spcAft>
              <a:buFont typeface="Arial"/>
              <a:buChar char="•"/>
            </a:pPr>
            <a:r>
              <a:rPr lang="en-US" dirty="0" smtClean="0">
                <a:ea typeface="Calibri"/>
                <a:cs typeface="Times New Roman"/>
              </a:rPr>
              <a:t>Good </a:t>
            </a:r>
            <a:r>
              <a:rPr lang="en-US" dirty="0">
                <a:ea typeface="Calibri"/>
                <a:cs typeface="Times New Roman"/>
              </a:rPr>
              <a:t>quality of </a:t>
            </a:r>
            <a:r>
              <a:rPr lang="en-US" dirty="0" smtClean="0">
                <a:ea typeface="Calibri"/>
                <a:cs typeface="Times New Roman"/>
              </a:rPr>
              <a:t>instruction</a:t>
            </a:r>
          </a:p>
          <a:p>
            <a:pPr>
              <a:spcBef>
                <a:spcPts val="0"/>
              </a:spcBef>
              <a:spcAft>
                <a:spcPts val="600"/>
              </a:spcAft>
            </a:pPr>
            <a:r>
              <a:rPr lang="en-US" b="1" dirty="0" smtClean="0">
                <a:ea typeface="Calibri"/>
                <a:cs typeface="Times New Roman"/>
              </a:rPr>
              <a:t>Good </a:t>
            </a:r>
            <a:r>
              <a:rPr lang="en-US" b="1" dirty="0">
                <a:ea typeface="Calibri"/>
                <a:cs typeface="Times New Roman"/>
              </a:rPr>
              <a:t>support</a:t>
            </a:r>
            <a:endParaRPr lang="en-US" sz="4000" dirty="0">
              <a:ea typeface="Calibri"/>
              <a:cs typeface="Times New Roman"/>
            </a:endParaRPr>
          </a:p>
          <a:p>
            <a:pPr marL="914400" lvl="1" indent="-457200">
              <a:spcBef>
                <a:spcPts val="0"/>
              </a:spcBef>
              <a:spcAft>
                <a:spcPts val="600"/>
              </a:spcAft>
              <a:buFont typeface="Arial"/>
              <a:buChar char="•"/>
            </a:pPr>
            <a:r>
              <a:rPr lang="en-US" dirty="0">
                <a:ea typeface="Calibri"/>
                <a:cs typeface="Times New Roman"/>
              </a:rPr>
              <a:t>Parents participate in school activities</a:t>
            </a:r>
            <a:endParaRPr lang="en-US" sz="3200" dirty="0">
              <a:ea typeface="Calibri"/>
              <a:cs typeface="Times New Roman"/>
            </a:endParaRPr>
          </a:p>
          <a:p>
            <a:pPr marL="914400" lvl="1" indent="-457200">
              <a:spcBef>
                <a:spcPts val="0"/>
              </a:spcBef>
              <a:spcAft>
                <a:spcPts val="600"/>
              </a:spcAft>
              <a:buFont typeface="Arial"/>
              <a:buChar char="•"/>
            </a:pPr>
            <a:r>
              <a:rPr lang="en-US" dirty="0">
                <a:ea typeface="Calibri"/>
                <a:cs typeface="Times New Roman"/>
              </a:rPr>
              <a:t>Parent support the school</a:t>
            </a:r>
            <a:endParaRPr lang="en-US" sz="3200" dirty="0">
              <a:ea typeface="Calibri"/>
              <a:cs typeface="Times New Roman"/>
            </a:endParaRPr>
          </a:p>
          <a:p>
            <a:pPr marL="914400" lvl="1" indent="-457200">
              <a:spcBef>
                <a:spcPts val="0"/>
              </a:spcBef>
              <a:spcAft>
                <a:spcPts val="600"/>
              </a:spcAft>
              <a:buFont typeface="Arial"/>
              <a:buChar char="•"/>
            </a:pPr>
            <a:r>
              <a:rPr lang="en-US" dirty="0">
                <a:ea typeface="Calibri"/>
                <a:cs typeface="Times New Roman"/>
              </a:rPr>
              <a:t>Good support from constituent Adventist church members</a:t>
            </a:r>
            <a:endParaRPr lang="en-US" sz="3200" dirty="0">
              <a:ea typeface="Calibri"/>
              <a:cs typeface="Times New Roman"/>
            </a:endParaRPr>
          </a:p>
          <a:p>
            <a:pPr marL="914400" lvl="1" indent="-457200">
              <a:spcBef>
                <a:spcPts val="0"/>
              </a:spcBef>
              <a:spcAft>
                <a:spcPts val="600"/>
              </a:spcAft>
              <a:buFont typeface="Arial"/>
              <a:buChar char="•"/>
            </a:pPr>
            <a:r>
              <a:rPr lang="en-US" dirty="0">
                <a:ea typeface="Calibri"/>
                <a:cs typeface="Times New Roman"/>
              </a:rPr>
              <a:t>Good support from local SDA pastors</a:t>
            </a:r>
            <a:endParaRPr lang="en-US" sz="3200" dirty="0">
              <a:ea typeface="Calibri"/>
              <a:cs typeface="Times New Roman"/>
            </a:endParaRPr>
          </a:p>
          <a:p>
            <a:pPr marL="914400" lvl="1" indent="-457200">
              <a:spcBef>
                <a:spcPts val="0"/>
              </a:spcBef>
              <a:spcAft>
                <a:spcPts val="600"/>
              </a:spcAft>
              <a:buFont typeface="Arial"/>
              <a:buChar char="•"/>
            </a:pPr>
            <a:r>
              <a:rPr lang="en-US" dirty="0">
                <a:ea typeface="Calibri"/>
                <a:cs typeface="Times New Roman"/>
              </a:rPr>
              <a:t>Funds are </a:t>
            </a:r>
            <a:r>
              <a:rPr lang="en-US" dirty="0" smtClean="0">
                <a:ea typeface="Calibri"/>
                <a:cs typeface="Times New Roman"/>
              </a:rPr>
              <a:t>available</a:t>
            </a:r>
            <a:endParaRPr lang="en-US" sz="3600" dirty="0">
              <a:ea typeface="Calibri"/>
              <a:cs typeface="Times New Roman"/>
            </a:endParaRPr>
          </a:p>
        </p:txBody>
      </p:sp>
      <p:sp>
        <p:nvSpPr>
          <p:cNvPr id="3" name="Text Placeholder 2"/>
          <p:cNvSpPr>
            <a:spLocks noGrp="1"/>
          </p:cNvSpPr>
          <p:nvPr>
            <p:ph type="body" idx="10"/>
          </p:nvPr>
        </p:nvSpPr>
        <p:spPr/>
        <p:txBody>
          <a:bodyPr/>
          <a:lstStyle/>
          <a:p>
            <a:r>
              <a:rPr lang="en-US" dirty="0" smtClean="0"/>
              <a:t>SCHOOL MODELS</a:t>
            </a:r>
          </a:p>
          <a:p>
            <a:r>
              <a:rPr lang="en-US" dirty="0" smtClean="0"/>
              <a:t>GRADES 3-8</a:t>
            </a:r>
            <a:endParaRPr lang="en-US" dirty="0"/>
          </a:p>
        </p:txBody>
      </p:sp>
      <p:sp>
        <p:nvSpPr>
          <p:cNvPr id="4" name="Text Placeholder 3"/>
          <p:cNvSpPr>
            <a:spLocks noGrp="1"/>
          </p:cNvSpPr>
          <p:nvPr>
            <p:ph type="body" sz="quarter" idx="11"/>
          </p:nvPr>
        </p:nvSpPr>
        <p:spPr/>
        <p:txBody>
          <a:bodyPr/>
          <a:lstStyle/>
          <a:p>
            <a:pPr algn="l"/>
            <a:r>
              <a:rPr lang="en-US" dirty="0" smtClean="0"/>
              <a:t>Schools </a:t>
            </a:r>
            <a:r>
              <a:rPr lang="en-US" dirty="0"/>
              <a:t>can be expected to have higher average achievement when they have following characteristics</a:t>
            </a:r>
            <a:r>
              <a:rPr lang="en-US" dirty="0" smtClean="0"/>
              <a:t>:</a:t>
            </a:r>
            <a:endParaRPr lang="en-US" dirty="0"/>
          </a:p>
        </p:txBody>
      </p:sp>
    </p:spTree>
    <p:extLst>
      <p:ext uri="{BB962C8B-B14F-4D97-AF65-F5344CB8AC3E}">
        <p14:creationId xmlns:p14="http://schemas.microsoft.com/office/powerpoint/2010/main" val="423363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457200">
            <a:noAutofit/>
          </a:bodyPr>
          <a:lstStyle/>
          <a:p>
            <a:pPr marR="0" lvl="0">
              <a:spcBef>
                <a:spcPts val="0"/>
              </a:spcBef>
              <a:spcAft>
                <a:spcPts val="0"/>
              </a:spcAft>
            </a:pPr>
            <a:r>
              <a:rPr lang="en-US" b="1" dirty="0">
                <a:ea typeface="Calibri"/>
                <a:cs typeface="Times New Roman"/>
              </a:rPr>
              <a:t>Spend appropriate time after school in </a:t>
            </a:r>
            <a:r>
              <a:rPr lang="en-US" b="1" dirty="0">
                <a:solidFill>
                  <a:schemeClr val="accent3"/>
                </a:solidFill>
                <a:ea typeface="Calibri"/>
                <a:cs typeface="Times New Roman"/>
              </a:rPr>
              <a:t>“positive” </a:t>
            </a:r>
            <a:r>
              <a:rPr lang="en-US" b="1" dirty="0" smtClean="0">
                <a:ea typeface="Calibri"/>
                <a:cs typeface="Times New Roman"/>
              </a:rPr>
              <a:t>activities	</a:t>
            </a:r>
            <a:endParaRPr lang="en-US" dirty="0">
              <a:ea typeface="Calibri"/>
              <a:cs typeface="Times New Roman"/>
            </a:endParaRPr>
          </a:p>
          <a:p>
            <a:pPr marL="342900" indent="-342900">
              <a:spcBef>
                <a:spcPts val="0"/>
              </a:spcBef>
              <a:buFont typeface="Arial"/>
              <a:buChar char="•"/>
            </a:pPr>
            <a:r>
              <a:rPr lang="en-US" sz="2000" dirty="0" smtClean="0">
                <a:ea typeface="Calibri"/>
                <a:cs typeface="Times New Roman"/>
              </a:rPr>
              <a:t>taking </a:t>
            </a:r>
            <a:r>
              <a:rPr lang="en-US" sz="2000" dirty="0">
                <a:ea typeface="Calibri"/>
                <a:cs typeface="Times New Roman"/>
              </a:rPr>
              <a:t>music lessons</a:t>
            </a:r>
          </a:p>
          <a:p>
            <a:pPr marL="342900" indent="-342900">
              <a:spcBef>
                <a:spcPts val="0"/>
              </a:spcBef>
              <a:buFont typeface="Arial"/>
              <a:buChar char="•"/>
            </a:pPr>
            <a:r>
              <a:rPr lang="en-US" sz="2000" dirty="0" smtClean="0">
                <a:ea typeface="Calibri"/>
                <a:cs typeface="Times New Roman"/>
              </a:rPr>
              <a:t>playing </a:t>
            </a:r>
            <a:r>
              <a:rPr lang="en-US" sz="2000" dirty="0">
                <a:ea typeface="Calibri"/>
                <a:cs typeface="Times New Roman"/>
              </a:rPr>
              <a:t>or singing in a musical group (moderate amount of </a:t>
            </a:r>
            <a:r>
              <a:rPr lang="en-US" sz="2000" dirty="0" smtClean="0">
                <a:ea typeface="Calibri"/>
                <a:cs typeface="Times New Roman"/>
              </a:rPr>
              <a:t>time)</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doing </a:t>
            </a:r>
            <a:r>
              <a:rPr lang="en-US" sz="2000" dirty="0">
                <a:ea typeface="Calibri"/>
                <a:cs typeface="Times New Roman"/>
              </a:rPr>
              <a:t>religious activities (moderate amount of time</a:t>
            </a:r>
            <a:r>
              <a:rPr lang="en-US" sz="2000" dirty="0" smtClean="0">
                <a:ea typeface="Calibri"/>
                <a:cs typeface="Times New Roman"/>
              </a:rPr>
              <a:t>)</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working </a:t>
            </a:r>
            <a:r>
              <a:rPr lang="en-US" sz="2000" dirty="0">
                <a:ea typeface="Calibri"/>
                <a:cs typeface="Times New Roman"/>
              </a:rPr>
              <a:t>on a school </a:t>
            </a:r>
            <a:r>
              <a:rPr lang="en-US" sz="2000" dirty="0" smtClean="0">
                <a:ea typeface="Calibri"/>
                <a:cs typeface="Times New Roman"/>
              </a:rPr>
              <a:t>job</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exercising </a:t>
            </a:r>
            <a:r>
              <a:rPr lang="en-US" sz="2000" dirty="0">
                <a:ea typeface="Calibri"/>
                <a:cs typeface="Times New Roman"/>
              </a:rPr>
              <a:t>other than sports</a:t>
            </a:r>
          </a:p>
          <a:p>
            <a:pPr marL="342900" indent="-342900">
              <a:spcBef>
                <a:spcPts val="0"/>
              </a:spcBef>
              <a:buFont typeface="Arial"/>
              <a:buChar char="•"/>
            </a:pPr>
            <a:r>
              <a:rPr lang="en-US" sz="2000" dirty="0" smtClean="0">
                <a:ea typeface="Calibri"/>
                <a:cs typeface="Times New Roman"/>
              </a:rPr>
              <a:t>reading </a:t>
            </a:r>
            <a:r>
              <a:rPr lang="en-US" sz="2000" dirty="0">
                <a:ea typeface="Calibri"/>
                <a:cs typeface="Times New Roman"/>
              </a:rPr>
              <a:t>for pleasure</a:t>
            </a:r>
          </a:p>
          <a:p>
            <a:pPr marR="0" lvl="0">
              <a:spcBef>
                <a:spcPts val="0"/>
              </a:spcBef>
              <a:spcAft>
                <a:spcPts val="0"/>
              </a:spcAft>
              <a:tabLst>
                <a:tab pos="971550" algn="l"/>
              </a:tabLst>
            </a:pPr>
            <a:endParaRPr lang="en-US" sz="2000" b="1" dirty="0" smtClean="0">
              <a:ea typeface="Calibri"/>
              <a:cs typeface="Times New Roman"/>
            </a:endParaRPr>
          </a:p>
          <a:p>
            <a:pPr marR="0" lvl="0">
              <a:spcBef>
                <a:spcPts val="0"/>
              </a:spcBef>
              <a:spcAft>
                <a:spcPts val="0"/>
              </a:spcAft>
              <a:tabLst>
                <a:tab pos="971550" algn="l"/>
              </a:tabLst>
            </a:pPr>
            <a:r>
              <a:rPr lang="en-US" b="1" dirty="0" smtClean="0">
                <a:ea typeface="Calibri"/>
                <a:cs typeface="Times New Roman"/>
              </a:rPr>
              <a:t>Spend </a:t>
            </a:r>
            <a:r>
              <a:rPr lang="en-US" b="1" dirty="0">
                <a:ea typeface="Calibri"/>
                <a:cs typeface="Times New Roman"/>
              </a:rPr>
              <a:t>less time after school in </a:t>
            </a:r>
            <a:r>
              <a:rPr lang="en-US" b="1" dirty="0">
                <a:solidFill>
                  <a:srgbClr val="B50B1B"/>
                </a:solidFill>
                <a:ea typeface="Calibri"/>
                <a:cs typeface="Times New Roman"/>
              </a:rPr>
              <a:t>“detracting”</a:t>
            </a:r>
            <a:r>
              <a:rPr lang="en-US" b="1" dirty="0">
                <a:ea typeface="Calibri"/>
                <a:cs typeface="Times New Roman"/>
              </a:rPr>
              <a:t> </a:t>
            </a:r>
            <a:r>
              <a:rPr lang="en-US" b="1" dirty="0" smtClean="0">
                <a:ea typeface="Calibri"/>
                <a:cs typeface="Times New Roman"/>
              </a:rPr>
              <a:t>activities</a:t>
            </a:r>
            <a:endParaRPr lang="en-US" dirty="0">
              <a:ea typeface="Calibri"/>
              <a:cs typeface="Times New Roman"/>
            </a:endParaRPr>
          </a:p>
          <a:p>
            <a:pPr marL="342900" indent="-342900">
              <a:spcBef>
                <a:spcPts val="0"/>
              </a:spcBef>
              <a:buFont typeface="Arial"/>
              <a:buChar char="•"/>
            </a:pPr>
            <a:r>
              <a:rPr lang="en-US" sz="2000" dirty="0" smtClean="0">
                <a:ea typeface="Calibri"/>
                <a:cs typeface="Times New Roman"/>
              </a:rPr>
              <a:t>working </a:t>
            </a:r>
            <a:r>
              <a:rPr lang="en-US" sz="2000" dirty="0">
                <a:ea typeface="Calibri"/>
                <a:cs typeface="Times New Roman"/>
              </a:rPr>
              <a:t>on a non-school </a:t>
            </a:r>
            <a:r>
              <a:rPr lang="en-US" sz="2000" dirty="0" smtClean="0">
                <a:ea typeface="Calibri"/>
                <a:cs typeface="Times New Roman"/>
              </a:rPr>
              <a:t>job</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playing </a:t>
            </a:r>
            <a:r>
              <a:rPr lang="en-US" sz="2000" dirty="0">
                <a:ea typeface="Calibri"/>
                <a:cs typeface="Times New Roman"/>
              </a:rPr>
              <a:t>intramural </a:t>
            </a:r>
            <a:r>
              <a:rPr lang="en-US" sz="2000" dirty="0" smtClean="0">
                <a:ea typeface="Calibri"/>
                <a:cs typeface="Times New Roman"/>
              </a:rPr>
              <a:t>sports</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playing </a:t>
            </a:r>
            <a:r>
              <a:rPr lang="en-US" sz="2000" dirty="0">
                <a:ea typeface="Calibri"/>
                <a:cs typeface="Times New Roman"/>
              </a:rPr>
              <a:t>varsity </a:t>
            </a:r>
            <a:r>
              <a:rPr lang="en-US" sz="2000" dirty="0" smtClean="0">
                <a:ea typeface="Calibri"/>
                <a:cs typeface="Times New Roman"/>
              </a:rPr>
              <a:t>sports</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listening </a:t>
            </a:r>
            <a:r>
              <a:rPr lang="en-US" sz="2000" dirty="0">
                <a:ea typeface="Calibri"/>
                <a:cs typeface="Times New Roman"/>
              </a:rPr>
              <a:t>to music for </a:t>
            </a:r>
            <a:r>
              <a:rPr lang="en-US" sz="2000" dirty="0" smtClean="0">
                <a:ea typeface="Calibri"/>
                <a:cs typeface="Times New Roman"/>
              </a:rPr>
              <a:t>fun</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playing </a:t>
            </a:r>
            <a:r>
              <a:rPr lang="en-US" sz="2000" dirty="0">
                <a:ea typeface="Calibri"/>
                <a:cs typeface="Times New Roman"/>
              </a:rPr>
              <a:t>on the </a:t>
            </a:r>
            <a:r>
              <a:rPr lang="en-US" sz="2000" dirty="0" smtClean="0">
                <a:ea typeface="Calibri"/>
                <a:cs typeface="Times New Roman"/>
              </a:rPr>
              <a:t>computer</a:t>
            </a:r>
            <a:endParaRPr lang="en-US" sz="2000" dirty="0">
              <a:ea typeface="Calibri"/>
              <a:cs typeface="Times New Roman"/>
            </a:endParaRPr>
          </a:p>
          <a:p>
            <a:pPr marL="342900" indent="-342900">
              <a:spcBef>
                <a:spcPts val="0"/>
              </a:spcBef>
              <a:buFont typeface="Arial"/>
              <a:buChar char="•"/>
            </a:pPr>
            <a:r>
              <a:rPr lang="en-US" sz="2000" dirty="0" smtClean="0">
                <a:ea typeface="Calibri"/>
                <a:cs typeface="Times New Roman"/>
              </a:rPr>
              <a:t>talking </a:t>
            </a:r>
            <a:r>
              <a:rPr lang="en-US" sz="2000" dirty="0">
                <a:ea typeface="Calibri"/>
                <a:cs typeface="Times New Roman"/>
              </a:rPr>
              <a:t>with friends on the phone or </a:t>
            </a:r>
            <a:r>
              <a:rPr lang="en-US" sz="2000" dirty="0" smtClean="0">
                <a:ea typeface="Calibri"/>
                <a:cs typeface="Times New Roman"/>
              </a:rPr>
              <a:t>computer</a:t>
            </a:r>
            <a:endParaRPr lang="en-US" sz="2000" dirty="0">
              <a:effectLst/>
              <a:ea typeface="Calibri"/>
              <a:cs typeface="Times New Roman"/>
            </a:endParaRPr>
          </a:p>
        </p:txBody>
      </p:sp>
      <p:sp>
        <p:nvSpPr>
          <p:cNvPr id="3" name="Text Placeholder 2"/>
          <p:cNvSpPr>
            <a:spLocks noGrp="1"/>
          </p:cNvSpPr>
          <p:nvPr>
            <p:ph type="body" idx="10"/>
          </p:nvPr>
        </p:nvSpPr>
        <p:spPr/>
        <p:txBody>
          <a:bodyPr/>
          <a:lstStyle/>
          <a:p>
            <a:r>
              <a:rPr lang="en-US" sz="3200" dirty="0" smtClean="0"/>
              <a:t>STUDENT MODELS GRADES 9 &amp; 11 DORMITORY STUDENTS</a:t>
            </a:r>
            <a:endParaRPr lang="en-US" sz="3200" dirty="0"/>
          </a:p>
        </p:txBody>
      </p:sp>
      <p:sp>
        <p:nvSpPr>
          <p:cNvPr id="4" name="Text Placeholder 3"/>
          <p:cNvSpPr>
            <a:spLocks noGrp="1"/>
          </p:cNvSpPr>
          <p:nvPr>
            <p:ph type="body" sz="quarter" idx="11"/>
          </p:nvPr>
        </p:nvSpPr>
        <p:spPr/>
        <p:txBody>
          <a:bodyPr/>
          <a:lstStyle/>
          <a:p>
            <a:pPr algn="l"/>
            <a:r>
              <a:rPr lang="en-US" dirty="0"/>
              <a:t>Students can be expected to have higher achievement when they exhibit the following traits:</a:t>
            </a:r>
          </a:p>
          <a:p>
            <a:endParaRPr lang="en-US" dirty="0"/>
          </a:p>
        </p:txBody>
      </p:sp>
    </p:spTree>
    <p:extLst>
      <p:ext uri="{BB962C8B-B14F-4D97-AF65-F5344CB8AC3E}">
        <p14:creationId xmlns:p14="http://schemas.microsoft.com/office/powerpoint/2010/main" val="312457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lnSpc>
                <a:spcPct val="120000"/>
              </a:lnSpc>
              <a:spcBef>
                <a:spcPts val="0"/>
              </a:spcBef>
              <a:spcAft>
                <a:spcPts val="600"/>
              </a:spcAft>
            </a:pPr>
            <a:r>
              <a:rPr lang="en-US" b="1" dirty="0"/>
              <a:t>Try to do their best in school</a:t>
            </a:r>
            <a:endParaRPr lang="en-US" dirty="0"/>
          </a:p>
          <a:p>
            <a:pPr marL="914400" lvl="1" indent="-457200">
              <a:lnSpc>
                <a:spcPct val="120000"/>
              </a:lnSpc>
              <a:spcBef>
                <a:spcPts val="0"/>
              </a:spcBef>
              <a:spcAft>
                <a:spcPts val="600"/>
              </a:spcAft>
              <a:buFont typeface="Arial"/>
              <a:buChar char="•"/>
            </a:pPr>
            <a:r>
              <a:rPr lang="en-US" dirty="0" smtClean="0"/>
              <a:t>being </a:t>
            </a:r>
            <a:r>
              <a:rPr lang="en-US" dirty="0"/>
              <a:t>diligent in </a:t>
            </a:r>
            <a:r>
              <a:rPr lang="en-US" dirty="0" smtClean="0"/>
              <a:t>homework</a:t>
            </a:r>
            <a:endParaRPr lang="en-US" dirty="0"/>
          </a:p>
          <a:p>
            <a:pPr lvl="0">
              <a:lnSpc>
                <a:spcPct val="120000"/>
              </a:lnSpc>
              <a:spcBef>
                <a:spcPts val="0"/>
              </a:spcBef>
              <a:spcAft>
                <a:spcPts val="600"/>
              </a:spcAft>
            </a:pPr>
            <a:r>
              <a:rPr lang="en-US" b="1" dirty="0"/>
              <a:t>Have positive friends</a:t>
            </a:r>
            <a:endParaRPr lang="en-US" dirty="0"/>
          </a:p>
          <a:p>
            <a:pPr marL="914400" lvl="1" indent="-457200">
              <a:lnSpc>
                <a:spcPct val="120000"/>
              </a:lnSpc>
              <a:spcBef>
                <a:spcPts val="0"/>
              </a:spcBef>
              <a:spcAft>
                <a:spcPts val="600"/>
              </a:spcAft>
              <a:buFont typeface="Arial"/>
              <a:buChar char="•"/>
            </a:pPr>
            <a:r>
              <a:rPr lang="en-US" dirty="0" smtClean="0"/>
              <a:t>friends </a:t>
            </a:r>
            <a:r>
              <a:rPr lang="en-US" dirty="0"/>
              <a:t>are interested in spiritual things</a:t>
            </a:r>
          </a:p>
          <a:p>
            <a:pPr marL="914400" lvl="1" indent="-457200">
              <a:lnSpc>
                <a:spcPct val="120000"/>
              </a:lnSpc>
              <a:spcBef>
                <a:spcPts val="0"/>
              </a:spcBef>
              <a:spcAft>
                <a:spcPts val="600"/>
              </a:spcAft>
              <a:buFont typeface="Arial"/>
              <a:buChar char="•"/>
            </a:pPr>
            <a:r>
              <a:rPr lang="en-US" dirty="0" smtClean="0"/>
              <a:t>friends </a:t>
            </a:r>
            <a:r>
              <a:rPr lang="en-US" dirty="0"/>
              <a:t>are spiritual</a:t>
            </a:r>
          </a:p>
          <a:p>
            <a:pPr marL="914400" lvl="1" indent="-457200">
              <a:lnSpc>
                <a:spcPct val="120000"/>
              </a:lnSpc>
              <a:spcBef>
                <a:spcPts val="0"/>
              </a:spcBef>
              <a:spcAft>
                <a:spcPts val="600"/>
              </a:spcAft>
              <a:buFont typeface="Arial"/>
              <a:buChar char="•"/>
            </a:pPr>
            <a:r>
              <a:rPr lang="en-US" dirty="0" smtClean="0"/>
              <a:t>friends </a:t>
            </a:r>
            <a:r>
              <a:rPr lang="en-US" dirty="0"/>
              <a:t>are interested in getting good grades</a:t>
            </a:r>
          </a:p>
          <a:p>
            <a:pPr lvl="0">
              <a:lnSpc>
                <a:spcPct val="120000"/>
              </a:lnSpc>
              <a:spcBef>
                <a:spcPts val="0"/>
              </a:spcBef>
              <a:spcAft>
                <a:spcPts val="600"/>
              </a:spcAft>
            </a:pPr>
            <a:r>
              <a:rPr lang="en-US" b="1" dirty="0"/>
              <a:t>Have a positive spiritual outlook</a:t>
            </a:r>
            <a:endParaRPr lang="en-US" dirty="0"/>
          </a:p>
          <a:p>
            <a:pPr marL="914400" lvl="1" indent="-457200">
              <a:lnSpc>
                <a:spcPct val="120000"/>
              </a:lnSpc>
              <a:spcBef>
                <a:spcPts val="0"/>
              </a:spcBef>
              <a:spcAft>
                <a:spcPts val="600"/>
              </a:spcAft>
              <a:buFont typeface="Arial"/>
              <a:buChar char="•"/>
            </a:pPr>
            <a:r>
              <a:rPr lang="en-US" dirty="0" smtClean="0"/>
              <a:t>Intend </a:t>
            </a:r>
            <a:r>
              <a:rPr lang="en-US" dirty="0"/>
              <a:t>to be an active Christian as an </a:t>
            </a:r>
            <a:r>
              <a:rPr lang="en-US" dirty="0" smtClean="0"/>
              <a:t>adult</a:t>
            </a:r>
            <a:endParaRPr lang="en-US" dirty="0"/>
          </a:p>
          <a:p>
            <a:pPr marL="914400" lvl="1" indent="-457200">
              <a:lnSpc>
                <a:spcPct val="120000"/>
              </a:lnSpc>
              <a:spcBef>
                <a:spcPts val="0"/>
              </a:spcBef>
              <a:spcAft>
                <a:spcPts val="600"/>
              </a:spcAft>
              <a:buFont typeface="Arial"/>
              <a:buChar char="•"/>
            </a:pPr>
            <a:r>
              <a:rPr lang="en-US" dirty="0" smtClean="0"/>
              <a:t>think </a:t>
            </a:r>
            <a:r>
              <a:rPr lang="en-US" dirty="0"/>
              <a:t>spiritual things are important</a:t>
            </a:r>
          </a:p>
          <a:p>
            <a:pPr marL="914400" lvl="1" indent="-457200">
              <a:lnSpc>
                <a:spcPct val="120000"/>
              </a:lnSpc>
              <a:spcBef>
                <a:spcPts val="0"/>
              </a:spcBef>
              <a:spcAft>
                <a:spcPts val="600"/>
              </a:spcAft>
              <a:buFont typeface="Arial"/>
              <a:buChar char="•"/>
            </a:pPr>
            <a:r>
              <a:rPr lang="en-US" dirty="0" smtClean="0"/>
              <a:t>I </a:t>
            </a:r>
            <a:r>
              <a:rPr lang="en-US" dirty="0"/>
              <a:t>am spiritual</a:t>
            </a:r>
          </a:p>
          <a:p>
            <a:pPr lvl="0">
              <a:lnSpc>
                <a:spcPct val="120000"/>
              </a:lnSpc>
              <a:spcBef>
                <a:spcPts val="0"/>
              </a:spcBef>
              <a:spcAft>
                <a:spcPts val="600"/>
              </a:spcAft>
            </a:pPr>
            <a:r>
              <a:rPr lang="en-US" b="1" dirty="0" smtClean="0"/>
              <a:t>Take </a:t>
            </a:r>
            <a:r>
              <a:rPr lang="en-US" b="1" dirty="0"/>
              <a:t>care of their health</a:t>
            </a:r>
            <a:endParaRPr lang="en-US" dirty="0"/>
          </a:p>
          <a:p>
            <a:pPr marL="914400" lvl="1" indent="-457200">
              <a:lnSpc>
                <a:spcPct val="120000"/>
              </a:lnSpc>
              <a:spcBef>
                <a:spcPts val="0"/>
              </a:spcBef>
              <a:spcAft>
                <a:spcPts val="600"/>
              </a:spcAft>
              <a:buFont typeface="Arial"/>
              <a:buChar char="•"/>
            </a:pPr>
            <a:r>
              <a:rPr lang="en-US" dirty="0" smtClean="0"/>
              <a:t>get </a:t>
            </a:r>
            <a:r>
              <a:rPr lang="en-US" dirty="0"/>
              <a:t>optimal </a:t>
            </a:r>
            <a:r>
              <a:rPr lang="en-US" dirty="0" smtClean="0"/>
              <a:t>sleep</a:t>
            </a:r>
            <a:endParaRPr lang="en-US" dirty="0"/>
          </a:p>
          <a:p>
            <a:pPr marL="914400" lvl="1" indent="-457200">
              <a:lnSpc>
                <a:spcPct val="120000"/>
              </a:lnSpc>
              <a:spcBef>
                <a:spcPts val="0"/>
              </a:spcBef>
              <a:spcAft>
                <a:spcPts val="600"/>
              </a:spcAft>
              <a:buFont typeface="Arial"/>
              <a:buChar char="•"/>
            </a:pPr>
            <a:r>
              <a:rPr lang="en-US" dirty="0" smtClean="0"/>
              <a:t>have </a:t>
            </a:r>
            <a:r>
              <a:rPr lang="en-US" dirty="0"/>
              <a:t>good health</a:t>
            </a:r>
          </a:p>
          <a:p>
            <a:pPr marL="914400" lvl="1" indent="-457200">
              <a:lnSpc>
                <a:spcPct val="120000"/>
              </a:lnSpc>
              <a:spcBef>
                <a:spcPts val="0"/>
              </a:spcBef>
              <a:spcAft>
                <a:spcPts val="600"/>
              </a:spcAft>
              <a:buFont typeface="Arial"/>
              <a:buChar char="•"/>
            </a:pPr>
            <a:r>
              <a:rPr lang="en-US" dirty="0" smtClean="0"/>
              <a:t>have </a:t>
            </a:r>
            <a:r>
              <a:rPr lang="en-US" dirty="0"/>
              <a:t>a good </a:t>
            </a:r>
            <a:r>
              <a:rPr lang="en-US" dirty="0" smtClean="0"/>
              <a:t>diet</a:t>
            </a:r>
            <a:endParaRPr lang="en-US" dirty="0"/>
          </a:p>
        </p:txBody>
      </p:sp>
      <p:sp>
        <p:nvSpPr>
          <p:cNvPr id="3" name="Text Placeholder 2"/>
          <p:cNvSpPr>
            <a:spLocks noGrp="1"/>
          </p:cNvSpPr>
          <p:nvPr>
            <p:ph type="body" idx="10"/>
          </p:nvPr>
        </p:nvSpPr>
        <p:spPr/>
        <p:txBody>
          <a:bodyPr/>
          <a:lstStyle/>
          <a:p>
            <a:r>
              <a:rPr lang="en-US" sz="3200" dirty="0" smtClean="0"/>
              <a:t>STUDENT MODELS GRADES 9 &amp; 11 DORMITORY STUDENTS</a:t>
            </a:r>
            <a:endParaRPr lang="en-US" sz="3200" dirty="0"/>
          </a:p>
        </p:txBody>
      </p:sp>
    </p:spTree>
    <p:extLst>
      <p:ext uri="{BB962C8B-B14F-4D97-AF65-F5344CB8AC3E}">
        <p14:creationId xmlns:p14="http://schemas.microsoft.com/office/powerpoint/2010/main" val="409682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numCol="2" spcCol="457200">
            <a:noAutofit/>
          </a:bodyPr>
          <a:lstStyle/>
          <a:p>
            <a:pPr marR="0" lvl="0">
              <a:spcBef>
                <a:spcPts val="0"/>
              </a:spcBef>
              <a:spcAft>
                <a:spcPts val="600"/>
              </a:spcAft>
            </a:pPr>
            <a:r>
              <a:rPr lang="en-US" sz="2000" b="1" dirty="0">
                <a:ea typeface="Calibri"/>
                <a:cs typeface="Times New Roman"/>
              </a:rPr>
              <a:t>Spend appropriate time after school in </a:t>
            </a:r>
            <a:r>
              <a:rPr lang="en-US" sz="2000" b="1" dirty="0">
                <a:solidFill>
                  <a:srgbClr val="B50B1B"/>
                </a:solidFill>
                <a:ea typeface="Calibri"/>
                <a:cs typeface="Times New Roman"/>
              </a:rPr>
              <a:t>“positive” </a:t>
            </a:r>
            <a:r>
              <a:rPr lang="en-US" sz="2000" b="1" dirty="0" smtClean="0">
                <a:ea typeface="Calibri"/>
                <a:cs typeface="Times New Roman"/>
              </a:rPr>
              <a:t>activities</a:t>
            </a:r>
            <a:endParaRPr lang="en-US" sz="3200" dirty="0">
              <a:ea typeface="Calibri"/>
              <a:cs typeface="Times New Roman"/>
            </a:endParaRPr>
          </a:p>
          <a:p>
            <a:pPr marL="342900" indent="-342900">
              <a:spcBef>
                <a:spcPts val="0"/>
              </a:spcBef>
              <a:spcAft>
                <a:spcPts val="600"/>
              </a:spcAft>
              <a:buFont typeface="Arial"/>
              <a:buChar char="•"/>
            </a:pPr>
            <a:r>
              <a:rPr lang="en-US" sz="1800" dirty="0" smtClean="0">
                <a:ea typeface="Calibri"/>
                <a:cs typeface="Times New Roman"/>
              </a:rPr>
              <a:t>reading </a:t>
            </a:r>
            <a:r>
              <a:rPr lang="en-US" sz="1800" dirty="0">
                <a:ea typeface="Calibri"/>
                <a:cs typeface="Times New Roman"/>
              </a:rPr>
              <a:t>for </a:t>
            </a:r>
            <a:r>
              <a:rPr lang="en-US" sz="1800" dirty="0" smtClean="0">
                <a:ea typeface="Calibri"/>
                <a:cs typeface="Times New Roman"/>
              </a:rPr>
              <a:t>pleasure</a:t>
            </a:r>
            <a:endParaRPr lang="en-US" sz="2800" dirty="0">
              <a:ea typeface="Calibri"/>
              <a:cs typeface="Times New Roman"/>
            </a:endParaRPr>
          </a:p>
          <a:p>
            <a:pPr marL="342900" indent="-342900">
              <a:spcBef>
                <a:spcPts val="0"/>
              </a:spcBef>
              <a:spcAft>
                <a:spcPts val="600"/>
              </a:spcAft>
              <a:buFont typeface="Arial"/>
              <a:buChar char="•"/>
            </a:pPr>
            <a:r>
              <a:rPr lang="en-US" sz="1800" dirty="0" smtClean="0">
                <a:ea typeface="Calibri"/>
                <a:cs typeface="Times New Roman"/>
              </a:rPr>
              <a:t>taking </a:t>
            </a:r>
            <a:r>
              <a:rPr lang="en-US" sz="1800" dirty="0">
                <a:ea typeface="Calibri"/>
                <a:cs typeface="Times New Roman"/>
              </a:rPr>
              <a:t>music </a:t>
            </a:r>
            <a:r>
              <a:rPr lang="en-US" sz="1800" dirty="0" smtClean="0">
                <a:ea typeface="Calibri"/>
                <a:cs typeface="Times New Roman"/>
              </a:rPr>
              <a:t>lessons</a:t>
            </a:r>
            <a:endParaRPr lang="en-US" sz="2800" dirty="0">
              <a:ea typeface="Calibri"/>
              <a:cs typeface="Times New Roman"/>
            </a:endParaRPr>
          </a:p>
          <a:p>
            <a:pPr marL="342900" indent="-342900">
              <a:spcBef>
                <a:spcPts val="0"/>
              </a:spcBef>
              <a:spcAft>
                <a:spcPts val="600"/>
              </a:spcAft>
              <a:buFont typeface="Arial"/>
              <a:buChar char="•"/>
            </a:pPr>
            <a:r>
              <a:rPr lang="en-US" sz="1800" dirty="0" smtClean="0">
                <a:ea typeface="Calibri"/>
                <a:cs typeface="Times New Roman"/>
              </a:rPr>
              <a:t>playing </a:t>
            </a:r>
            <a:r>
              <a:rPr lang="en-US" sz="1800" dirty="0">
                <a:ea typeface="Calibri"/>
                <a:cs typeface="Times New Roman"/>
              </a:rPr>
              <a:t>or singing in a musical </a:t>
            </a:r>
            <a:r>
              <a:rPr lang="en-US" sz="1800" dirty="0" smtClean="0">
                <a:ea typeface="Calibri"/>
                <a:cs typeface="Times New Roman"/>
              </a:rPr>
              <a:t>group</a:t>
            </a:r>
            <a:endParaRPr lang="en-US" sz="2800" dirty="0">
              <a:ea typeface="Calibri"/>
              <a:cs typeface="Times New Roman"/>
            </a:endParaRPr>
          </a:p>
          <a:p>
            <a:pPr marL="342900" indent="-342900">
              <a:spcBef>
                <a:spcPts val="0"/>
              </a:spcBef>
              <a:spcAft>
                <a:spcPts val="600"/>
              </a:spcAft>
              <a:buFont typeface="Arial"/>
              <a:buChar char="•"/>
            </a:pPr>
            <a:r>
              <a:rPr lang="en-US" sz="1800" dirty="0" smtClean="0">
                <a:ea typeface="Calibri"/>
                <a:cs typeface="Times New Roman"/>
              </a:rPr>
              <a:t>non</a:t>
            </a:r>
            <a:r>
              <a:rPr lang="en-US" sz="1800" dirty="0">
                <a:ea typeface="Calibri"/>
                <a:cs typeface="Times New Roman"/>
              </a:rPr>
              <a:t>-school </a:t>
            </a:r>
            <a:r>
              <a:rPr lang="en-US" sz="1800" dirty="0" smtClean="0">
                <a:ea typeface="Calibri"/>
                <a:cs typeface="Times New Roman"/>
              </a:rPr>
              <a:t>service projects</a:t>
            </a:r>
            <a:endParaRPr lang="en-US" sz="2800" dirty="0">
              <a:ea typeface="Calibri"/>
              <a:cs typeface="Times New Roman"/>
            </a:endParaRPr>
          </a:p>
          <a:p>
            <a:pPr marL="342900" indent="-342900">
              <a:spcBef>
                <a:spcPts val="0"/>
              </a:spcBef>
              <a:spcAft>
                <a:spcPts val="600"/>
              </a:spcAft>
              <a:buFont typeface="Arial"/>
              <a:buChar char="•"/>
            </a:pPr>
            <a:r>
              <a:rPr lang="en-US" sz="1800" dirty="0" smtClean="0">
                <a:ea typeface="Calibri"/>
                <a:cs typeface="Times New Roman"/>
              </a:rPr>
              <a:t>doing </a:t>
            </a:r>
            <a:r>
              <a:rPr lang="en-US" sz="1800" dirty="0">
                <a:ea typeface="Calibri"/>
                <a:cs typeface="Times New Roman"/>
              </a:rPr>
              <a:t>family chores (moderate amount of time</a:t>
            </a:r>
            <a:r>
              <a:rPr lang="en-US" sz="1800" dirty="0" smtClean="0">
                <a:ea typeface="Calibri"/>
                <a:cs typeface="Times New Roman"/>
              </a:rPr>
              <a:t>)</a:t>
            </a:r>
            <a:endParaRPr lang="en-US" sz="2800" dirty="0">
              <a:ea typeface="Calibri"/>
              <a:cs typeface="Times New Roman"/>
            </a:endParaRPr>
          </a:p>
          <a:p>
            <a:pPr marL="342900" indent="-342900">
              <a:spcBef>
                <a:spcPts val="0"/>
              </a:spcBef>
              <a:spcAft>
                <a:spcPts val="600"/>
              </a:spcAft>
              <a:buFont typeface="Arial"/>
              <a:buChar char="•"/>
            </a:pPr>
            <a:r>
              <a:rPr lang="en-US" sz="1800" dirty="0" smtClean="0">
                <a:ea typeface="Calibri"/>
                <a:cs typeface="Times New Roman"/>
              </a:rPr>
              <a:t>doing </a:t>
            </a:r>
            <a:r>
              <a:rPr lang="en-US" sz="1800" dirty="0">
                <a:ea typeface="Calibri"/>
                <a:cs typeface="Times New Roman"/>
              </a:rPr>
              <a:t>religious activities (moderate amount of time</a:t>
            </a:r>
            <a:r>
              <a:rPr lang="en-US" sz="1800" dirty="0" smtClean="0">
                <a:ea typeface="Calibri"/>
                <a:cs typeface="Times New Roman"/>
              </a:rPr>
              <a:t>)</a:t>
            </a:r>
            <a:endParaRPr lang="en-US" sz="2800" dirty="0">
              <a:ea typeface="Calibri"/>
              <a:cs typeface="Times New Roman"/>
            </a:endParaRPr>
          </a:p>
          <a:p>
            <a:pPr marL="342900" indent="-342900">
              <a:spcBef>
                <a:spcPts val="0"/>
              </a:spcBef>
              <a:spcAft>
                <a:spcPts val="600"/>
              </a:spcAft>
              <a:buFont typeface="Arial"/>
              <a:buChar char="•"/>
            </a:pPr>
            <a:r>
              <a:rPr lang="en-US" sz="1800" dirty="0" smtClean="0">
                <a:ea typeface="Calibri"/>
                <a:cs typeface="Times New Roman"/>
              </a:rPr>
              <a:t>exercise </a:t>
            </a:r>
            <a:r>
              <a:rPr lang="en-US" sz="1800" dirty="0">
                <a:ea typeface="Calibri"/>
                <a:cs typeface="Times New Roman"/>
              </a:rPr>
              <a:t>other than sports (moderate amount of time</a:t>
            </a:r>
            <a:r>
              <a:rPr lang="en-US" sz="1800" dirty="0" smtClean="0">
                <a:ea typeface="Calibri"/>
                <a:cs typeface="Times New Roman"/>
              </a:rPr>
              <a:t>)</a:t>
            </a:r>
            <a:endParaRPr lang="en-US" sz="1600" dirty="0">
              <a:ea typeface="Calibri"/>
              <a:cs typeface="Times New Roman"/>
            </a:endParaRPr>
          </a:p>
          <a:p>
            <a:pPr marR="0" lvl="0">
              <a:spcBef>
                <a:spcPts val="0"/>
              </a:spcBef>
              <a:spcAft>
                <a:spcPts val="600"/>
              </a:spcAft>
              <a:tabLst>
                <a:tab pos="1028700" algn="l"/>
                <a:tab pos="1371600" algn="l"/>
              </a:tabLst>
            </a:pPr>
            <a:r>
              <a:rPr lang="en-US" sz="2000" b="1" dirty="0" smtClean="0">
                <a:ea typeface="Calibri"/>
                <a:cs typeface="Times New Roman"/>
              </a:rPr>
              <a:t>Spend </a:t>
            </a:r>
            <a:r>
              <a:rPr lang="en-US" sz="2000" b="1" dirty="0">
                <a:ea typeface="Calibri"/>
                <a:cs typeface="Times New Roman"/>
              </a:rPr>
              <a:t>less time after school in </a:t>
            </a:r>
            <a:r>
              <a:rPr lang="en-US" sz="2000" b="1" dirty="0">
                <a:solidFill>
                  <a:srgbClr val="B50B1B"/>
                </a:solidFill>
                <a:ea typeface="Calibri"/>
                <a:cs typeface="Times New Roman"/>
              </a:rPr>
              <a:t>“detracting” </a:t>
            </a:r>
            <a:r>
              <a:rPr lang="en-US" sz="2000" b="1" dirty="0" smtClean="0">
                <a:ea typeface="Calibri"/>
                <a:cs typeface="Times New Roman"/>
              </a:rPr>
              <a:t>activities</a:t>
            </a:r>
            <a:endParaRPr lang="en-US" sz="32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excessive </a:t>
            </a:r>
            <a:r>
              <a:rPr lang="en-US" sz="1800" dirty="0">
                <a:ea typeface="Calibri"/>
                <a:cs typeface="Times New Roman"/>
              </a:rPr>
              <a:t>work on a school </a:t>
            </a:r>
            <a:r>
              <a:rPr lang="en-US" sz="1800" dirty="0" smtClean="0">
                <a:ea typeface="Calibri"/>
                <a:cs typeface="Times New Roman"/>
              </a:rPr>
              <a:t>job</a:t>
            </a:r>
            <a:endParaRPr lang="en-US" sz="28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working </a:t>
            </a:r>
            <a:r>
              <a:rPr lang="en-US" sz="1800" dirty="0">
                <a:ea typeface="Calibri"/>
                <a:cs typeface="Times New Roman"/>
              </a:rPr>
              <a:t>on a non-school </a:t>
            </a:r>
            <a:r>
              <a:rPr lang="en-US" sz="1800" dirty="0" smtClean="0">
                <a:ea typeface="Calibri"/>
                <a:cs typeface="Times New Roman"/>
              </a:rPr>
              <a:t>job</a:t>
            </a:r>
            <a:endParaRPr lang="en-US" sz="28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playing </a:t>
            </a:r>
            <a:r>
              <a:rPr lang="en-US" sz="1800" dirty="0">
                <a:ea typeface="Calibri"/>
                <a:cs typeface="Times New Roman"/>
              </a:rPr>
              <a:t>intramural </a:t>
            </a:r>
            <a:r>
              <a:rPr lang="en-US" sz="1800" dirty="0" smtClean="0">
                <a:ea typeface="Calibri"/>
                <a:cs typeface="Times New Roman"/>
              </a:rPr>
              <a:t>sports</a:t>
            </a:r>
            <a:endParaRPr lang="en-US" sz="28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playing </a:t>
            </a:r>
            <a:r>
              <a:rPr lang="en-US" sz="1800" dirty="0">
                <a:ea typeface="Calibri"/>
                <a:cs typeface="Times New Roman"/>
              </a:rPr>
              <a:t>varsity </a:t>
            </a:r>
            <a:r>
              <a:rPr lang="en-US" sz="1800" dirty="0" smtClean="0">
                <a:ea typeface="Calibri"/>
                <a:cs typeface="Times New Roman"/>
              </a:rPr>
              <a:t>sports</a:t>
            </a:r>
            <a:endParaRPr lang="en-US" sz="28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listening </a:t>
            </a:r>
            <a:r>
              <a:rPr lang="en-US" sz="1800" dirty="0">
                <a:ea typeface="Calibri"/>
                <a:cs typeface="Times New Roman"/>
              </a:rPr>
              <a:t>to music for </a:t>
            </a:r>
            <a:r>
              <a:rPr lang="en-US" sz="1800" dirty="0" smtClean="0">
                <a:ea typeface="Calibri"/>
                <a:cs typeface="Times New Roman"/>
              </a:rPr>
              <a:t>fun</a:t>
            </a:r>
            <a:endParaRPr lang="en-US" sz="28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watching TV</a:t>
            </a:r>
            <a:endParaRPr lang="en-US" sz="28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playing </a:t>
            </a:r>
            <a:r>
              <a:rPr lang="en-US" sz="1800" dirty="0">
                <a:ea typeface="Calibri"/>
                <a:cs typeface="Times New Roman"/>
              </a:rPr>
              <a:t>on the </a:t>
            </a:r>
            <a:r>
              <a:rPr lang="en-US" sz="1800" dirty="0" smtClean="0">
                <a:ea typeface="Calibri"/>
                <a:cs typeface="Times New Roman"/>
              </a:rPr>
              <a:t>computer</a:t>
            </a:r>
            <a:endParaRPr lang="en-US" sz="2800" dirty="0">
              <a:ea typeface="Calibri"/>
              <a:cs typeface="Times New Roman"/>
            </a:endParaRPr>
          </a:p>
          <a:p>
            <a:pPr marL="342900" indent="-342900">
              <a:spcBef>
                <a:spcPts val="0"/>
              </a:spcBef>
              <a:spcAft>
                <a:spcPts val="600"/>
              </a:spcAft>
              <a:buFont typeface="Arial"/>
              <a:buChar char="•"/>
              <a:tabLst>
                <a:tab pos="1028700" algn="l"/>
                <a:tab pos="1371600" algn="l"/>
              </a:tabLst>
            </a:pPr>
            <a:r>
              <a:rPr lang="en-US" sz="1800" dirty="0" smtClean="0">
                <a:ea typeface="Calibri"/>
                <a:cs typeface="Times New Roman"/>
              </a:rPr>
              <a:t>talking </a:t>
            </a:r>
            <a:r>
              <a:rPr lang="en-US" sz="1800" dirty="0">
                <a:ea typeface="Calibri"/>
                <a:cs typeface="Times New Roman"/>
              </a:rPr>
              <a:t>with friends on the phone or </a:t>
            </a:r>
            <a:r>
              <a:rPr lang="en-US" sz="1800" dirty="0" smtClean="0">
                <a:ea typeface="Calibri"/>
                <a:cs typeface="Times New Roman"/>
              </a:rPr>
              <a:t>computer</a:t>
            </a:r>
            <a:endParaRPr lang="en-US" sz="2800" dirty="0">
              <a:effectLst/>
              <a:ea typeface="Calibri"/>
              <a:cs typeface="Times New Roman"/>
            </a:endParaRPr>
          </a:p>
        </p:txBody>
      </p:sp>
      <p:sp>
        <p:nvSpPr>
          <p:cNvPr id="7" name="Text Placeholder 6"/>
          <p:cNvSpPr>
            <a:spLocks noGrp="1"/>
          </p:cNvSpPr>
          <p:nvPr>
            <p:ph type="body" idx="10"/>
          </p:nvPr>
        </p:nvSpPr>
        <p:spPr/>
        <p:txBody>
          <a:bodyPr/>
          <a:lstStyle/>
          <a:p>
            <a:r>
              <a:rPr lang="en-US" sz="3200" dirty="0" smtClean="0"/>
              <a:t>STUDENT MODELS GRADES 9 &amp; 11 </a:t>
            </a:r>
          </a:p>
          <a:p>
            <a:r>
              <a:rPr lang="en-US" sz="3200" dirty="0" smtClean="0"/>
              <a:t>NON-DORMITORY STUDENTS</a:t>
            </a:r>
            <a:endParaRPr lang="en-US" sz="3200" dirty="0"/>
          </a:p>
        </p:txBody>
      </p:sp>
      <p:sp>
        <p:nvSpPr>
          <p:cNvPr id="8" name="Text Placeholder 7"/>
          <p:cNvSpPr>
            <a:spLocks noGrp="1"/>
          </p:cNvSpPr>
          <p:nvPr>
            <p:ph type="body" sz="quarter" idx="11"/>
          </p:nvPr>
        </p:nvSpPr>
        <p:spPr/>
        <p:txBody>
          <a:bodyPr/>
          <a:lstStyle/>
          <a:p>
            <a:pPr algn="l"/>
            <a:r>
              <a:rPr lang="en-US" dirty="0"/>
              <a:t>Students can be expected to have higher achievement when they exhibit the following traits</a:t>
            </a:r>
            <a:r>
              <a:rPr lang="en-US" dirty="0" smtClean="0"/>
              <a:t>:</a:t>
            </a:r>
            <a:endParaRPr lang="en-US" dirty="0"/>
          </a:p>
        </p:txBody>
      </p:sp>
    </p:spTree>
    <p:extLst>
      <p:ext uri="{BB962C8B-B14F-4D97-AF65-F5344CB8AC3E}">
        <p14:creationId xmlns:p14="http://schemas.microsoft.com/office/powerpoint/2010/main" val="1579325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400" y="1365890"/>
            <a:ext cx="8701624" cy="5327010"/>
          </a:xfrm>
        </p:spPr>
        <p:txBody>
          <a:bodyPr numCol="2" spcCol="457200">
            <a:noAutofit/>
          </a:bodyPr>
          <a:lstStyle/>
          <a:p>
            <a:pPr lvl="0">
              <a:spcBef>
                <a:spcPts val="0"/>
              </a:spcBef>
              <a:spcAft>
                <a:spcPts val="600"/>
              </a:spcAft>
            </a:pPr>
            <a:r>
              <a:rPr lang="en-US" sz="2000" b="1" dirty="0"/>
              <a:t>Try to do their best in school</a:t>
            </a:r>
            <a:endParaRPr lang="en-US" sz="2000" dirty="0"/>
          </a:p>
          <a:p>
            <a:pPr marL="285750" indent="-285750">
              <a:spcBef>
                <a:spcPts val="0"/>
              </a:spcBef>
              <a:spcAft>
                <a:spcPts val="600"/>
              </a:spcAft>
              <a:buFont typeface="Arial"/>
              <a:buChar char="•"/>
            </a:pPr>
            <a:r>
              <a:rPr lang="en-US" sz="2000" dirty="0" smtClean="0"/>
              <a:t>being </a:t>
            </a:r>
            <a:r>
              <a:rPr lang="en-US" sz="2000" dirty="0"/>
              <a:t>diligent in </a:t>
            </a:r>
            <a:r>
              <a:rPr lang="en-US" sz="2000" dirty="0" smtClean="0"/>
              <a:t>homework</a:t>
            </a:r>
            <a:endParaRPr lang="en-US" sz="2000" dirty="0"/>
          </a:p>
          <a:p>
            <a:pPr lvl="0">
              <a:spcBef>
                <a:spcPts val="0"/>
              </a:spcBef>
              <a:spcAft>
                <a:spcPts val="600"/>
              </a:spcAft>
            </a:pPr>
            <a:r>
              <a:rPr lang="en-US" sz="2000" b="1" dirty="0"/>
              <a:t>Have a healthy relationship with their parents</a:t>
            </a:r>
            <a:endParaRPr lang="en-US" sz="2000" dirty="0"/>
          </a:p>
          <a:p>
            <a:pPr marL="342900" indent="-342900">
              <a:spcBef>
                <a:spcPts val="0"/>
              </a:spcBef>
              <a:spcAft>
                <a:spcPts val="600"/>
              </a:spcAft>
              <a:buFont typeface="Arial"/>
              <a:buChar char="•"/>
            </a:pPr>
            <a:r>
              <a:rPr lang="en-US" sz="2000" dirty="0" smtClean="0"/>
              <a:t>talk frequently </a:t>
            </a:r>
            <a:r>
              <a:rPr lang="en-US" sz="2000" dirty="0"/>
              <a:t>with their </a:t>
            </a:r>
            <a:r>
              <a:rPr lang="en-US" sz="2000" dirty="0" smtClean="0"/>
              <a:t>parents</a:t>
            </a:r>
            <a:endParaRPr lang="en-US" sz="2000" dirty="0"/>
          </a:p>
          <a:p>
            <a:pPr marL="285750" indent="-285750">
              <a:spcBef>
                <a:spcPts val="0"/>
              </a:spcBef>
              <a:spcAft>
                <a:spcPts val="600"/>
              </a:spcAft>
              <a:buFont typeface="Arial"/>
              <a:buChar char="•"/>
            </a:pPr>
            <a:r>
              <a:rPr lang="en-US" sz="2000" dirty="0" smtClean="0"/>
              <a:t>talk </a:t>
            </a:r>
            <a:r>
              <a:rPr lang="en-US" sz="2000" dirty="0"/>
              <a:t>with their parents about faith</a:t>
            </a:r>
          </a:p>
          <a:p>
            <a:pPr lvl="0">
              <a:spcBef>
                <a:spcPts val="0"/>
              </a:spcBef>
              <a:spcAft>
                <a:spcPts val="600"/>
              </a:spcAft>
            </a:pPr>
            <a:r>
              <a:rPr lang="en-US" sz="2000" b="1" dirty="0"/>
              <a:t>Have positive friends</a:t>
            </a:r>
            <a:endParaRPr lang="en-US" sz="2000" dirty="0"/>
          </a:p>
          <a:p>
            <a:pPr marL="285750" indent="-285750">
              <a:spcBef>
                <a:spcPts val="0"/>
              </a:spcBef>
              <a:spcAft>
                <a:spcPts val="600"/>
              </a:spcAft>
              <a:buFont typeface="Arial"/>
              <a:buChar char="•"/>
            </a:pPr>
            <a:r>
              <a:rPr lang="en-US" sz="2000" dirty="0" smtClean="0"/>
              <a:t>friends </a:t>
            </a:r>
            <a:r>
              <a:rPr lang="en-US" sz="2000" dirty="0"/>
              <a:t>are interested in spiritual things</a:t>
            </a:r>
          </a:p>
          <a:p>
            <a:pPr marL="285750" indent="-285750">
              <a:spcBef>
                <a:spcPts val="0"/>
              </a:spcBef>
              <a:spcAft>
                <a:spcPts val="600"/>
              </a:spcAft>
              <a:buFont typeface="Arial"/>
              <a:buChar char="•"/>
            </a:pPr>
            <a:r>
              <a:rPr lang="en-US" sz="2000" dirty="0" smtClean="0"/>
              <a:t>friends </a:t>
            </a:r>
            <a:r>
              <a:rPr lang="en-US" sz="2000" dirty="0"/>
              <a:t>are interested in getting good </a:t>
            </a:r>
            <a:r>
              <a:rPr lang="en-US" sz="2000" dirty="0" smtClean="0"/>
              <a:t>grades</a:t>
            </a:r>
          </a:p>
          <a:p>
            <a:pPr marL="342900" lvl="0" indent="-342900">
              <a:spcBef>
                <a:spcPts val="0"/>
              </a:spcBef>
              <a:spcAft>
                <a:spcPts val="600"/>
              </a:spcAft>
              <a:buClr>
                <a:srgbClr val="1D86CD"/>
              </a:buClr>
              <a:buFont typeface="Arial"/>
              <a:buChar char="•"/>
            </a:pPr>
            <a:endParaRPr lang="en-US" sz="2000" dirty="0" smtClean="0">
              <a:solidFill>
                <a:prstClr val="black">
                  <a:lumMod val="75000"/>
                  <a:lumOff val="25000"/>
                </a:prstClr>
              </a:solidFill>
            </a:endParaRPr>
          </a:p>
          <a:p>
            <a:pPr marL="342900" lvl="0" indent="-342900">
              <a:spcBef>
                <a:spcPts val="0"/>
              </a:spcBef>
              <a:spcAft>
                <a:spcPts val="600"/>
              </a:spcAft>
              <a:buClr>
                <a:srgbClr val="1D86CD"/>
              </a:buClr>
              <a:buFont typeface="Arial"/>
              <a:buChar char="•"/>
            </a:pPr>
            <a:endParaRPr lang="en-US" sz="2000" dirty="0" smtClean="0">
              <a:solidFill>
                <a:prstClr val="black">
                  <a:lumMod val="75000"/>
                  <a:lumOff val="25000"/>
                </a:prstClr>
              </a:solidFill>
            </a:endParaRPr>
          </a:p>
          <a:p>
            <a:pPr lvl="0">
              <a:spcBef>
                <a:spcPts val="0"/>
              </a:spcBef>
              <a:spcAft>
                <a:spcPts val="600"/>
              </a:spcAft>
              <a:buClr>
                <a:srgbClr val="1D86CD"/>
              </a:buClr>
            </a:pPr>
            <a:r>
              <a:rPr lang="en-US" sz="2000" b="1" dirty="0" smtClean="0">
                <a:solidFill>
                  <a:prstClr val="black">
                    <a:lumMod val="75000"/>
                    <a:lumOff val="25000"/>
                  </a:prstClr>
                </a:solidFill>
              </a:rPr>
              <a:t>Have a positive spiritual outlook</a:t>
            </a:r>
          </a:p>
          <a:p>
            <a:pPr marL="342900" lvl="0" indent="-342900">
              <a:spcBef>
                <a:spcPts val="0"/>
              </a:spcBef>
              <a:spcAft>
                <a:spcPts val="600"/>
              </a:spcAft>
              <a:buClr>
                <a:srgbClr val="1D86CD"/>
              </a:buClr>
              <a:buFont typeface="Arial"/>
              <a:buChar char="•"/>
            </a:pPr>
            <a:r>
              <a:rPr lang="en-US" sz="2000" dirty="0" smtClean="0">
                <a:solidFill>
                  <a:prstClr val="black">
                    <a:lumMod val="75000"/>
                    <a:lumOff val="25000"/>
                  </a:prstClr>
                </a:solidFill>
              </a:rPr>
              <a:t>intend to be an active Christian as an adult</a:t>
            </a:r>
            <a:endParaRPr lang="en-US" sz="2000" dirty="0" smtClean="0"/>
          </a:p>
          <a:p>
            <a:pPr marL="285750" indent="-285750">
              <a:spcBef>
                <a:spcPts val="0"/>
              </a:spcBef>
              <a:spcAft>
                <a:spcPts val="600"/>
              </a:spcAft>
              <a:buFont typeface="Arial"/>
              <a:buChar char="•"/>
            </a:pPr>
            <a:r>
              <a:rPr lang="en-US" sz="2000" dirty="0" smtClean="0"/>
              <a:t>think </a:t>
            </a:r>
            <a:r>
              <a:rPr lang="en-US" sz="2000" dirty="0"/>
              <a:t>spiritual things are important</a:t>
            </a:r>
          </a:p>
          <a:p>
            <a:pPr marL="285750" indent="-285750">
              <a:spcBef>
                <a:spcPts val="0"/>
              </a:spcBef>
              <a:spcAft>
                <a:spcPts val="600"/>
              </a:spcAft>
              <a:buFont typeface="Arial"/>
              <a:buChar char="•"/>
            </a:pPr>
            <a:r>
              <a:rPr lang="en-US" sz="2000" dirty="0" smtClean="0"/>
              <a:t>say “I </a:t>
            </a:r>
            <a:r>
              <a:rPr lang="en-US" sz="2000" dirty="0"/>
              <a:t>am </a:t>
            </a:r>
            <a:r>
              <a:rPr lang="en-US" sz="2000" dirty="0" smtClean="0"/>
              <a:t>spiritual.”</a:t>
            </a:r>
            <a:endParaRPr lang="en-US" sz="2000" dirty="0"/>
          </a:p>
          <a:p>
            <a:pPr lvl="0">
              <a:spcBef>
                <a:spcPts val="0"/>
              </a:spcBef>
              <a:spcAft>
                <a:spcPts val="600"/>
              </a:spcAft>
            </a:pPr>
            <a:r>
              <a:rPr lang="en-US" sz="2000" b="1" dirty="0"/>
              <a:t>Take care of their health</a:t>
            </a:r>
            <a:endParaRPr lang="en-US" sz="2000" dirty="0"/>
          </a:p>
          <a:p>
            <a:pPr marL="285750" indent="-285750">
              <a:spcBef>
                <a:spcPts val="0"/>
              </a:spcBef>
              <a:spcAft>
                <a:spcPts val="600"/>
              </a:spcAft>
              <a:buFont typeface="Arial"/>
              <a:buChar char="•"/>
            </a:pPr>
            <a:r>
              <a:rPr lang="en-US" sz="2000" dirty="0" smtClean="0"/>
              <a:t>have </a:t>
            </a:r>
            <a:r>
              <a:rPr lang="en-US" sz="2000" dirty="0"/>
              <a:t>a good diet</a:t>
            </a:r>
          </a:p>
          <a:p>
            <a:pPr marL="285750" indent="-285750">
              <a:spcBef>
                <a:spcPts val="0"/>
              </a:spcBef>
              <a:spcAft>
                <a:spcPts val="600"/>
              </a:spcAft>
              <a:buFont typeface="Arial"/>
              <a:buChar char="•"/>
            </a:pPr>
            <a:r>
              <a:rPr lang="en-US" sz="2000" dirty="0" smtClean="0"/>
              <a:t>get </a:t>
            </a:r>
            <a:r>
              <a:rPr lang="en-US" sz="2000" dirty="0"/>
              <a:t>adequate sleep</a:t>
            </a:r>
          </a:p>
          <a:p>
            <a:pPr marL="285750" indent="-285750">
              <a:spcBef>
                <a:spcPts val="0"/>
              </a:spcBef>
              <a:spcAft>
                <a:spcPts val="600"/>
              </a:spcAft>
              <a:buFont typeface="Arial"/>
              <a:buChar char="•"/>
            </a:pPr>
            <a:r>
              <a:rPr lang="en-US" sz="2000" dirty="0" smtClean="0"/>
              <a:t>have </a:t>
            </a:r>
            <a:r>
              <a:rPr lang="en-US" sz="2000" dirty="0"/>
              <a:t>good </a:t>
            </a:r>
            <a:r>
              <a:rPr lang="en-US" sz="2000" dirty="0" smtClean="0"/>
              <a:t>health</a:t>
            </a:r>
          </a:p>
        </p:txBody>
      </p:sp>
      <p:sp>
        <p:nvSpPr>
          <p:cNvPr id="3" name="Text Placeholder 2"/>
          <p:cNvSpPr>
            <a:spLocks noGrp="1"/>
          </p:cNvSpPr>
          <p:nvPr>
            <p:ph type="body" idx="10"/>
          </p:nvPr>
        </p:nvSpPr>
        <p:spPr/>
        <p:txBody>
          <a:bodyPr/>
          <a:lstStyle/>
          <a:p>
            <a:r>
              <a:rPr lang="en-US" sz="3200" dirty="0" smtClean="0"/>
              <a:t>STUDENT MODELS GRADES 9 &amp; 11 </a:t>
            </a:r>
          </a:p>
          <a:p>
            <a:r>
              <a:rPr lang="en-US" sz="3200" dirty="0" smtClean="0"/>
              <a:t>NON-DORMITORY STUDENTS</a:t>
            </a:r>
            <a:endParaRPr lang="en-US" sz="3200" dirty="0"/>
          </a:p>
        </p:txBody>
      </p:sp>
    </p:spTree>
    <p:extLst>
      <p:ext uri="{BB962C8B-B14F-4D97-AF65-F5344CB8AC3E}">
        <p14:creationId xmlns:p14="http://schemas.microsoft.com/office/powerpoint/2010/main" val="3934202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P900439380.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076" b="2076"/>
          <a:stretch>
            <a:fillRect/>
          </a:stretch>
        </p:blipFill>
        <p:spPr/>
      </p:pic>
      <p:sp>
        <p:nvSpPr>
          <p:cNvPr id="4" name="Title 3"/>
          <p:cNvSpPr>
            <a:spLocks noGrp="1"/>
          </p:cNvSpPr>
          <p:nvPr>
            <p:ph type="title"/>
          </p:nvPr>
        </p:nvSpPr>
        <p:spPr>
          <a:xfrm>
            <a:off x="1098590" y="3327126"/>
            <a:ext cx="7791159" cy="2036800"/>
          </a:xfrm>
        </p:spPr>
        <p:txBody>
          <a:bodyPr anchor="ctr"/>
          <a:lstStyle/>
          <a:p>
            <a:pPr algn="ctr">
              <a:lnSpc>
                <a:spcPct val="100000"/>
              </a:lnSpc>
              <a:spcBef>
                <a:spcPts val="0"/>
              </a:spcBef>
            </a:pPr>
            <a:r>
              <a:rPr lang="en-US" sz="4400" dirty="0"/>
              <a:t>IS THERE </a:t>
            </a:r>
            <a:r>
              <a:rPr lang="en-US" sz="4400" dirty="0" smtClean="0"/>
              <a:t>AN ADVENTIST EDUCATION</a:t>
            </a:r>
            <a:r>
              <a:rPr lang="en-US" sz="4400" dirty="0"/>
              <a:t> </a:t>
            </a:r>
            <a:r>
              <a:rPr lang="en-US" sz="4400" dirty="0" smtClean="0"/>
              <a:t>ADVANTAGE?</a:t>
            </a:r>
            <a:endParaRPr lang="en-US" sz="4400" dirty="0"/>
          </a:p>
        </p:txBody>
      </p:sp>
      <p:sp>
        <p:nvSpPr>
          <p:cNvPr id="7" name="Text Placeholder 6"/>
          <p:cNvSpPr>
            <a:spLocks noGrp="1"/>
          </p:cNvSpPr>
          <p:nvPr>
            <p:ph type="body" sz="quarter" idx="15"/>
          </p:nvPr>
        </p:nvSpPr>
        <p:spPr>
          <a:xfrm>
            <a:off x="1098590" y="5363926"/>
            <a:ext cx="7798564" cy="1020621"/>
          </a:xfrm>
        </p:spPr>
        <p:txBody>
          <a:bodyPr>
            <a:normAutofit/>
          </a:bodyPr>
          <a:lstStyle/>
          <a:p>
            <a:pPr algn="ctr"/>
            <a:endParaRPr lang="en-US" sz="6000" dirty="0"/>
          </a:p>
        </p:txBody>
      </p:sp>
    </p:spTree>
    <p:extLst>
      <p:ext uri="{BB962C8B-B14F-4D97-AF65-F5344CB8AC3E}">
        <p14:creationId xmlns:p14="http://schemas.microsoft.com/office/powerpoint/2010/main" val="1530394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p:cNvSpPr txBox="1">
            <a:spLocks/>
          </p:cNvSpPr>
          <p:nvPr/>
        </p:nvSpPr>
        <p:spPr>
          <a:xfrm>
            <a:off x="2657504" y="2627162"/>
            <a:ext cx="6100966" cy="3572006"/>
          </a:xfrm>
          <a:prstGeom prst="rect">
            <a:avLst/>
          </a:prstGeom>
        </p:spPr>
        <p:txBody>
          <a:bodyPr/>
          <a:lstStyle>
            <a:lvl1pPr marL="241093" indent="-241093" algn="ctr" rtl="0" eaLnBrk="1" fontAlgn="base" hangingPunct="1">
              <a:spcBef>
                <a:spcPct val="0"/>
              </a:spcBef>
              <a:spcAft>
                <a:spcPct val="0"/>
              </a:spcAft>
              <a:defRPr sz="2500">
                <a:solidFill>
                  <a:schemeClr val="tx1"/>
                </a:solidFill>
                <a:latin typeface="+mn-lt"/>
                <a:ea typeface="+mn-ea"/>
                <a:cs typeface="+mn-cs"/>
                <a:sym typeface="Gill Sans" charset="0"/>
              </a:defRPr>
            </a:lvl1pPr>
            <a:lvl2pPr marL="522368" indent="-200911" algn="ctr" rtl="0" eaLnBrk="1" fontAlgn="base" hangingPunct="1">
              <a:spcBef>
                <a:spcPct val="0"/>
              </a:spcBef>
              <a:spcAft>
                <a:spcPct val="0"/>
              </a:spcAft>
              <a:defRPr sz="2500">
                <a:solidFill>
                  <a:schemeClr val="tx1"/>
                </a:solidFill>
                <a:latin typeface="+mn-lt"/>
                <a:ea typeface="+mn-ea"/>
                <a:cs typeface="+mn-cs"/>
                <a:sym typeface="Gill Sans" charset="0"/>
              </a:defRPr>
            </a:lvl2pPr>
            <a:lvl3pPr marL="803643" indent="-160729" algn="ctr" rtl="0" eaLnBrk="1" fontAlgn="base" hangingPunct="1">
              <a:spcBef>
                <a:spcPct val="0"/>
              </a:spcBef>
              <a:spcAft>
                <a:spcPct val="0"/>
              </a:spcAft>
              <a:defRPr sz="2500">
                <a:solidFill>
                  <a:schemeClr val="tx1"/>
                </a:solidFill>
                <a:latin typeface="+mn-lt"/>
                <a:ea typeface="+mn-ea"/>
                <a:cs typeface="+mn-cs"/>
                <a:sym typeface="Gill Sans" charset="0"/>
              </a:defRPr>
            </a:lvl3pPr>
            <a:lvl4pPr marL="1125101" indent="-160729" algn="ctr" rtl="0" eaLnBrk="1" fontAlgn="base" hangingPunct="1">
              <a:spcBef>
                <a:spcPct val="0"/>
              </a:spcBef>
              <a:spcAft>
                <a:spcPct val="0"/>
              </a:spcAft>
              <a:defRPr sz="2500">
                <a:solidFill>
                  <a:schemeClr val="tx1"/>
                </a:solidFill>
                <a:latin typeface="+mn-lt"/>
                <a:ea typeface="+mn-ea"/>
                <a:cs typeface="+mn-cs"/>
                <a:sym typeface="Gill Sans" charset="0"/>
              </a:defRPr>
            </a:lvl4pPr>
            <a:lvl5pPr marL="1446558" indent="-160729" algn="ctr" rtl="0" eaLnBrk="1" fontAlgn="base" hangingPunct="1">
              <a:spcBef>
                <a:spcPct val="0"/>
              </a:spcBef>
              <a:spcAft>
                <a:spcPct val="0"/>
              </a:spcAft>
              <a:defRPr sz="2500">
                <a:solidFill>
                  <a:schemeClr val="tx1"/>
                </a:solidFill>
                <a:latin typeface="+mn-lt"/>
                <a:ea typeface="+mn-ea"/>
                <a:cs typeface="+mn-cs"/>
                <a:sym typeface="Gill Sans" charset="0"/>
              </a:defRPr>
            </a:lvl5pPr>
            <a:lvl6pPr marL="321457" algn="ctr" rtl="0" eaLnBrk="1" fontAlgn="base" hangingPunct="1">
              <a:spcBef>
                <a:spcPct val="0"/>
              </a:spcBef>
              <a:spcAft>
                <a:spcPct val="0"/>
              </a:spcAft>
              <a:defRPr sz="2500">
                <a:solidFill>
                  <a:schemeClr val="tx1"/>
                </a:solidFill>
                <a:latin typeface="+mn-lt"/>
                <a:ea typeface="+mn-ea"/>
                <a:cs typeface="+mn-cs"/>
                <a:sym typeface="Gill Sans" charset="0"/>
              </a:defRPr>
            </a:lvl6pPr>
            <a:lvl7pPr marL="642915" algn="ctr" rtl="0" eaLnBrk="1" fontAlgn="base" hangingPunct="1">
              <a:spcBef>
                <a:spcPct val="0"/>
              </a:spcBef>
              <a:spcAft>
                <a:spcPct val="0"/>
              </a:spcAft>
              <a:defRPr sz="2500">
                <a:solidFill>
                  <a:schemeClr val="tx1"/>
                </a:solidFill>
                <a:latin typeface="+mn-lt"/>
                <a:ea typeface="+mn-ea"/>
                <a:cs typeface="+mn-cs"/>
                <a:sym typeface="Gill Sans" charset="0"/>
              </a:defRPr>
            </a:lvl7pPr>
            <a:lvl8pPr marL="964372" algn="ctr" rtl="0" eaLnBrk="1" fontAlgn="base" hangingPunct="1">
              <a:spcBef>
                <a:spcPct val="0"/>
              </a:spcBef>
              <a:spcAft>
                <a:spcPct val="0"/>
              </a:spcAft>
              <a:defRPr sz="2500">
                <a:solidFill>
                  <a:schemeClr val="tx1"/>
                </a:solidFill>
                <a:latin typeface="+mn-lt"/>
                <a:ea typeface="+mn-ea"/>
                <a:cs typeface="+mn-cs"/>
                <a:sym typeface="Gill Sans" charset="0"/>
              </a:defRPr>
            </a:lvl8pPr>
            <a:lvl9pPr marL="1285829" algn="ctr" rtl="0" eaLnBrk="1" fontAlgn="base" hangingPunct="1">
              <a:spcBef>
                <a:spcPct val="0"/>
              </a:spcBef>
              <a:spcAft>
                <a:spcPct val="0"/>
              </a:spcAft>
              <a:defRPr sz="2500">
                <a:solidFill>
                  <a:schemeClr val="tx1"/>
                </a:solidFill>
                <a:latin typeface="+mn-lt"/>
                <a:ea typeface="+mn-ea"/>
                <a:cs typeface="+mn-cs"/>
                <a:sym typeface="Gill Sans" charset="0"/>
              </a:defRPr>
            </a:lvl9pPr>
          </a:lstStyle>
          <a:p>
            <a:endParaRPr lang="en-US" dirty="0"/>
          </a:p>
        </p:txBody>
      </p:sp>
      <p:sp>
        <p:nvSpPr>
          <p:cNvPr id="6" name="Title 5"/>
          <p:cNvSpPr>
            <a:spLocks noGrp="1"/>
          </p:cNvSpPr>
          <p:nvPr>
            <p:ph type="title"/>
          </p:nvPr>
        </p:nvSpPr>
        <p:spPr/>
        <p:txBody>
          <a:bodyPr>
            <a:normAutofit/>
          </a:bodyPr>
          <a:lstStyle/>
          <a:p>
            <a:pPr algn="ctr"/>
            <a:r>
              <a:rPr lang="en-US" sz="4900" dirty="0">
                <a:solidFill>
                  <a:srgbClr val="FFFFFF"/>
                </a:solidFill>
                <a:latin typeface="Chalkduster"/>
                <a:cs typeface="Chalkduster"/>
              </a:rPr>
              <a:t>Teach the Children Well </a:t>
            </a:r>
            <a:endParaRPr lang="en-US" dirty="0"/>
          </a:p>
        </p:txBody>
      </p:sp>
      <p:sp>
        <p:nvSpPr>
          <p:cNvPr id="7" name="Text Placeholder 6"/>
          <p:cNvSpPr>
            <a:spLocks noGrp="1"/>
          </p:cNvSpPr>
          <p:nvPr>
            <p:ph type="body" sz="half" idx="2"/>
          </p:nvPr>
        </p:nvSpPr>
        <p:spPr>
          <a:prstGeom prst="rect">
            <a:avLst/>
          </a:prstGeom>
        </p:spPr>
        <p:txBody>
          <a:bodyPr>
            <a:normAutofit/>
          </a:bodyPr>
          <a:lstStyle/>
          <a:p>
            <a:r>
              <a:rPr lang="en-US" sz="3200" dirty="0">
                <a:solidFill>
                  <a:schemeClr val="bg1">
                    <a:lumMod val="95000"/>
                  </a:schemeClr>
                </a:solidFill>
              </a:rPr>
              <a:t>A documentary film for PBS </a:t>
            </a:r>
            <a:r>
              <a:rPr lang="en-US" sz="3200" dirty="0" smtClean="0">
                <a:solidFill>
                  <a:schemeClr val="bg1">
                    <a:lumMod val="95000"/>
                  </a:schemeClr>
                </a:solidFill>
              </a:rPr>
              <a:t>television that </a:t>
            </a:r>
            <a:r>
              <a:rPr lang="en-US" sz="3200" dirty="0">
                <a:solidFill>
                  <a:schemeClr val="bg1">
                    <a:lumMod val="95000"/>
                  </a:schemeClr>
                </a:solidFill>
              </a:rPr>
              <a:t>explores the extraordinary story of Adventist Education from the producers of </a:t>
            </a:r>
            <a:r>
              <a:rPr lang="en-US" sz="3200" i="1" dirty="0">
                <a:solidFill>
                  <a:schemeClr val="bg1">
                    <a:lumMod val="95000"/>
                  </a:schemeClr>
                </a:solidFill>
              </a:rPr>
              <a:t>The Adventists</a:t>
            </a:r>
            <a:r>
              <a:rPr lang="en-US" sz="3200" i="1" dirty="0" smtClean="0">
                <a:solidFill>
                  <a:schemeClr val="bg1">
                    <a:lumMod val="95000"/>
                  </a:schemeClr>
                </a:solidFill>
              </a:rPr>
              <a:t>. </a:t>
            </a:r>
          </a:p>
          <a:p>
            <a:pPr marL="457200" indent="-457200">
              <a:buFont typeface="Arial"/>
              <a:buChar char="•"/>
            </a:pPr>
            <a:r>
              <a:rPr lang="en-US" sz="3200" dirty="0" smtClean="0">
                <a:solidFill>
                  <a:schemeClr val="bg1">
                    <a:lumMod val="95000"/>
                  </a:schemeClr>
                </a:solidFill>
              </a:rPr>
              <a:t>20 million plus viewers</a:t>
            </a:r>
          </a:p>
          <a:p>
            <a:pPr marL="457200" indent="-457200">
              <a:buFont typeface="Arial"/>
              <a:buChar char="•"/>
            </a:pPr>
            <a:r>
              <a:rPr lang="en-US" sz="3200" dirty="0" smtClean="0">
                <a:solidFill>
                  <a:schemeClr val="bg1">
                    <a:lumMod val="95000"/>
                  </a:schemeClr>
                </a:solidFill>
              </a:rPr>
              <a:t>2013 scheduled release</a:t>
            </a:r>
          </a:p>
          <a:p>
            <a:pPr algn="r"/>
            <a:endParaRPr lang="en-US" dirty="0"/>
          </a:p>
          <a:p>
            <a:endParaRPr lang="en-US" dirty="0"/>
          </a:p>
        </p:txBody>
      </p:sp>
      <p:pic>
        <p:nvPicPr>
          <p:cNvPr id="4" name="Picture Placeholder 3" descr="MP900431826.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501" r="25501"/>
          <a:stretch>
            <a:fillRect/>
          </a:stretch>
        </p:blipFill>
        <p:spPr/>
      </p:pic>
    </p:spTree>
    <p:extLst>
      <p:ext uri="{BB962C8B-B14F-4D97-AF65-F5344CB8AC3E}">
        <p14:creationId xmlns:p14="http://schemas.microsoft.com/office/powerpoint/2010/main" val="1661355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lstStyle/>
          <a:p>
            <a:r>
              <a:rPr lang="en-US" sz="3600" dirty="0"/>
              <a:t>The Adventist Advantage </a:t>
            </a:r>
            <a:br>
              <a:rPr lang="en-US" sz="3600" dirty="0"/>
            </a:br>
            <a:r>
              <a:rPr lang="en-US" sz="3600" dirty="0"/>
              <a:t>Harmonious Development</a:t>
            </a:r>
          </a:p>
        </p:txBody>
      </p:sp>
      <p:graphicFrame>
        <p:nvGraphicFramePr>
          <p:cNvPr id="5" name="Diagram 4"/>
          <p:cNvGraphicFramePr/>
          <p:nvPr>
            <p:extLst>
              <p:ext uri="{D42A27DB-BD31-4B8C-83A1-F6EECF244321}">
                <p14:modId xmlns:p14="http://schemas.microsoft.com/office/powerpoint/2010/main" val="2873921666"/>
              </p:ext>
            </p:extLst>
          </p:nvPr>
        </p:nvGraphicFramePr>
        <p:xfrm>
          <a:off x="500975" y="1408757"/>
          <a:ext cx="7918384" cy="529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81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body" sz="half" idx="2"/>
          </p:nvPr>
        </p:nvSpPr>
        <p:spPr>
          <a:xfrm>
            <a:off x="2589150" y="2948609"/>
            <a:ext cx="6179566" cy="3532690"/>
          </a:xfrm>
          <a:ln/>
        </p:spPr>
        <p:txBody>
          <a:bodyPr>
            <a:noAutofit/>
          </a:bodyPr>
          <a:lstStyle/>
          <a:p>
            <a:r>
              <a:rPr lang="en-US" sz="3200" b="1" dirty="0"/>
              <a:t>81% of all of the students </a:t>
            </a:r>
            <a:r>
              <a:rPr lang="en-US" sz="3200" b="1" dirty="0" smtClean="0"/>
              <a:t>say:</a:t>
            </a:r>
            <a:endParaRPr lang="en-US" sz="3200" dirty="0" smtClean="0">
              <a:latin typeface="Arial"/>
            </a:endParaRPr>
          </a:p>
          <a:p>
            <a:r>
              <a:rPr lang="en-US" sz="3200" dirty="0" smtClean="0">
                <a:latin typeface="Arial"/>
              </a:rPr>
              <a:t>“</a:t>
            </a:r>
            <a:r>
              <a:rPr lang="en-US" sz="3200" dirty="0" smtClean="0"/>
              <a:t>Attending </a:t>
            </a:r>
            <a:r>
              <a:rPr lang="en-US" sz="3200" dirty="0"/>
              <a:t>an Adventist School is the most important  thing that has helped them develop their religious faith.</a:t>
            </a:r>
            <a:r>
              <a:rPr lang="ja-JP" altLang="en-US" sz="3200" dirty="0">
                <a:latin typeface="Arial"/>
              </a:rPr>
              <a:t>”</a:t>
            </a:r>
            <a:r>
              <a:rPr lang="en-US" sz="3200" dirty="0"/>
              <a:t> </a:t>
            </a:r>
            <a:endParaRPr lang="en-US" sz="3200" dirty="0">
              <a:ea typeface="ヒラギノ角ゴ ProN W6" charset="0"/>
              <a:cs typeface="ヒラギノ角ゴ ProN W6" charset="0"/>
            </a:endParaRPr>
          </a:p>
        </p:txBody>
      </p:sp>
      <p:pic>
        <p:nvPicPr>
          <p:cNvPr id="35845" name="Picture Placeholder 35844" descr="MP900422784.JPG"/>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69" r="169"/>
          <a:stretch/>
        </p:blipFill>
        <p:spPr/>
      </p:pic>
      <p:pic>
        <p:nvPicPr>
          <p:cNvPr id="19" name="Picture Placeholder 18" descr="MP900409365.JPG"/>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167" b="167"/>
          <a:stretch>
            <a:fillRect/>
          </a:stretch>
        </p:blipFill>
        <p:spPr/>
      </p:pic>
      <p:pic>
        <p:nvPicPr>
          <p:cNvPr id="21" name="Picture Placeholder 20" descr="MP900400138.JPG"/>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l="130" r="130"/>
          <a:stretch>
            <a:fillRect/>
          </a:stretch>
        </p:blipFill>
        <p:spPr/>
      </p:pic>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80139" y="741156"/>
            <a:ext cx="4526440" cy="183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022646222"/>
      </p:ext>
    </p:extLst>
  </p:cSld>
  <p:clrMapOvr>
    <a:masterClrMapping/>
  </p:clrMapOvr>
  <p:transition xmlns:p14="http://schemas.microsoft.com/office/powerpoint/2010/main" spd="med">
    <p:push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p:cNvSpPr>
          <p:nvPr/>
        </p:nvSpPr>
        <p:spPr bwMode="auto">
          <a:xfrm>
            <a:off x="325040" y="1913094"/>
            <a:ext cx="3418118" cy="1938992"/>
          </a:xfrm>
          <a:prstGeom prst="rect">
            <a:avLst/>
          </a:prstGeom>
          <a:noFill/>
          <a:ln w="25400">
            <a:noFill/>
            <a:miter lim="800000"/>
            <a:headEnd/>
            <a:tailEnd/>
          </a:ln>
        </p:spPr>
        <p:txBody>
          <a:bodyPr wrap="square">
            <a:prstTxWarp prst="textNoShape">
              <a:avLst/>
            </a:prstTxWarp>
            <a:spAutoFit/>
          </a:bodyPr>
          <a:lstStyle/>
          <a:p>
            <a:pPr>
              <a:spcBef>
                <a:spcPct val="50000"/>
              </a:spcBef>
            </a:pPr>
            <a:r>
              <a:rPr lang="en-US" sz="2400" dirty="0">
                <a:solidFill>
                  <a:srgbClr val="000000"/>
                </a:solidFill>
                <a:ea typeface="ヒラギノ角ゴ ProN W3" charset="-128"/>
                <a:cs typeface="ヒラギノ角ゴ ProN W3" charset="-128"/>
                <a:sym typeface="45 Helvetica Light" pitchFamily="-109" charset="0"/>
              </a:rPr>
              <a:t>After the home, </a:t>
            </a:r>
            <a:r>
              <a:rPr lang="en-US" sz="2400" b="1" dirty="0">
                <a:solidFill>
                  <a:srgbClr val="1D86CD"/>
                </a:solidFill>
                <a:ea typeface="ヒラギノ角ゴ ProN W3" charset="-128"/>
                <a:cs typeface="ヒラギノ角ゴ ProN W3" charset="-128"/>
                <a:sym typeface="45 Helvetica Light" pitchFamily="-109" charset="0"/>
              </a:rPr>
              <a:t>the Adventist classroom</a:t>
            </a:r>
            <a:r>
              <a:rPr lang="en-US" sz="2400" dirty="0">
                <a:solidFill>
                  <a:srgbClr val="1D86CD"/>
                </a:solidFill>
                <a:ea typeface="ヒラギノ角ゴ ProN W3" charset="-128"/>
                <a:cs typeface="ヒラギノ角ゴ ProN W3" charset="-128"/>
                <a:sym typeface="45 Helvetica Light" pitchFamily="-109" charset="0"/>
              </a:rPr>
              <a:t> </a:t>
            </a:r>
            <a:r>
              <a:rPr lang="en-US" sz="2400" dirty="0">
                <a:solidFill>
                  <a:srgbClr val="000000"/>
                </a:solidFill>
                <a:ea typeface="ヒラギノ角ゴ ProN W3" charset="-128"/>
                <a:cs typeface="ヒラギノ角ゴ ProN W3" charset="-128"/>
                <a:sym typeface="45 Helvetica Light" pitchFamily="-109" charset="0"/>
              </a:rPr>
              <a:t>is the most significant influence on the child.</a:t>
            </a:r>
          </a:p>
        </p:txBody>
      </p:sp>
      <p:sp>
        <p:nvSpPr>
          <p:cNvPr id="57347" name="Text Box 5"/>
          <p:cNvSpPr txBox="1">
            <a:spLocks/>
          </p:cNvSpPr>
          <p:nvPr/>
        </p:nvSpPr>
        <p:spPr bwMode="auto">
          <a:xfrm>
            <a:off x="325040" y="4327019"/>
            <a:ext cx="2997200" cy="1938992"/>
          </a:xfrm>
          <a:prstGeom prst="rect">
            <a:avLst/>
          </a:prstGeom>
          <a:noFill/>
          <a:ln w="25400">
            <a:noFill/>
            <a:miter lim="800000"/>
            <a:headEnd/>
            <a:tailEnd/>
          </a:ln>
        </p:spPr>
        <p:txBody>
          <a:bodyPr wrap="square">
            <a:prstTxWarp prst="textNoShape">
              <a:avLst/>
            </a:prstTxWarp>
            <a:spAutoFit/>
          </a:bodyPr>
          <a:lstStyle/>
          <a:p>
            <a:pPr>
              <a:spcBef>
                <a:spcPct val="50000"/>
              </a:spcBef>
            </a:pPr>
            <a:r>
              <a:rPr lang="en-US" sz="2400" dirty="0">
                <a:solidFill>
                  <a:srgbClr val="000000"/>
                </a:solidFill>
                <a:ea typeface="ヒラギノ角ゴ ProN W3" charset="-128"/>
                <a:cs typeface="ヒラギノ角ゴ ProN W3" charset="-128"/>
                <a:sym typeface="45 Helvetica Light" pitchFamily="-109" charset="0"/>
              </a:rPr>
              <a:t>By instruction and example, the Adventist teacher reinforces essential religious values.  </a:t>
            </a:r>
          </a:p>
        </p:txBody>
      </p:sp>
      <p:sp>
        <p:nvSpPr>
          <p:cNvPr id="108550" name="Rectangle 2"/>
          <p:cNvSpPr>
            <a:spLocks noGrp="1" noChangeArrowheads="1"/>
          </p:cNvSpPr>
          <p:nvPr>
            <p:ph type="title"/>
          </p:nvPr>
        </p:nvSpPr>
        <p:spPr/>
        <p:txBody>
          <a:bodyPr>
            <a:noAutofit/>
          </a:bodyPr>
          <a:lstStyle/>
          <a:p>
            <a:pPr fontAlgn="auto">
              <a:spcAft>
                <a:spcPts val="0"/>
              </a:spcAft>
              <a:defRPr/>
            </a:pPr>
            <a:r>
              <a:rPr lang="en-US" sz="3600" dirty="0" smtClean="0">
                <a:ea typeface="ＭＳ Ｐゴシック" pitchFamily="64" charset="-128"/>
                <a:cs typeface="+mj-cs"/>
              </a:rPr>
              <a:t>IMPORTANCE OF AN ADVENTIST EDUCATION</a:t>
            </a:r>
            <a:endParaRPr lang="en-US" sz="3600" dirty="0">
              <a:ea typeface="ＭＳ Ｐゴシック" pitchFamily="64" charset="-128"/>
              <a:cs typeface="+mj-cs"/>
            </a:endParaRPr>
          </a:p>
        </p:txBody>
      </p:sp>
      <p:graphicFrame>
        <p:nvGraphicFramePr>
          <p:cNvPr id="3" name="Diagram 2"/>
          <p:cNvGraphicFramePr/>
          <p:nvPr>
            <p:extLst>
              <p:ext uri="{D42A27DB-BD31-4B8C-83A1-F6EECF244321}">
                <p14:modId xmlns:p14="http://schemas.microsoft.com/office/powerpoint/2010/main" val="1414807582"/>
              </p:ext>
            </p:extLst>
          </p:nvPr>
        </p:nvGraphicFramePr>
        <p:xfrm>
          <a:off x="3081464" y="2113149"/>
          <a:ext cx="5891199" cy="4049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800447" y="1913094"/>
            <a:ext cx="3093119" cy="400110"/>
          </a:xfrm>
          <a:prstGeom prst="rect">
            <a:avLst/>
          </a:prstGeom>
          <a:noFill/>
        </p:spPr>
        <p:txBody>
          <a:bodyPr wrap="square" rtlCol="0">
            <a:spAutoFit/>
          </a:bodyPr>
          <a:lstStyle/>
          <a:p>
            <a:pPr algn="ctr"/>
            <a:r>
              <a:rPr lang="en-US" sz="2000" b="1" dirty="0" smtClean="0">
                <a:solidFill>
                  <a:srgbClr val="1D86CD"/>
                </a:solidFill>
              </a:rPr>
              <a:t>Quality Venues</a:t>
            </a:r>
            <a:endParaRPr lang="en-US" sz="2000" b="1" dirty="0">
              <a:solidFill>
                <a:srgbClr val="1D86CD"/>
              </a:solidFill>
            </a:endParaRPr>
          </a:p>
        </p:txBody>
      </p:sp>
    </p:spTree>
    <p:extLst>
      <p:ext uri="{BB962C8B-B14F-4D97-AF65-F5344CB8AC3E}">
        <p14:creationId xmlns:p14="http://schemas.microsoft.com/office/powerpoint/2010/main" val="334454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9422" y="1542270"/>
            <a:ext cx="8580002" cy="5086011"/>
          </a:xfrm>
        </p:spPr>
        <p:txBody>
          <a:bodyPr>
            <a:normAutofit/>
          </a:bodyPr>
          <a:lstStyle/>
          <a:p>
            <a:pPr marL="457200" indent="-457200">
              <a:spcAft>
                <a:spcPts val="1200"/>
              </a:spcAft>
              <a:buFont typeface="Arial"/>
              <a:buChar char="•"/>
            </a:pPr>
            <a:r>
              <a:rPr lang="en-US" sz="4000" dirty="0" smtClean="0"/>
              <a:t>Before age 18 – </a:t>
            </a:r>
            <a:r>
              <a:rPr lang="en-US" sz="4000" dirty="0" smtClean="0">
                <a:solidFill>
                  <a:srgbClr val="B50B1B"/>
                </a:solidFill>
              </a:rPr>
              <a:t>64%</a:t>
            </a:r>
            <a:r>
              <a:rPr lang="en-US" sz="4000" dirty="0" smtClean="0">
                <a:solidFill>
                  <a:srgbClr val="FF6700"/>
                </a:solidFill>
              </a:rPr>
              <a:t> </a:t>
            </a:r>
            <a:r>
              <a:rPr lang="en-US" sz="4000" dirty="0" smtClean="0"/>
              <a:t>(2 out of 3) accept Christ</a:t>
            </a:r>
            <a:endParaRPr lang="en-US" sz="4000" dirty="0"/>
          </a:p>
          <a:p>
            <a:pPr marL="457200" indent="-457200">
              <a:spcAft>
                <a:spcPts val="1200"/>
              </a:spcAft>
              <a:buFont typeface="Arial"/>
              <a:buChar char="•"/>
            </a:pPr>
            <a:r>
              <a:rPr lang="en-US" sz="4000" dirty="0" smtClean="0"/>
              <a:t>By the age of 13, young persons have already developed their world view.</a:t>
            </a:r>
            <a:endParaRPr lang="en-US" sz="4000" dirty="0"/>
          </a:p>
          <a:p>
            <a:pPr marL="457200" indent="-457200">
              <a:spcAft>
                <a:spcPts val="1200"/>
              </a:spcAft>
              <a:buFont typeface="Arial"/>
              <a:buChar char="•"/>
            </a:pPr>
            <a:endParaRPr lang="en-US" sz="3600" dirty="0" smtClean="0"/>
          </a:p>
          <a:p>
            <a:pPr marL="457200" indent="-457200">
              <a:spcAft>
                <a:spcPts val="1200"/>
              </a:spcAft>
              <a:buFont typeface="Arial"/>
              <a:buChar char="•"/>
            </a:pPr>
            <a:endParaRPr lang="en-US" sz="3600" dirty="0"/>
          </a:p>
          <a:p>
            <a:pPr>
              <a:spcAft>
                <a:spcPts val="1200"/>
              </a:spcAft>
            </a:pPr>
            <a:endParaRPr lang="en-US" sz="3200" dirty="0" smtClean="0"/>
          </a:p>
        </p:txBody>
      </p:sp>
      <p:sp>
        <p:nvSpPr>
          <p:cNvPr id="2" name="Text Placeholder 1"/>
          <p:cNvSpPr>
            <a:spLocks noGrp="1"/>
          </p:cNvSpPr>
          <p:nvPr>
            <p:ph type="body" idx="10"/>
          </p:nvPr>
        </p:nvSpPr>
        <p:spPr>
          <a:xfrm>
            <a:off x="0" y="0"/>
            <a:ext cx="7027332" cy="1244623"/>
          </a:xfrm>
        </p:spPr>
        <p:txBody>
          <a:bodyPr/>
          <a:lstStyle/>
          <a:p>
            <a:r>
              <a:rPr lang="en-US" b="0" dirty="0" smtClean="0"/>
              <a:t>George </a:t>
            </a:r>
            <a:r>
              <a:rPr lang="en-US" b="0" dirty="0" err="1" smtClean="0"/>
              <a:t>Barna’s</a:t>
            </a:r>
            <a:r>
              <a:rPr lang="en-US" b="0" dirty="0" smtClean="0"/>
              <a:t> Research  </a:t>
            </a:r>
            <a:endParaRPr lang="en-US" b="0" dirty="0"/>
          </a:p>
        </p:txBody>
      </p:sp>
    </p:spTree>
    <p:extLst>
      <p:ext uri="{BB962C8B-B14F-4D97-AF65-F5344CB8AC3E}">
        <p14:creationId xmlns:p14="http://schemas.microsoft.com/office/powerpoint/2010/main" val="122309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“Families, churches and </a:t>
            </a:r>
            <a:r>
              <a:rPr lang="en-US" dirty="0" err="1" smtClean="0"/>
              <a:t>parachurch</a:t>
            </a:r>
            <a:r>
              <a:rPr lang="en-US" dirty="0" smtClean="0"/>
              <a:t> ministries must recognize that </a:t>
            </a:r>
            <a:r>
              <a:rPr lang="en-US" b="1" dirty="0" smtClean="0">
                <a:solidFill>
                  <a:srgbClr val="E8950E"/>
                </a:solidFill>
              </a:rPr>
              <a:t>primary window of opportunity for effectively reaching people </a:t>
            </a:r>
            <a:r>
              <a:rPr lang="en-US" dirty="0" smtClean="0"/>
              <a:t>with the good news of Jesus’ death and resurrection </a:t>
            </a:r>
            <a:r>
              <a:rPr lang="en-US" b="1" dirty="0" smtClean="0">
                <a:solidFill>
                  <a:schemeClr val="accent4"/>
                </a:solidFill>
              </a:rPr>
              <a:t>is</a:t>
            </a:r>
            <a:r>
              <a:rPr lang="en-US" dirty="0" smtClean="0"/>
              <a:t> </a:t>
            </a:r>
            <a:r>
              <a:rPr lang="en-US" b="1" dirty="0" smtClean="0">
                <a:solidFill>
                  <a:srgbClr val="E8950E"/>
                </a:solidFill>
              </a:rPr>
              <a:t>during the pre-teen years</a:t>
            </a:r>
            <a:r>
              <a:rPr lang="en-US" dirty="0" smtClean="0"/>
              <a:t>. It is during those years that people develop their frames of reference for the remainder of their life [worldview]--especially theologically and morally. </a:t>
            </a:r>
            <a:r>
              <a:rPr lang="en-US" b="1" dirty="0" smtClean="0">
                <a:solidFill>
                  <a:srgbClr val="E8950E"/>
                </a:solidFill>
              </a:rPr>
              <a:t>Consistently explaining and modeling truth principles for young people is the most critical factor in spiritual development</a:t>
            </a:r>
            <a:r>
              <a:rPr lang="en-US" dirty="0" smtClean="0"/>
              <a:t>.”</a:t>
            </a:r>
            <a:endParaRPr lang="en-US" dirty="0"/>
          </a:p>
        </p:txBody>
      </p:sp>
      <p:sp>
        <p:nvSpPr>
          <p:cNvPr id="4" name="Text Placeholder 3"/>
          <p:cNvSpPr>
            <a:spLocks noGrp="1"/>
          </p:cNvSpPr>
          <p:nvPr>
            <p:ph type="body" idx="10"/>
          </p:nvPr>
        </p:nvSpPr>
        <p:spPr/>
        <p:txBody>
          <a:bodyPr/>
          <a:lstStyle/>
          <a:p>
            <a:r>
              <a:rPr lang="en-US" dirty="0"/>
              <a:t>Quote from </a:t>
            </a:r>
            <a:r>
              <a:rPr lang="en-US" dirty="0" err="1"/>
              <a:t>Barna</a:t>
            </a:r>
            <a:endParaRPr lang="en-US" dirty="0"/>
          </a:p>
        </p:txBody>
      </p:sp>
    </p:spTree>
    <p:extLst>
      <p:ext uri="{BB962C8B-B14F-4D97-AF65-F5344CB8AC3E}">
        <p14:creationId xmlns:p14="http://schemas.microsoft.com/office/powerpoint/2010/main" val="9125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381094" y="2617044"/>
            <a:ext cx="6179566" cy="3957491"/>
          </a:xfrm>
        </p:spPr>
        <p:txBody>
          <a:bodyPr anchor="t">
            <a:noAutofit/>
          </a:bodyPr>
          <a:lstStyle/>
          <a:p>
            <a:r>
              <a:rPr lang="en-US" sz="2800" dirty="0">
                <a:solidFill>
                  <a:schemeClr val="bg1"/>
                </a:solidFill>
              </a:rPr>
              <a:t>The mission </a:t>
            </a:r>
            <a:r>
              <a:rPr lang="en-US" sz="2800" dirty="0"/>
              <a:t>of the Center for the Study </a:t>
            </a:r>
            <a:r>
              <a:rPr lang="en-US" sz="2800" dirty="0" smtClean="0"/>
              <a:t>on K-12 Adventist </a:t>
            </a:r>
            <a:r>
              <a:rPr lang="en-US" sz="2800" dirty="0"/>
              <a:t>Education (CRAE) is to serve and advance Adventist education by seeking and sharing knowledge about the North American Division K-12 Adventist educational </a:t>
            </a:r>
            <a:r>
              <a:rPr lang="en-US" sz="2800" dirty="0">
                <a:solidFill>
                  <a:schemeClr val="bg1"/>
                </a:solidFill>
              </a:rPr>
              <a:t>system--its values, its pedagogy, and its </a:t>
            </a:r>
            <a:r>
              <a:rPr lang="en-US" sz="2800" dirty="0" smtClean="0">
                <a:solidFill>
                  <a:schemeClr val="bg1"/>
                </a:solidFill>
              </a:rPr>
              <a:t>challenges.</a:t>
            </a:r>
            <a:endParaRPr lang="en-US" sz="2800" dirty="0"/>
          </a:p>
          <a:p>
            <a:endParaRPr lang="en-US" sz="3200" dirty="0"/>
          </a:p>
        </p:txBody>
      </p:sp>
      <p:pic>
        <p:nvPicPr>
          <p:cNvPr id="7" name="Picture Placeholder 6" descr="SBJA2006_285.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t="21" b="21"/>
          <a:stretch>
            <a:fillRect/>
          </a:stretch>
        </p:blipFill>
        <p:spPr/>
      </p:pic>
      <p:pic>
        <p:nvPicPr>
          <p:cNvPr id="9" name="Picture Placeholder 6"/>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t="59" b="59"/>
          <a:stretch>
            <a:fillRect/>
          </a:stretch>
        </p:blipFill>
        <p:spPr/>
      </p:pic>
      <p:pic>
        <p:nvPicPr>
          <p:cNvPr id="8" name="Picture Placeholder 7" descr="IMG_0344.JPG"/>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t="112" b="112"/>
          <a:stretch>
            <a:fillRect/>
          </a:stretch>
        </p:blipFill>
        <p:spPr/>
      </p:pic>
      <p:pic>
        <p:nvPicPr>
          <p:cNvPr id="10" name="Picture 9" descr="CRAE-vertlogo Dark Grey.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476" y="340747"/>
            <a:ext cx="4729342" cy="2276297"/>
          </a:xfrm>
          <a:prstGeom prst="rect">
            <a:avLst/>
          </a:prstGeom>
        </p:spPr>
      </p:pic>
    </p:spTree>
    <p:extLst>
      <p:ext uri="{BB962C8B-B14F-4D97-AF65-F5344CB8AC3E}">
        <p14:creationId xmlns:p14="http://schemas.microsoft.com/office/powerpoint/2010/main" val="18302143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b="1" dirty="0" smtClean="0"/>
              <a:t>Pastors and the Future of Adventist Education</a:t>
            </a:r>
          </a:p>
          <a:p>
            <a:pPr marL="457200" indent="-457200">
              <a:buFont typeface="Arial"/>
              <a:buChar char="•"/>
            </a:pPr>
            <a:r>
              <a:rPr lang="en-US" sz="2000" dirty="0" smtClean="0"/>
              <a:t>Utilizing ABSM to find the critical stakeholders in Adventist Education.</a:t>
            </a:r>
            <a:endParaRPr lang="en-US" sz="2000" dirty="0"/>
          </a:p>
          <a:p>
            <a:r>
              <a:rPr lang="en-US" b="1" dirty="0" smtClean="0"/>
              <a:t>The Achievement Gap</a:t>
            </a:r>
          </a:p>
          <a:p>
            <a:pPr marL="457200" indent="-457200">
              <a:buFont typeface="Arial"/>
              <a:buChar char="•"/>
            </a:pPr>
            <a:r>
              <a:rPr lang="en-US" sz="2000" dirty="0" smtClean="0"/>
              <a:t>Analyzing </a:t>
            </a:r>
            <a:r>
              <a:rPr lang="en-US" sz="2000" dirty="0" err="1" smtClean="0"/>
              <a:t>CognitiveGenesis</a:t>
            </a:r>
            <a:r>
              <a:rPr lang="en-US" sz="2000" dirty="0" smtClean="0"/>
              <a:t> data to assess the academic outcomes of disadvantaged students. In collaboration with the University of Notre Dame.</a:t>
            </a:r>
          </a:p>
          <a:p>
            <a:r>
              <a:rPr lang="en-US" b="1" dirty="0" smtClean="0"/>
              <a:t>Adventist Grad Rate Project</a:t>
            </a:r>
          </a:p>
          <a:p>
            <a:pPr marL="342900" indent="-342900">
              <a:buFont typeface="Arial"/>
              <a:buChar char="•"/>
            </a:pPr>
            <a:r>
              <a:rPr lang="en-US" sz="2000" dirty="0" smtClean="0"/>
              <a:t>Collecting annual graduation data from all the academies in the NAD.</a:t>
            </a:r>
            <a:endParaRPr lang="en-US" sz="2000" dirty="0"/>
          </a:p>
        </p:txBody>
      </p:sp>
      <p:sp>
        <p:nvSpPr>
          <p:cNvPr id="3" name="Text Placeholder 2"/>
          <p:cNvSpPr>
            <a:spLocks noGrp="1"/>
          </p:cNvSpPr>
          <p:nvPr>
            <p:ph type="body" idx="10"/>
          </p:nvPr>
        </p:nvSpPr>
        <p:spPr/>
        <p:txBody>
          <a:bodyPr/>
          <a:lstStyle/>
          <a:p>
            <a:r>
              <a:rPr lang="en-US" dirty="0" smtClean="0"/>
              <a:t>CENTER INITIATIVES</a:t>
            </a:r>
            <a:endParaRPr lang="en-US" dirty="0"/>
          </a:p>
        </p:txBody>
      </p:sp>
    </p:spTree>
    <p:extLst>
      <p:ext uri="{BB962C8B-B14F-4D97-AF65-F5344CB8AC3E}">
        <p14:creationId xmlns:p14="http://schemas.microsoft.com/office/powerpoint/2010/main" val="4075615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smtClean="0">
                <a:solidFill>
                  <a:srgbClr val="B50B1B"/>
                </a:solidFill>
              </a:rPr>
              <a:t>GRADUATION RATES</a:t>
            </a:r>
            <a:endParaRPr lang="en-US" sz="2800" b="1" dirty="0">
              <a:solidFill>
                <a:srgbClr val="B50B1B"/>
              </a:solidFill>
            </a:endParaRPr>
          </a:p>
        </p:txBody>
      </p:sp>
      <p:pic>
        <p:nvPicPr>
          <p:cNvPr id="24" name="Picture Placeholder 23" descr="MP900438983.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9" name="Picture Placeholder 18" descr="MP900439546.JPG"/>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MP910220950.JPG"/>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sp>
        <p:nvSpPr>
          <p:cNvPr id="8" name="Content Placeholder 7"/>
          <p:cNvSpPr>
            <a:spLocks noGrp="1"/>
          </p:cNvSpPr>
          <p:nvPr>
            <p:ph type="body" sz="quarter" idx="16"/>
          </p:nvPr>
        </p:nvSpPr>
        <p:spPr>
          <a:prstGeom prst="rect">
            <a:avLst/>
          </a:prstGeom>
        </p:spPr>
        <p:txBody>
          <a:bodyPr>
            <a:normAutofit/>
          </a:bodyPr>
          <a:lstStyle/>
          <a:p>
            <a:r>
              <a:rPr lang="en-US" sz="3200" dirty="0" smtClean="0">
                <a:solidFill>
                  <a:srgbClr val="FFFFFF"/>
                </a:solidFill>
              </a:rPr>
              <a:t>SDA academies in the NAD have a </a:t>
            </a:r>
            <a:r>
              <a:rPr lang="en-US" sz="3200" b="1" dirty="0" smtClean="0">
                <a:solidFill>
                  <a:srgbClr val="B50B1B"/>
                </a:solidFill>
              </a:rPr>
              <a:t>97.5% </a:t>
            </a:r>
            <a:r>
              <a:rPr lang="en-US" sz="3200" dirty="0" smtClean="0">
                <a:solidFill>
                  <a:srgbClr val="FFFFFF"/>
                </a:solidFill>
              </a:rPr>
              <a:t>graduation rate.</a:t>
            </a:r>
          </a:p>
          <a:p>
            <a:r>
              <a:rPr lang="en-US" sz="3200" b="1" dirty="0" smtClean="0">
                <a:solidFill>
                  <a:srgbClr val="B50B1B"/>
                </a:solidFill>
              </a:rPr>
              <a:t>88.6% </a:t>
            </a:r>
            <a:r>
              <a:rPr lang="en-US" sz="3200" dirty="0">
                <a:solidFill>
                  <a:srgbClr val="FFFFFF"/>
                </a:solidFill>
              </a:rPr>
              <a:t>of </a:t>
            </a:r>
            <a:r>
              <a:rPr lang="en-US" sz="3200" dirty="0" smtClean="0">
                <a:solidFill>
                  <a:srgbClr val="FFFFFF"/>
                </a:solidFill>
              </a:rPr>
              <a:t>these students go </a:t>
            </a:r>
            <a:r>
              <a:rPr lang="en-US" sz="3200" dirty="0">
                <a:solidFill>
                  <a:srgbClr val="FFFFFF"/>
                </a:solidFill>
              </a:rPr>
              <a:t>on to </a:t>
            </a:r>
            <a:r>
              <a:rPr lang="en-US" sz="3200" dirty="0" smtClean="0">
                <a:solidFill>
                  <a:srgbClr val="FFFFFF"/>
                </a:solidFill>
              </a:rPr>
              <a:t>college.</a:t>
            </a:r>
            <a:endParaRPr lang="en-US" sz="3200" dirty="0"/>
          </a:p>
          <a:p>
            <a:r>
              <a:rPr lang="en-US" dirty="0"/>
              <a:t>	</a:t>
            </a:r>
            <a:r>
              <a:rPr lang="en-US" dirty="0" smtClean="0"/>
              <a:t>	--2011</a:t>
            </a:r>
            <a:endParaRPr lang="en-US" dirty="0"/>
          </a:p>
        </p:txBody>
      </p:sp>
    </p:spTree>
    <p:extLst>
      <p:ext uri="{BB962C8B-B14F-4D97-AF65-F5344CB8AC3E}">
        <p14:creationId xmlns:p14="http://schemas.microsoft.com/office/powerpoint/2010/main" val="144294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3"/>
                </a:solidFill>
              </a:rPr>
              <a:t>Higher-Achieving Schools have </a:t>
            </a:r>
            <a:endParaRPr lang="en-US" sz="3200" dirty="0"/>
          </a:p>
        </p:txBody>
      </p:sp>
      <p:pic>
        <p:nvPicPr>
          <p:cNvPr id="5" name="Picture Placeholder 4" descr="MP900439380.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307" r="16307"/>
          <a:stretch>
            <a:fillRect/>
          </a:stretch>
        </p:blipFill>
        <p:spPr/>
      </p:pic>
      <p:pic>
        <p:nvPicPr>
          <p:cNvPr id="86" name="Picture Placeholder 85" descr="MP900411828.JPG"/>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7075" r="7075"/>
          <a:stretch>
            <a:fillRect/>
          </a:stretch>
        </p:blipFill>
        <p:spPr/>
      </p:pic>
      <p:pic>
        <p:nvPicPr>
          <p:cNvPr id="91" name="Picture Placeholder 90" descr="MP900443251.JPG"/>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13197" r="13197"/>
          <a:stretch/>
        </p:blipFill>
        <p:spPr/>
      </p:pic>
      <p:sp>
        <p:nvSpPr>
          <p:cNvPr id="4" name="Text Placeholder 3"/>
          <p:cNvSpPr>
            <a:spLocks noGrp="1"/>
          </p:cNvSpPr>
          <p:nvPr>
            <p:ph type="body" sz="quarter" idx="16"/>
          </p:nvPr>
        </p:nvSpPr>
        <p:spPr>
          <a:prstGeom prst="rect">
            <a:avLst/>
          </a:prstGeom>
        </p:spPr>
        <p:txBody>
          <a:bodyPr>
            <a:normAutofit/>
          </a:bodyPr>
          <a:lstStyle/>
          <a:p>
            <a:r>
              <a:rPr lang="en-US" sz="3200" dirty="0" smtClean="0"/>
              <a:t>Good </a:t>
            </a:r>
            <a:r>
              <a:rPr lang="en-US" sz="3200" dirty="0"/>
              <a:t>support from </a:t>
            </a:r>
            <a:r>
              <a:rPr lang="en-US" sz="3200" b="1" dirty="0">
                <a:solidFill>
                  <a:srgbClr val="B50B1B"/>
                </a:solidFill>
              </a:rPr>
              <a:t>pastors</a:t>
            </a:r>
            <a:r>
              <a:rPr lang="en-US" sz="3200" dirty="0"/>
              <a:t> and members of the </a:t>
            </a:r>
            <a:r>
              <a:rPr lang="en-US" sz="3200" dirty="0" smtClean="0"/>
              <a:t>constituent churches</a:t>
            </a:r>
            <a:endParaRPr lang="en-US" sz="3200" dirty="0"/>
          </a:p>
          <a:p>
            <a:endParaRPr lang="en-US" dirty="0"/>
          </a:p>
        </p:txBody>
      </p:sp>
    </p:spTree>
    <p:extLst>
      <p:ext uri="{BB962C8B-B14F-4D97-AF65-F5344CB8AC3E}">
        <p14:creationId xmlns:p14="http://schemas.microsoft.com/office/powerpoint/2010/main" val="1248082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1316" y="378195"/>
            <a:ext cx="6101130" cy="1091911"/>
          </a:xfrm>
        </p:spPr>
        <p:txBody>
          <a:bodyPr>
            <a:normAutofit/>
          </a:bodyPr>
          <a:lstStyle/>
          <a:p>
            <a:pPr algn="ctr">
              <a:spcBef>
                <a:spcPts val="600"/>
              </a:spcBef>
            </a:pPr>
            <a:r>
              <a:rPr lang="en-US" sz="3100" b="1" dirty="0" smtClean="0">
                <a:cs typeface="Arial" pitchFamily="34" charset="0"/>
              </a:rPr>
              <a:t>A New Project Initiative: ABSM</a:t>
            </a:r>
            <a:endParaRPr lang="en-US" sz="1300" b="1" dirty="0"/>
          </a:p>
        </p:txBody>
      </p:sp>
      <p:sp>
        <p:nvSpPr>
          <p:cNvPr id="23" name="Picture Placeholder 22"/>
          <p:cNvSpPr>
            <a:spLocks noGrp="1"/>
          </p:cNvSpPr>
          <p:nvPr>
            <p:ph type="pic" sz="quarter" idx="13"/>
          </p:nvPr>
        </p:nvSpPr>
        <p:spPr>
          <a:solidFill>
            <a:schemeClr val="accent4"/>
          </a:solidFill>
        </p:spPr>
      </p:sp>
      <p:pic>
        <p:nvPicPr>
          <p:cNvPr id="25" name="Picture Placeholder 24" descr="img_logo.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15252" b="-115252"/>
          <a:stretch>
            <a:fillRect/>
          </a:stretch>
        </p:blipFill>
        <p:spPr>
          <a:xfrm>
            <a:off x="295275" y="2374900"/>
            <a:ext cx="1968444" cy="1951737"/>
          </a:xfrm>
        </p:spPr>
      </p:pic>
      <p:pic>
        <p:nvPicPr>
          <p:cNvPr id="36" name="Content Placeholder 35" descr="Untitled.png"/>
          <p:cNvPicPr>
            <a:picLocks noGrp="1" noChangeAspect="1"/>
          </p:cNvPicPr>
          <p:nvPr>
            <p:ph sz="quarter" idx="14"/>
          </p:nvPr>
        </p:nvPicPr>
        <p:blipFill>
          <a:blip r:embed="rId4">
            <a:extLst>
              <a:ext uri="{28A0092B-C50C-407E-A947-70E740481C1C}">
                <a14:useLocalDpi xmlns:a14="http://schemas.microsoft.com/office/drawing/2010/main" val="0"/>
              </a:ext>
            </a:extLst>
          </a:blip>
          <a:srcRect t="-3525" b="-3525"/>
          <a:stretch>
            <a:fillRect/>
          </a:stretch>
        </p:blipFill>
        <p:spPr>
          <a:xfrm>
            <a:off x="2789703" y="2374900"/>
            <a:ext cx="5890534" cy="3996491"/>
          </a:xfrm>
        </p:spPr>
      </p:pic>
      <p:sp>
        <p:nvSpPr>
          <p:cNvPr id="2" name="TextBox 1"/>
          <p:cNvSpPr txBox="1"/>
          <p:nvPr/>
        </p:nvSpPr>
        <p:spPr>
          <a:xfrm>
            <a:off x="2670794" y="1489690"/>
            <a:ext cx="6101130" cy="646331"/>
          </a:xfrm>
          <a:prstGeom prst="rect">
            <a:avLst/>
          </a:prstGeom>
          <a:noFill/>
        </p:spPr>
        <p:txBody>
          <a:bodyPr wrap="square" rtlCol="0">
            <a:spAutoFit/>
          </a:bodyPr>
          <a:lstStyle/>
          <a:p>
            <a:pPr algn="ctr"/>
            <a:r>
              <a:rPr lang="en-US" dirty="0">
                <a:solidFill>
                  <a:schemeClr val="bg1"/>
                </a:solidFill>
                <a:sym typeface="Futura" pitchFamily="-128" charset="0"/>
              </a:rPr>
              <a:t>Over 450 Clients: </a:t>
            </a:r>
            <a:br>
              <a:rPr lang="en-US" dirty="0">
                <a:solidFill>
                  <a:schemeClr val="bg1"/>
                </a:solidFill>
                <a:sym typeface="Futura" pitchFamily="-128" charset="0"/>
              </a:rPr>
            </a:br>
            <a:r>
              <a:rPr lang="en-US" dirty="0">
                <a:solidFill>
                  <a:schemeClr val="bg1"/>
                </a:solidFill>
                <a:sym typeface="Futura" pitchFamily="-128" charset="0"/>
              </a:rPr>
              <a:t>Government Agencies &amp; the Private Sector</a:t>
            </a:r>
            <a:endParaRPr lang="en-US" dirty="0">
              <a:solidFill>
                <a:schemeClr val="bg1"/>
              </a:solidFill>
            </a:endParaRPr>
          </a:p>
        </p:txBody>
      </p:sp>
    </p:spTree>
    <p:extLst>
      <p:ext uri="{BB962C8B-B14F-4D97-AF65-F5344CB8AC3E}">
        <p14:creationId xmlns:p14="http://schemas.microsoft.com/office/powerpoint/2010/main" val="384216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Why is </a:t>
            </a:r>
            <a:r>
              <a:rPr lang="en-US" sz="3200" dirty="0" smtClean="0"/>
              <a:t>Adventist </a:t>
            </a:r>
            <a:r>
              <a:rPr lang="en-US" sz="3200" dirty="0"/>
              <a:t>education receiving </a:t>
            </a:r>
            <a:r>
              <a:rPr lang="en-US" sz="3200" dirty="0" smtClean="0"/>
              <a:t>national media attention?</a:t>
            </a:r>
            <a:endParaRPr lang="en-US" sz="3200" dirty="0"/>
          </a:p>
          <a:p>
            <a:endParaRPr lang="en-US" sz="3200" dirty="0"/>
          </a:p>
          <a:p>
            <a:r>
              <a:rPr lang="en-US" sz="3200" dirty="0"/>
              <a:t>Why does a documentary filmmaker (not an </a:t>
            </a:r>
            <a:r>
              <a:rPr lang="en-US" sz="3200" dirty="0" smtClean="0"/>
              <a:t>Adventist) </a:t>
            </a:r>
            <a:r>
              <a:rPr lang="en-US" sz="3200" dirty="0"/>
              <a:t>want to make a film about </a:t>
            </a:r>
            <a:r>
              <a:rPr lang="en-US" sz="3200" dirty="0" smtClean="0"/>
              <a:t>Adventist </a:t>
            </a:r>
            <a:r>
              <a:rPr lang="en-US" sz="3200" dirty="0"/>
              <a:t>schools to show on television </a:t>
            </a:r>
            <a:r>
              <a:rPr lang="en-US" sz="3200" dirty="0" smtClean="0"/>
              <a:t>(with at </a:t>
            </a:r>
            <a:r>
              <a:rPr lang="en-US" sz="3200" dirty="0"/>
              <a:t>least 20 million viewers)?</a:t>
            </a:r>
          </a:p>
          <a:p>
            <a:endParaRPr lang="en-US" dirty="0"/>
          </a:p>
        </p:txBody>
      </p:sp>
      <p:sp>
        <p:nvSpPr>
          <p:cNvPr id="3" name="Text Placeholder 2"/>
          <p:cNvSpPr>
            <a:spLocks noGrp="1"/>
          </p:cNvSpPr>
          <p:nvPr>
            <p:ph type="body" idx="10"/>
          </p:nvPr>
        </p:nvSpPr>
        <p:spPr/>
        <p:txBody>
          <a:bodyPr/>
          <a:lstStyle/>
          <a:p>
            <a:r>
              <a:rPr lang="en-US" dirty="0" smtClean="0"/>
              <a:t> WHY?</a:t>
            </a:r>
            <a:endParaRPr lang="en-US" dirty="0"/>
          </a:p>
        </p:txBody>
      </p:sp>
    </p:spTree>
    <p:extLst>
      <p:ext uri="{BB962C8B-B14F-4D97-AF65-F5344CB8AC3E}">
        <p14:creationId xmlns:p14="http://schemas.microsoft.com/office/powerpoint/2010/main" val="5440419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4488" indent="-344488">
              <a:buFont typeface="+mj-lt"/>
              <a:buAutoNum type="arabicPeriod"/>
            </a:pPr>
            <a:r>
              <a:rPr lang="en-US" dirty="0" smtClean="0"/>
              <a:t>Empirical Statistical Models</a:t>
            </a:r>
          </a:p>
          <a:p>
            <a:pPr marL="914400" lvl="1" indent="-457200">
              <a:buFont typeface="+mj-lt"/>
              <a:buAutoNum type="alphaLcPeriod"/>
            </a:pPr>
            <a:r>
              <a:rPr lang="en-US" dirty="0" smtClean="0"/>
              <a:t>Assumptions must stay the same</a:t>
            </a:r>
          </a:p>
          <a:p>
            <a:pPr marL="914400" lvl="1" indent="-457200">
              <a:buFont typeface="+mj-lt"/>
              <a:buAutoNum type="alphaLcPeriod"/>
            </a:pPr>
            <a:r>
              <a:rPr lang="en-US" dirty="0" smtClean="0"/>
              <a:t>Fail in the face of great change</a:t>
            </a:r>
          </a:p>
          <a:p>
            <a:pPr lvl="1" indent="0">
              <a:buNone/>
            </a:pPr>
            <a:endParaRPr lang="en-US" dirty="0" smtClean="0"/>
          </a:p>
          <a:p>
            <a:pPr marL="344488" indent="-344488">
              <a:buFont typeface="+mj-lt"/>
              <a:buAutoNum type="arabicPeriod"/>
            </a:pPr>
            <a:r>
              <a:rPr lang="en-US" dirty="0" smtClean="0"/>
              <a:t>Dynamic Stochastic (probability) General Equilibrium</a:t>
            </a:r>
          </a:p>
          <a:p>
            <a:pPr marL="914400" lvl="1" indent="-457200">
              <a:buFont typeface="+mj-lt"/>
              <a:buAutoNum type="alphaLcPeriod"/>
            </a:pPr>
            <a:r>
              <a:rPr lang="en-US" dirty="0" smtClean="0"/>
              <a:t>Assume a perfect world</a:t>
            </a:r>
          </a:p>
          <a:p>
            <a:pPr marL="914400" lvl="1" indent="-457200">
              <a:buFont typeface="+mj-lt"/>
              <a:buAutoNum type="alphaLcPeriod"/>
            </a:pPr>
            <a:r>
              <a:rPr lang="en-US" dirty="0" smtClean="0"/>
              <a:t>Rule out crises</a:t>
            </a:r>
          </a:p>
          <a:p>
            <a:pPr lvl="1" indent="0">
              <a:buNone/>
            </a:pPr>
            <a:endParaRPr lang="en-US" dirty="0" smtClean="0"/>
          </a:p>
          <a:p>
            <a:r>
              <a:rPr lang="en-US" sz="3200" b="1" dirty="0">
                <a:solidFill>
                  <a:schemeClr val="accent3"/>
                </a:solidFill>
              </a:rPr>
              <a:t>Most policy-makers are basing their decisions on common </a:t>
            </a:r>
            <a:r>
              <a:rPr lang="en-US" sz="3200" b="1" dirty="0" smtClean="0">
                <a:solidFill>
                  <a:schemeClr val="accent3"/>
                </a:solidFill>
              </a:rPr>
              <a:t>sense </a:t>
            </a:r>
            <a:r>
              <a:rPr lang="en-US" sz="3200" b="1" dirty="0">
                <a:solidFill>
                  <a:schemeClr val="accent3"/>
                </a:solidFill>
              </a:rPr>
              <a:t>and on anecdotal analogies to previous crises.</a:t>
            </a:r>
          </a:p>
          <a:p>
            <a:pPr lvl="1" indent="0">
              <a:buNone/>
            </a:pPr>
            <a:endParaRPr lang="en-US" dirty="0"/>
          </a:p>
        </p:txBody>
      </p:sp>
      <p:sp>
        <p:nvSpPr>
          <p:cNvPr id="3" name="Text Placeholder 2"/>
          <p:cNvSpPr>
            <a:spLocks noGrp="1"/>
          </p:cNvSpPr>
          <p:nvPr>
            <p:ph type="body" idx="10"/>
          </p:nvPr>
        </p:nvSpPr>
        <p:spPr/>
        <p:txBody>
          <a:bodyPr/>
          <a:lstStyle/>
          <a:p>
            <a:r>
              <a:rPr lang="en-US" dirty="0" smtClean="0"/>
              <a:t>TRADITIONAL WAY TO GUIDE DECISIONS</a:t>
            </a:r>
            <a:endParaRPr lang="en-US" dirty="0"/>
          </a:p>
        </p:txBody>
      </p:sp>
    </p:spTree>
    <p:extLst>
      <p:ext uri="{BB962C8B-B14F-4D97-AF65-F5344CB8AC3E}">
        <p14:creationId xmlns:p14="http://schemas.microsoft.com/office/powerpoint/2010/main" val="24680677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Using Game Theory, Risk and Decision Analysis, and Nobel-Winning Economic Theory….</a:t>
            </a:r>
          </a:p>
          <a:p>
            <a:endParaRPr lang="en-US" dirty="0"/>
          </a:p>
          <a:p>
            <a:r>
              <a:rPr lang="en-US" dirty="0" smtClean="0"/>
              <a:t>ABSM predicts outcomes regarding a high-stakes issue based upon stakeholders’ profiles:</a:t>
            </a:r>
          </a:p>
          <a:p>
            <a:endParaRPr lang="en-US" dirty="0" smtClean="0"/>
          </a:p>
          <a:p>
            <a:r>
              <a:rPr lang="en-US" dirty="0" smtClean="0"/>
              <a:t>--Position		--Importance		--Influence</a:t>
            </a:r>
            <a:endParaRPr lang="en-US" dirty="0"/>
          </a:p>
        </p:txBody>
      </p:sp>
      <p:sp>
        <p:nvSpPr>
          <p:cNvPr id="3" name="Text Placeholder 2"/>
          <p:cNvSpPr>
            <a:spLocks noGrp="1"/>
          </p:cNvSpPr>
          <p:nvPr>
            <p:ph type="body" idx="10"/>
          </p:nvPr>
        </p:nvSpPr>
        <p:spPr/>
        <p:txBody>
          <a:bodyPr/>
          <a:lstStyle/>
          <a:p>
            <a:endParaRPr lang="en-US" dirty="0" smtClean="0"/>
          </a:p>
          <a:p>
            <a:r>
              <a:rPr lang="en-US" dirty="0" smtClean="0"/>
              <a:t>A BETTER WAY TO GUIDE DECISIONS: ABSM</a:t>
            </a:r>
          </a:p>
          <a:p>
            <a:endParaRPr lang="en-US" dirty="0"/>
          </a:p>
        </p:txBody>
      </p:sp>
    </p:spTree>
    <p:extLst>
      <p:ext uri="{BB962C8B-B14F-4D97-AF65-F5344CB8AC3E}">
        <p14:creationId xmlns:p14="http://schemas.microsoft.com/office/powerpoint/2010/main" val="18824383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NAD</a:t>
            </a:r>
            <a:r>
              <a:rPr lang="en-US" dirty="0"/>
              <a:t>-</a:t>
            </a:r>
            <a:r>
              <a:rPr lang="en-US" dirty="0" smtClean="0"/>
              <a:t>ABSM </a:t>
            </a:r>
            <a:r>
              <a:rPr lang="en-US" dirty="0"/>
              <a:t>identified the Pastors as a critical group, which can mobilize </a:t>
            </a:r>
            <a:r>
              <a:rPr lang="en-US" dirty="0" smtClean="0"/>
              <a:t>support as </a:t>
            </a:r>
            <a:r>
              <a:rPr lang="en-US" dirty="0"/>
              <a:t>well as create opposition for Adventist educational outcomes. </a:t>
            </a:r>
          </a:p>
          <a:p>
            <a:endParaRPr lang="en-US" dirty="0"/>
          </a:p>
          <a:p>
            <a:pPr algn="just"/>
            <a:endParaRPr lang="en-US" dirty="0"/>
          </a:p>
          <a:p>
            <a:endParaRPr lang="en-US" dirty="0"/>
          </a:p>
        </p:txBody>
      </p:sp>
      <p:sp>
        <p:nvSpPr>
          <p:cNvPr id="4" name="Text Placeholder 3"/>
          <p:cNvSpPr>
            <a:spLocks noGrp="1"/>
          </p:cNvSpPr>
          <p:nvPr>
            <p:ph type="body" idx="10"/>
          </p:nvPr>
        </p:nvSpPr>
        <p:spPr/>
        <p:txBody>
          <a:bodyPr/>
          <a:lstStyle/>
          <a:p>
            <a:r>
              <a:rPr lang="en-US" dirty="0" smtClean="0">
                <a:latin typeface="Arial" pitchFamily="34" charset="0"/>
                <a:cs typeface="Arial" pitchFamily="34" charset="0"/>
              </a:rPr>
              <a:t>NAD-ABSM Results</a:t>
            </a:r>
          </a:p>
        </p:txBody>
      </p:sp>
    </p:spTree>
    <p:extLst>
      <p:ext uri="{BB962C8B-B14F-4D97-AF65-F5344CB8AC3E}">
        <p14:creationId xmlns:p14="http://schemas.microsoft.com/office/powerpoint/2010/main" val="378517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If</a:t>
            </a:r>
            <a:r>
              <a:rPr lang="en-US" b="1" dirty="0" smtClean="0">
                <a:solidFill>
                  <a:srgbClr val="B50B1B"/>
                </a:solidFill>
              </a:rPr>
              <a:t> pastors are the critical group </a:t>
            </a:r>
            <a:r>
              <a:rPr lang="en-US" dirty="0" smtClean="0"/>
              <a:t>in garnering support for Adventist Education</a:t>
            </a:r>
          </a:p>
          <a:p>
            <a:pPr>
              <a:spcBef>
                <a:spcPts val="3000"/>
              </a:spcBef>
            </a:pPr>
            <a:r>
              <a:rPr lang="en-US" sz="2400" dirty="0" smtClean="0"/>
              <a:t>How can educators collaborate with pastors to harness their influence??? </a:t>
            </a:r>
          </a:p>
          <a:p>
            <a:pPr marL="457200" indent="-457200">
              <a:spcBef>
                <a:spcPts val="1200"/>
              </a:spcBef>
              <a:buFont typeface="Arial"/>
              <a:buChar char="•"/>
            </a:pPr>
            <a:r>
              <a:rPr lang="en-US" sz="2400" dirty="0" smtClean="0"/>
              <a:t>Can principals/school boards/conferences develop strategies for greater pastor involvement in their schools? </a:t>
            </a:r>
          </a:p>
          <a:p>
            <a:pPr marL="457200" indent="-457200">
              <a:spcBef>
                <a:spcPts val="1200"/>
              </a:spcBef>
              <a:buFont typeface="Arial"/>
              <a:buChar char="•"/>
            </a:pPr>
            <a:r>
              <a:rPr lang="en-US" sz="2400" dirty="0" smtClean="0"/>
              <a:t>How can pastors help make the Adventist Education Advantage available to more students and their families?</a:t>
            </a:r>
            <a:endParaRPr lang="en-US" dirty="0" smtClean="0"/>
          </a:p>
          <a:p>
            <a:endParaRPr lang="en-US" dirty="0" smtClean="0"/>
          </a:p>
          <a:p>
            <a:endParaRPr lang="en-US" dirty="0"/>
          </a:p>
        </p:txBody>
      </p:sp>
      <p:sp>
        <p:nvSpPr>
          <p:cNvPr id="3" name="Text Placeholder 2"/>
          <p:cNvSpPr>
            <a:spLocks noGrp="1"/>
          </p:cNvSpPr>
          <p:nvPr>
            <p:ph type="body" idx="10"/>
          </p:nvPr>
        </p:nvSpPr>
        <p:spPr/>
        <p:txBody>
          <a:bodyPr/>
          <a:lstStyle/>
          <a:p>
            <a:r>
              <a:rPr lang="en-US" dirty="0" smtClean="0"/>
              <a:t>CHALLENGE TO EDUCATORS</a:t>
            </a:r>
            <a:endParaRPr lang="en-US" dirty="0"/>
          </a:p>
        </p:txBody>
      </p:sp>
    </p:spTree>
    <p:extLst>
      <p:ext uri="{BB962C8B-B14F-4D97-AF65-F5344CB8AC3E}">
        <p14:creationId xmlns:p14="http://schemas.microsoft.com/office/powerpoint/2010/main" val="38600367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251247" y="460375"/>
            <a:ext cx="7552146" cy="5902325"/>
          </a:xfrm>
          <a:prstGeom prst="rect">
            <a:avLst/>
          </a:prstGeom>
        </p:spPr>
        <p:txBody>
          <a:bodyPr>
            <a:noAutofit/>
          </a:bodyPr>
          <a:lstStyle/>
          <a:p>
            <a:pPr indent="0" algn="l">
              <a:spcBef>
                <a:spcPts val="0"/>
              </a:spcBef>
            </a:pPr>
            <a:r>
              <a:rPr lang="en-US" dirty="0" smtClean="0">
                <a:solidFill>
                  <a:srgbClr val="1D86CD"/>
                </a:solidFill>
              </a:rPr>
              <a:t> </a:t>
            </a:r>
            <a:r>
              <a:rPr lang="en-US" b="1" dirty="0" smtClean="0">
                <a:solidFill>
                  <a:srgbClr val="FF0000"/>
                </a:solidFill>
              </a:rPr>
              <a:t>EDUCATION IS EVANGELISM!</a:t>
            </a:r>
          </a:p>
          <a:p>
            <a:pPr indent="0" algn="l">
              <a:spcBef>
                <a:spcPts val="0"/>
              </a:spcBef>
            </a:pPr>
            <a:endParaRPr lang="en-US" sz="4400" dirty="0" smtClean="0">
              <a:solidFill>
                <a:srgbClr val="1D86CD"/>
              </a:solidFill>
            </a:endParaRPr>
          </a:p>
          <a:p>
            <a:pPr indent="0" algn="l">
              <a:spcBef>
                <a:spcPts val="0"/>
              </a:spcBef>
            </a:pPr>
            <a:r>
              <a:rPr lang="en-US" sz="4400" dirty="0" smtClean="0">
                <a:solidFill>
                  <a:srgbClr val="1D86CD"/>
                </a:solidFill>
              </a:rPr>
              <a:t>“</a:t>
            </a:r>
            <a:r>
              <a:rPr lang="en-US" sz="4400" dirty="0">
                <a:solidFill>
                  <a:srgbClr val="1D86CD"/>
                </a:solidFill>
              </a:rPr>
              <a:t>In the </a:t>
            </a:r>
            <a:r>
              <a:rPr lang="en-US" sz="4400" dirty="0" smtClean="0">
                <a:solidFill>
                  <a:srgbClr val="1D86CD"/>
                </a:solidFill>
              </a:rPr>
              <a:t>highest sense, …</a:t>
            </a:r>
            <a:r>
              <a:rPr lang="en-US" sz="4400" dirty="0" smtClean="0">
                <a:solidFill>
                  <a:schemeClr val="accent1"/>
                </a:solidFill>
              </a:rPr>
              <a:t>the </a:t>
            </a:r>
            <a:r>
              <a:rPr lang="en-US" sz="4400" dirty="0">
                <a:solidFill>
                  <a:srgbClr val="B50B1B"/>
                </a:solidFill>
              </a:rPr>
              <a:t>work of </a:t>
            </a:r>
            <a:r>
              <a:rPr lang="en-US" sz="4400" dirty="0" smtClean="0">
                <a:solidFill>
                  <a:schemeClr val="accent3"/>
                </a:solidFill>
              </a:rPr>
              <a:t>education</a:t>
            </a:r>
            <a:r>
              <a:rPr lang="en-US" sz="4400" dirty="0" smtClean="0">
                <a:solidFill>
                  <a:schemeClr val="accent1"/>
                </a:solidFill>
              </a:rPr>
              <a:t> and </a:t>
            </a:r>
            <a:r>
              <a:rPr lang="en-US" sz="4400" dirty="0">
                <a:solidFill>
                  <a:schemeClr val="accent1"/>
                </a:solidFill>
              </a:rPr>
              <a:t>the </a:t>
            </a:r>
            <a:r>
              <a:rPr lang="en-US" sz="4400" dirty="0">
                <a:solidFill>
                  <a:srgbClr val="B50B1B"/>
                </a:solidFill>
              </a:rPr>
              <a:t>work of redemption </a:t>
            </a:r>
            <a:r>
              <a:rPr lang="en-US" sz="4400" dirty="0">
                <a:solidFill>
                  <a:srgbClr val="1D86CD"/>
                </a:solidFill>
              </a:rPr>
              <a:t>are </a:t>
            </a:r>
            <a:r>
              <a:rPr lang="en-US" sz="4400" dirty="0" smtClean="0">
                <a:solidFill>
                  <a:srgbClr val="1D86CD"/>
                </a:solidFill>
              </a:rPr>
              <a:t>one ….”</a:t>
            </a:r>
            <a:endParaRPr lang="en-US" sz="4400" dirty="0">
              <a:solidFill>
                <a:srgbClr val="1D86CD"/>
              </a:solidFill>
            </a:endParaRPr>
          </a:p>
          <a:p>
            <a:pPr marL="4763" algn="r">
              <a:spcBef>
                <a:spcPts val="0"/>
              </a:spcBef>
            </a:pPr>
            <a:r>
              <a:rPr lang="en-US" sz="3200" i="1" dirty="0" smtClean="0">
                <a:solidFill>
                  <a:srgbClr val="FFFFFF"/>
                </a:solidFill>
              </a:rPr>
              <a:t>					</a:t>
            </a:r>
            <a:r>
              <a:rPr lang="en-US" sz="1800" dirty="0"/>
              <a:t>-Ellen White, Education, p. </a:t>
            </a:r>
            <a:r>
              <a:rPr lang="en-US" sz="1800" dirty="0" smtClean="0"/>
              <a:t>30</a:t>
            </a:r>
            <a:endParaRPr lang="en-US" sz="1800" dirty="0">
              <a:solidFill>
                <a:schemeClr val="accent1"/>
              </a:solidFill>
            </a:endParaRPr>
          </a:p>
        </p:txBody>
      </p:sp>
    </p:spTree>
    <p:extLst>
      <p:ext uri="{BB962C8B-B14F-4D97-AF65-F5344CB8AC3E}">
        <p14:creationId xmlns:p14="http://schemas.microsoft.com/office/powerpoint/2010/main" val="143708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3400" y="3751923"/>
            <a:ext cx="7791159" cy="1373756"/>
          </a:xfrm>
        </p:spPr>
        <p:txBody>
          <a:bodyPr anchor="ctr">
            <a:normAutofit/>
          </a:bodyPr>
          <a:lstStyle/>
          <a:p>
            <a:pPr algn="ctr"/>
            <a:r>
              <a:rPr lang="en-US" sz="7200" b="1" dirty="0" smtClean="0"/>
              <a:t>MARKETING ACE</a:t>
            </a:r>
            <a:endParaRPr lang="en-US" sz="7200" b="1" dirty="0"/>
          </a:p>
        </p:txBody>
      </p:sp>
      <p:sp>
        <p:nvSpPr>
          <p:cNvPr id="10" name="Text Placeholder 9"/>
          <p:cNvSpPr>
            <a:spLocks noGrp="1"/>
          </p:cNvSpPr>
          <p:nvPr>
            <p:ph type="body" sz="quarter" idx="15"/>
          </p:nvPr>
        </p:nvSpPr>
        <p:spPr>
          <a:xfrm>
            <a:off x="1105995" y="5080015"/>
            <a:ext cx="7798564" cy="709395"/>
          </a:xfrm>
        </p:spPr>
        <p:txBody>
          <a:bodyPr/>
          <a:lstStyle/>
          <a:p>
            <a:pPr algn="ctr"/>
            <a:r>
              <a:rPr lang="en-US" sz="4000" dirty="0"/>
              <a:t>A COMPREHENSIVE </a:t>
            </a:r>
            <a:r>
              <a:rPr lang="en-US" sz="4000" dirty="0" smtClean="0"/>
              <a:t>STRATEGY</a:t>
            </a:r>
            <a:endParaRPr lang="en-US" sz="4000" dirty="0"/>
          </a:p>
        </p:txBody>
      </p:sp>
      <p:pic>
        <p:nvPicPr>
          <p:cNvPr id="57" name="Picture Placeholder 56" descr="MP900427810.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6982" b="6982"/>
          <a:stretch>
            <a:fillRect/>
          </a:stretch>
        </p:blipFill>
        <p:spPr/>
      </p:pic>
    </p:spTree>
    <p:extLst>
      <p:ext uri="{BB962C8B-B14F-4D97-AF65-F5344CB8AC3E}">
        <p14:creationId xmlns:p14="http://schemas.microsoft.com/office/powerpoint/2010/main" val="170115273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54374" y="5039547"/>
            <a:ext cx="2652445" cy="136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9845" y="1102409"/>
            <a:ext cx="6559610" cy="34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Placeholder 2" descr="MP900422788.JPG"/>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6802438" y="2374900"/>
            <a:ext cx="2057400" cy="4203700"/>
          </a:xfrm>
        </p:spPr>
      </p:pic>
    </p:spTree>
    <p:extLst>
      <p:ext uri="{BB962C8B-B14F-4D97-AF65-F5344CB8AC3E}">
        <p14:creationId xmlns:p14="http://schemas.microsoft.com/office/powerpoint/2010/main" val="416566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0"/>
          </p:nvPr>
        </p:nvSpPr>
        <p:spPr/>
        <p:txBody>
          <a:bodyPr/>
          <a:lstStyle/>
          <a:p>
            <a:r>
              <a:rPr lang="en-US" dirty="0" smtClean="0"/>
              <a:t>MARKETING COMPONENTS</a:t>
            </a:r>
          </a:p>
          <a:p>
            <a:r>
              <a:rPr lang="en-US" sz="2800" dirty="0" err="1" smtClean="0"/>
              <a:t>Bookazine</a:t>
            </a:r>
            <a:r>
              <a:rPr lang="en-US" sz="2800" dirty="0" smtClean="0"/>
              <a:t> 16 pages</a:t>
            </a:r>
            <a:endParaRPr lang="en-US" sz="2800" dirty="0"/>
          </a:p>
        </p:txBody>
      </p:sp>
      <p:sp>
        <p:nvSpPr>
          <p:cNvPr id="6" name="Content Placeholder 5"/>
          <p:cNvSpPr>
            <a:spLocks noGrp="1"/>
          </p:cNvSpPr>
          <p:nvPr>
            <p:ph type="body" sz="quarter" idx="11"/>
          </p:nvPr>
        </p:nvSpPr>
        <p:spPr>
          <a:xfrm>
            <a:off x="3133873" y="1744616"/>
            <a:ext cx="5415998" cy="916007"/>
          </a:xfrm>
        </p:spPr>
        <p:txBody>
          <a:bodyPr>
            <a:normAutofit fontScale="40000" lnSpcReduction="20000"/>
          </a:bodyPr>
          <a:lstStyle/>
          <a:p>
            <a:pPr algn="l">
              <a:defRPr/>
            </a:pPr>
            <a:r>
              <a:rPr lang="en-US" sz="6200" dirty="0" err="1"/>
              <a:t>Bookazine</a:t>
            </a:r>
            <a:r>
              <a:rPr lang="en-US" sz="6200" dirty="0"/>
              <a:t>, developed to speak to parents, educators and media</a:t>
            </a:r>
            <a:r>
              <a:rPr lang="en-US" sz="6200" dirty="0" smtClean="0"/>
              <a:t>.</a:t>
            </a:r>
            <a:endParaRPr lang="en-US" sz="6200" dirty="0"/>
          </a:p>
        </p:txBody>
      </p:sp>
      <p:pic>
        <p:nvPicPr>
          <p:cNvPr id="11" name="Content Placeholder 10" descr="Screen Shot 2012-01-17 at 2.23.42 PM.png"/>
          <p:cNvPicPr>
            <a:picLocks noGrp="1" noChangeAspect="1"/>
          </p:cNvPicPr>
          <p:nvPr>
            <p:ph sz="half" idx="4294967295"/>
          </p:nvPr>
        </p:nvPicPr>
        <p:blipFill rotWithShape="1">
          <a:blip r:embed="rId3" cstate="screen">
            <a:extLst>
              <a:ext uri="{28A0092B-C50C-407E-A947-70E740481C1C}">
                <a14:useLocalDpi xmlns:a14="http://schemas.microsoft.com/office/drawing/2010/main"/>
              </a:ext>
            </a:extLst>
          </a:blip>
          <a:srcRect/>
          <a:stretch/>
        </p:blipFill>
        <p:spPr>
          <a:xfrm>
            <a:off x="3185709" y="2660650"/>
            <a:ext cx="5364162" cy="3406775"/>
          </a:xfrm>
          <a:prstGeom prst="rect">
            <a:avLst/>
          </a:prstGeom>
          <a:ln>
            <a:noFill/>
          </a:ln>
          <a:effectLst>
            <a:outerShdw blurRad="292100" dist="139700" dir="2700000" algn="tl" rotWithShape="0">
              <a:srgbClr val="333333">
                <a:alpha val="65000"/>
              </a:srgbClr>
            </a:outerShdw>
          </a:effectLst>
        </p:spPr>
      </p:pic>
      <p:pic>
        <p:nvPicPr>
          <p:cNvPr id="3" name="Picture 2" descr="Screen Shot 2012-05-21 at 5.30.24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531" y="1744616"/>
            <a:ext cx="2792580" cy="3565194"/>
          </a:xfrm>
          <a:prstGeom prst="rect">
            <a:avLst/>
          </a:prstGeom>
        </p:spPr>
      </p:pic>
    </p:spTree>
    <p:extLst>
      <p:ext uri="{BB962C8B-B14F-4D97-AF65-F5344CB8AC3E}">
        <p14:creationId xmlns:p14="http://schemas.microsoft.com/office/powerpoint/2010/main" val="36037703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xample of quotes.png"/>
          <p:cNvPicPr>
            <a:picLocks noGrp="1" noChangeAspect="1"/>
          </p:cNvPicPr>
          <p:nvPr>
            <p:ph idx="1"/>
          </p:nvPr>
        </p:nvPicPr>
        <p:blipFill>
          <a:blip r:embed="rId2">
            <a:extLst>
              <a:ext uri="{28A0092B-C50C-407E-A947-70E740481C1C}">
                <a14:useLocalDpi xmlns:a14="http://schemas.microsoft.com/office/drawing/2010/main" val="0"/>
              </a:ext>
            </a:extLst>
          </a:blip>
          <a:srcRect t="593" b="593"/>
          <a:stretch>
            <a:fillRect/>
          </a:stretch>
        </p:blipFill>
        <p:spPr>
          <a:xfrm>
            <a:off x="1213822" y="2567802"/>
            <a:ext cx="6771938" cy="3405289"/>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idx="10"/>
          </p:nvPr>
        </p:nvSpPr>
        <p:spPr/>
        <p:txBody>
          <a:bodyPr/>
          <a:lstStyle/>
          <a:p>
            <a:r>
              <a:rPr lang="en-US" dirty="0"/>
              <a:t>Marketing Components</a:t>
            </a:r>
          </a:p>
          <a:p>
            <a:r>
              <a:rPr lang="en-US" sz="2800" dirty="0" err="1" smtClean="0"/>
              <a:t>Bookazine</a:t>
            </a:r>
            <a:endParaRPr lang="en-US" sz="2800" dirty="0"/>
          </a:p>
        </p:txBody>
      </p:sp>
      <p:sp>
        <p:nvSpPr>
          <p:cNvPr id="9" name="Text Placeholder 8"/>
          <p:cNvSpPr>
            <a:spLocks noGrp="1"/>
          </p:cNvSpPr>
          <p:nvPr>
            <p:ph type="body" sz="quarter" idx="11"/>
          </p:nvPr>
        </p:nvSpPr>
        <p:spPr>
          <a:xfrm>
            <a:off x="279102" y="1598268"/>
            <a:ext cx="8580002" cy="861805"/>
          </a:xfrm>
        </p:spPr>
        <p:txBody>
          <a:bodyPr>
            <a:normAutofit fontScale="85000" lnSpcReduction="10000"/>
          </a:bodyPr>
          <a:lstStyle/>
          <a:p>
            <a:r>
              <a:rPr lang="en-US" dirty="0" smtClean="0"/>
              <a:t>Includes not only information about the study but also quotes from individuals who have benefited from Adventist Education.</a:t>
            </a:r>
            <a:endParaRPr lang="en-US" dirty="0"/>
          </a:p>
        </p:txBody>
      </p:sp>
    </p:spTree>
    <p:extLst>
      <p:ext uri="{BB962C8B-B14F-4D97-AF65-F5344CB8AC3E}">
        <p14:creationId xmlns:p14="http://schemas.microsoft.com/office/powerpoint/2010/main" val="1934104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Marketing </a:t>
            </a:r>
            <a:r>
              <a:rPr lang="en-US" dirty="0" smtClean="0"/>
              <a:t>Components</a:t>
            </a:r>
          </a:p>
          <a:p>
            <a:r>
              <a:rPr lang="en-US" sz="2800" dirty="0" smtClean="0"/>
              <a:t>20-part Video Series</a:t>
            </a:r>
            <a:r>
              <a:rPr lang="en-US" sz="2800" smtClean="0"/>
              <a:t>:  DID YOU KNOW?</a:t>
            </a:r>
            <a:endParaRPr lang="en-US" sz="2800" dirty="0"/>
          </a:p>
        </p:txBody>
      </p:sp>
      <p:sp>
        <p:nvSpPr>
          <p:cNvPr id="3" name="Text Placeholder 2"/>
          <p:cNvSpPr>
            <a:spLocks noGrp="1"/>
          </p:cNvSpPr>
          <p:nvPr>
            <p:ph type="body" sz="quarter" idx="11"/>
          </p:nvPr>
        </p:nvSpPr>
        <p:spPr/>
        <p:txBody>
          <a:bodyPr>
            <a:noAutofit/>
          </a:bodyPr>
          <a:lstStyle/>
          <a:p>
            <a:pPr>
              <a:spcBef>
                <a:spcPts val="0"/>
              </a:spcBef>
              <a:defRPr/>
            </a:pPr>
            <a:r>
              <a:rPr lang="en-US" dirty="0"/>
              <a:t>Short videos targeting students, parents &amp; </a:t>
            </a:r>
            <a:r>
              <a:rPr lang="en-US" dirty="0" smtClean="0"/>
              <a:t>teachers.</a:t>
            </a:r>
          </a:p>
          <a:p>
            <a:pPr>
              <a:spcBef>
                <a:spcPts val="0"/>
              </a:spcBef>
              <a:defRPr/>
            </a:pPr>
            <a:r>
              <a:rPr lang="en-US" sz="2000" b="0" i="1" dirty="0" smtClean="0">
                <a:solidFill>
                  <a:srgbClr val="595959"/>
                </a:solidFill>
                <a:latin typeface="Minion Pro"/>
                <a:cs typeface="Minion Pro"/>
                <a:sym typeface="Georgia" charset="0"/>
              </a:rPr>
              <a:t>2 - minute presentations narrated by Dick </a:t>
            </a:r>
            <a:r>
              <a:rPr lang="en-US" sz="2000" b="0" i="1" dirty="0" err="1" smtClean="0">
                <a:solidFill>
                  <a:srgbClr val="595959"/>
                </a:solidFill>
                <a:latin typeface="Minion Pro"/>
                <a:cs typeface="Minion Pro"/>
                <a:sym typeface="Georgia" charset="0"/>
              </a:rPr>
              <a:t>Duerksen</a:t>
            </a:r>
            <a:endParaRPr lang="en-US" sz="2000" b="0" i="1" dirty="0">
              <a:solidFill>
                <a:srgbClr val="595959"/>
              </a:solidFill>
              <a:latin typeface="Minion Pro"/>
              <a:ea typeface="ヒラギノ明朝 ProN W3" charset="0"/>
              <a:cs typeface="Minion Pro"/>
              <a:sym typeface="Georgia" charset="0"/>
            </a:endParaRPr>
          </a:p>
        </p:txBody>
      </p:sp>
      <p:sp>
        <p:nvSpPr>
          <p:cNvPr id="4" name="TextBox 3"/>
          <p:cNvSpPr txBox="1"/>
          <p:nvPr/>
        </p:nvSpPr>
        <p:spPr>
          <a:xfrm>
            <a:off x="5167277" y="3350306"/>
            <a:ext cx="184666" cy="369332"/>
          </a:xfrm>
          <a:prstGeom prst="rect">
            <a:avLst/>
          </a:prstGeom>
          <a:noFill/>
        </p:spPr>
        <p:txBody>
          <a:bodyPr wrap="none" rtlCol="0">
            <a:spAutoFit/>
          </a:bodyPr>
          <a:lstStyle/>
          <a:p>
            <a:endParaRPr lang="en-US"/>
          </a:p>
        </p:txBody>
      </p:sp>
      <p:pic>
        <p:nvPicPr>
          <p:cNvPr id="15" name="Content Placeholder 14" descr="Screen Shot 2012-03-06 at 5.56.29 PM.png"/>
          <p:cNvPicPr>
            <a:picLocks noGrp="1" noChangeAspect="1"/>
          </p:cNvPicPr>
          <p:nvPr>
            <p:ph idx="1"/>
          </p:nvPr>
        </p:nvPicPr>
        <p:blipFill>
          <a:blip r:embed="rId3">
            <a:extLst>
              <a:ext uri="{28A0092B-C50C-407E-A947-70E740481C1C}">
                <a14:useLocalDpi xmlns:a14="http://schemas.microsoft.com/office/drawing/2010/main" val="0"/>
              </a:ext>
            </a:extLst>
          </a:blip>
          <a:srcRect t="2923" b="2923"/>
          <a:stretch>
            <a:fillRect/>
          </a:stretch>
        </p:blipFill>
        <p:spPr/>
      </p:pic>
    </p:spTree>
    <p:extLst>
      <p:ext uri="{BB962C8B-B14F-4D97-AF65-F5344CB8AC3E}">
        <p14:creationId xmlns:p14="http://schemas.microsoft.com/office/powerpoint/2010/main" val="2431758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422" y="1740470"/>
            <a:ext cx="8580002" cy="4887811"/>
          </a:xfrm>
        </p:spPr>
        <p:txBody>
          <a:bodyPr>
            <a:noAutofit/>
          </a:bodyPr>
          <a:lstStyle/>
          <a:p>
            <a:pPr>
              <a:spcBef>
                <a:spcPts val="0"/>
              </a:spcBef>
              <a:spcAft>
                <a:spcPts val="600"/>
              </a:spcAft>
              <a:defRPr/>
            </a:pPr>
            <a:r>
              <a:rPr lang="en-US" sz="2400" b="1" dirty="0"/>
              <a:t>What is </a:t>
            </a:r>
            <a:r>
              <a:rPr lang="en-US" sz="2400" b="1" dirty="0" err="1" smtClean="0"/>
              <a:t>CognitiveGenesis</a:t>
            </a:r>
            <a:r>
              <a:rPr lang="en-US" sz="2400" b="1" dirty="0" smtClean="0"/>
              <a:t>?</a:t>
            </a:r>
            <a:endParaRPr lang="en-US" sz="2400" b="1" dirty="0"/>
          </a:p>
          <a:p>
            <a:pPr>
              <a:spcBef>
                <a:spcPts val="0"/>
              </a:spcBef>
              <a:defRPr/>
            </a:pPr>
            <a:r>
              <a:rPr lang="en-US" sz="2400" dirty="0"/>
              <a:t>A </a:t>
            </a:r>
            <a:r>
              <a:rPr lang="en-US" sz="2400" dirty="0" smtClean="0"/>
              <a:t>4-year research </a:t>
            </a:r>
            <a:r>
              <a:rPr lang="en-US" sz="2400" dirty="0"/>
              <a:t>study of students in Adventist schools in </a:t>
            </a:r>
            <a:r>
              <a:rPr lang="en-US" sz="2400" dirty="0" smtClean="0"/>
              <a:t>the </a:t>
            </a:r>
            <a:r>
              <a:rPr lang="en-US" sz="2400" dirty="0"/>
              <a:t>North American Division (NAD)</a:t>
            </a:r>
            <a:r>
              <a:rPr lang="en-US" sz="2400" dirty="0" smtClean="0"/>
              <a:t>. It included:</a:t>
            </a:r>
          </a:p>
          <a:p>
            <a:pPr>
              <a:spcBef>
                <a:spcPts val="0"/>
              </a:spcBef>
              <a:defRPr/>
            </a:pPr>
            <a:endParaRPr lang="en-US" sz="2400" dirty="0" smtClean="0"/>
          </a:p>
          <a:p>
            <a:pPr marL="222250" indent="-222250">
              <a:spcBef>
                <a:spcPts val="0"/>
              </a:spcBef>
              <a:spcAft>
                <a:spcPts val="1200"/>
              </a:spcAft>
              <a:buFont typeface="Arial"/>
              <a:buChar char="•"/>
              <a:defRPr/>
            </a:pPr>
            <a:r>
              <a:rPr lang="en-US" sz="2400" b="1" dirty="0" smtClean="0">
                <a:solidFill>
                  <a:schemeClr val="accent3"/>
                </a:solidFill>
              </a:rPr>
              <a:t>800+ </a:t>
            </a:r>
            <a:r>
              <a:rPr lang="en-US" sz="2400" b="1" dirty="0">
                <a:solidFill>
                  <a:schemeClr val="accent3"/>
                </a:solidFill>
              </a:rPr>
              <a:t>Schools </a:t>
            </a:r>
            <a:r>
              <a:rPr lang="en-US" sz="2400" dirty="0"/>
              <a:t>in United States, Canada, Bermuda </a:t>
            </a:r>
            <a:r>
              <a:rPr lang="en-US" sz="2000" dirty="0"/>
              <a:t>(NAD)</a:t>
            </a:r>
            <a:endParaRPr lang="en-US" sz="2000" dirty="0">
              <a:solidFill>
                <a:srgbClr val="FF6700"/>
              </a:solidFill>
            </a:endParaRPr>
          </a:p>
          <a:p>
            <a:pPr marL="230188" indent="-230188">
              <a:spcAft>
                <a:spcPts val="1200"/>
              </a:spcAft>
              <a:buFont typeface="Arial"/>
              <a:buChar char="•"/>
              <a:defRPr/>
            </a:pPr>
            <a:r>
              <a:rPr lang="en-US" sz="2400" b="1" dirty="0">
                <a:solidFill>
                  <a:schemeClr val="accent3"/>
                </a:solidFill>
              </a:rPr>
              <a:t>51,706 Students </a:t>
            </a:r>
            <a:r>
              <a:rPr lang="en-US" sz="2400" dirty="0"/>
              <a:t>in</a:t>
            </a:r>
            <a:r>
              <a:rPr lang="en-US" sz="2400" dirty="0">
                <a:solidFill>
                  <a:srgbClr val="FFFF00"/>
                </a:solidFill>
              </a:rPr>
              <a:t> </a:t>
            </a:r>
            <a:r>
              <a:rPr lang="en-US" sz="2400" dirty="0"/>
              <a:t>grades 3 – 9 and 11</a:t>
            </a:r>
          </a:p>
          <a:p>
            <a:pPr marL="230188" indent="-230188">
              <a:spcAft>
                <a:spcPts val="1200"/>
              </a:spcAft>
              <a:buFont typeface="Arial"/>
              <a:buChar char="•"/>
              <a:defRPr/>
            </a:pPr>
            <a:r>
              <a:rPr lang="en-US" sz="2400" b="1" dirty="0">
                <a:solidFill>
                  <a:schemeClr val="accent3"/>
                </a:solidFill>
              </a:rPr>
              <a:t>Parents</a:t>
            </a:r>
            <a:r>
              <a:rPr lang="en-US" sz="2400" b="1" dirty="0">
                <a:solidFill>
                  <a:srgbClr val="0296C4"/>
                </a:solidFill>
              </a:rPr>
              <a:t> </a:t>
            </a:r>
            <a:r>
              <a:rPr lang="en-US" sz="2400" dirty="0"/>
              <a:t>of the students participating</a:t>
            </a:r>
            <a:endParaRPr lang="en-US" sz="2400" dirty="0">
              <a:solidFill>
                <a:srgbClr val="FFB400"/>
              </a:solidFill>
            </a:endParaRPr>
          </a:p>
          <a:p>
            <a:pPr marL="230188" indent="-230188">
              <a:spcAft>
                <a:spcPts val="1200"/>
              </a:spcAft>
              <a:buFont typeface="Arial"/>
              <a:buChar char="•"/>
              <a:defRPr/>
            </a:pPr>
            <a:r>
              <a:rPr lang="en-US" sz="2400" b="1" dirty="0">
                <a:solidFill>
                  <a:srgbClr val="B50B1B"/>
                </a:solidFill>
              </a:rPr>
              <a:t>Teachers and Principals </a:t>
            </a:r>
            <a:r>
              <a:rPr lang="en-US" sz="2400" dirty="0"/>
              <a:t>at the participating schools </a:t>
            </a:r>
            <a:endParaRPr lang="en-US" sz="2400" dirty="0">
              <a:solidFill>
                <a:srgbClr val="FFB400"/>
              </a:solidFill>
            </a:endParaRPr>
          </a:p>
        </p:txBody>
      </p:sp>
      <p:sp>
        <p:nvSpPr>
          <p:cNvPr id="3" name="Text Placeholder 2"/>
          <p:cNvSpPr>
            <a:spLocks noGrp="1"/>
          </p:cNvSpPr>
          <p:nvPr>
            <p:ph type="body" idx="10"/>
          </p:nvPr>
        </p:nvSpPr>
        <p:spPr/>
        <p:txBody>
          <a:bodyPr/>
          <a:lstStyle/>
          <a:p>
            <a:r>
              <a:rPr lang="en-US" sz="3600" dirty="0" smtClean="0"/>
              <a:t>ANSWER: COGNITIVEGENESIS</a:t>
            </a:r>
            <a:endParaRPr lang="en-US" sz="3600" dirty="0"/>
          </a:p>
        </p:txBody>
      </p:sp>
    </p:spTree>
    <p:extLst>
      <p:ext uri="{BB962C8B-B14F-4D97-AF65-F5344CB8AC3E}">
        <p14:creationId xmlns:p14="http://schemas.microsoft.com/office/powerpoint/2010/main" val="255342677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p:cNvSpPr txBox="1">
            <a:spLocks/>
          </p:cNvSpPr>
          <p:nvPr/>
        </p:nvSpPr>
        <p:spPr>
          <a:xfrm>
            <a:off x="2657504" y="2627162"/>
            <a:ext cx="6100966" cy="3572006"/>
          </a:xfrm>
          <a:prstGeom prst="rect">
            <a:avLst/>
          </a:prstGeom>
        </p:spPr>
        <p:txBody>
          <a:bodyPr/>
          <a:lstStyle>
            <a:lvl1pPr marL="241093" indent="-241093" algn="ctr" rtl="0" eaLnBrk="1" fontAlgn="base" hangingPunct="1">
              <a:spcBef>
                <a:spcPct val="0"/>
              </a:spcBef>
              <a:spcAft>
                <a:spcPct val="0"/>
              </a:spcAft>
              <a:defRPr sz="2500">
                <a:solidFill>
                  <a:schemeClr val="tx1"/>
                </a:solidFill>
                <a:latin typeface="+mn-lt"/>
                <a:ea typeface="+mn-ea"/>
                <a:cs typeface="+mn-cs"/>
                <a:sym typeface="Gill Sans" charset="0"/>
              </a:defRPr>
            </a:lvl1pPr>
            <a:lvl2pPr marL="522368" indent="-200911" algn="ctr" rtl="0" eaLnBrk="1" fontAlgn="base" hangingPunct="1">
              <a:spcBef>
                <a:spcPct val="0"/>
              </a:spcBef>
              <a:spcAft>
                <a:spcPct val="0"/>
              </a:spcAft>
              <a:defRPr sz="2500">
                <a:solidFill>
                  <a:schemeClr val="tx1"/>
                </a:solidFill>
                <a:latin typeface="+mn-lt"/>
                <a:ea typeface="+mn-ea"/>
                <a:cs typeface="+mn-cs"/>
                <a:sym typeface="Gill Sans" charset="0"/>
              </a:defRPr>
            </a:lvl2pPr>
            <a:lvl3pPr marL="803643" indent="-160729" algn="ctr" rtl="0" eaLnBrk="1" fontAlgn="base" hangingPunct="1">
              <a:spcBef>
                <a:spcPct val="0"/>
              </a:spcBef>
              <a:spcAft>
                <a:spcPct val="0"/>
              </a:spcAft>
              <a:defRPr sz="2500">
                <a:solidFill>
                  <a:schemeClr val="tx1"/>
                </a:solidFill>
                <a:latin typeface="+mn-lt"/>
                <a:ea typeface="+mn-ea"/>
                <a:cs typeface="+mn-cs"/>
                <a:sym typeface="Gill Sans" charset="0"/>
              </a:defRPr>
            </a:lvl3pPr>
            <a:lvl4pPr marL="1125101" indent="-160729" algn="ctr" rtl="0" eaLnBrk="1" fontAlgn="base" hangingPunct="1">
              <a:spcBef>
                <a:spcPct val="0"/>
              </a:spcBef>
              <a:spcAft>
                <a:spcPct val="0"/>
              </a:spcAft>
              <a:defRPr sz="2500">
                <a:solidFill>
                  <a:schemeClr val="tx1"/>
                </a:solidFill>
                <a:latin typeface="+mn-lt"/>
                <a:ea typeface="+mn-ea"/>
                <a:cs typeface="+mn-cs"/>
                <a:sym typeface="Gill Sans" charset="0"/>
              </a:defRPr>
            </a:lvl4pPr>
            <a:lvl5pPr marL="1446558" indent="-160729" algn="ctr" rtl="0" eaLnBrk="1" fontAlgn="base" hangingPunct="1">
              <a:spcBef>
                <a:spcPct val="0"/>
              </a:spcBef>
              <a:spcAft>
                <a:spcPct val="0"/>
              </a:spcAft>
              <a:defRPr sz="2500">
                <a:solidFill>
                  <a:schemeClr val="tx1"/>
                </a:solidFill>
                <a:latin typeface="+mn-lt"/>
                <a:ea typeface="+mn-ea"/>
                <a:cs typeface="+mn-cs"/>
                <a:sym typeface="Gill Sans" charset="0"/>
              </a:defRPr>
            </a:lvl5pPr>
            <a:lvl6pPr marL="321457" algn="ctr" rtl="0" eaLnBrk="1" fontAlgn="base" hangingPunct="1">
              <a:spcBef>
                <a:spcPct val="0"/>
              </a:spcBef>
              <a:spcAft>
                <a:spcPct val="0"/>
              </a:spcAft>
              <a:defRPr sz="2500">
                <a:solidFill>
                  <a:schemeClr val="tx1"/>
                </a:solidFill>
                <a:latin typeface="+mn-lt"/>
                <a:ea typeface="+mn-ea"/>
                <a:cs typeface="+mn-cs"/>
                <a:sym typeface="Gill Sans" charset="0"/>
              </a:defRPr>
            </a:lvl6pPr>
            <a:lvl7pPr marL="642915" algn="ctr" rtl="0" eaLnBrk="1" fontAlgn="base" hangingPunct="1">
              <a:spcBef>
                <a:spcPct val="0"/>
              </a:spcBef>
              <a:spcAft>
                <a:spcPct val="0"/>
              </a:spcAft>
              <a:defRPr sz="2500">
                <a:solidFill>
                  <a:schemeClr val="tx1"/>
                </a:solidFill>
                <a:latin typeface="+mn-lt"/>
                <a:ea typeface="+mn-ea"/>
                <a:cs typeface="+mn-cs"/>
                <a:sym typeface="Gill Sans" charset="0"/>
              </a:defRPr>
            </a:lvl7pPr>
            <a:lvl8pPr marL="964372" algn="ctr" rtl="0" eaLnBrk="1" fontAlgn="base" hangingPunct="1">
              <a:spcBef>
                <a:spcPct val="0"/>
              </a:spcBef>
              <a:spcAft>
                <a:spcPct val="0"/>
              </a:spcAft>
              <a:defRPr sz="2500">
                <a:solidFill>
                  <a:schemeClr val="tx1"/>
                </a:solidFill>
                <a:latin typeface="+mn-lt"/>
                <a:ea typeface="+mn-ea"/>
                <a:cs typeface="+mn-cs"/>
                <a:sym typeface="Gill Sans" charset="0"/>
              </a:defRPr>
            </a:lvl8pPr>
            <a:lvl9pPr marL="1285829" algn="ctr" rtl="0" eaLnBrk="1" fontAlgn="base" hangingPunct="1">
              <a:spcBef>
                <a:spcPct val="0"/>
              </a:spcBef>
              <a:spcAft>
                <a:spcPct val="0"/>
              </a:spcAft>
              <a:defRPr sz="2500">
                <a:solidFill>
                  <a:schemeClr val="tx1"/>
                </a:solidFill>
                <a:latin typeface="+mn-lt"/>
                <a:ea typeface="+mn-ea"/>
                <a:cs typeface="+mn-cs"/>
                <a:sym typeface="Gill Sans" charset="0"/>
              </a:defRPr>
            </a:lvl9pPr>
          </a:lstStyle>
          <a:p>
            <a:endParaRPr lang="en-US" dirty="0"/>
          </a:p>
        </p:txBody>
      </p:sp>
      <p:sp>
        <p:nvSpPr>
          <p:cNvPr id="6" name="Title 5"/>
          <p:cNvSpPr>
            <a:spLocks noGrp="1"/>
          </p:cNvSpPr>
          <p:nvPr>
            <p:ph type="title"/>
          </p:nvPr>
        </p:nvSpPr>
        <p:spPr>
          <a:xfrm>
            <a:off x="381094" y="338666"/>
            <a:ext cx="6181611" cy="1614343"/>
          </a:xfrm>
        </p:spPr>
        <p:txBody>
          <a:bodyPr>
            <a:normAutofit/>
          </a:bodyPr>
          <a:lstStyle/>
          <a:p>
            <a:pPr algn="ctr"/>
            <a:r>
              <a:rPr lang="en-US" sz="4900" dirty="0">
                <a:solidFill>
                  <a:srgbClr val="FFFFFF"/>
                </a:solidFill>
                <a:latin typeface="Chalkduster"/>
                <a:cs typeface="Chalkduster"/>
              </a:rPr>
              <a:t>Teach the Children Well </a:t>
            </a:r>
            <a:endParaRPr lang="en-US" dirty="0"/>
          </a:p>
        </p:txBody>
      </p:sp>
      <p:sp>
        <p:nvSpPr>
          <p:cNvPr id="7" name="Text Placeholder 6"/>
          <p:cNvSpPr>
            <a:spLocks noGrp="1"/>
          </p:cNvSpPr>
          <p:nvPr>
            <p:ph type="body" sz="quarter" idx="15"/>
          </p:nvPr>
        </p:nvSpPr>
        <p:spPr>
          <a:xfrm>
            <a:off x="381000" y="2374940"/>
            <a:ext cx="6181725" cy="4088987"/>
          </a:xfrm>
          <a:prstGeom prst="rect">
            <a:avLst/>
          </a:prstGeom>
        </p:spPr>
        <p:txBody>
          <a:bodyPr>
            <a:normAutofit/>
          </a:bodyPr>
          <a:lstStyle/>
          <a:p>
            <a:r>
              <a:rPr lang="en-US" sz="3500" dirty="0" smtClean="0">
                <a:solidFill>
                  <a:schemeClr val="bg1">
                    <a:lumMod val="95000"/>
                  </a:schemeClr>
                </a:solidFill>
              </a:rPr>
              <a:t>A documentary film for PBS that explores the extraordinary story of Adventist Education from the producers of </a:t>
            </a:r>
            <a:r>
              <a:rPr lang="en-US" sz="3500" i="1" dirty="0" smtClean="0">
                <a:solidFill>
                  <a:schemeClr val="bg1">
                    <a:lumMod val="95000"/>
                  </a:schemeClr>
                </a:solidFill>
              </a:rPr>
              <a:t>The Adventists.</a:t>
            </a:r>
          </a:p>
          <a:p>
            <a:endParaRPr lang="en-US" dirty="0" smtClean="0"/>
          </a:p>
          <a:p>
            <a:endParaRPr lang="en-US" dirty="0"/>
          </a:p>
        </p:txBody>
      </p:sp>
      <p:pic>
        <p:nvPicPr>
          <p:cNvPr id="34" name="Picture Placeholder 33" descr="MP900409366.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269" r="13269"/>
          <a:stretch>
            <a:fillRect/>
          </a:stretch>
        </p:blipFill>
        <p:spPr/>
      </p:pic>
    </p:spTree>
    <p:extLst>
      <p:ext uri="{BB962C8B-B14F-4D97-AF65-F5344CB8AC3E}">
        <p14:creationId xmlns:p14="http://schemas.microsoft.com/office/powerpoint/2010/main" val="313426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590" y="3571253"/>
            <a:ext cx="7791159" cy="1885530"/>
          </a:xfrm>
        </p:spPr>
        <p:txBody>
          <a:bodyPr/>
          <a:lstStyle/>
          <a:p>
            <a:r>
              <a:rPr lang="en-US" sz="6000" dirty="0" smtClean="0"/>
              <a:t>STATISTICAL SERVICES AVAILABLE </a:t>
            </a:r>
            <a:endParaRPr lang="en-US" sz="6000" dirty="0"/>
          </a:p>
        </p:txBody>
      </p:sp>
      <p:sp>
        <p:nvSpPr>
          <p:cNvPr id="4" name="Text Placeholder 3"/>
          <p:cNvSpPr>
            <a:spLocks noGrp="1"/>
          </p:cNvSpPr>
          <p:nvPr>
            <p:ph type="body" sz="quarter" idx="15"/>
          </p:nvPr>
        </p:nvSpPr>
        <p:spPr>
          <a:xfrm>
            <a:off x="1098590" y="5456783"/>
            <a:ext cx="7798564" cy="709395"/>
          </a:xfrm>
        </p:spPr>
        <p:txBody>
          <a:bodyPr/>
          <a:lstStyle/>
          <a:p>
            <a:r>
              <a:rPr lang="en-US" dirty="0" smtClean="0"/>
              <a:t>School &amp; Conference Level</a:t>
            </a:r>
            <a:endParaRPr lang="en-US" dirty="0"/>
          </a:p>
        </p:txBody>
      </p:sp>
      <p:pic>
        <p:nvPicPr>
          <p:cNvPr id="7" name="Picture Placeholder 6" descr="MP900402266.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691" b="28691"/>
          <a:stretch>
            <a:fillRect/>
          </a:stretch>
        </p:blipFill>
        <p:spPr/>
      </p:pic>
    </p:spTree>
    <p:extLst>
      <p:ext uri="{BB962C8B-B14F-4D97-AF65-F5344CB8AC3E}">
        <p14:creationId xmlns:p14="http://schemas.microsoft.com/office/powerpoint/2010/main" val="769954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b="1" dirty="0" smtClean="0">
                <a:solidFill>
                  <a:srgbClr val="E8950E"/>
                </a:solidFill>
              </a:rPr>
              <a:t>NCE Composite </a:t>
            </a:r>
            <a:r>
              <a:rPr lang="en-US" sz="2000" dirty="0" smtClean="0">
                <a:solidFill>
                  <a:schemeClr val="tx1">
                    <a:lumMod val="85000"/>
                    <a:lumOff val="15000"/>
                  </a:schemeClr>
                </a:solidFill>
              </a:rPr>
              <a:t>and</a:t>
            </a:r>
            <a:r>
              <a:rPr lang="en-US" sz="2000" dirty="0">
                <a:solidFill>
                  <a:schemeClr val="tx1">
                    <a:lumMod val="85000"/>
                    <a:lumOff val="15000"/>
                  </a:schemeClr>
                </a:solidFill>
              </a:rPr>
              <a:t>/</a:t>
            </a:r>
            <a:r>
              <a:rPr lang="en-US" sz="2000" dirty="0" smtClean="0">
                <a:solidFill>
                  <a:schemeClr val="tx1">
                    <a:lumMod val="85000"/>
                    <a:lumOff val="15000"/>
                  </a:schemeClr>
                </a:solidFill>
              </a:rPr>
              <a:t>or </a:t>
            </a:r>
            <a:r>
              <a:rPr lang="en-US" sz="2000" b="1" dirty="0" smtClean="0">
                <a:solidFill>
                  <a:srgbClr val="E8950E"/>
                </a:solidFill>
              </a:rPr>
              <a:t>Subject Areas </a:t>
            </a:r>
            <a:r>
              <a:rPr lang="en-US" sz="2000" dirty="0" smtClean="0">
                <a:solidFill>
                  <a:schemeClr val="tx1">
                    <a:lumMod val="85000"/>
                    <a:lumOff val="15000"/>
                  </a:schemeClr>
                </a:solidFill>
              </a:rPr>
              <a:t>and</a:t>
            </a:r>
            <a:r>
              <a:rPr lang="en-US" sz="2000" dirty="0">
                <a:solidFill>
                  <a:schemeClr val="tx1">
                    <a:lumMod val="85000"/>
                    <a:lumOff val="15000"/>
                  </a:schemeClr>
                </a:solidFill>
              </a:rPr>
              <a:t>/or </a:t>
            </a:r>
            <a:r>
              <a:rPr lang="en-US" sz="2000" b="1" dirty="0" smtClean="0">
                <a:solidFill>
                  <a:srgbClr val="E8950E"/>
                </a:solidFill>
              </a:rPr>
              <a:t>Subject Sub-Area</a:t>
            </a:r>
          </a:p>
          <a:p>
            <a:pPr marL="455613" indent="-227013">
              <a:buFont typeface="Arial"/>
              <a:buChar char="•"/>
            </a:pPr>
            <a:r>
              <a:rPr lang="en-US" sz="1800" dirty="0" smtClean="0"/>
              <a:t>By </a:t>
            </a:r>
            <a:r>
              <a:rPr lang="en-US" sz="1800" dirty="0"/>
              <a:t>Grade - all Years combined </a:t>
            </a:r>
            <a:endParaRPr lang="en-US" sz="1800" dirty="0" smtClean="0"/>
          </a:p>
          <a:p>
            <a:pPr marL="455613" indent="-227013">
              <a:buFont typeface="Arial"/>
              <a:buChar char="•"/>
            </a:pPr>
            <a:r>
              <a:rPr lang="en-US" sz="1800" dirty="0" smtClean="0"/>
              <a:t>By </a:t>
            </a:r>
            <a:r>
              <a:rPr lang="en-US" sz="1800" dirty="0"/>
              <a:t>Year - all Grades combined </a:t>
            </a:r>
            <a:endParaRPr lang="en-US" sz="2400" b="1" dirty="0">
              <a:solidFill>
                <a:srgbClr val="E8950E"/>
              </a:solidFill>
            </a:endParaRPr>
          </a:p>
          <a:p>
            <a:r>
              <a:rPr lang="en-US" sz="2000" b="1" dirty="0">
                <a:solidFill>
                  <a:srgbClr val="E8950E"/>
                </a:solidFill>
              </a:rPr>
              <a:t>Change in NCE </a:t>
            </a:r>
            <a:r>
              <a:rPr lang="en-US" sz="2000" b="1" dirty="0" smtClean="0">
                <a:solidFill>
                  <a:srgbClr val="E8950E"/>
                </a:solidFill>
              </a:rPr>
              <a:t>Composite </a:t>
            </a:r>
            <a:r>
              <a:rPr lang="en-US" sz="2000" dirty="0" smtClean="0">
                <a:solidFill>
                  <a:schemeClr val="tx1">
                    <a:lumMod val="85000"/>
                    <a:lumOff val="15000"/>
                  </a:schemeClr>
                </a:solidFill>
              </a:rPr>
              <a:t>and/or </a:t>
            </a:r>
            <a:r>
              <a:rPr lang="en-US" sz="2000" b="1" dirty="0" smtClean="0">
                <a:solidFill>
                  <a:srgbClr val="E8950E"/>
                </a:solidFill>
              </a:rPr>
              <a:t>Subject Areas </a:t>
            </a:r>
            <a:r>
              <a:rPr lang="en-US" sz="2000" dirty="0">
                <a:solidFill>
                  <a:schemeClr val="tx1">
                    <a:lumMod val="85000"/>
                    <a:lumOff val="15000"/>
                  </a:schemeClr>
                </a:solidFill>
              </a:rPr>
              <a:t>and/or </a:t>
            </a:r>
            <a:r>
              <a:rPr lang="en-US" sz="2000" b="1" dirty="0" smtClean="0">
                <a:solidFill>
                  <a:srgbClr val="E8950E"/>
                </a:solidFill>
              </a:rPr>
              <a:t> Subject Sub-Area</a:t>
            </a:r>
          </a:p>
          <a:p>
            <a:pPr marL="455613" indent="-227013">
              <a:buFont typeface="Arial"/>
              <a:buChar char="•"/>
            </a:pPr>
            <a:r>
              <a:rPr lang="en-US" sz="1800" b="1" dirty="0" smtClean="0"/>
              <a:t>1-</a:t>
            </a:r>
            <a:r>
              <a:rPr lang="en-US" sz="1800" b="1" dirty="0"/>
              <a:t>year change by Grade </a:t>
            </a:r>
            <a:r>
              <a:rPr lang="en-US" sz="1800" dirty="0"/>
              <a:t>- all Years combined </a:t>
            </a:r>
            <a:endParaRPr lang="en-US" sz="1800" dirty="0" smtClean="0"/>
          </a:p>
          <a:p>
            <a:pPr marL="455613" indent="-227013">
              <a:buFont typeface="Arial"/>
              <a:buChar char="•"/>
            </a:pPr>
            <a:r>
              <a:rPr lang="en-US" sz="1800" dirty="0" smtClean="0"/>
              <a:t>2-</a:t>
            </a:r>
            <a:r>
              <a:rPr lang="en-US" sz="1800" dirty="0"/>
              <a:t>year change by Grade - all Years combined </a:t>
            </a:r>
            <a:endParaRPr lang="en-US" sz="1800" dirty="0" smtClean="0"/>
          </a:p>
          <a:p>
            <a:pPr marL="455613" indent="-227013">
              <a:buFont typeface="Arial"/>
              <a:buChar char="•"/>
            </a:pPr>
            <a:r>
              <a:rPr lang="en-US" sz="1800" dirty="0" smtClean="0"/>
              <a:t>3-year change </a:t>
            </a:r>
            <a:r>
              <a:rPr lang="en-US" sz="1800" dirty="0"/>
              <a:t>by Grade - all Years combined </a:t>
            </a:r>
            <a:endParaRPr lang="en-US" sz="1800" dirty="0" smtClean="0"/>
          </a:p>
          <a:p>
            <a:pPr marL="455613" indent="-227013">
              <a:buFont typeface="Arial"/>
              <a:buChar char="•"/>
            </a:pPr>
            <a:r>
              <a:rPr lang="en-US" sz="1800" dirty="0" smtClean="0"/>
              <a:t>4-</a:t>
            </a:r>
            <a:r>
              <a:rPr lang="en-US" sz="1800" dirty="0"/>
              <a:t>year change by Grade - all Years combined </a:t>
            </a:r>
            <a:endParaRPr lang="en-US" sz="1800" dirty="0" smtClean="0"/>
          </a:p>
          <a:p>
            <a:pPr marL="455613" indent="-227013">
              <a:buFont typeface="Arial"/>
              <a:buChar char="•"/>
            </a:pPr>
            <a:r>
              <a:rPr lang="en-US" sz="1800" dirty="0" smtClean="0"/>
              <a:t>5-year change </a:t>
            </a:r>
            <a:r>
              <a:rPr lang="en-US" sz="1800" dirty="0"/>
              <a:t>by Grade - all Years combined </a:t>
            </a:r>
            <a:endParaRPr lang="en-US" sz="1800" dirty="0" smtClean="0"/>
          </a:p>
          <a:p>
            <a:pPr marL="455613" indent="-227013">
              <a:buFont typeface="Arial"/>
              <a:buChar char="•"/>
            </a:pPr>
            <a:r>
              <a:rPr lang="en-US" sz="1800" b="1" dirty="0" smtClean="0"/>
              <a:t>1-</a:t>
            </a:r>
            <a:r>
              <a:rPr lang="en-US" sz="1800" b="1" dirty="0"/>
              <a:t>year change by Year </a:t>
            </a:r>
            <a:r>
              <a:rPr lang="en-US" sz="1800" dirty="0"/>
              <a:t>- all Grades combined </a:t>
            </a:r>
            <a:endParaRPr lang="en-US" sz="1800" dirty="0" smtClean="0"/>
          </a:p>
          <a:p>
            <a:pPr marL="455613" indent="-227013">
              <a:buFont typeface="Arial"/>
              <a:buChar char="•"/>
            </a:pPr>
            <a:r>
              <a:rPr lang="en-US" sz="1800" dirty="0" smtClean="0"/>
              <a:t>2-</a:t>
            </a:r>
            <a:r>
              <a:rPr lang="en-US" sz="1800" dirty="0"/>
              <a:t>year change by Year - all Grades combined </a:t>
            </a:r>
            <a:endParaRPr lang="en-US" sz="1800" dirty="0" smtClean="0"/>
          </a:p>
          <a:p>
            <a:pPr marL="455613" indent="-227013">
              <a:buFont typeface="Arial"/>
              <a:buChar char="•"/>
            </a:pPr>
            <a:r>
              <a:rPr lang="en-US" sz="1800" dirty="0" smtClean="0"/>
              <a:t>3-year change </a:t>
            </a:r>
            <a:r>
              <a:rPr lang="en-US" sz="1800" dirty="0"/>
              <a:t>by Year - all Grades combined </a:t>
            </a:r>
            <a:endParaRPr lang="en-US" sz="1800" dirty="0" smtClean="0"/>
          </a:p>
          <a:p>
            <a:pPr marL="455613" indent="-227013">
              <a:buFont typeface="Arial"/>
              <a:buChar char="•"/>
            </a:pPr>
            <a:r>
              <a:rPr lang="en-US" sz="1800" dirty="0" smtClean="0"/>
              <a:t>4-</a:t>
            </a:r>
            <a:r>
              <a:rPr lang="en-US" sz="1800" dirty="0"/>
              <a:t>year change by Year - all Grades combined </a:t>
            </a:r>
            <a:endParaRPr lang="en-US" sz="1800" dirty="0" smtClean="0"/>
          </a:p>
          <a:p>
            <a:pPr marL="455613" indent="-227013">
              <a:buFont typeface="Arial"/>
              <a:buChar char="•"/>
            </a:pPr>
            <a:r>
              <a:rPr lang="en-US" sz="1800" dirty="0" smtClean="0"/>
              <a:t>5-</a:t>
            </a:r>
            <a:r>
              <a:rPr lang="en-US" sz="1800" dirty="0"/>
              <a:t>year change by Year - all Grades combined </a:t>
            </a:r>
            <a:endParaRPr lang="en-US" sz="1800" b="1" dirty="0">
              <a:solidFill>
                <a:srgbClr val="E8950E"/>
              </a:solidFill>
            </a:endParaRPr>
          </a:p>
        </p:txBody>
      </p:sp>
      <p:sp>
        <p:nvSpPr>
          <p:cNvPr id="3" name="Text Placeholder 2"/>
          <p:cNvSpPr>
            <a:spLocks noGrp="1"/>
          </p:cNvSpPr>
          <p:nvPr>
            <p:ph type="body" idx="10"/>
          </p:nvPr>
        </p:nvSpPr>
        <p:spPr/>
        <p:txBody>
          <a:bodyPr/>
          <a:lstStyle/>
          <a:p>
            <a:r>
              <a:rPr lang="en-US" dirty="0"/>
              <a:t>Service: </a:t>
            </a:r>
            <a:r>
              <a:rPr lang="en-US" dirty="0" smtClean="0"/>
              <a:t>FULL REPORT </a:t>
            </a:r>
          </a:p>
          <a:p>
            <a:r>
              <a:rPr lang="en-US" sz="2800" dirty="0" smtClean="0"/>
              <a:t>(77 pages, unformatted PDF)</a:t>
            </a:r>
            <a:endParaRPr lang="en-US" sz="2800" dirty="0"/>
          </a:p>
        </p:txBody>
      </p:sp>
    </p:spTree>
    <p:extLst>
      <p:ext uri="{BB962C8B-B14F-4D97-AF65-F5344CB8AC3E}">
        <p14:creationId xmlns:p14="http://schemas.microsoft.com/office/powerpoint/2010/main" val="2765813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rgbClr val="E8950E"/>
                </a:solidFill>
              </a:rPr>
              <a:t>NCE Composite </a:t>
            </a:r>
            <a:endParaRPr lang="en-US" b="1" dirty="0" smtClean="0">
              <a:solidFill>
                <a:srgbClr val="E8950E"/>
              </a:solidFill>
            </a:endParaRPr>
          </a:p>
          <a:p>
            <a:pPr marL="457200" indent="-457200">
              <a:buFont typeface="Arial"/>
              <a:buChar char="•"/>
            </a:pPr>
            <a:r>
              <a:rPr lang="en-US" dirty="0"/>
              <a:t>By Grade - all Years combined </a:t>
            </a:r>
            <a:endParaRPr lang="en-US" dirty="0" smtClean="0"/>
          </a:p>
          <a:p>
            <a:pPr marL="457200" indent="-457200">
              <a:buFont typeface="Arial"/>
              <a:buChar char="•"/>
            </a:pPr>
            <a:r>
              <a:rPr lang="en-US" dirty="0" smtClean="0"/>
              <a:t>By </a:t>
            </a:r>
            <a:r>
              <a:rPr lang="en-US" dirty="0"/>
              <a:t>Year - all Grades combined </a:t>
            </a:r>
            <a:endParaRPr lang="en-US" dirty="0" smtClean="0"/>
          </a:p>
          <a:p>
            <a:endParaRPr lang="en-US" dirty="0" smtClean="0"/>
          </a:p>
          <a:p>
            <a:r>
              <a:rPr lang="en-US" b="1" dirty="0">
                <a:solidFill>
                  <a:schemeClr val="accent4"/>
                </a:solidFill>
              </a:rPr>
              <a:t>Change in NCE </a:t>
            </a:r>
            <a:r>
              <a:rPr lang="en-US" b="1" dirty="0" smtClean="0">
                <a:solidFill>
                  <a:schemeClr val="accent4"/>
                </a:solidFill>
              </a:rPr>
              <a:t>Composite</a:t>
            </a:r>
          </a:p>
          <a:p>
            <a:pPr marL="457200" indent="-457200">
              <a:buFont typeface="Arial"/>
              <a:buChar char="•"/>
            </a:pPr>
            <a:r>
              <a:rPr lang="en-US" dirty="0"/>
              <a:t>One-year change by Grade - all Years combined  </a:t>
            </a:r>
          </a:p>
        </p:txBody>
      </p:sp>
      <p:sp>
        <p:nvSpPr>
          <p:cNvPr id="3" name="Text Placeholder 2"/>
          <p:cNvSpPr>
            <a:spLocks noGrp="1"/>
          </p:cNvSpPr>
          <p:nvPr>
            <p:ph type="body" idx="10"/>
          </p:nvPr>
        </p:nvSpPr>
        <p:spPr/>
        <p:txBody>
          <a:bodyPr/>
          <a:lstStyle/>
          <a:p>
            <a:r>
              <a:rPr lang="en-US" dirty="0" smtClean="0"/>
              <a:t>Service: SHORT REPORT</a:t>
            </a:r>
          </a:p>
          <a:p>
            <a:r>
              <a:rPr lang="en-US" sz="2800" dirty="0" smtClean="0"/>
              <a:t>(11 pages, unformatted PDF)</a:t>
            </a:r>
            <a:endParaRPr lang="en-US" sz="2800" dirty="0"/>
          </a:p>
        </p:txBody>
      </p:sp>
    </p:spTree>
    <p:extLst>
      <p:ext uri="{BB962C8B-B14F-4D97-AF65-F5344CB8AC3E}">
        <p14:creationId xmlns:p14="http://schemas.microsoft.com/office/powerpoint/2010/main" val="353074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MP900399577.JPG"/>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27" name="Text Placeholder 26"/>
          <p:cNvSpPr>
            <a:spLocks noGrp="1"/>
          </p:cNvSpPr>
          <p:nvPr>
            <p:ph type="body" sz="half" idx="2"/>
          </p:nvPr>
        </p:nvSpPr>
        <p:spPr/>
        <p:txBody>
          <a:bodyPr/>
          <a:lstStyle/>
          <a:p>
            <a:endParaRPr lang="en-US" sz="2400" dirty="0" smtClean="0">
              <a:solidFill>
                <a:srgbClr val="1D86CD"/>
              </a:solidFill>
            </a:endParaRPr>
          </a:p>
          <a:p>
            <a:r>
              <a:rPr lang="en-US" sz="2400" dirty="0" smtClean="0">
                <a:solidFill>
                  <a:srgbClr val="1D86CD"/>
                </a:solidFill>
              </a:rPr>
              <a:t>CRAE</a:t>
            </a:r>
          </a:p>
          <a:p>
            <a:r>
              <a:rPr lang="en-US" sz="2400" dirty="0" smtClean="0">
                <a:solidFill>
                  <a:srgbClr val="1D86CD"/>
                </a:solidFill>
              </a:rPr>
              <a:t>4500 </a:t>
            </a:r>
            <a:r>
              <a:rPr lang="en-US" sz="2400" dirty="0" err="1">
                <a:solidFill>
                  <a:srgbClr val="1D86CD"/>
                </a:solidFill>
              </a:rPr>
              <a:t>Riverwalk</a:t>
            </a:r>
            <a:r>
              <a:rPr lang="en-US" sz="2400" dirty="0">
                <a:solidFill>
                  <a:srgbClr val="1D86CD"/>
                </a:solidFill>
              </a:rPr>
              <a:t> Parkway </a:t>
            </a:r>
          </a:p>
          <a:p>
            <a:r>
              <a:rPr lang="en-US" sz="2400" dirty="0">
                <a:solidFill>
                  <a:srgbClr val="1D86CD"/>
                </a:solidFill>
              </a:rPr>
              <a:t>Riverside, CA 92515</a:t>
            </a:r>
          </a:p>
          <a:p>
            <a:endParaRPr lang="en-US" sz="2400" dirty="0" smtClean="0">
              <a:solidFill>
                <a:srgbClr val="1D86CD"/>
              </a:solidFill>
            </a:endParaRPr>
          </a:p>
          <a:p>
            <a:r>
              <a:rPr lang="en-US" sz="2400" dirty="0" err="1" smtClean="0">
                <a:solidFill>
                  <a:srgbClr val="1D86CD"/>
                </a:solidFill>
              </a:rPr>
              <a:t>www.lasierra.edu</a:t>
            </a:r>
            <a:r>
              <a:rPr lang="en-US" sz="2400" dirty="0" smtClean="0">
                <a:solidFill>
                  <a:srgbClr val="1D86CD"/>
                </a:solidFill>
              </a:rPr>
              <a:t>/</a:t>
            </a:r>
            <a:r>
              <a:rPr lang="en-US" sz="2400" dirty="0" err="1" smtClean="0">
                <a:solidFill>
                  <a:srgbClr val="1D86CD"/>
                </a:solidFill>
              </a:rPr>
              <a:t>crae</a:t>
            </a:r>
            <a:endParaRPr lang="en-US" sz="2400" dirty="0" smtClean="0">
              <a:solidFill>
                <a:srgbClr val="1D86CD"/>
              </a:solidFill>
            </a:endParaRPr>
          </a:p>
          <a:p>
            <a:r>
              <a:rPr lang="en-US" sz="2400" dirty="0" err="1" smtClean="0">
                <a:solidFill>
                  <a:srgbClr val="1D86CD"/>
                </a:solidFill>
              </a:rPr>
              <a:t>crae@lasierra.edu</a:t>
            </a:r>
            <a:endParaRPr lang="en-US" sz="2400" dirty="0" smtClean="0">
              <a:solidFill>
                <a:srgbClr val="1D86CD"/>
              </a:solidFill>
            </a:endParaRPr>
          </a:p>
          <a:p>
            <a:r>
              <a:rPr lang="en-US" sz="2400" dirty="0" smtClean="0">
                <a:solidFill>
                  <a:srgbClr val="1D86CD"/>
                </a:solidFill>
              </a:rPr>
              <a:t>(</a:t>
            </a:r>
            <a:r>
              <a:rPr lang="en-US" sz="2400" dirty="0">
                <a:solidFill>
                  <a:srgbClr val="1D86CD"/>
                </a:solidFill>
              </a:rPr>
              <a:t>951) 785-2997</a:t>
            </a:r>
          </a:p>
          <a:p>
            <a:endParaRPr lang="en-US" sz="1800" dirty="0" smtClean="0">
              <a:solidFill>
                <a:srgbClr val="1D86CD"/>
              </a:solidFill>
            </a:endParaRPr>
          </a:p>
          <a:p>
            <a:endParaRPr lang="en-US" sz="1800" dirty="0">
              <a:solidFill>
                <a:srgbClr val="1D86CD"/>
              </a:solidFill>
            </a:endParaRPr>
          </a:p>
        </p:txBody>
      </p:sp>
    </p:spTree>
    <p:extLst>
      <p:ext uri="{BB962C8B-B14F-4D97-AF65-F5344CB8AC3E}">
        <p14:creationId xmlns:p14="http://schemas.microsoft.com/office/powerpoint/2010/main" val="3123466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381000" y="383205"/>
            <a:ext cx="4016375" cy="6046169"/>
          </a:xfrm>
        </p:spPr>
        <p:txBody>
          <a:bodyPr>
            <a:normAutofit/>
          </a:bodyPr>
          <a:lstStyle/>
          <a:p>
            <a:pPr>
              <a:spcBef>
                <a:spcPts val="600"/>
              </a:spcBef>
            </a:pPr>
            <a:r>
              <a:rPr lang="en-US" sz="3600" dirty="0" smtClean="0"/>
              <a:t>How </a:t>
            </a:r>
            <a:r>
              <a:rPr lang="en-US" sz="3600" dirty="0"/>
              <a:t>are students </a:t>
            </a:r>
            <a:r>
              <a:rPr lang="en-US" sz="3600" dirty="0" smtClean="0"/>
              <a:t>doing?</a:t>
            </a:r>
            <a:endParaRPr lang="en-US" sz="3600" dirty="0"/>
          </a:p>
          <a:p>
            <a:pPr marL="692150" lvl="1" indent="-234950">
              <a:spcBef>
                <a:spcPts val="1200"/>
              </a:spcBef>
              <a:buFont typeface="Arial"/>
              <a:buChar char="•"/>
            </a:pPr>
            <a:r>
              <a:rPr lang="en-US" sz="3200" b="1" dirty="0" smtClean="0">
                <a:solidFill>
                  <a:srgbClr val="FFC100"/>
                </a:solidFill>
              </a:rPr>
              <a:t>Achievement</a:t>
            </a:r>
          </a:p>
          <a:p>
            <a:pPr marL="692150" lvl="1" indent="-234950">
              <a:spcBef>
                <a:spcPts val="1200"/>
              </a:spcBef>
              <a:buFont typeface="Arial"/>
              <a:buChar char="•"/>
            </a:pPr>
            <a:r>
              <a:rPr lang="en-US" sz="3200" b="1" dirty="0" smtClean="0">
                <a:solidFill>
                  <a:srgbClr val="FFC100"/>
                </a:solidFill>
              </a:rPr>
              <a:t>Ability </a:t>
            </a:r>
          </a:p>
          <a:p>
            <a:pPr>
              <a:spcBef>
                <a:spcPts val="600"/>
              </a:spcBef>
            </a:pPr>
            <a:endParaRPr lang="en-US" sz="3600" dirty="0" smtClean="0"/>
          </a:p>
          <a:p>
            <a:pPr>
              <a:spcBef>
                <a:spcPts val="600"/>
              </a:spcBef>
            </a:pPr>
            <a:r>
              <a:rPr lang="en-US" sz="3600" dirty="0" smtClean="0"/>
              <a:t>What factors </a:t>
            </a:r>
            <a:br>
              <a:rPr lang="en-US" sz="3600" dirty="0" smtClean="0"/>
            </a:br>
            <a:r>
              <a:rPr lang="en-US" sz="3600" dirty="0" smtClean="0"/>
              <a:t>may contribute to their achievement?</a:t>
            </a:r>
            <a:endParaRPr lang="en-US" sz="3600" dirty="0"/>
          </a:p>
        </p:txBody>
      </p:sp>
      <p:pic>
        <p:nvPicPr>
          <p:cNvPr id="5" name="Picture Placeholder 4" descr="MP900439476.JPG"/>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pic>
        <p:nvPicPr>
          <p:cNvPr id="10" name="Picture Placeholder 9" descr="MP900439475.JPG"/>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56471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idx="10"/>
          </p:nvPr>
        </p:nvSpPr>
        <p:spPr/>
        <p:txBody>
          <a:bodyPr/>
          <a:lstStyle/>
          <a:p>
            <a:r>
              <a:rPr lang="en-US" cap="small" dirty="0" err="1" smtClean="0"/>
              <a:t>CognitiveGenesis</a:t>
            </a:r>
            <a:endParaRPr lang="en-US" cap="small" dirty="0" smtClean="0"/>
          </a:p>
          <a:p>
            <a:pPr algn="ctr"/>
            <a:r>
              <a:rPr lang="en-US" cap="all" dirty="0" smtClean="0"/>
              <a:t>Project Design</a:t>
            </a:r>
            <a:endParaRPr lang="en-US" cap="all" dirty="0"/>
          </a:p>
        </p:txBody>
      </p:sp>
      <p:sp>
        <p:nvSpPr>
          <p:cNvPr id="4" name="AutoShape 28"/>
          <p:cNvSpPr>
            <a:spLocks noChangeArrowheads="1"/>
          </p:cNvSpPr>
          <p:nvPr/>
        </p:nvSpPr>
        <p:spPr bwMode="auto">
          <a:xfrm>
            <a:off x="762000" y="1447800"/>
            <a:ext cx="1371600" cy="9906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Student</a:t>
            </a:r>
          </a:p>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Survey</a:t>
            </a:r>
          </a:p>
        </p:txBody>
      </p:sp>
      <p:sp>
        <p:nvSpPr>
          <p:cNvPr id="5" name="AutoShape 30"/>
          <p:cNvSpPr>
            <a:spLocks noChangeArrowheads="1"/>
          </p:cNvSpPr>
          <p:nvPr/>
        </p:nvSpPr>
        <p:spPr bwMode="auto">
          <a:xfrm>
            <a:off x="762000" y="2743200"/>
            <a:ext cx="1371600" cy="9906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Parent</a:t>
            </a:r>
          </a:p>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Survey</a:t>
            </a:r>
          </a:p>
        </p:txBody>
      </p:sp>
      <p:sp>
        <p:nvSpPr>
          <p:cNvPr id="6" name="AutoShape 31"/>
          <p:cNvSpPr>
            <a:spLocks noChangeArrowheads="1"/>
          </p:cNvSpPr>
          <p:nvPr/>
        </p:nvSpPr>
        <p:spPr bwMode="auto">
          <a:xfrm>
            <a:off x="762000" y="4038600"/>
            <a:ext cx="1371600" cy="9906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Teacher</a:t>
            </a:r>
          </a:p>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Survey</a:t>
            </a:r>
          </a:p>
        </p:txBody>
      </p:sp>
      <p:sp>
        <p:nvSpPr>
          <p:cNvPr id="7" name="AutoShape 32"/>
          <p:cNvSpPr>
            <a:spLocks noChangeArrowheads="1"/>
          </p:cNvSpPr>
          <p:nvPr/>
        </p:nvSpPr>
        <p:spPr bwMode="auto">
          <a:xfrm>
            <a:off x="762000" y="5334000"/>
            <a:ext cx="1371600" cy="9906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School</a:t>
            </a:r>
          </a:p>
          <a:p>
            <a:pPr algn="ctr" eaLnBrk="0" fontAlgn="auto" hangingPunct="0">
              <a:spcBef>
                <a:spcPts val="0"/>
              </a:spcBef>
              <a:spcAft>
                <a:spcPts val="0"/>
              </a:spcAft>
              <a:defRPr/>
            </a:pPr>
            <a:r>
              <a:rPr lang="en-US" sz="1600" b="1" dirty="0">
                <a:solidFill>
                  <a:schemeClr val="dk1"/>
                </a:solidFill>
                <a:ea typeface="ＭＳ Ｐゴシック" pitchFamily="34" charset="-128"/>
                <a:cs typeface="Arial" charset="0"/>
              </a:rPr>
              <a:t>Survey</a:t>
            </a:r>
          </a:p>
        </p:txBody>
      </p:sp>
      <p:sp>
        <p:nvSpPr>
          <p:cNvPr id="8" name="AutoShape 33"/>
          <p:cNvSpPr>
            <a:spLocks noChangeArrowheads="1"/>
          </p:cNvSpPr>
          <p:nvPr/>
        </p:nvSpPr>
        <p:spPr bwMode="auto">
          <a:xfrm>
            <a:off x="3124200" y="1447800"/>
            <a:ext cx="1905000" cy="11430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0" fontAlgn="auto" hangingPunct="0">
              <a:spcBef>
                <a:spcPts val="0"/>
              </a:spcBef>
              <a:spcAft>
                <a:spcPts val="0"/>
              </a:spcAft>
              <a:defRPr/>
            </a:pPr>
            <a:r>
              <a:rPr lang="en-US" sz="1600" b="1" dirty="0">
                <a:solidFill>
                  <a:schemeClr val="tx1"/>
                </a:solidFill>
                <a:latin typeface="Arial" charset="0"/>
                <a:ea typeface="ＭＳ Ｐゴシック" pitchFamily="34" charset="-128"/>
                <a:cs typeface="Arial" charset="0"/>
              </a:rPr>
              <a:t>Ability </a:t>
            </a:r>
          </a:p>
          <a:p>
            <a:pPr algn="ctr" eaLnBrk="0" fontAlgn="auto" hangingPunct="0">
              <a:spcBef>
                <a:spcPts val="0"/>
              </a:spcBef>
              <a:spcAft>
                <a:spcPts val="0"/>
              </a:spcAft>
              <a:defRPr/>
            </a:pPr>
            <a:r>
              <a:rPr lang="en-US" sz="1600" b="1" dirty="0">
                <a:solidFill>
                  <a:schemeClr val="tx1"/>
                </a:solidFill>
                <a:latin typeface="Arial" charset="0"/>
                <a:ea typeface="ＭＳ Ｐゴシック" pitchFamily="34" charset="-128"/>
                <a:cs typeface="Arial" charset="0"/>
              </a:rPr>
              <a:t>Measured</a:t>
            </a:r>
          </a:p>
          <a:p>
            <a:pPr algn="ctr" eaLnBrk="0" fontAlgn="auto" hangingPunct="0">
              <a:spcBef>
                <a:spcPts val="0"/>
              </a:spcBef>
              <a:spcAft>
                <a:spcPts val="0"/>
              </a:spcAft>
              <a:defRPr/>
            </a:pPr>
            <a:r>
              <a:rPr lang="en-US" sz="1600" b="1" dirty="0">
                <a:solidFill>
                  <a:schemeClr val="tx1"/>
                </a:solidFill>
                <a:latin typeface="Arial" charset="0"/>
                <a:ea typeface="ＭＳ Ｐゴシック" pitchFamily="34" charset="-128"/>
                <a:cs typeface="Arial" charset="0"/>
              </a:rPr>
              <a:t>by CogAT</a:t>
            </a:r>
          </a:p>
          <a:p>
            <a:pPr algn="ctr" eaLnBrk="0" fontAlgn="auto" hangingPunct="0">
              <a:spcBef>
                <a:spcPts val="0"/>
              </a:spcBef>
              <a:spcAft>
                <a:spcPts val="0"/>
              </a:spcAft>
              <a:defRPr/>
            </a:pPr>
            <a:r>
              <a:rPr lang="en-US" sz="1600" b="1" dirty="0">
                <a:solidFill>
                  <a:schemeClr val="tx1"/>
                </a:solidFill>
                <a:latin typeface="Arial" charset="0"/>
                <a:ea typeface="ＭＳ Ｐゴシック" pitchFamily="34" charset="-128"/>
                <a:cs typeface="Arial" charset="0"/>
              </a:rPr>
              <a:t>(Controlled for)</a:t>
            </a:r>
          </a:p>
        </p:txBody>
      </p:sp>
      <p:sp>
        <p:nvSpPr>
          <p:cNvPr id="9" name="AutoShape 34"/>
          <p:cNvSpPr>
            <a:spLocks noChangeArrowheads="1"/>
          </p:cNvSpPr>
          <p:nvPr/>
        </p:nvSpPr>
        <p:spPr bwMode="auto">
          <a:xfrm>
            <a:off x="6477000" y="3429000"/>
            <a:ext cx="1905000" cy="9906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0" fontAlgn="auto" hangingPunct="0">
              <a:spcBef>
                <a:spcPts val="0"/>
              </a:spcBef>
              <a:spcAft>
                <a:spcPts val="0"/>
              </a:spcAft>
              <a:defRPr/>
            </a:pPr>
            <a:r>
              <a:rPr lang="en-US" sz="1600" b="1" dirty="0">
                <a:solidFill>
                  <a:srgbClr val="000000"/>
                </a:solidFill>
                <a:latin typeface="Arial" charset="0"/>
                <a:ea typeface="ＭＳ Ｐゴシック" pitchFamily="34" charset="-128"/>
                <a:cs typeface="Arial" charset="0"/>
              </a:rPr>
              <a:t>Achievement in</a:t>
            </a:r>
          </a:p>
          <a:p>
            <a:pPr algn="ctr" eaLnBrk="0" fontAlgn="auto" hangingPunct="0">
              <a:spcBef>
                <a:spcPts val="0"/>
              </a:spcBef>
              <a:spcAft>
                <a:spcPts val="0"/>
              </a:spcAft>
              <a:defRPr/>
            </a:pPr>
            <a:r>
              <a:rPr lang="en-US" sz="1600" b="1" dirty="0">
                <a:solidFill>
                  <a:srgbClr val="000000"/>
                </a:solidFill>
                <a:latin typeface="Arial" charset="0"/>
                <a:ea typeface="ＭＳ Ｐゴシック" pitchFamily="34" charset="-128"/>
                <a:cs typeface="Arial" charset="0"/>
              </a:rPr>
              <a:t>SDA Schools</a:t>
            </a:r>
          </a:p>
          <a:p>
            <a:pPr algn="ctr" eaLnBrk="0" fontAlgn="auto" hangingPunct="0">
              <a:spcBef>
                <a:spcPts val="0"/>
              </a:spcBef>
              <a:spcAft>
                <a:spcPts val="0"/>
              </a:spcAft>
              <a:defRPr/>
            </a:pPr>
            <a:r>
              <a:rPr lang="en-US" sz="1600" b="1" dirty="0">
                <a:solidFill>
                  <a:srgbClr val="000000"/>
                </a:solidFill>
                <a:latin typeface="Arial" charset="0"/>
                <a:ea typeface="ＭＳ Ｐゴシック" pitchFamily="34" charset="-128"/>
                <a:cs typeface="Arial" charset="0"/>
              </a:rPr>
              <a:t>ITBS/ITED</a:t>
            </a:r>
          </a:p>
        </p:txBody>
      </p:sp>
      <p:sp>
        <p:nvSpPr>
          <p:cNvPr id="10" name="AutoShape 35"/>
          <p:cNvSpPr>
            <a:spLocks noChangeArrowheads="1"/>
          </p:cNvSpPr>
          <p:nvPr/>
        </p:nvSpPr>
        <p:spPr bwMode="auto">
          <a:xfrm>
            <a:off x="3124200" y="5257800"/>
            <a:ext cx="1905000" cy="9906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eaLnBrk="0" fontAlgn="auto" hangingPunct="0">
              <a:spcBef>
                <a:spcPts val="0"/>
              </a:spcBef>
              <a:spcAft>
                <a:spcPts val="0"/>
              </a:spcAft>
              <a:defRPr/>
            </a:pPr>
            <a:r>
              <a:rPr lang="en-US" sz="1600" b="1" dirty="0">
                <a:solidFill>
                  <a:srgbClr val="000000"/>
                </a:solidFill>
                <a:latin typeface="Arial" charset="0"/>
                <a:ea typeface="ＭＳ Ｐゴシック" pitchFamily="34" charset="-128"/>
                <a:cs typeface="Arial" charset="0"/>
              </a:rPr>
              <a:t>Achievement in</a:t>
            </a:r>
          </a:p>
          <a:p>
            <a:pPr algn="ctr" eaLnBrk="0" fontAlgn="auto" hangingPunct="0">
              <a:spcBef>
                <a:spcPts val="0"/>
              </a:spcBef>
              <a:spcAft>
                <a:spcPts val="0"/>
              </a:spcAft>
              <a:defRPr/>
            </a:pPr>
            <a:r>
              <a:rPr lang="en-US" sz="1600" b="1" dirty="0">
                <a:solidFill>
                  <a:srgbClr val="000000"/>
                </a:solidFill>
                <a:latin typeface="Arial" charset="0"/>
                <a:ea typeface="ＭＳ Ｐゴシック" pitchFamily="34" charset="-128"/>
                <a:cs typeface="Arial" charset="0"/>
              </a:rPr>
              <a:t>All Schools</a:t>
            </a:r>
          </a:p>
          <a:p>
            <a:pPr algn="ctr" eaLnBrk="0" fontAlgn="auto" hangingPunct="0">
              <a:spcBef>
                <a:spcPts val="0"/>
              </a:spcBef>
              <a:spcAft>
                <a:spcPts val="0"/>
              </a:spcAft>
              <a:defRPr/>
            </a:pPr>
            <a:r>
              <a:rPr lang="en-US" sz="1600" b="1" dirty="0">
                <a:solidFill>
                  <a:srgbClr val="000000"/>
                </a:solidFill>
                <a:latin typeface="Arial" charset="0"/>
                <a:ea typeface="ＭＳ Ｐゴシック" pitchFamily="34" charset="-128"/>
                <a:cs typeface="Arial" charset="0"/>
              </a:rPr>
              <a:t>(National Norms)</a:t>
            </a:r>
          </a:p>
        </p:txBody>
      </p:sp>
      <p:sp>
        <p:nvSpPr>
          <p:cNvPr id="11" name="Text Box 66"/>
          <p:cNvSpPr txBox="1">
            <a:spLocks noChangeArrowheads="1"/>
          </p:cNvSpPr>
          <p:nvPr/>
        </p:nvSpPr>
        <p:spPr bwMode="auto">
          <a:xfrm>
            <a:off x="5105400" y="5911850"/>
            <a:ext cx="3416320" cy="338554"/>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1600" b="1" dirty="0">
                <a:solidFill>
                  <a:srgbClr val="000000"/>
                </a:solidFill>
                <a:latin typeface="+mn-lt"/>
                <a:ea typeface="MS PGothic" pitchFamily="34" charset="-128"/>
                <a:cs typeface="+mn-cs"/>
              </a:rPr>
              <a:t>Comparison of Achievement</a:t>
            </a:r>
          </a:p>
        </p:txBody>
      </p:sp>
      <p:sp>
        <p:nvSpPr>
          <p:cNvPr id="12" name="Text Box 67"/>
          <p:cNvSpPr txBox="1">
            <a:spLocks noChangeArrowheads="1"/>
          </p:cNvSpPr>
          <p:nvPr/>
        </p:nvSpPr>
        <p:spPr bwMode="auto">
          <a:xfrm>
            <a:off x="5121275" y="1600200"/>
            <a:ext cx="3223959" cy="338554"/>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1600" b="1" dirty="0">
                <a:solidFill>
                  <a:srgbClr val="000000"/>
                </a:solidFill>
                <a:latin typeface="+mn-lt"/>
                <a:ea typeface="MS PGothic" pitchFamily="34" charset="-128"/>
                <a:cs typeface="+mn-cs"/>
              </a:rPr>
              <a:t>Prediction of Achievement</a:t>
            </a:r>
          </a:p>
        </p:txBody>
      </p:sp>
      <p:sp>
        <p:nvSpPr>
          <p:cNvPr id="13" name="Text Box 74"/>
          <p:cNvSpPr txBox="1">
            <a:spLocks noChangeArrowheads="1"/>
          </p:cNvSpPr>
          <p:nvPr/>
        </p:nvSpPr>
        <p:spPr bwMode="auto">
          <a:xfrm>
            <a:off x="3270250" y="3881438"/>
            <a:ext cx="2068513" cy="338137"/>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1600" b="1" dirty="0">
                <a:latin typeface="+mn-lt"/>
                <a:ea typeface="MS PGothic" pitchFamily="34" charset="-128"/>
                <a:cs typeface="+mn-cs"/>
              </a:rPr>
              <a:t>Effects of variables</a:t>
            </a:r>
          </a:p>
        </p:txBody>
      </p:sp>
      <p:grpSp>
        <p:nvGrpSpPr>
          <p:cNvPr id="14" name="Group 25"/>
          <p:cNvGrpSpPr>
            <a:grpSpLocks/>
          </p:cNvGrpSpPr>
          <p:nvPr/>
        </p:nvGrpSpPr>
        <p:grpSpPr bwMode="auto">
          <a:xfrm>
            <a:off x="2133600" y="1905000"/>
            <a:ext cx="5324475" cy="3886200"/>
            <a:chOff x="2133600" y="1905000"/>
            <a:chExt cx="5325228" cy="3886200"/>
          </a:xfrm>
        </p:grpSpPr>
        <p:sp>
          <p:nvSpPr>
            <p:cNvPr id="15" name="Line 47"/>
            <p:cNvSpPr>
              <a:spLocks noChangeShapeType="1"/>
            </p:cNvSpPr>
            <p:nvPr/>
          </p:nvSpPr>
          <p:spPr bwMode="auto">
            <a:xfrm>
              <a:off x="2133600" y="32004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48"/>
            <p:cNvSpPr>
              <a:spLocks noChangeShapeType="1"/>
            </p:cNvSpPr>
            <p:nvPr/>
          </p:nvSpPr>
          <p:spPr bwMode="auto">
            <a:xfrm>
              <a:off x="2362200" y="1905000"/>
              <a:ext cx="53340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49"/>
            <p:cNvSpPr>
              <a:spLocks noChangeShapeType="1"/>
            </p:cNvSpPr>
            <p:nvPr/>
          </p:nvSpPr>
          <p:spPr bwMode="auto">
            <a:xfrm>
              <a:off x="2362200" y="3200400"/>
              <a:ext cx="5334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50"/>
            <p:cNvSpPr>
              <a:spLocks noChangeShapeType="1"/>
            </p:cNvSpPr>
            <p:nvPr/>
          </p:nvSpPr>
          <p:spPr bwMode="auto">
            <a:xfrm>
              <a:off x="2133600" y="44958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51"/>
            <p:cNvSpPr>
              <a:spLocks noChangeShapeType="1"/>
            </p:cNvSpPr>
            <p:nvPr/>
          </p:nvSpPr>
          <p:spPr bwMode="auto">
            <a:xfrm flipH="1">
              <a:off x="2362232" y="3810000"/>
              <a:ext cx="533475" cy="685800"/>
            </a:xfrm>
            <a:prstGeom prst="line">
              <a:avLst/>
            </a:prstGeom>
            <a:noFill/>
            <a:ln w="28575">
              <a:solidFill>
                <a:schemeClr val="tx1"/>
              </a:solidFill>
              <a:round/>
              <a:headEnd/>
              <a:tailEnd/>
            </a:ln>
            <a:effectLst/>
          </p:spPr>
          <p:txBody>
            <a:bodyPr wrap="none" anchor="ctr"/>
            <a:lstStyle/>
            <a:p>
              <a:pPr fontAlgn="auto">
                <a:spcBef>
                  <a:spcPts val="0"/>
                </a:spcBef>
                <a:spcAft>
                  <a:spcPts val="0"/>
                </a:spcAft>
                <a:defRPr/>
              </a:pPr>
              <a:endParaRPr lang="es-ES_tradnl">
                <a:solidFill>
                  <a:prstClr val="white"/>
                </a:solidFill>
                <a:ea typeface="+mn-ea"/>
                <a:cs typeface="Arial" charset="0"/>
              </a:endParaRPr>
            </a:p>
          </p:txBody>
        </p:sp>
        <p:sp>
          <p:nvSpPr>
            <p:cNvPr id="20" name="Line 53"/>
            <p:cNvSpPr>
              <a:spLocks noChangeShapeType="1"/>
            </p:cNvSpPr>
            <p:nvPr/>
          </p:nvSpPr>
          <p:spPr bwMode="auto">
            <a:xfrm flipH="1">
              <a:off x="2362232" y="3810000"/>
              <a:ext cx="533475" cy="1981200"/>
            </a:xfrm>
            <a:prstGeom prst="line">
              <a:avLst/>
            </a:prstGeom>
            <a:noFill/>
            <a:ln w="28575">
              <a:solidFill>
                <a:schemeClr val="tx1"/>
              </a:solidFill>
              <a:round/>
              <a:headEnd/>
              <a:tailEnd/>
            </a:ln>
            <a:effectLst/>
          </p:spPr>
          <p:txBody>
            <a:bodyPr wrap="none" anchor="ctr"/>
            <a:lstStyle/>
            <a:p>
              <a:pPr fontAlgn="auto">
                <a:spcBef>
                  <a:spcPts val="0"/>
                </a:spcBef>
                <a:spcAft>
                  <a:spcPts val="0"/>
                </a:spcAft>
                <a:defRPr/>
              </a:pPr>
              <a:endParaRPr lang="es-ES_tradnl">
                <a:solidFill>
                  <a:prstClr val="white"/>
                </a:solidFill>
                <a:ea typeface="+mn-ea"/>
                <a:cs typeface="Arial" charset="0"/>
              </a:endParaRPr>
            </a:p>
          </p:txBody>
        </p:sp>
        <p:sp>
          <p:nvSpPr>
            <p:cNvPr id="21" name="Line 58"/>
            <p:cNvSpPr>
              <a:spLocks noChangeShapeType="1"/>
            </p:cNvSpPr>
            <p:nvPr/>
          </p:nvSpPr>
          <p:spPr bwMode="auto">
            <a:xfrm>
              <a:off x="2895600" y="3810000"/>
              <a:ext cx="3360125" cy="0"/>
            </a:xfrm>
            <a:prstGeom prst="line">
              <a:avLst/>
            </a:prstGeom>
            <a:noFill/>
            <a:ln w="38100" cmpd="sng">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cxnSp>
          <p:nvCxnSpPr>
            <p:cNvPr id="22" name="AutoShape 62"/>
            <p:cNvCxnSpPr>
              <a:cxnSpLocks noChangeShapeType="1"/>
            </p:cNvCxnSpPr>
            <p:nvPr/>
          </p:nvCxnSpPr>
          <p:spPr bwMode="auto">
            <a:xfrm flipV="1">
              <a:off x="5491398" y="4495800"/>
              <a:ext cx="1967430" cy="1295400"/>
            </a:xfrm>
            <a:prstGeom prst="bentConnector3">
              <a:avLst>
                <a:gd name="adj1" fmla="val 101398"/>
              </a:avLst>
            </a:prstGeom>
            <a:noFill/>
            <a:ln w="38100">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cxnSp>
        <p:cxnSp>
          <p:nvCxnSpPr>
            <p:cNvPr id="23" name="AutoShape 65"/>
            <p:cNvCxnSpPr>
              <a:cxnSpLocks noChangeShapeType="1"/>
            </p:cNvCxnSpPr>
            <p:nvPr/>
          </p:nvCxnSpPr>
          <p:spPr bwMode="auto">
            <a:xfrm>
              <a:off x="5040959" y="2019300"/>
              <a:ext cx="2400300" cy="1181100"/>
            </a:xfrm>
            <a:prstGeom prst="bentConnector3">
              <a:avLst>
                <a:gd name="adj1" fmla="val 99968"/>
              </a:avLst>
            </a:prstGeom>
            <a:noFill/>
            <a:ln w="38100">
              <a:solidFill>
                <a:schemeClr val="tx1"/>
              </a:solidFill>
              <a:miter lim="800000"/>
              <a:headEnd type="none" w="lg" len="lg"/>
              <a:tailEnd type="triangle" w="lg" len="lg"/>
            </a:ln>
            <a:extLst>
              <a:ext uri="{909E8E84-426E-40dd-AFC4-6F175D3DCCD1}">
                <a14:hiddenFill xmlns:a14="http://schemas.microsoft.com/office/drawing/2010/main">
                  <a:noFill/>
                </a14:hiddenFill>
              </a:ext>
            </a:extLst>
          </p:spPr>
        </p:cxnSp>
        <p:sp>
          <p:nvSpPr>
            <p:cNvPr id="24" name="Line 70"/>
            <p:cNvSpPr>
              <a:spLocks noChangeShapeType="1"/>
            </p:cNvSpPr>
            <p:nvPr/>
          </p:nvSpPr>
          <p:spPr bwMode="auto">
            <a:xfrm flipV="1">
              <a:off x="4115080" y="2743200"/>
              <a:ext cx="0" cy="1066800"/>
            </a:xfrm>
            <a:prstGeom prst="line">
              <a:avLst/>
            </a:prstGeom>
            <a:noFill/>
            <a:ln w="38100" cmpd="sng">
              <a:solidFill>
                <a:schemeClr val="tx1"/>
              </a:solidFill>
              <a:round/>
              <a:headEnd/>
              <a:tailEnd type="triangle" w="lg" len="lg"/>
            </a:ln>
            <a:effectLst/>
          </p:spPr>
          <p:txBody>
            <a:bodyPr wrap="none" anchor="ctr"/>
            <a:lstStyle/>
            <a:p>
              <a:pPr fontAlgn="auto">
                <a:spcBef>
                  <a:spcPts val="0"/>
                </a:spcBef>
                <a:spcAft>
                  <a:spcPts val="0"/>
                </a:spcAft>
                <a:defRPr/>
              </a:pPr>
              <a:endParaRPr lang="es-ES_tradnl">
                <a:solidFill>
                  <a:prstClr val="white"/>
                </a:solidFill>
                <a:ea typeface="+mn-ea"/>
                <a:cs typeface="Arial" charset="0"/>
              </a:endParaRPr>
            </a:p>
          </p:txBody>
        </p:sp>
        <p:sp>
          <p:nvSpPr>
            <p:cNvPr id="25" name="Line 72"/>
            <p:cNvSpPr>
              <a:spLocks noChangeShapeType="1"/>
            </p:cNvSpPr>
            <p:nvPr/>
          </p:nvSpPr>
          <p:spPr bwMode="auto">
            <a:xfrm>
              <a:off x="2133600" y="57912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73"/>
            <p:cNvSpPr>
              <a:spLocks noChangeShapeType="1"/>
            </p:cNvSpPr>
            <p:nvPr/>
          </p:nvSpPr>
          <p:spPr bwMode="auto">
            <a:xfrm>
              <a:off x="2133600" y="19050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4786668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98590" y="3168361"/>
            <a:ext cx="7791159" cy="3504987"/>
          </a:xfrm>
        </p:spPr>
        <p:txBody>
          <a:bodyPr anchor="ctr">
            <a:noAutofit/>
          </a:bodyPr>
          <a:lstStyle/>
          <a:p>
            <a:pPr>
              <a:lnSpc>
                <a:spcPct val="100000"/>
              </a:lnSpc>
            </a:pPr>
            <a:r>
              <a:rPr lang="en-US" sz="8000" b="1" dirty="0" smtClean="0">
                <a:latin typeface="+mn-lt"/>
              </a:rPr>
              <a:t>UNITED STATES</a:t>
            </a:r>
            <a:br>
              <a:rPr lang="en-US" sz="8000" b="1" dirty="0" smtClean="0">
                <a:latin typeface="+mn-lt"/>
              </a:rPr>
            </a:br>
            <a:r>
              <a:rPr lang="en-US" sz="6000" b="1" dirty="0" smtClean="0">
                <a:latin typeface="+mn-lt"/>
              </a:rPr>
              <a:t>DESCRIPTIVE RESULTS</a:t>
            </a:r>
            <a:endParaRPr lang="en-US" sz="6000" b="1" dirty="0">
              <a:latin typeface="+mn-lt"/>
            </a:endParaRPr>
          </a:p>
        </p:txBody>
      </p:sp>
      <p:pic>
        <p:nvPicPr>
          <p:cNvPr id="3" name="Picture Placeholder 2" descr="MP900439571.JPG"/>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228600" y="240582"/>
            <a:ext cx="4289425" cy="2744834"/>
          </a:xfrm>
        </p:spPr>
      </p:pic>
    </p:spTree>
    <p:extLst>
      <p:ext uri="{BB962C8B-B14F-4D97-AF65-F5344CB8AC3E}">
        <p14:creationId xmlns:p14="http://schemas.microsoft.com/office/powerpoint/2010/main" val="18978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99422" y="2120586"/>
            <a:ext cx="8580002" cy="4507695"/>
          </a:xfrm>
        </p:spPr>
        <p:txBody>
          <a:bodyPr rtlCol="0">
            <a:noAutofit/>
          </a:bodyPr>
          <a:lstStyle/>
          <a:p>
            <a:pPr marL="273367" indent="-246888" fontAlgn="auto">
              <a:spcBef>
                <a:spcPts val="0"/>
              </a:spcBef>
              <a:spcAft>
                <a:spcPts val="0"/>
              </a:spcAft>
              <a:defRPr/>
            </a:pPr>
            <a:r>
              <a:rPr lang="en-US" sz="2800" b="1" dirty="0" smtClean="0">
                <a:solidFill>
                  <a:schemeClr val="accent4"/>
                </a:solidFill>
                <a:ea typeface="Arial" pitchFamily="64" charset="0"/>
                <a:cs typeface="Arial" pitchFamily="64" charset="0"/>
              </a:rPr>
              <a:t>Above </a:t>
            </a:r>
            <a:r>
              <a:rPr lang="en-US" sz="2800" b="1" dirty="0">
                <a:solidFill>
                  <a:schemeClr val="accent4"/>
                </a:solidFill>
                <a:ea typeface="Arial" pitchFamily="64" charset="0"/>
                <a:cs typeface="Arial" pitchFamily="64" charset="0"/>
              </a:rPr>
              <a:t>the national average</a:t>
            </a:r>
          </a:p>
          <a:p>
            <a:pPr lvl="1" indent="-246888" fontAlgn="auto">
              <a:spcBef>
                <a:spcPts val="0"/>
              </a:spcBef>
              <a:spcAft>
                <a:spcPts val="0"/>
              </a:spcAft>
              <a:buFont typeface="Arial"/>
              <a:buChar char="•"/>
              <a:defRPr/>
            </a:pPr>
            <a:r>
              <a:rPr lang="en-US" sz="2800" dirty="0">
                <a:ea typeface="Arial" pitchFamily="64" charset="0"/>
                <a:cs typeface="Arial" pitchFamily="64" charset="0"/>
              </a:rPr>
              <a:t>in</a:t>
            </a:r>
            <a:r>
              <a:rPr lang="en-US" sz="2800" dirty="0">
                <a:solidFill>
                  <a:srgbClr val="008000"/>
                </a:solidFill>
                <a:ea typeface="Arial" pitchFamily="64" charset="0"/>
                <a:cs typeface="Arial" pitchFamily="64" charset="0"/>
              </a:rPr>
              <a:t> </a:t>
            </a:r>
            <a:r>
              <a:rPr lang="en-US" sz="2800" b="1" dirty="0">
                <a:solidFill>
                  <a:schemeClr val="accent3"/>
                </a:solidFill>
                <a:ea typeface="Arial" pitchFamily="64" charset="0"/>
                <a:cs typeface="Arial" pitchFamily="64" charset="0"/>
              </a:rPr>
              <a:t>all</a:t>
            </a:r>
            <a:r>
              <a:rPr lang="en-US" sz="2800" dirty="0">
                <a:solidFill>
                  <a:srgbClr val="0296C4"/>
                </a:solidFill>
                <a:ea typeface="Arial" pitchFamily="64" charset="0"/>
                <a:cs typeface="Arial" pitchFamily="64" charset="0"/>
              </a:rPr>
              <a:t> </a:t>
            </a:r>
            <a:r>
              <a:rPr lang="en-US" sz="2800" dirty="0" smtClean="0">
                <a:ea typeface="Arial" pitchFamily="64" charset="0"/>
                <a:cs typeface="Arial" pitchFamily="64" charset="0"/>
              </a:rPr>
              <a:t>subjects </a:t>
            </a:r>
            <a:r>
              <a:rPr lang="en-US" sz="2400" dirty="0" smtClean="0">
                <a:ea typeface="Arial" pitchFamily="64" charset="0"/>
                <a:cs typeface="Arial" pitchFamily="64" charset="0"/>
              </a:rPr>
              <a:t>(science being one of the highest)</a:t>
            </a:r>
            <a:endParaRPr lang="en-US" sz="2400" dirty="0">
              <a:ea typeface="Arial" pitchFamily="64" charset="0"/>
              <a:cs typeface="Arial" pitchFamily="64" charset="0"/>
            </a:endParaRPr>
          </a:p>
          <a:p>
            <a:pPr lvl="1" indent="-246888" fontAlgn="auto">
              <a:spcBef>
                <a:spcPts val="0"/>
              </a:spcBef>
              <a:spcAft>
                <a:spcPts val="0"/>
              </a:spcAft>
              <a:buFont typeface="Arial"/>
              <a:buChar char="•"/>
              <a:defRPr/>
            </a:pPr>
            <a:r>
              <a:rPr lang="en-US" sz="2800" dirty="0">
                <a:ea typeface="Arial" pitchFamily="64" charset="0"/>
                <a:cs typeface="Arial" pitchFamily="64" charset="0"/>
              </a:rPr>
              <a:t>for</a:t>
            </a:r>
            <a:r>
              <a:rPr lang="en-US" sz="2800" dirty="0">
                <a:solidFill>
                  <a:srgbClr val="D5EDF4"/>
                </a:solidFill>
                <a:ea typeface="Arial" pitchFamily="64" charset="0"/>
                <a:cs typeface="Arial" pitchFamily="64" charset="0"/>
              </a:rPr>
              <a:t> </a:t>
            </a:r>
            <a:r>
              <a:rPr lang="en-US" sz="2800" b="1" dirty="0">
                <a:solidFill>
                  <a:schemeClr val="accent3"/>
                </a:solidFill>
                <a:ea typeface="Arial" pitchFamily="64" charset="0"/>
                <a:cs typeface="Arial" pitchFamily="64" charset="0"/>
              </a:rPr>
              <a:t>all</a:t>
            </a:r>
            <a:r>
              <a:rPr lang="en-US" sz="2800" dirty="0">
                <a:solidFill>
                  <a:srgbClr val="008000"/>
                </a:solidFill>
                <a:ea typeface="Arial" pitchFamily="64" charset="0"/>
                <a:cs typeface="Arial" pitchFamily="64" charset="0"/>
              </a:rPr>
              <a:t> </a:t>
            </a:r>
            <a:r>
              <a:rPr lang="en-US" sz="2800" dirty="0">
                <a:ea typeface="Arial" pitchFamily="64" charset="0"/>
                <a:cs typeface="Arial" pitchFamily="64" charset="0"/>
              </a:rPr>
              <a:t>grade levels</a:t>
            </a:r>
          </a:p>
          <a:p>
            <a:pPr lvl="2" indent="-246888" fontAlgn="auto">
              <a:spcBef>
                <a:spcPts val="0"/>
              </a:spcBef>
              <a:spcAft>
                <a:spcPts val="0"/>
              </a:spcAft>
              <a:defRPr/>
            </a:pPr>
            <a:endParaRPr lang="en-US" sz="1800" dirty="0">
              <a:solidFill>
                <a:schemeClr val="accent4"/>
              </a:solidFill>
              <a:ea typeface="Arial" pitchFamily="64" charset="0"/>
              <a:cs typeface="Arial" pitchFamily="64" charset="0"/>
            </a:endParaRPr>
          </a:p>
          <a:p>
            <a:pPr marL="273367" indent="-246888" fontAlgn="auto">
              <a:spcBef>
                <a:spcPts val="0"/>
              </a:spcBef>
              <a:spcAft>
                <a:spcPts val="0"/>
              </a:spcAft>
              <a:defRPr/>
            </a:pPr>
            <a:r>
              <a:rPr lang="en-US" sz="2800" b="1" dirty="0">
                <a:solidFill>
                  <a:schemeClr val="accent4"/>
                </a:solidFill>
                <a:ea typeface="Arial" pitchFamily="64" charset="0"/>
                <a:cs typeface="Arial" pitchFamily="64" charset="0"/>
              </a:rPr>
              <a:t>Above predicted/expected achievement</a:t>
            </a:r>
          </a:p>
          <a:p>
            <a:pPr lvl="1" indent="-246888" fontAlgn="auto">
              <a:spcBef>
                <a:spcPts val="0"/>
              </a:spcBef>
              <a:spcAft>
                <a:spcPts val="0"/>
              </a:spcAft>
              <a:buFont typeface="Arial"/>
              <a:buChar char="•"/>
              <a:defRPr/>
            </a:pPr>
            <a:r>
              <a:rPr lang="en-US" sz="2800" dirty="0">
                <a:ea typeface="Arial" pitchFamily="64" charset="0"/>
                <a:cs typeface="Arial" pitchFamily="64" charset="0"/>
              </a:rPr>
              <a:t>in</a:t>
            </a:r>
            <a:r>
              <a:rPr lang="en-US" sz="2800" dirty="0">
                <a:solidFill>
                  <a:srgbClr val="0296C4"/>
                </a:solidFill>
                <a:ea typeface="Arial" pitchFamily="64" charset="0"/>
                <a:cs typeface="Arial" pitchFamily="64" charset="0"/>
              </a:rPr>
              <a:t> </a:t>
            </a:r>
            <a:r>
              <a:rPr lang="en-US" sz="2800" b="1" dirty="0">
                <a:solidFill>
                  <a:srgbClr val="B50B1B"/>
                </a:solidFill>
                <a:ea typeface="Arial" pitchFamily="64" charset="0"/>
                <a:cs typeface="Arial" pitchFamily="64" charset="0"/>
              </a:rPr>
              <a:t>all</a:t>
            </a:r>
            <a:r>
              <a:rPr lang="en-US" sz="2800" dirty="0">
                <a:solidFill>
                  <a:srgbClr val="0296C4"/>
                </a:solidFill>
                <a:ea typeface="Arial" pitchFamily="64" charset="0"/>
                <a:cs typeface="Arial" pitchFamily="64" charset="0"/>
              </a:rPr>
              <a:t> </a:t>
            </a:r>
            <a:r>
              <a:rPr lang="en-US" sz="2800" dirty="0">
                <a:ea typeface="Arial" pitchFamily="64" charset="0"/>
                <a:cs typeface="Arial" pitchFamily="64" charset="0"/>
              </a:rPr>
              <a:t>subjects</a:t>
            </a:r>
          </a:p>
          <a:p>
            <a:pPr lvl="1" indent="-246888" fontAlgn="auto">
              <a:spcBef>
                <a:spcPts val="0"/>
              </a:spcBef>
              <a:spcAft>
                <a:spcPts val="0"/>
              </a:spcAft>
              <a:buFont typeface="Arial"/>
              <a:buChar char="•"/>
              <a:defRPr/>
            </a:pPr>
            <a:r>
              <a:rPr lang="en-US" sz="2800" dirty="0">
                <a:ea typeface="Arial" pitchFamily="64" charset="0"/>
                <a:cs typeface="Arial" pitchFamily="64" charset="0"/>
              </a:rPr>
              <a:t>for</a:t>
            </a:r>
            <a:r>
              <a:rPr lang="en-US" sz="2800" dirty="0">
                <a:solidFill>
                  <a:srgbClr val="D5EDF4"/>
                </a:solidFill>
                <a:ea typeface="Arial" pitchFamily="64" charset="0"/>
                <a:cs typeface="Arial" pitchFamily="64" charset="0"/>
              </a:rPr>
              <a:t> </a:t>
            </a:r>
            <a:r>
              <a:rPr lang="en-US" sz="2800" b="1" dirty="0">
                <a:solidFill>
                  <a:srgbClr val="B50B1B"/>
                </a:solidFill>
                <a:ea typeface="Arial" pitchFamily="64" charset="0"/>
                <a:cs typeface="Arial" pitchFamily="64" charset="0"/>
              </a:rPr>
              <a:t>all</a:t>
            </a:r>
            <a:r>
              <a:rPr lang="en-US" sz="2800" dirty="0">
                <a:solidFill>
                  <a:srgbClr val="008000"/>
                </a:solidFill>
                <a:ea typeface="Arial" pitchFamily="64" charset="0"/>
                <a:cs typeface="Arial" pitchFamily="64" charset="0"/>
              </a:rPr>
              <a:t> </a:t>
            </a:r>
            <a:r>
              <a:rPr lang="en-US" sz="2800" dirty="0">
                <a:ea typeface="Arial" pitchFamily="64" charset="0"/>
                <a:cs typeface="Arial" pitchFamily="64" charset="0"/>
              </a:rPr>
              <a:t>grade levels</a:t>
            </a:r>
          </a:p>
          <a:p>
            <a:pPr lvl="1" indent="-246888" fontAlgn="auto">
              <a:spcBef>
                <a:spcPts val="0"/>
              </a:spcBef>
              <a:spcAft>
                <a:spcPts val="0"/>
              </a:spcAft>
              <a:buFont typeface="Arial"/>
              <a:buChar char="•"/>
              <a:defRPr/>
            </a:pPr>
            <a:r>
              <a:rPr lang="en-US" sz="2800" dirty="0">
                <a:ea typeface="Arial" pitchFamily="64" charset="0"/>
                <a:cs typeface="Arial" pitchFamily="64" charset="0"/>
              </a:rPr>
              <a:t>for</a:t>
            </a:r>
            <a:r>
              <a:rPr lang="en-US" sz="2800" dirty="0">
                <a:solidFill>
                  <a:srgbClr val="008000"/>
                </a:solidFill>
                <a:ea typeface="Arial" pitchFamily="64" charset="0"/>
                <a:cs typeface="Arial" pitchFamily="64" charset="0"/>
              </a:rPr>
              <a:t> </a:t>
            </a:r>
            <a:r>
              <a:rPr lang="en-US" sz="2800" b="1" dirty="0">
                <a:solidFill>
                  <a:srgbClr val="B50B1B"/>
                </a:solidFill>
                <a:ea typeface="Arial" pitchFamily="64" charset="0"/>
                <a:cs typeface="Arial" pitchFamily="64" charset="0"/>
              </a:rPr>
              <a:t>all</a:t>
            </a:r>
            <a:r>
              <a:rPr lang="en-US" sz="2800" b="1" dirty="0">
                <a:solidFill>
                  <a:srgbClr val="FF0000"/>
                </a:solidFill>
                <a:ea typeface="Arial" pitchFamily="64" charset="0"/>
                <a:cs typeface="Arial" pitchFamily="64" charset="0"/>
              </a:rPr>
              <a:t> </a:t>
            </a:r>
            <a:r>
              <a:rPr lang="en-US" sz="2800" dirty="0">
                <a:ea typeface="Arial" pitchFamily="64" charset="0"/>
                <a:cs typeface="Arial" pitchFamily="64" charset="0"/>
              </a:rPr>
              <a:t>school sizes</a:t>
            </a:r>
          </a:p>
          <a:p>
            <a:pPr lvl="1" indent="-246888" fontAlgn="auto">
              <a:spcBef>
                <a:spcPts val="0"/>
              </a:spcBef>
              <a:spcAft>
                <a:spcPts val="0"/>
              </a:spcAft>
              <a:buFont typeface="Arial"/>
              <a:buChar char="•"/>
              <a:defRPr/>
            </a:pPr>
            <a:r>
              <a:rPr lang="en-US" sz="2800" b="1" dirty="0">
                <a:solidFill>
                  <a:srgbClr val="B50B1B"/>
                </a:solidFill>
                <a:ea typeface="Arial" pitchFamily="64" charset="0"/>
                <a:cs typeface="Arial" pitchFamily="64" charset="0"/>
              </a:rPr>
              <a:t>regardless of ability level</a:t>
            </a:r>
            <a:endParaRPr lang="en-US" dirty="0" smtClean="0">
              <a:solidFill>
                <a:srgbClr val="B50B1B"/>
              </a:solidFill>
              <a:ea typeface="Arial" pitchFamily="64" charset="0"/>
              <a:cs typeface="Arial" pitchFamily="64" charset="0"/>
            </a:endParaRPr>
          </a:p>
        </p:txBody>
      </p:sp>
      <p:sp>
        <p:nvSpPr>
          <p:cNvPr id="2" name="Text Placeholder 1"/>
          <p:cNvSpPr>
            <a:spLocks noGrp="1"/>
          </p:cNvSpPr>
          <p:nvPr>
            <p:ph type="body" idx="10"/>
          </p:nvPr>
        </p:nvSpPr>
        <p:spPr/>
        <p:txBody>
          <a:bodyPr/>
          <a:lstStyle/>
          <a:p>
            <a:r>
              <a:rPr lang="en-US" dirty="0">
                <a:ea typeface="ＭＳ Ｐゴシック" charset="0"/>
                <a:cs typeface="ＭＳ Ｐゴシック" charset="0"/>
              </a:rPr>
              <a:t>TEST RESULTS</a:t>
            </a:r>
            <a:endParaRPr lang="en-US" dirty="0"/>
          </a:p>
        </p:txBody>
      </p:sp>
      <p:sp>
        <p:nvSpPr>
          <p:cNvPr id="3" name="Text Placeholder 2"/>
          <p:cNvSpPr>
            <a:spLocks noGrp="1"/>
          </p:cNvSpPr>
          <p:nvPr>
            <p:ph type="body" sz="quarter" idx="11"/>
          </p:nvPr>
        </p:nvSpPr>
        <p:spPr>
          <a:xfrm>
            <a:off x="299422" y="1435477"/>
            <a:ext cx="8580002" cy="685109"/>
          </a:xfrm>
        </p:spPr>
        <p:txBody>
          <a:bodyPr/>
          <a:lstStyle/>
          <a:p>
            <a:pPr marL="0" lvl="1" indent="0">
              <a:spcBef>
                <a:spcPts val="2000"/>
              </a:spcBef>
              <a:buClr>
                <a:schemeClr val="accent1"/>
              </a:buClr>
              <a:buNone/>
            </a:pPr>
            <a:r>
              <a:rPr lang="en-US" sz="2800" dirty="0">
                <a:ea typeface="Arial" pitchFamily="64" charset="0"/>
                <a:cs typeface="Arial" pitchFamily="64" charset="0"/>
              </a:rPr>
              <a:t>Achievement of students in SDA Schools is</a:t>
            </a:r>
            <a:r>
              <a:rPr lang="en-US" sz="2800" dirty="0" smtClean="0">
                <a:ea typeface="Arial" pitchFamily="64" charset="0"/>
                <a:cs typeface="Arial" pitchFamily="64" charset="0"/>
              </a:rPr>
              <a:t>:</a:t>
            </a:r>
            <a:endParaRPr lang="en-US" sz="2800" dirty="0">
              <a:ea typeface="Arial" pitchFamily="64" charset="0"/>
              <a:cs typeface="Arial" pitchFamily="64" charset="0"/>
            </a:endParaRPr>
          </a:p>
        </p:txBody>
      </p:sp>
    </p:spTree>
    <p:extLst>
      <p:ext uri="{BB962C8B-B14F-4D97-AF65-F5344CB8AC3E}">
        <p14:creationId xmlns:p14="http://schemas.microsoft.com/office/powerpoint/2010/main" val="343576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RA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CRAE.thmx</Template>
  <TotalTime>240</TotalTime>
  <Words>3329</Words>
  <Application>Microsoft Macintosh PowerPoint</Application>
  <PresentationFormat>On-screen Show (4:3)</PresentationFormat>
  <Paragraphs>616</Paragraphs>
  <Slides>54</Slides>
  <Notes>28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CRAE</vt:lpstr>
      <vt:lpstr>COGNITIVEGENESIS: FACTORS RELATED TO GOOD ACHIEVEMENT. WHAT NEXT?</vt:lpstr>
      <vt:lpstr>PowerPoint Presentation</vt:lpstr>
      <vt:lpstr>Teach the Children Well </vt:lpstr>
      <vt:lpstr>PowerPoint Presentation</vt:lpstr>
      <vt:lpstr>PowerPoint Presentation</vt:lpstr>
      <vt:lpstr>PowerPoint Presentation</vt:lpstr>
      <vt:lpstr>PowerPoint Presentation</vt:lpstr>
      <vt:lpstr>UNITED STATES DESCRIPTIVE RESULTS</vt:lpstr>
      <vt:lpstr>PowerPoint Presentation</vt:lpstr>
      <vt:lpstr>PowerPoint Presentation</vt:lpstr>
      <vt:lpstr>PowerPoint Presentation</vt:lpstr>
      <vt:lpstr>PowerPoint Presentation</vt:lpstr>
      <vt:lpstr>ADVENTIST  SCHOOL EFFECT</vt:lpstr>
      <vt:lpstr>PowerPoint Presentation</vt:lpstr>
      <vt:lpstr>PowerPoint Presentation</vt:lpstr>
      <vt:lpstr>PowerPoint Presentation</vt:lpstr>
      <vt:lpstr>PowerPoint Presentation</vt:lpstr>
      <vt:lpstr>PowerPoint Presentation</vt:lpstr>
      <vt:lpstr>FACTORS RELATED TO GOOD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THERE AN ADVENTIST EDUCATION ADVANTAGE?</vt:lpstr>
      <vt:lpstr>PowerPoint Presentation</vt:lpstr>
      <vt:lpstr>PowerPoint Presentation</vt:lpstr>
      <vt:lpstr>IMPORTANCE OF AN ADVENTIST EDUCATION</vt:lpstr>
      <vt:lpstr>PowerPoint Presentation</vt:lpstr>
      <vt:lpstr>PowerPoint Presentation</vt:lpstr>
      <vt:lpstr>PowerPoint Presentation</vt:lpstr>
      <vt:lpstr>PowerPoint Presentation</vt:lpstr>
      <vt:lpstr>GRADUATION RATES</vt:lpstr>
      <vt:lpstr>Higher-Achieving Schools have </vt:lpstr>
      <vt:lpstr>A New Project Initiative: ABSM</vt:lpstr>
      <vt:lpstr>PowerPoint Presentation</vt:lpstr>
      <vt:lpstr>PowerPoint Presentation</vt:lpstr>
      <vt:lpstr>PowerPoint Presentation</vt:lpstr>
      <vt:lpstr>PowerPoint Presentation</vt:lpstr>
      <vt:lpstr>PowerPoint Presentation</vt:lpstr>
      <vt:lpstr>MARKETING ACE</vt:lpstr>
      <vt:lpstr>PowerPoint Presentation</vt:lpstr>
      <vt:lpstr>PowerPoint Presentation</vt:lpstr>
      <vt:lpstr>PowerPoint Presentation</vt:lpstr>
      <vt:lpstr>PowerPoint Presentation</vt:lpstr>
      <vt:lpstr>Teach the Children Well </vt:lpstr>
      <vt:lpstr>STATISTICAL SERVICES AVAILABLE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dc:creator>
  <cp:lastModifiedBy>Ruth Urdaneta</cp:lastModifiedBy>
  <cp:revision>38</cp:revision>
  <dcterms:created xsi:type="dcterms:W3CDTF">2012-06-06T23:14:02Z</dcterms:created>
  <dcterms:modified xsi:type="dcterms:W3CDTF">2012-06-19T18:11:25Z</dcterms:modified>
</cp:coreProperties>
</file>