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8" r:id="rId3"/>
    <p:sldId id="259" r:id="rId4"/>
    <p:sldId id="268" r:id="rId5"/>
    <p:sldId id="260" r:id="rId6"/>
    <p:sldId id="269" r:id="rId7"/>
    <p:sldId id="261" r:id="rId8"/>
    <p:sldId id="270" r:id="rId9"/>
    <p:sldId id="262" r:id="rId10"/>
    <p:sldId id="271" r:id="rId11"/>
    <p:sldId id="263" r:id="rId12"/>
    <p:sldId id="272" r:id="rId13"/>
    <p:sldId id="265" r:id="rId14"/>
    <p:sldId id="273"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73617" autoAdjust="0"/>
  </p:normalViewPr>
  <p:slideViewPr>
    <p:cSldViewPr>
      <p:cViewPr varScale="1">
        <p:scale>
          <a:sx n="62" d="100"/>
          <a:sy n="62" d="100"/>
        </p:scale>
        <p:origin x="-15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29CA04-9C31-4E77-8B3D-33D8164F32CC}" type="datetimeFigureOut">
              <a:rPr lang="en-US" smtClean="0"/>
              <a:t>1/29/13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A70950-3C85-4360-918E-B2D4C0B6159E}" type="slidenum">
              <a:rPr lang="en-US" smtClean="0"/>
              <a:t>‹#›</a:t>
            </a:fld>
            <a:endParaRPr lang="en-US"/>
          </a:p>
        </p:txBody>
      </p:sp>
    </p:spTree>
    <p:extLst>
      <p:ext uri="{BB962C8B-B14F-4D97-AF65-F5344CB8AC3E}">
        <p14:creationId xmlns:p14="http://schemas.microsoft.com/office/powerpoint/2010/main" val="259978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70950-3C85-4360-918E-B2D4C0B6159E}" type="slidenum">
              <a:rPr lang="en-US" smtClean="0"/>
              <a:t>1</a:t>
            </a:fld>
            <a:endParaRPr lang="en-US"/>
          </a:p>
        </p:txBody>
      </p:sp>
    </p:spTree>
    <p:extLst>
      <p:ext uri="{BB962C8B-B14F-4D97-AF65-F5344CB8AC3E}">
        <p14:creationId xmlns:p14="http://schemas.microsoft.com/office/powerpoint/2010/main" val="82083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600" kern="1200" dirty="0" smtClean="0">
                <a:solidFill>
                  <a:schemeClr val="tx1"/>
                </a:solidFill>
                <a:latin typeface="+mn-lt"/>
                <a:ea typeface="+mn-ea"/>
                <a:cs typeface="+mn-cs"/>
              </a:rPr>
              <a:t>Teacher Knowledge</a:t>
            </a:r>
          </a:p>
          <a:p>
            <a:pPr lvl="1"/>
            <a:r>
              <a:rPr lang="en-US" sz="1600" kern="1200" dirty="0" smtClean="0">
                <a:solidFill>
                  <a:schemeClr val="tx1"/>
                </a:solidFill>
                <a:latin typeface="+mn-lt"/>
                <a:ea typeface="+mn-ea"/>
                <a:cs typeface="+mn-cs"/>
              </a:rPr>
              <a:t>Mathematical Content Knowledge (MKT)</a:t>
            </a:r>
          </a:p>
          <a:p>
            <a:pPr lvl="2"/>
            <a:r>
              <a:rPr lang="en-US" sz="1600" kern="1200" dirty="0" smtClean="0">
                <a:solidFill>
                  <a:schemeClr val="tx1"/>
                </a:solidFill>
                <a:latin typeface="+mn-lt"/>
                <a:ea typeface="+mn-ea"/>
                <a:cs typeface="+mn-cs"/>
              </a:rPr>
              <a:t>Knowing mathematics content</a:t>
            </a:r>
          </a:p>
          <a:p>
            <a:pPr lvl="2"/>
            <a:r>
              <a:rPr lang="en-US" sz="1600" kern="1200" dirty="0" smtClean="0">
                <a:solidFill>
                  <a:schemeClr val="tx1"/>
                </a:solidFill>
                <a:latin typeface="+mn-lt"/>
                <a:ea typeface="+mn-ea"/>
                <a:cs typeface="+mn-cs"/>
              </a:rPr>
              <a:t>Recognizing key mathematical ideas with which their students are grappling</a:t>
            </a:r>
          </a:p>
          <a:p>
            <a:pPr lvl="2"/>
            <a:r>
              <a:rPr lang="en-US" sz="1600" kern="1200" dirty="0" smtClean="0">
                <a:solidFill>
                  <a:schemeClr val="tx1"/>
                </a:solidFill>
                <a:latin typeface="+mn-lt"/>
                <a:ea typeface="+mn-ea"/>
                <a:cs typeface="+mn-cs"/>
              </a:rPr>
              <a:t>Supporting the power and complexity of student thinking </a:t>
            </a:r>
          </a:p>
          <a:p>
            <a:pPr lvl="3"/>
            <a:r>
              <a:rPr lang="en-US" sz="1600" kern="1200" dirty="0" smtClean="0">
                <a:solidFill>
                  <a:schemeClr val="tx1"/>
                </a:solidFill>
                <a:latin typeface="+mn-lt"/>
                <a:ea typeface="+mn-ea"/>
                <a:cs typeface="+mn-cs"/>
              </a:rPr>
              <a:t>Multiple representations, </a:t>
            </a:r>
          </a:p>
          <a:p>
            <a:pPr lvl="3"/>
            <a:r>
              <a:rPr lang="en-US" sz="1600" kern="1200" dirty="0" smtClean="0">
                <a:solidFill>
                  <a:schemeClr val="tx1"/>
                </a:solidFill>
                <a:latin typeface="+mn-lt"/>
                <a:ea typeface="+mn-ea"/>
                <a:cs typeface="+mn-cs"/>
              </a:rPr>
              <a:t>Instructional strategies that meet the diverse needs.</a:t>
            </a:r>
          </a:p>
          <a:p>
            <a:pPr lvl="2"/>
            <a:r>
              <a:rPr lang="en-US" sz="1600" kern="1200" dirty="0" smtClean="0">
                <a:solidFill>
                  <a:schemeClr val="tx1"/>
                </a:solidFill>
                <a:latin typeface="+mn-lt"/>
                <a:ea typeface="+mn-ea"/>
                <a:cs typeface="+mn-cs"/>
              </a:rPr>
              <a:t>Understanding how core mathematical ideas develop across the grades</a:t>
            </a:r>
          </a:p>
          <a:p>
            <a:endParaRPr lang="en-US" sz="1600" dirty="0"/>
          </a:p>
        </p:txBody>
      </p:sp>
      <p:sp>
        <p:nvSpPr>
          <p:cNvPr id="4" name="Slide Number Placeholder 3"/>
          <p:cNvSpPr>
            <a:spLocks noGrp="1"/>
          </p:cNvSpPr>
          <p:nvPr>
            <p:ph type="sldNum" sz="quarter" idx="10"/>
          </p:nvPr>
        </p:nvSpPr>
        <p:spPr/>
        <p:txBody>
          <a:bodyPr/>
          <a:lstStyle/>
          <a:p>
            <a:fld id="{0DA70950-3C85-4360-918E-B2D4C0B6159E}"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70950-3C85-4360-918E-B2D4C0B6159E}" type="slidenum">
              <a:rPr lang="en-US" smtClean="0"/>
              <a:t>11</a:t>
            </a:fld>
            <a:endParaRPr lang="en-US"/>
          </a:p>
        </p:txBody>
      </p:sp>
    </p:spTree>
    <p:extLst>
      <p:ext uri="{BB962C8B-B14F-4D97-AF65-F5344CB8AC3E}">
        <p14:creationId xmlns:p14="http://schemas.microsoft.com/office/powerpoint/2010/main" val="296052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2"/>
            <a:r>
              <a:rPr lang="en-US" sz="1600" kern="1200" dirty="0" smtClean="0">
                <a:solidFill>
                  <a:schemeClr val="tx1"/>
                </a:solidFill>
                <a:effectLst/>
                <a:latin typeface="+mn-lt"/>
                <a:ea typeface="+mn-ea"/>
                <a:cs typeface="+mn-cs"/>
              </a:rPr>
              <a:t>Understanding how core mathematical ideas develop across the grades</a:t>
            </a:r>
          </a:p>
          <a:p>
            <a:pPr lvl="0"/>
            <a:r>
              <a:rPr lang="en-US" sz="1600" kern="1200" dirty="0" smtClean="0">
                <a:solidFill>
                  <a:schemeClr val="tx1"/>
                </a:solidFill>
                <a:effectLst/>
                <a:latin typeface="+mn-lt"/>
                <a:ea typeface="+mn-ea"/>
                <a:cs typeface="+mn-cs"/>
              </a:rPr>
              <a:t>Parts of a Math Lesson</a:t>
            </a:r>
          </a:p>
          <a:p>
            <a:pPr lvl="1"/>
            <a:r>
              <a:rPr lang="en-US" sz="1600" kern="1200" dirty="0" smtClean="0">
                <a:solidFill>
                  <a:schemeClr val="tx1"/>
                </a:solidFill>
                <a:effectLst/>
                <a:latin typeface="+mn-lt"/>
                <a:ea typeface="+mn-ea"/>
                <a:cs typeface="+mn-cs"/>
              </a:rPr>
              <a:t>Review</a:t>
            </a:r>
          </a:p>
          <a:p>
            <a:pPr lvl="2"/>
            <a:r>
              <a:rPr lang="en-US" sz="1600" kern="1200" dirty="0" smtClean="0">
                <a:solidFill>
                  <a:schemeClr val="tx1"/>
                </a:solidFill>
                <a:effectLst/>
                <a:latin typeface="+mn-lt"/>
                <a:ea typeface="+mn-ea"/>
                <a:cs typeface="+mn-cs"/>
              </a:rPr>
              <a:t>Distributed Review of Concepts</a:t>
            </a:r>
          </a:p>
          <a:p>
            <a:pPr lvl="2"/>
            <a:r>
              <a:rPr lang="en-US" sz="1600" kern="1200" dirty="0" smtClean="0">
                <a:solidFill>
                  <a:schemeClr val="tx1"/>
                </a:solidFill>
                <a:effectLst/>
                <a:latin typeface="+mn-lt"/>
                <a:ea typeface="+mn-ea"/>
                <a:cs typeface="+mn-cs"/>
              </a:rPr>
              <a:t>Timed Drills of Fact</a:t>
            </a:r>
          </a:p>
          <a:p>
            <a:pPr lvl="1"/>
            <a:r>
              <a:rPr lang="en-US" sz="1600" kern="1200" dirty="0" smtClean="0">
                <a:solidFill>
                  <a:schemeClr val="tx1"/>
                </a:solidFill>
                <a:effectLst/>
                <a:latin typeface="+mn-lt"/>
                <a:ea typeface="+mn-ea"/>
                <a:cs typeface="+mn-cs"/>
              </a:rPr>
              <a:t>Multiple Representations</a:t>
            </a:r>
          </a:p>
          <a:p>
            <a:pPr lvl="2"/>
            <a:r>
              <a:rPr lang="en-US" sz="1600" kern="1200" dirty="0" smtClean="0">
                <a:solidFill>
                  <a:schemeClr val="tx1"/>
                </a:solidFill>
                <a:effectLst/>
                <a:latin typeface="+mn-lt"/>
                <a:ea typeface="+mn-ea"/>
                <a:cs typeface="+mn-cs"/>
              </a:rPr>
              <a:t>Concrete</a:t>
            </a:r>
          </a:p>
          <a:p>
            <a:pPr lvl="2"/>
            <a:r>
              <a:rPr lang="en-US" sz="1600" kern="1200" dirty="0" smtClean="0">
                <a:solidFill>
                  <a:schemeClr val="tx1"/>
                </a:solidFill>
                <a:effectLst/>
                <a:latin typeface="+mn-lt"/>
                <a:ea typeface="+mn-ea"/>
                <a:cs typeface="+mn-cs"/>
              </a:rPr>
              <a:t>Pictorial</a:t>
            </a:r>
          </a:p>
          <a:p>
            <a:pPr lvl="2"/>
            <a:r>
              <a:rPr lang="en-US" sz="1600" kern="1200" dirty="0" smtClean="0">
                <a:solidFill>
                  <a:schemeClr val="tx1"/>
                </a:solidFill>
                <a:effectLst/>
                <a:latin typeface="+mn-lt"/>
                <a:ea typeface="+mn-ea"/>
                <a:cs typeface="+mn-cs"/>
              </a:rPr>
              <a:t>abstract</a:t>
            </a:r>
          </a:p>
          <a:p>
            <a:pPr lvl="1"/>
            <a:r>
              <a:rPr lang="en-US" sz="1600" kern="1200" dirty="0" smtClean="0">
                <a:solidFill>
                  <a:schemeClr val="tx1"/>
                </a:solidFill>
                <a:effectLst/>
                <a:latin typeface="+mn-lt"/>
                <a:ea typeface="+mn-ea"/>
                <a:cs typeface="+mn-cs"/>
              </a:rPr>
              <a:t>Direct and Explicit Lessons with Strong Conceptual Basis</a:t>
            </a:r>
          </a:p>
          <a:p>
            <a:pPr lvl="2"/>
            <a:r>
              <a:rPr lang="en-US" sz="1600" kern="1200" dirty="0" smtClean="0">
                <a:solidFill>
                  <a:schemeClr val="tx1"/>
                </a:solidFill>
                <a:effectLst/>
                <a:latin typeface="+mn-lt"/>
                <a:ea typeface="+mn-ea"/>
                <a:cs typeface="+mn-cs"/>
              </a:rPr>
              <a:t>Math Facts</a:t>
            </a:r>
          </a:p>
          <a:p>
            <a:pPr lvl="2"/>
            <a:r>
              <a:rPr lang="en-US" sz="1600" kern="1200" dirty="0" smtClean="0">
                <a:solidFill>
                  <a:schemeClr val="tx1"/>
                </a:solidFill>
                <a:effectLst/>
                <a:latin typeface="+mn-lt"/>
                <a:ea typeface="+mn-ea"/>
                <a:cs typeface="+mn-cs"/>
              </a:rPr>
              <a:t>Word Problems</a:t>
            </a:r>
          </a:p>
          <a:p>
            <a:pPr lvl="2"/>
            <a:r>
              <a:rPr lang="en-US" sz="1600" kern="1200" dirty="0" smtClean="0">
                <a:solidFill>
                  <a:schemeClr val="tx1"/>
                </a:solidFill>
                <a:effectLst/>
                <a:latin typeface="+mn-lt"/>
                <a:ea typeface="+mn-ea"/>
                <a:cs typeface="+mn-cs"/>
              </a:rPr>
              <a:t>Algorithms </a:t>
            </a:r>
          </a:p>
          <a:p>
            <a:pPr lvl="1"/>
            <a:r>
              <a:rPr lang="en-US" sz="1600" kern="1200" dirty="0" smtClean="0">
                <a:solidFill>
                  <a:schemeClr val="tx1"/>
                </a:solidFill>
                <a:effectLst/>
                <a:latin typeface="+mn-lt"/>
                <a:ea typeface="+mn-ea"/>
                <a:cs typeface="+mn-cs"/>
              </a:rPr>
              <a:t>Vocabulary</a:t>
            </a:r>
          </a:p>
          <a:p>
            <a:pPr lvl="1"/>
            <a:r>
              <a:rPr lang="en-US" sz="1600" kern="1200" dirty="0" smtClean="0">
                <a:solidFill>
                  <a:schemeClr val="tx1"/>
                </a:solidFill>
                <a:effectLst/>
                <a:latin typeface="+mn-lt"/>
                <a:ea typeface="+mn-ea"/>
                <a:cs typeface="+mn-cs"/>
              </a:rPr>
              <a:t>Number Sense</a:t>
            </a:r>
          </a:p>
          <a:p>
            <a:pPr lvl="1"/>
            <a:r>
              <a:rPr lang="en-US" sz="1600" kern="1200" dirty="0" smtClean="0">
                <a:solidFill>
                  <a:schemeClr val="tx1"/>
                </a:solidFill>
                <a:effectLst/>
                <a:latin typeface="+mn-lt"/>
                <a:ea typeface="+mn-ea"/>
                <a:cs typeface="+mn-cs"/>
              </a:rPr>
              <a:t>Student Motivation</a:t>
            </a:r>
          </a:p>
          <a:p>
            <a:endParaRPr lang="en-US" sz="1600" dirty="0"/>
          </a:p>
        </p:txBody>
      </p:sp>
      <p:sp>
        <p:nvSpPr>
          <p:cNvPr id="4" name="Slide Number Placeholder 3"/>
          <p:cNvSpPr>
            <a:spLocks noGrp="1"/>
          </p:cNvSpPr>
          <p:nvPr>
            <p:ph type="sldNum" sz="quarter" idx="10"/>
          </p:nvPr>
        </p:nvSpPr>
        <p:spPr/>
        <p:txBody>
          <a:bodyPr/>
          <a:lstStyle/>
          <a:p>
            <a:fld id="{0DA70950-3C85-4360-918E-B2D4C0B6159E}" type="slidenum">
              <a:rPr lang="en-US" smtClean="0"/>
              <a:t>12</a:t>
            </a:fld>
            <a:endParaRPr lang="en-US"/>
          </a:p>
        </p:txBody>
      </p:sp>
    </p:spTree>
    <p:extLst>
      <p:ext uri="{BB962C8B-B14F-4D97-AF65-F5344CB8AC3E}">
        <p14:creationId xmlns:p14="http://schemas.microsoft.com/office/powerpoint/2010/main" val="428502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70950-3C85-4360-918E-B2D4C0B6159E}" type="slidenum">
              <a:rPr lang="en-US" smtClean="0"/>
              <a:t>13</a:t>
            </a:fld>
            <a:endParaRPr lang="en-US"/>
          </a:p>
        </p:txBody>
      </p:sp>
    </p:spTree>
    <p:extLst>
      <p:ext uri="{BB962C8B-B14F-4D97-AF65-F5344CB8AC3E}">
        <p14:creationId xmlns:p14="http://schemas.microsoft.com/office/powerpoint/2010/main" val="2304419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kern="1200" baseline="0" dirty="0" smtClean="0">
                <a:solidFill>
                  <a:schemeClr val="tx1"/>
                </a:solidFill>
                <a:latin typeface="+mn-lt"/>
                <a:ea typeface="+mn-ea"/>
                <a:cs typeface="+mn-cs"/>
              </a:rPr>
              <a:t>Focusing on Mathematical Thinking</a:t>
            </a:r>
          </a:p>
          <a:p>
            <a:r>
              <a:rPr lang="en-US" sz="1600" kern="1200" baseline="0" dirty="0" smtClean="0">
                <a:solidFill>
                  <a:schemeClr val="tx1"/>
                </a:solidFill>
                <a:latin typeface="+mn-lt"/>
                <a:ea typeface="+mn-ea"/>
                <a:cs typeface="+mn-cs"/>
              </a:rPr>
              <a:t>What is considerably harder to do during classroom observations, and harder to learn, is</a:t>
            </a:r>
          </a:p>
          <a:p>
            <a:r>
              <a:rPr lang="en-US" sz="1600" kern="1200" baseline="0" dirty="0" smtClean="0">
                <a:solidFill>
                  <a:schemeClr val="tx1"/>
                </a:solidFill>
                <a:latin typeface="+mn-lt"/>
                <a:ea typeface="+mn-ea"/>
                <a:cs typeface="+mn-cs"/>
              </a:rPr>
              <a:t>to attend to the mathematical content of students’ thinking; use one’s own mathematical</a:t>
            </a:r>
          </a:p>
          <a:p>
            <a:r>
              <a:rPr lang="en-US" sz="1600" kern="1200" baseline="0" dirty="0" smtClean="0">
                <a:solidFill>
                  <a:schemeClr val="tx1"/>
                </a:solidFill>
                <a:latin typeface="+mn-lt"/>
                <a:ea typeface="+mn-ea"/>
                <a:cs typeface="+mn-cs"/>
              </a:rPr>
              <a:t>knowledge to make an assessment of what the students are understanding correctly (and</a:t>
            </a:r>
          </a:p>
          <a:p>
            <a:r>
              <a:rPr lang="en-US" sz="1600" kern="1200" baseline="0" dirty="0" smtClean="0">
                <a:solidFill>
                  <a:schemeClr val="tx1"/>
                </a:solidFill>
                <a:latin typeface="+mn-lt"/>
                <a:ea typeface="+mn-ea"/>
                <a:cs typeface="+mn-cs"/>
              </a:rPr>
              <a:t>what they do not yet understand); and analyze how the teacher’s instructional moves –</a:t>
            </a:r>
          </a:p>
          <a:p>
            <a:r>
              <a:rPr lang="en-US" sz="1600" kern="1200" baseline="0" dirty="0" smtClean="0">
                <a:solidFill>
                  <a:schemeClr val="tx1"/>
                </a:solidFill>
                <a:latin typeface="+mn-lt"/>
                <a:ea typeface="+mn-ea"/>
                <a:cs typeface="+mn-cs"/>
              </a:rPr>
              <a:t>assignment of follow-up tasks, discussion questions, brief dialogues with particular</a:t>
            </a:r>
          </a:p>
          <a:p>
            <a:r>
              <a:rPr lang="en-US" sz="1600" kern="1200" baseline="0" dirty="0" smtClean="0">
                <a:solidFill>
                  <a:schemeClr val="tx1"/>
                </a:solidFill>
                <a:latin typeface="+mn-lt"/>
                <a:ea typeface="+mn-ea"/>
                <a:cs typeface="+mn-cs"/>
              </a:rPr>
              <a:t>students, and so on – respond to the students’ mathematical ideas and give them the</a:t>
            </a:r>
          </a:p>
          <a:p>
            <a:r>
              <a:rPr lang="en-US" sz="1600" kern="1200" baseline="0" dirty="0" smtClean="0">
                <a:solidFill>
                  <a:schemeClr val="tx1"/>
                </a:solidFill>
                <a:latin typeface="+mn-lt"/>
                <a:ea typeface="+mn-ea"/>
                <a:cs typeface="+mn-cs"/>
              </a:rPr>
              <a:t>opportunity to inspect the validity of those ideas an modify them if necessary.</a:t>
            </a:r>
            <a:endParaRPr lang="en-US" sz="1600" dirty="0"/>
          </a:p>
        </p:txBody>
      </p:sp>
      <p:sp>
        <p:nvSpPr>
          <p:cNvPr id="4" name="Slide Number Placeholder 3"/>
          <p:cNvSpPr>
            <a:spLocks noGrp="1"/>
          </p:cNvSpPr>
          <p:nvPr>
            <p:ph type="sldNum" sz="quarter" idx="10"/>
          </p:nvPr>
        </p:nvSpPr>
        <p:spPr/>
        <p:txBody>
          <a:bodyPr/>
          <a:lstStyle/>
          <a:p>
            <a:fld id="{0DA70950-3C85-4360-918E-B2D4C0B6159E}"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70950-3C85-4360-918E-B2D4C0B6159E}" type="slidenum">
              <a:rPr lang="en-US" smtClean="0"/>
              <a:t>15</a:t>
            </a:fld>
            <a:endParaRPr lang="en-US"/>
          </a:p>
        </p:txBody>
      </p:sp>
    </p:spTree>
    <p:extLst>
      <p:ext uri="{BB962C8B-B14F-4D97-AF65-F5344CB8AC3E}">
        <p14:creationId xmlns:p14="http://schemas.microsoft.com/office/powerpoint/2010/main" val="150661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70950-3C85-4360-918E-B2D4C0B6159E}" type="slidenum">
              <a:rPr lang="en-US" smtClean="0"/>
              <a:t>2</a:t>
            </a:fld>
            <a:endParaRPr lang="en-US"/>
          </a:p>
        </p:txBody>
      </p:sp>
    </p:spTree>
    <p:extLst>
      <p:ext uri="{BB962C8B-B14F-4D97-AF65-F5344CB8AC3E}">
        <p14:creationId xmlns:p14="http://schemas.microsoft.com/office/powerpoint/2010/main" val="233920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70950-3C85-4360-918E-B2D4C0B6159E}" type="slidenum">
              <a:rPr lang="en-US" smtClean="0"/>
              <a:t>3</a:t>
            </a:fld>
            <a:endParaRPr lang="en-US"/>
          </a:p>
        </p:txBody>
      </p:sp>
    </p:spTree>
    <p:extLst>
      <p:ext uri="{BB962C8B-B14F-4D97-AF65-F5344CB8AC3E}">
        <p14:creationId xmlns:p14="http://schemas.microsoft.com/office/powerpoint/2010/main" val="364248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mn-lt"/>
                <a:ea typeface="Calibri"/>
                <a:cs typeface="Times New Roman"/>
              </a:rPr>
              <a:t>Instructional Leadership</a:t>
            </a:r>
          </a:p>
          <a:p>
            <a:endParaRPr lang="en-US" sz="1600" dirty="0" smtClean="0"/>
          </a:p>
          <a:p>
            <a:r>
              <a:rPr lang="en-US" sz="1600" dirty="0" smtClean="0"/>
              <a:t>Research has shown that principals’ understanding of high quality mathematics instruction and their ideas about how they can support it are significantly influenced by their knowledge of mathematics and their beliefs about the nature of mathematics learning and teaching – their Leadership Content Knowledge (Nelson, 1998; Spillane &amp; Halverson, 1998; Spillane &amp; Thompson, 1997; Stein &amp; D’Amico, 2000; Stein &amp; Nelson, 2002).</a:t>
            </a:r>
          </a:p>
          <a:p>
            <a:endParaRPr lang="en-US" sz="1600" dirty="0" smtClean="0"/>
          </a:p>
          <a:p>
            <a:r>
              <a:rPr lang="en-US" sz="1600" dirty="0" smtClean="0"/>
              <a:t>CHANGE</a:t>
            </a:r>
          </a:p>
          <a:p>
            <a:r>
              <a:rPr lang="en-US" sz="1600" dirty="0" smtClean="0"/>
              <a:t>Change is the constant evolution of life. Nothing in life remains static. Schools are constantly undergoing change. The change occurring in a school at any given moment is dynamic and multidimensional. The school, the community, the school division, government departments, business influences, economic climates, political demands, technological advances, and educational research are some of the dimensions that are impacting on every school at any one time. All of these influences create the ever changing context in which the school operates. A change in any one of these areas will, either implicitly or explicitly, require a change in the best practices of the school (</a:t>
            </a:r>
            <a:r>
              <a:rPr lang="en-US" sz="1600" dirty="0" err="1" smtClean="0"/>
              <a:t>Fullan</a:t>
            </a:r>
            <a:r>
              <a:rPr lang="en-US" sz="1600" dirty="0" smtClean="0"/>
              <a:t>, 1991). </a:t>
            </a:r>
          </a:p>
          <a:p>
            <a:r>
              <a:rPr lang="en-US" sz="1600" dirty="0" smtClean="0"/>
              <a:t>Michael </a:t>
            </a:r>
            <a:r>
              <a:rPr lang="en-US" sz="1600" dirty="0" err="1" smtClean="0"/>
              <a:t>Fullan</a:t>
            </a:r>
            <a:r>
              <a:rPr lang="en-US" sz="1600" dirty="0" smtClean="0"/>
              <a:t>, an international leader in change research in education, confirmed that change is a snarled and complicated issue (</a:t>
            </a:r>
            <a:r>
              <a:rPr lang="en-US" sz="1600" dirty="0" err="1" smtClean="0"/>
              <a:t>Fullan</a:t>
            </a:r>
            <a:r>
              <a:rPr lang="en-US" sz="1600" dirty="0" smtClean="0"/>
              <a:t>, 1991). He also emphasizes that change is a process that involves simultaneous and multidimensional aspects. A simplified overview of </a:t>
            </a:r>
            <a:r>
              <a:rPr lang="en-US" sz="1600" dirty="0" err="1" smtClean="0"/>
              <a:t>Fullan’s</a:t>
            </a:r>
            <a:r>
              <a:rPr lang="en-US" sz="1600" dirty="0" smtClean="0"/>
              <a:t> view of the change process is shown in Figure 3. </a:t>
            </a:r>
            <a:r>
              <a:rPr lang="en-US" sz="1600" dirty="0" err="1" smtClean="0"/>
              <a:t>Fullan’s</a:t>
            </a:r>
            <a:r>
              <a:rPr lang="en-US" sz="1600" dirty="0" smtClean="0"/>
              <a:t> change model closely resembles Saskatchewan Education’s curriculum implementation model (DIME model) discussed earlier. Combining </a:t>
            </a:r>
            <a:r>
              <a:rPr lang="en-US" sz="1600" dirty="0" err="1" smtClean="0"/>
              <a:t>Fullan’s</a:t>
            </a:r>
            <a:r>
              <a:rPr lang="en-US" sz="1600" dirty="0" smtClean="0"/>
              <a:t> thoughts on change with the DIME model for curriculum development would support principals as they work to understand and enhance their role as curriculum and instructional leaders. </a:t>
            </a:r>
            <a:br>
              <a:rPr lang="en-US" sz="1600" dirty="0" smtClean="0"/>
            </a:br>
            <a:endParaRPr lang="en-US" sz="1600" dirty="0" smtClean="0"/>
          </a:p>
          <a:p>
            <a:r>
              <a:rPr lang="en-US" sz="1600" dirty="0" smtClean="0"/>
              <a:t>Change is the constant evolution of life. Nothing in life remains static. Schools are constantly undergoing change. The change occurring in a school at any given moment is dynamic and multidimensional. The school, the community, the school division, government departments, business influences, economic climates, political demands, technological advances, and educational research are some of the dimensions that are impacting on every school at any one time. All of these influences create the ever changing context in which the school operates. A change in any one of these areas will, either implicitly or explicitly, require a change in the best practices of the school (</a:t>
            </a:r>
            <a:r>
              <a:rPr lang="en-US" sz="1600" dirty="0" err="1" smtClean="0"/>
              <a:t>Fullan</a:t>
            </a:r>
            <a:r>
              <a:rPr lang="en-US" sz="1600" dirty="0" smtClean="0"/>
              <a:t>, 1991). </a:t>
            </a:r>
          </a:p>
          <a:p>
            <a:r>
              <a:rPr lang="en-US" sz="1600" dirty="0" smtClean="0"/>
              <a:t>Michael </a:t>
            </a:r>
            <a:r>
              <a:rPr lang="en-US" sz="1600" dirty="0" err="1" smtClean="0"/>
              <a:t>Fullan</a:t>
            </a:r>
            <a:r>
              <a:rPr lang="en-US" sz="1600" dirty="0" smtClean="0"/>
              <a:t>, an international leader in change research in education, confirmed that change is a snarled and complicated issue (</a:t>
            </a:r>
            <a:r>
              <a:rPr lang="en-US" sz="1600" dirty="0" err="1" smtClean="0"/>
              <a:t>Fullan</a:t>
            </a:r>
            <a:r>
              <a:rPr lang="en-US" sz="1600" dirty="0" smtClean="0"/>
              <a:t>, 1991). He also emphasizes that change is a process that involves simultaneous and multidimensional aspects. A simplified overview of </a:t>
            </a:r>
            <a:r>
              <a:rPr lang="en-US" sz="1600" dirty="0" err="1" smtClean="0"/>
              <a:t>Fullan’s</a:t>
            </a:r>
            <a:r>
              <a:rPr lang="en-US" sz="1600" dirty="0" smtClean="0"/>
              <a:t> view of the change process is shown in Figure 3. </a:t>
            </a:r>
            <a:r>
              <a:rPr lang="en-US" sz="1600" dirty="0" err="1" smtClean="0"/>
              <a:t>Fullan’s</a:t>
            </a:r>
            <a:r>
              <a:rPr lang="en-US" sz="1600" dirty="0" smtClean="0"/>
              <a:t> change model closely resembles Saskatchewan Education’s curriculum implementation model (DIME model) discussed earlier. Combining </a:t>
            </a:r>
            <a:r>
              <a:rPr lang="en-US" sz="1600" dirty="0" err="1" smtClean="0"/>
              <a:t>Fullan’s</a:t>
            </a:r>
            <a:r>
              <a:rPr lang="en-US" sz="1600" dirty="0" smtClean="0"/>
              <a:t> thoughts on change with the DIME model for curriculum development would support principals as they work to understand and enhance their role as curriculum and instructional leaders</a:t>
            </a:r>
          </a:p>
          <a:p>
            <a:endParaRPr lang="en-US" sz="1600" dirty="0"/>
          </a:p>
        </p:txBody>
      </p:sp>
      <p:sp>
        <p:nvSpPr>
          <p:cNvPr id="4" name="Slide Number Placeholder 3"/>
          <p:cNvSpPr>
            <a:spLocks noGrp="1"/>
          </p:cNvSpPr>
          <p:nvPr>
            <p:ph type="sldNum" sz="quarter" idx="10"/>
          </p:nvPr>
        </p:nvSpPr>
        <p:spPr/>
        <p:txBody>
          <a:bodyPr/>
          <a:lstStyle/>
          <a:p>
            <a:fld id="{0DA70950-3C85-4360-918E-B2D4C0B6159E}"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70950-3C85-4360-918E-B2D4C0B6159E}" type="slidenum">
              <a:rPr lang="en-US" smtClean="0"/>
              <a:t>5</a:t>
            </a:fld>
            <a:endParaRPr lang="en-US"/>
          </a:p>
        </p:txBody>
      </p:sp>
    </p:spTree>
    <p:extLst>
      <p:ext uri="{BB962C8B-B14F-4D97-AF65-F5344CB8AC3E}">
        <p14:creationId xmlns:p14="http://schemas.microsoft.com/office/powerpoint/2010/main" val="255150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smtClean="0"/>
              <a:t>The math standards stress focus and coherence; the progressions are transparent from one grade to the next. The grade-level standards are a staircase to mastering the college and career readiness anchor standards. </a:t>
            </a:r>
          </a:p>
          <a:p>
            <a:endParaRPr lang="en-US" sz="1600" dirty="0" smtClean="0"/>
          </a:p>
          <a:p>
            <a:r>
              <a:rPr lang="en-US" sz="1600" dirty="0" smtClean="0"/>
              <a:t>Principals can convene and guide their school leadership teams in this initiative within their schools. More importantly, principals can work with their colleagues to facilitate vertical articulation so that the taught curriculum can be seamless in grades K–12</a:t>
            </a:r>
          </a:p>
          <a:p>
            <a:endParaRPr lang="en-US" sz="1600" dirty="0" smtClean="0"/>
          </a:p>
          <a:p>
            <a:r>
              <a:rPr lang="en-US" sz="1600" dirty="0" smtClean="0"/>
              <a:t>Standards of Math Practice</a:t>
            </a:r>
          </a:p>
          <a:p>
            <a:pPr>
              <a:buFont typeface="Arial" pitchFamily="34" charset="0"/>
              <a:buChar char="•"/>
            </a:pPr>
            <a:r>
              <a:rPr lang="en-US" sz="1600" b="1" dirty="0" smtClean="0"/>
              <a:t>Make sense of problems and persevere in solving them.</a:t>
            </a:r>
            <a:r>
              <a:rPr lang="en-US" sz="1600" dirty="0" smtClean="0"/>
              <a:t> </a:t>
            </a:r>
          </a:p>
          <a:p>
            <a:pPr>
              <a:buFont typeface="Arial" pitchFamily="34" charset="0"/>
              <a:buChar char="•"/>
            </a:pPr>
            <a:r>
              <a:rPr lang="en-US" sz="1600" b="1" dirty="0" smtClean="0"/>
              <a:t>Reason abstractly and quantitatively.</a:t>
            </a:r>
            <a:r>
              <a:rPr lang="en-US" sz="1600" dirty="0" smtClean="0"/>
              <a:t> </a:t>
            </a:r>
          </a:p>
          <a:p>
            <a:pPr>
              <a:buFont typeface="Arial" pitchFamily="34" charset="0"/>
              <a:buChar char="•"/>
            </a:pPr>
            <a:r>
              <a:rPr lang="en-US" sz="1600" b="1" dirty="0" smtClean="0"/>
              <a:t>Construct viable arguments and critique the reasoning of others.</a:t>
            </a:r>
            <a:r>
              <a:rPr lang="en-US" sz="1600" dirty="0" smtClean="0"/>
              <a:t> </a:t>
            </a:r>
          </a:p>
          <a:p>
            <a:pPr>
              <a:buFont typeface="Arial" pitchFamily="34" charset="0"/>
              <a:buChar char="•"/>
            </a:pPr>
            <a:r>
              <a:rPr lang="en-US" sz="1600" b="1" dirty="0" smtClean="0"/>
              <a:t>Construct viable arguments and critique the reasoning of others.</a:t>
            </a:r>
            <a:r>
              <a:rPr lang="en-US" sz="1600" dirty="0" smtClean="0"/>
              <a:t> </a:t>
            </a:r>
          </a:p>
          <a:p>
            <a:pPr>
              <a:buFont typeface="Arial" pitchFamily="34" charset="0"/>
              <a:buChar char="•"/>
            </a:pPr>
            <a:r>
              <a:rPr lang="en-US" sz="1600" b="1" dirty="0" smtClean="0"/>
              <a:t>Model with mathematics.</a:t>
            </a:r>
            <a:r>
              <a:rPr lang="en-US" sz="1600" dirty="0" smtClean="0"/>
              <a:t> </a:t>
            </a:r>
          </a:p>
          <a:p>
            <a:pPr>
              <a:buFont typeface="Arial" pitchFamily="34" charset="0"/>
              <a:buChar char="•"/>
            </a:pPr>
            <a:r>
              <a:rPr lang="en-US" sz="1600" b="1" dirty="0" smtClean="0"/>
              <a:t>Use appropriate tools strategically.</a:t>
            </a:r>
            <a:r>
              <a:rPr lang="en-US" sz="1600" dirty="0" smtClean="0"/>
              <a:t> </a:t>
            </a:r>
          </a:p>
          <a:p>
            <a:pPr>
              <a:buFont typeface="Arial" pitchFamily="34" charset="0"/>
              <a:buChar char="•"/>
            </a:pPr>
            <a:r>
              <a:rPr lang="en-US" sz="1600" b="1" dirty="0" smtClean="0"/>
              <a:t>Attend to precision.</a:t>
            </a:r>
            <a:r>
              <a:rPr lang="en-US" sz="1600" dirty="0" smtClean="0"/>
              <a:t> </a:t>
            </a:r>
          </a:p>
          <a:p>
            <a:pPr>
              <a:buFont typeface="Arial" pitchFamily="34" charset="0"/>
              <a:buChar char="•"/>
            </a:pPr>
            <a:r>
              <a:rPr lang="en-US" sz="1600" b="1" dirty="0" smtClean="0"/>
              <a:t>Look for and express regularity in repeated reasoning.</a:t>
            </a:r>
            <a:r>
              <a:rPr lang="en-US" sz="1600" dirty="0" smtClean="0"/>
              <a:t> </a:t>
            </a:r>
            <a:endParaRPr lang="en-US" sz="1600" dirty="0"/>
          </a:p>
        </p:txBody>
      </p:sp>
      <p:sp>
        <p:nvSpPr>
          <p:cNvPr id="4" name="Slide Number Placeholder 3"/>
          <p:cNvSpPr>
            <a:spLocks noGrp="1"/>
          </p:cNvSpPr>
          <p:nvPr>
            <p:ph type="sldNum" sz="quarter" idx="10"/>
          </p:nvPr>
        </p:nvSpPr>
        <p:spPr/>
        <p:txBody>
          <a:bodyPr/>
          <a:lstStyle/>
          <a:p>
            <a:fld id="{0DA70950-3C85-4360-918E-B2D4C0B6159E}"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70950-3C85-4360-918E-B2D4C0B6159E}" type="slidenum">
              <a:rPr lang="en-US" smtClean="0"/>
              <a:t>7</a:t>
            </a:fld>
            <a:endParaRPr lang="en-US"/>
          </a:p>
        </p:txBody>
      </p:sp>
    </p:spTree>
    <p:extLst>
      <p:ext uri="{BB962C8B-B14F-4D97-AF65-F5344CB8AC3E}">
        <p14:creationId xmlns:p14="http://schemas.microsoft.com/office/powerpoint/2010/main" val="314912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sz="1600" kern="1200" dirty="0" smtClean="0">
                <a:solidFill>
                  <a:schemeClr val="tx1"/>
                </a:solidFill>
                <a:latin typeface="+mn-lt"/>
                <a:ea typeface="+mn-ea"/>
                <a:cs typeface="+mn-cs"/>
              </a:rPr>
              <a:t>Implement</a:t>
            </a:r>
          </a:p>
          <a:p>
            <a:pPr lvl="0">
              <a:buFont typeface="Arial" pitchFamily="34" charset="0"/>
              <a:buChar char="•"/>
            </a:pPr>
            <a:r>
              <a:rPr lang="en-US" sz="1600" kern="1200" dirty="0" smtClean="0">
                <a:solidFill>
                  <a:schemeClr val="tx1"/>
                </a:solidFill>
                <a:latin typeface="+mn-lt"/>
                <a:ea typeface="+mn-ea"/>
                <a:cs typeface="+mn-cs"/>
              </a:rPr>
              <a:t>Screening</a:t>
            </a:r>
          </a:p>
          <a:p>
            <a:pPr lvl="0">
              <a:buFont typeface="Arial" pitchFamily="34" charset="0"/>
              <a:buChar char="•"/>
            </a:pPr>
            <a:r>
              <a:rPr lang="en-US" sz="1600" kern="1200" dirty="0" smtClean="0">
                <a:solidFill>
                  <a:schemeClr val="tx1"/>
                </a:solidFill>
                <a:latin typeface="+mn-lt"/>
                <a:ea typeface="+mn-ea"/>
                <a:cs typeface="+mn-cs"/>
              </a:rPr>
              <a:t>Diagnostic</a:t>
            </a:r>
          </a:p>
          <a:p>
            <a:pPr lvl="0">
              <a:buFont typeface="Arial" pitchFamily="34" charset="0"/>
              <a:buChar char="•"/>
            </a:pPr>
            <a:r>
              <a:rPr lang="en-US" sz="1600" kern="1200" dirty="0" smtClean="0">
                <a:solidFill>
                  <a:schemeClr val="tx1"/>
                </a:solidFill>
                <a:latin typeface="+mn-lt"/>
                <a:ea typeface="+mn-ea"/>
                <a:cs typeface="+mn-cs"/>
              </a:rPr>
              <a:t>Progress</a:t>
            </a:r>
            <a:r>
              <a:rPr lang="en-US" sz="1600" kern="1200" baseline="0" dirty="0" smtClean="0">
                <a:solidFill>
                  <a:schemeClr val="tx1"/>
                </a:solidFill>
                <a:latin typeface="+mn-lt"/>
                <a:ea typeface="+mn-ea"/>
                <a:cs typeface="+mn-cs"/>
              </a:rPr>
              <a:t> Monitoring</a:t>
            </a:r>
          </a:p>
          <a:p>
            <a:pPr lvl="0"/>
            <a:endParaRPr lang="en-US"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Data Analysis</a:t>
            </a:r>
          </a:p>
          <a:p>
            <a:pPr lvl="1"/>
            <a:r>
              <a:rPr lang="en-US" sz="1600" kern="1200" dirty="0" smtClean="0">
                <a:solidFill>
                  <a:schemeClr val="tx1"/>
                </a:solidFill>
                <a:latin typeface="+mn-lt"/>
                <a:ea typeface="+mn-ea"/>
                <a:cs typeface="+mn-cs"/>
              </a:rPr>
              <a:t>Standardized Testing Comparisons </a:t>
            </a:r>
          </a:p>
          <a:p>
            <a:pPr lvl="2"/>
            <a:r>
              <a:rPr lang="en-US" sz="1600" kern="1200" dirty="0" smtClean="0">
                <a:solidFill>
                  <a:schemeClr val="tx1"/>
                </a:solidFill>
                <a:latin typeface="+mn-lt"/>
                <a:ea typeface="+mn-ea"/>
                <a:cs typeface="+mn-cs"/>
              </a:rPr>
              <a:t>ITBS READING Scores compared to MATH Scores</a:t>
            </a:r>
          </a:p>
          <a:p>
            <a:pPr lvl="2"/>
            <a:r>
              <a:rPr lang="en-US" sz="1600" kern="1200" dirty="0" smtClean="0">
                <a:solidFill>
                  <a:schemeClr val="tx1"/>
                </a:solidFill>
                <a:latin typeface="+mn-lt"/>
                <a:ea typeface="+mn-ea"/>
                <a:cs typeface="+mn-cs"/>
              </a:rPr>
              <a:t>ITBS QUALITATIVE CogAT scores  compared to MATH Scores</a:t>
            </a:r>
          </a:p>
          <a:p>
            <a:pPr lvl="1"/>
            <a:r>
              <a:rPr lang="en-US" sz="1600" kern="1200" dirty="0" smtClean="0">
                <a:solidFill>
                  <a:schemeClr val="tx1"/>
                </a:solidFill>
                <a:latin typeface="+mn-lt"/>
                <a:ea typeface="+mn-ea"/>
                <a:cs typeface="+mn-cs"/>
              </a:rPr>
              <a:t>Assessment</a:t>
            </a:r>
          </a:p>
          <a:p>
            <a:pPr lvl="2"/>
            <a:r>
              <a:rPr lang="en-US" sz="1600" kern="1200" dirty="0" smtClean="0">
                <a:solidFill>
                  <a:schemeClr val="tx1"/>
                </a:solidFill>
                <a:latin typeface="+mn-lt"/>
                <a:ea typeface="+mn-ea"/>
                <a:cs typeface="+mn-cs"/>
              </a:rPr>
              <a:t>Formative</a:t>
            </a:r>
          </a:p>
          <a:p>
            <a:pPr lvl="3"/>
            <a:r>
              <a:rPr lang="en-US" sz="1600" kern="1200" dirty="0" smtClean="0">
                <a:solidFill>
                  <a:schemeClr val="tx1"/>
                </a:solidFill>
                <a:latin typeface="+mn-lt"/>
                <a:ea typeface="+mn-ea"/>
                <a:cs typeface="+mn-cs"/>
              </a:rPr>
              <a:t>Progress Monitoring</a:t>
            </a:r>
          </a:p>
          <a:p>
            <a:pPr lvl="4"/>
            <a:r>
              <a:rPr lang="en-US" sz="1600" kern="1200" dirty="0" smtClean="0">
                <a:solidFill>
                  <a:schemeClr val="tx1"/>
                </a:solidFill>
                <a:latin typeface="+mn-lt"/>
                <a:ea typeface="+mn-ea"/>
                <a:cs typeface="+mn-cs"/>
              </a:rPr>
              <a:t>CBM</a:t>
            </a:r>
          </a:p>
          <a:p>
            <a:pPr lvl="3"/>
            <a:r>
              <a:rPr lang="en-US" sz="1600" kern="1200" dirty="0" smtClean="0">
                <a:solidFill>
                  <a:schemeClr val="tx1"/>
                </a:solidFill>
                <a:latin typeface="+mn-lt"/>
                <a:ea typeface="+mn-ea"/>
                <a:cs typeface="+mn-cs"/>
              </a:rPr>
              <a:t>Observation</a:t>
            </a:r>
          </a:p>
          <a:p>
            <a:pPr lvl="2"/>
            <a:r>
              <a:rPr lang="en-US" sz="1600" kern="1200" dirty="0" smtClean="0">
                <a:solidFill>
                  <a:schemeClr val="tx1"/>
                </a:solidFill>
                <a:latin typeface="+mn-lt"/>
                <a:ea typeface="+mn-ea"/>
                <a:cs typeface="+mn-cs"/>
              </a:rPr>
              <a:t>Summative</a:t>
            </a:r>
          </a:p>
          <a:p>
            <a:pPr lvl="2"/>
            <a:endParaRPr lang="en-US" sz="1600" kern="1200" dirty="0" smtClean="0">
              <a:solidFill>
                <a:schemeClr val="tx1"/>
              </a:solidFill>
              <a:latin typeface="+mn-lt"/>
              <a:ea typeface="+mn-ea"/>
              <a:cs typeface="+mn-cs"/>
            </a:endParaRPr>
          </a:p>
          <a:p>
            <a:r>
              <a:rPr lang="en-US" sz="1600" b="1" i="1" kern="1200" baseline="0" dirty="0" smtClean="0">
                <a:solidFill>
                  <a:schemeClr val="tx1"/>
                </a:solidFill>
                <a:latin typeface="+mn-lt"/>
                <a:ea typeface="+mn-ea"/>
                <a:cs typeface="+mn-cs"/>
              </a:rPr>
              <a:t>Screening: General assessment of</a:t>
            </a:r>
          </a:p>
          <a:p>
            <a:r>
              <a:rPr lang="en-US" sz="1600" i="1" kern="1200" baseline="0" dirty="0" smtClean="0">
                <a:solidFill>
                  <a:schemeClr val="tx1"/>
                </a:solidFill>
                <a:latin typeface="+mn-lt"/>
                <a:ea typeface="+mn-ea"/>
                <a:cs typeface="+mn-cs"/>
              </a:rPr>
              <a:t>mathematics skills; administered within</a:t>
            </a:r>
          </a:p>
          <a:p>
            <a:r>
              <a:rPr lang="en-US" sz="1600" i="1" kern="1200" baseline="0" dirty="0" smtClean="0">
                <a:solidFill>
                  <a:schemeClr val="tx1"/>
                </a:solidFill>
                <a:latin typeface="+mn-lt"/>
                <a:ea typeface="+mn-ea"/>
                <a:cs typeface="+mn-cs"/>
              </a:rPr>
              <a:t>5 days of entry</a:t>
            </a:r>
          </a:p>
          <a:p>
            <a:endParaRPr lang="en-US" sz="1600" i="1" kern="1200" baseline="0" dirty="0" smtClean="0">
              <a:solidFill>
                <a:schemeClr val="tx1"/>
              </a:solidFill>
              <a:latin typeface="+mn-lt"/>
              <a:ea typeface="+mn-ea"/>
              <a:cs typeface="+mn-cs"/>
            </a:endParaRPr>
          </a:p>
          <a:p>
            <a:r>
              <a:rPr lang="en-US" sz="1600" b="1" i="1" kern="1200" baseline="0" dirty="0" smtClean="0">
                <a:solidFill>
                  <a:schemeClr val="tx1"/>
                </a:solidFill>
                <a:latin typeface="+mn-lt"/>
                <a:ea typeface="+mn-ea"/>
                <a:cs typeface="+mn-cs"/>
              </a:rPr>
              <a:t>Diagnostic testing: Based on</a:t>
            </a:r>
          </a:p>
          <a:p>
            <a:r>
              <a:rPr lang="en-US" sz="1600" i="1" kern="1200" baseline="0" dirty="0" smtClean="0">
                <a:solidFill>
                  <a:schemeClr val="tx1"/>
                </a:solidFill>
                <a:latin typeface="+mn-lt"/>
                <a:ea typeface="+mn-ea"/>
                <a:cs typeface="+mn-cs"/>
              </a:rPr>
              <a:t>identified needs and strengths from</a:t>
            </a:r>
          </a:p>
          <a:p>
            <a:r>
              <a:rPr lang="en-US" sz="1600" i="1" kern="1200" baseline="0" dirty="0" smtClean="0">
                <a:solidFill>
                  <a:schemeClr val="tx1"/>
                </a:solidFill>
                <a:latin typeface="+mn-lt"/>
                <a:ea typeface="+mn-ea"/>
                <a:cs typeface="+mn-cs"/>
              </a:rPr>
              <a:t>initial screening, an in‑depth follow‑up</a:t>
            </a:r>
          </a:p>
          <a:p>
            <a:r>
              <a:rPr lang="en-US" sz="1600" i="1" kern="1200" baseline="0" dirty="0" smtClean="0">
                <a:solidFill>
                  <a:schemeClr val="tx1"/>
                </a:solidFill>
                <a:latin typeface="+mn-lt"/>
                <a:ea typeface="+mn-ea"/>
                <a:cs typeface="+mn-cs"/>
              </a:rPr>
              <a:t>of specific skill areas</a:t>
            </a:r>
          </a:p>
          <a:p>
            <a:endParaRPr lang="en-US" sz="1600" i="1" kern="1200" baseline="0" dirty="0" smtClean="0">
              <a:solidFill>
                <a:schemeClr val="tx1"/>
              </a:solidFill>
              <a:latin typeface="+mn-lt"/>
              <a:ea typeface="+mn-ea"/>
              <a:cs typeface="+mn-cs"/>
            </a:endParaRPr>
          </a:p>
          <a:p>
            <a:r>
              <a:rPr lang="en-US" sz="1600" b="1" i="1" kern="1200" baseline="0" dirty="0" smtClean="0">
                <a:solidFill>
                  <a:schemeClr val="tx1"/>
                </a:solidFill>
                <a:latin typeface="+mn-lt"/>
                <a:ea typeface="+mn-ea"/>
                <a:cs typeface="+mn-cs"/>
              </a:rPr>
              <a:t>Progress monitoring: Ongoing</a:t>
            </a:r>
          </a:p>
          <a:p>
            <a:r>
              <a:rPr lang="en-US" sz="1600" i="1" kern="1200" baseline="0" dirty="0" smtClean="0">
                <a:solidFill>
                  <a:schemeClr val="tx1"/>
                </a:solidFill>
                <a:latin typeface="+mn-lt"/>
                <a:ea typeface="+mn-ea"/>
                <a:cs typeface="+mn-cs"/>
              </a:rPr>
              <a:t>assessment of foundational numeracy</a:t>
            </a:r>
          </a:p>
          <a:p>
            <a:r>
              <a:rPr lang="en-US" sz="1600" i="1" kern="1200" baseline="0" dirty="0" smtClean="0">
                <a:solidFill>
                  <a:schemeClr val="tx1"/>
                </a:solidFill>
                <a:latin typeface="+mn-lt"/>
                <a:ea typeface="+mn-ea"/>
                <a:cs typeface="+mn-cs"/>
              </a:rPr>
              <a:t>skills to record progress throughout</a:t>
            </a:r>
          </a:p>
          <a:p>
            <a:r>
              <a:rPr lang="en-US" sz="1600" i="1" kern="1200" baseline="0" dirty="0" smtClean="0">
                <a:solidFill>
                  <a:schemeClr val="tx1"/>
                </a:solidFill>
                <a:latin typeface="+mn-lt"/>
                <a:ea typeface="+mn-ea"/>
                <a:cs typeface="+mn-cs"/>
              </a:rPr>
              <a:t>stay and to develop and refine learning</a:t>
            </a:r>
          </a:p>
          <a:p>
            <a:r>
              <a:rPr lang="en-US" sz="1600" i="1" kern="1200" baseline="0" dirty="0" smtClean="0">
                <a:solidFill>
                  <a:schemeClr val="tx1"/>
                </a:solidFill>
                <a:latin typeface="+mn-lt"/>
                <a:ea typeface="+mn-ea"/>
                <a:cs typeface="+mn-cs"/>
              </a:rPr>
              <a:t>goals and instructional focus for</a:t>
            </a:r>
          </a:p>
          <a:p>
            <a:r>
              <a:rPr lang="en-US" sz="1600" i="1" kern="1200" baseline="0" dirty="0" smtClean="0">
                <a:solidFill>
                  <a:schemeClr val="tx1"/>
                </a:solidFill>
                <a:latin typeface="+mn-lt"/>
                <a:ea typeface="+mn-ea"/>
                <a:cs typeface="+mn-cs"/>
              </a:rPr>
              <a:t>individual students</a:t>
            </a:r>
          </a:p>
          <a:p>
            <a:endParaRPr lang="en-US" sz="1600" i="1" kern="1200" baseline="0" dirty="0" smtClean="0">
              <a:solidFill>
                <a:schemeClr val="tx1"/>
              </a:solidFill>
              <a:latin typeface="+mn-lt"/>
              <a:ea typeface="+mn-ea"/>
              <a:cs typeface="+mn-cs"/>
            </a:endParaRPr>
          </a:p>
          <a:p>
            <a:r>
              <a:rPr lang="en-US" sz="1600" b="1" i="1" kern="1200" baseline="0" dirty="0" smtClean="0">
                <a:solidFill>
                  <a:schemeClr val="tx1"/>
                </a:solidFill>
                <a:latin typeface="+mn-lt"/>
                <a:ea typeface="+mn-ea"/>
                <a:cs typeface="+mn-cs"/>
              </a:rPr>
              <a:t>Curriculum‑</a:t>
            </a:r>
            <a:r>
              <a:rPr lang="en-US" sz="1600" b="1" i="1" kern="1200" baseline="0" dirty="0" err="1" smtClean="0">
                <a:solidFill>
                  <a:schemeClr val="tx1"/>
                </a:solidFill>
                <a:latin typeface="+mn-lt"/>
                <a:ea typeface="+mn-ea"/>
                <a:cs typeface="+mn-cs"/>
              </a:rPr>
              <a:t>based</a:t>
            </a:r>
            <a:r>
              <a:rPr lang="en-US" sz="1600" b="1" i="1" kern="1200" baseline="0" dirty="0" smtClean="0">
                <a:solidFill>
                  <a:schemeClr val="tx1"/>
                </a:solidFill>
                <a:latin typeface="+mn-lt"/>
                <a:ea typeface="+mn-ea"/>
                <a:cs typeface="+mn-cs"/>
              </a:rPr>
              <a:t> assessment</a:t>
            </a:r>
          </a:p>
          <a:p>
            <a:r>
              <a:rPr lang="en-US" sz="1600" b="1" i="1" kern="1200" baseline="0" dirty="0" smtClean="0">
                <a:solidFill>
                  <a:schemeClr val="tx1"/>
                </a:solidFill>
                <a:latin typeface="+mn-lt"/>
                <a:ea typeface="+mn-ea"/>
                <a:cs typeface="+mn-cs"/>
              </a:rPr>
              <a:t>(CBA): Assessment tool that is directly</a:t>
            </a:r>
          </a:p>
          <a:p>
            <a:r>
              <a:rPr lang="en-US" sz="1600" i="1" kern="1200" baseline="0" dirty="0" smtClean="0">
                <a:solidFill>
                  <a:schemeClr val="tx1"/>
                </a:solidFill>
                <a:latin typeface="+mn-lt"/>
                <a:ea typeface="+mn-ea"/>
                <a:cs typeface="+mn-cs"/>
              </a:rPr>
              <a:t>related to the curriculum; used to</a:t>
            </a:r>
          </a:p>
          <a:p>
            <a:r>
              <a:rPr lang="en-US" sz="1600" i="1" kern="1200" baseline="0" dirty="0" smtClean="0">
                <a:solidFill>
                  <a:schemeClr val="tx1"/>
                </a:solidFill>
                <a:latin typeface="+mn-lt"/>
                <a:ea typeface="+mn-ea"/>
                <a:cs typeface="+mn-cs"/>
              </a:rPr>
              <a:t>measure instructional impact, change</a:t>
            </a:r>
          </a:p>
          <a:p>
            <a:r>
              <a:rPr lang="en-US" sz="1600" i="1" kern="1200" baseline="0" dirty="0" smtClean="0">
                <a:solidFill>
                  <a:schemeClr val="tx1"/>
                </a:solidFill>
                <a:latin typeface="+mn-lt"/>
                <a:ea typeface="+mn-ea"/>
                <a:cs typeface="+mn-cs"/>
              </a:rPr>
              <a:t>instruction, and determine student</a:t>
            </a:r>
          </a:p>
          <a:p>
            <a:r>
              <a:rPr lang="en-US" sz="1600" i="1" kern="1200" baseline="0" dirty="0" smtClean="0">
                <a:solidFill>
                  <a:schemeClr val="tx1"/>
                </a:solidFill>
                <a:latin typeface="+mn-lt"/>
                <a:ea typeface="+mn-ea"/>
                <a:cs typeface="+mn-cs"/>
              </a:rPr>
              <a:t>mastery of instructional objectives</a:t>
            </a:r>
          </a:p>
          <a:p>
            <a:endParaRPr lang="en-US" sz="1600" b="1" i="1" kern="1200" baseline="0" dirty="0" smtClean="0">
              <a:solidFill>
                <a:schemeClr val="tx1"/>
              </a:solidFill>
              <a:latin typeface="+mn-lt"/>
              <a:ea typeface="+mn-ea"/>
              <a:cs typeface="+mn-cs"/>
            </a:endParaRPr>
          </a:p>
          <a:p>
            <a:r>
              <a:rPr lang="en-US" sz="1600" b="1" i="1" kern="1200" baseline="0" dirty="0" smtClean="0">
                <a:solidFill>
                  <a:schemeClr val="tx1"/>
                </a:solidFill>
                <a:latin typeface="+mn-lt"/>
                <a:ea typeface="+mn-ea"/>
                <a:cs typeface="+mn-cs"/>
              </a:rPr>
              <a:t>Curriculum‑</a:t>
            </a:r>
            <a:r>
              <a:rPr lang="en-US" sz="1600" b="1" i="1" kern="1200" baseline="0" dirty="0" err="1" smtClean="0">
                <a:solidFill>
                  <a:schemeClr val="tx1"/>
                </a:solidFill>
                <a:latin typeface="+mn-lt"/>
                <a:ea typeface="+mn-ea"/>
                <a:cs typeface="+mn-cs"/>
              </a:rPr>
              <a:t>based</a:t>
            </a:r>
            <a:r>
              <a:rPr lang="en-US" sz="1600" b="1" i="1" kern="1200" baseline="0" dirty="0" smtClean="0">
                <a:solidFill>
                  <a:schemeClr val="tx1"/>
                </a:solidFill>
                <a:latin typeface="+mn-lt"/>
                <a:ea typeface="+mn-ea"/>
                <a:cs typeface="+mn-cs"/>
              </a:rPr>
              <a:t> measure (CBM):</a:t>
            </a:r>
          </a:p>
          <a:p>
            <a:r>
              <a:rPr lang="en-US" sz="1600" i="1" kern="1200" baseline="0" dirty="0" smtClean="0">
                <a:solidFill>
                  <a:schemeClr val="tx1"/>
                </a:solidFill>
                <a:latin typeface="+mn-lt"/>
                <a:ea typeface="+mn-ea"/>
                <a:cs typeface="+mn-cs"/>
              </a:rPr>
              <a:t>One type of CBA with particular</a:t>
            </a:r>
          </a:p>
          <a:p>
            <a:r>
              <a:rPr lang="en-US" sz="1600" i="1" kern="1200" baseline="0" dirty="0" smtClean="0">
                <a:solidFill>
                  <a:schemeClr val="tx1"/>
                </a:solidFill>
                <a:latin typeface="+mn-lt"/>
                <a:ea typeface="+mn-ea"/>
                <a:cs typeface="+mn-cs"/>
              </a:rPr>
              <a:t>features including brief, timed, and</a:t>
            </a:r>
          </a:p>
          <a:p>
            <a:r>
              <a:rPr lang="en-US" sz="1600" i="1" kern="1200" baseline="0" dirty="0" smtClean="0">
                <a:solidFill>
                  <a:schemeClr val="tx1"/>
                </a:solidFill>
                <a:latin typeface="+mn-lt"/>
                <a:ea typeface="+mn-ea"/>
                <a:cs typeface="+mn-cs"/>
              </a:rPr>
              <a:t>standardized administration; repeated</a:t>
            </a:r>
          </a:p>
          <a:p>
            <a:r>
              <a:rPr lang="en-US" sz="1600" i="1" kern="1200" baseline="0" dirty="0" smtClean="0">
                <a:solidFill>
                  <a:schemeClr val="tx1"/>
                </a:solidFill>
                <a:latin typeface="+mn-lt"/>
                <a:ea typeface="+mn-ea"/>
                <a:cs typeface="+mn-cs"/>
              </a:rPr>
              <a:t>measures are graphed for progress</a:t>
            </a:r>
          </a:p>
          <a:p>
            <a:r>
              <a:rPr lang="en-US" sz="1600" i="1" kern="1200" baseline="0" dirty="0" smtClean="0">
                <a:solidFill>
                  <a:schemeClr val="tx1"/>
                </a:solidFill>
                <a:latin typeface="+mn-lt"/>
                <a:ea typeface="+mn-ea"/>
                <a:cs typeface="+mn-cs"/>
              </a:rPr>
              <a:t>monitoring; measure of fundamental skills</a:t>
            </a:r>
            <a:endParaRPr lang="en-US" sz="1600" dirty="0"/>
          </a:p>
        </p:txBody>
      </p:sp>
      <p:sp>
        <p:nvSpPr>
          <p:cNvPr id="4" name="Slide Number Placeholder 3"/>
          <p:cNvSpPr>
            <a:spLocks noGrp="1"/>
          </p:cNvSpPr>
          <p:nvPr>
            <p:ph type="sldNum" sz="quarter" idx="10"/>
          </p:nvPr>
        </p:nvSpPr>
        <p:spPr/>
        <p:txBody>
          <a:bodyPr/>
          <a:lstStyle/>
          <a:p>
            <a:fld id="{0DA70950-3C85-4360-918E-B2D4C0B6159E}"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70950-3C85-4360-918E-B2D4C0B6159E}" type="slidenum">
              <a:rPr lang="en-US" smtClean="0"/>
              <a:t>9</a:t>
            </a:fld>
            <a:endParaRPr lang="en-US"/>
          </a:p>
        </p:txBody>
      </p:sp>
    </p:spTree>
    <p:extLst>
      <p:ext uri="{BB962C8B-B14F-4D97-AF65-F5344CB8AC3E}">
        <p14:creationId xmlns:p14="http://schemas.microsoft.com/office/powerpoint/2010/main" val="28105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0809A845-F184-4F3E-865A-3BCA4A80099C}" type="datetimeFigureOut">
              <a:rPr lang="en-US" smtClean="0"/>
              <a:pPr/>
              <a:t>1/29/13</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1B1F6C1C-6131-4698-9C6F-CABA3D8C058B}" type="slidenum">
              <a:rPr lang="en-US" smtClean="0"/>
              <a:pPr/>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809A845-F184-4F3E-865A-3BCA4A80099C}" type="datetimeFigureOut">
              <a:rPr lang="en-US" smtClean="0"/>
              <a:pPr/>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F6C1C-6131-4698-9C6F-CABA3D8C058B}" type="slidenum">
              <a:rPr lang="en-US" smtClean="0"/>
              <a:pPr/>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809A845-F184-4F3E-865A-3BCA4A80099C}" type="datetimeFigureOut">
              <a:rPr lang="en-US" smtClean="0"/>
              <a:pPr/>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F6C1C-6131-4698-9C6F-CABA3D8C058B}" type="slidenum">
              <a:rPr lang="en-US" smtClean="0"/>
              <a:pPr/>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809A845-F184-4F3E-865A-3BCA4A80099C}" type="datetimeFigureOut">
              <a:rPr lang="en-US" smtClean="0"/>
              <a:pPr/>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F6C1C-6131-4698-9C6F-CABA3D8C058B}" type="slidenum">
              <a:rPr lang="en-US" smtClean="0"/>
              <a:pPr/>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09A845-F184-4F3E-865A-3BCA4A80099C}" type="datetimeFigureOut">
              <a:rPr lang="en-US" smtClean="0"/>
              <a:pPr/>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F6C1C-6131-4698-9C6F-CABA3D8C058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09A845-F184-4F3E-865A-3BCA4A80099C}" type="datetimeFigureOut">
              <a:rPr lang="en-US" smtClean="0"/>
              <a:pPr/>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F6C1C-6131-4698-9C6F-CABA3D8C058B}" type="slidenum">
              <a:rPr lang="en-US" smtClean="0"/>
              <a:pPr/>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09A845-F184-4F3E-865A-3BCA4A80099C}" type="datetimeFigureOut">
              <a:rPr lang="en-US" smtClean="0"/>
              <a:pPr/>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F6C1C-6131-4698-9C6F-CABA3D8C058B}" type="slidenum">
              <a:rPr lang="en-US" smtClean="0"/>
              <a:pPr/>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0809A845-F184-4F3E-865A-3BCA4A80099C}" type="datetimeFigureOut">
              <a:rPr lang="en-US" smtClean="0"/>
              <a:pPr/>
              <a:t>1/29/13</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1B1F6C1C-6131-4698-9C6F-CABA3D8C058B}" type="slidenum">
              <a:rPr lang="en-US" smtClean="0"/>
              <a:pPr/>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9A845-F184-4F3E-865A-3BCA4A80099C}" type="datetimeFigureOut">
              <a:rPr lang="en-US" smtClean="0"/>
              <a:pPr/>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F6C1C-6131-4698-9C6F-CABA3D8C058B}" type="slidenum">
              <a:rPr lang="en-US" smtClean="0"/>
              <a:pPr/>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09A845-F184-4F3E-865A-3BCA4A80099C}" type="datetimeFigureOut">
              <a:rPr lang="en-US" smtClean="0"/>
              <a:pPr/>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F6C1C-6131-4698-9C6F-CABA3D8C05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09A845-F184-4F3E-865A-3BCA4A80099C}" type="datetimeFigureOut">
              <a:rPr lang="en-US" smtClean="0"/>
              <a:pPr/>
              <a:t>1/29/13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F6C1C-6131-4698-9C6F-CABA3D8C058B}" type="slidenum">
              <a:rPr lang="en-US" smtClean="0"/>
              <a:pPr/>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09A845-F184-4F3E-865A-3BCA4A80099C}" type="datetimeFigureOut">
              <a:rPr lang="en-US" smtClean="0"/>
              <a:pPr/>
              <a:t>1/29/13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F6C1C-6131-4698-9C6F-CABA3D8C05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9A845-F184-4F3E-865A-3BCA4A80099C}" type="datetimeFigureOut">
              <a:rPr lang="en-US" smtClean="0"/>
              <a:pPr/>
              <a:t>1/29/13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F6C1C-6131-4698-9C6F-CABA3D8C05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9A845-F184-4F3E-865A-3BCA4A80099C}" type="datetimeFigureOut">
              <a:rPr lang="en-US" smtClean="0"/>
              <a:pPr/>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F6C1C-6131-4698-9C6F-CABA3D8C058B}" type="slidenum">
              <a:rPr lang="en-US" smtClean="0"/>
              <a:pPr/>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0809A845-F184-4F3E-865A-3BCA4A80099C}" type="datetimeFigureOut">
              <a:rPr lang="en-US" smtClean="0"/>
              <a:pPr/>
              <a:t>1/29/13</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1B1F6C1C-6131-4698-9C6F-CABA3D8C05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90800"/>
            <a:ext cx="8153400" cy="1828800"/>
          </a:xfrm>
          <a:solidFill>
            <a:schemeClr val="accent5">
              <a:alpha val="33000"/>
            </a:schemeClr>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4800" b="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Math Principles for Principals</a:t>
            </a:r>
            <a:br>
              <a:rPr lang="en-US" sz="4800" b="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endParaRPr lang="en-US" sz="4800" b="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7400"/>
            <a:ext cx="6938964" cy="1582271"/>
          </a:xfrm>
        </p:spPr>
        <p:txBody>
          <a:bodyPr>
            <a:normAutofit/>
          </a:bodyPr>
          <a:lstStyle/>
          <a:p>
            <a:r>
              <a:rPr lang="en-US" b="1" dirty="0" smtClean="0"/>
              <a:t>Teacher Knowledge</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advClick="0" advTm="1000">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438400"/>
            <a:ext cx="6938964" cy="1582271"/>
          </a:xfrm>
        </p:spPr>
        <p:txBody>
          <a:bodyPr>
            <a:normAutofit fontScale="90000"/>
          </a:bodyPr>
          <a:lstStyle/>
          <a:p>
            <a:r>
              <a:rPr lang="en-US" b="1" dirty="0" smtClean="0"/>
              <a:t>The Anatomy of a Math Lesson</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advClick="0" advTm="10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2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676400"/>
            <a:ext cx="6938964" cy="1582271"/>
          </a:xfrm>
        </p:spPr>
        <p:txBody>
          <a:bodyPr>
            <a:normAutofit fontScale="90000"/>
          </a:bodyPr>
          <a:lstStyle/>
          <a:p>
            <a:r>
              <a:rPr lang="en-US" b="1" dirty="0" smtClean="0"/>
              <a:t>Supervision Instruments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0"/>
            <a:ext cx="6938964" cy="1582271"/>
          </a:xfrm>
        </p:spPr>
        <p:txBody>
          <a:bodyPr/>
          <a:lstStyle/>
          <a:p>
            <a:r>
              <a:rPr lang="en-US" sz="6600" dirty="0" smtClean="0"/>
              <a:t>Questions</a:t>
            </a:r>
            <a:endParaRPr lang="en-US" sz="66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Hayden Planetarium </a:t>
            </a:r>
            <a:endParaRPr lang="en-US" dirty="0"/>
          </a:p>
        </p:txBody>
      </p:sp>
      <p:pic>
        <p:nvPicPr>
          <p:cNvPr id="7" name="Content Placeholder 6" descr="HAYDEN.jpg"/>
          <p:cNvPicPr>
            <a:picLocks noGrp="1" noChangeAspect="1"/>
          </p:cNvPicPr>
          <p:nvPr>
            <p:ph idx="1"/>
          </p:nvPr>
        </p:nvPicPr>
        <p:blipFill>
          <a:blip r:embed="rId3" cstate="print"/>
          <a:srcRect l="26269" r="26269"/>
          <a:stretch>
            <a:fillRect/>
          </a:stretch>
        </p:blipFill>
        <p:spPr/>
      </p:pic>
      <p:sp>
        <p:nvSpPr>
          <p:cNvPr id="6" name="Text Placeholder 5"/>
          <p:cNvSpPr>
            <a:spLocks noGrp="1"/>
          </p:cNvSpPr>
          <p:nvPr>
            <p:ph type="body" sz="half" idx="2"/>
          </p:nvPr>
        </p:nvSpPr>
        <p:spPr/>
        <p:txBody>
          <a:bodyPr>
            <a:normAutofit fontScale="92500" lnSpcReduction="10000"/>
          </a:bodyPr>
          <a:lstStyle/>
          <a:p>
            <a:r>
              <a:rPr lang="en-US" sz="2800" dirty="0" smtClean="0"/>
              <a:t>I grew up in New York City.</a:t>
            </a:r>
          </a:p>
          <a:p>
            <a:endParaRPr lang="en-US" sz="2800" dirty="0"/>
          </a:p>
          <a:p>
            <a:r>
              <a:rPr lang="en-US" sz="2800" dirty="0" smtClean="0"/>
              <a:t>One of my favorite places is the American Museum of Natural History</a:t>
            </a:r>
            <a:r>
              <a:rPr lang="en-US" dirty="0" smtClean="0"/>
              <a:t>.</a:t>
            </a:r>
            <a:endParaRPr lang="en-US" dirty="0"/>
          </a:p>
        </p:txBody>
      </p:sp>
      <p:pic>
        <p:nvPicPr>
          <p:cNvPr id="10" name="Picture 9" descr="HAYDEN.jpg"/>
          <p:cNvPicPr>
            <a:picLocks noChangeAspect="1"/>
          </p:cNvPicPr>
          <p:nvPr/>
        </p:nvPicPr>
        <p:blipFill>
          <a:blip r:embed="rId4" cstate="print"/>
          <a:stretch>
            <a:fillRect/>
          </a:stretch>
        </p:blipFill>
        <p:spPr>
          <a:xfrm>
            <a:off x="457200" y="0"/>
            <a:ext cx="8361123" cy="6858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advClick="0" advTm="1000">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3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b="1" dirty="0" smtClean="0"/>
              <a:t>Concrete actions that will improve student achievement</a:t>
            </a:r>
            <a:endParaRPr lang="en-US" b="1" dirty="0"/>
          </a:p>
        </p:txBody>
      </p:sp>
      <p:sp>
        <p:nvSpPr>
          <p:cNvPr id="4" name="Content Placeholder 2"/>
          <p:cNvSpPr txBox="1">
            <a:spLocks/>
          </p:cNvSpPr>
          <p:nvPr/>
        </p:nvSpPr>
        <p:spPr>
          <a:xfrm>
            <a:off x="457200" y="1981200"/>
            <a:ext cx="8229600" cy="579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20000"/>
              </a:lnSpc>
              <a:spcBef>
                <a:spcPct val="20000"/>
              </a:spcBef>
              <a:spcAft>
                <a:spcPts val="120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Overview of 2012 NAD Math Standards</a:t>
            </a:r>
          </a:p>
          <a:p>
            <a:pPr marL="342900" marR="0" lvl="0" indent="-342900" algn="l" defTabSz="914400" rtl="0" eaLnBrk="1" fontAlgn="auto" latinLnBrk="0" hangingPunct="1">
              <a:lnSpc>
                <a:spcPct val="120000"/>
              </a:lnSpc>
              <a:spcBef>
                <a:spcPct val="20000"/>
              </a:spcBef>
              <a:spcAft>
                <a:spcPts val="120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How Data Analysis Improves Math Performance</a:t>
            </a:r>
          </a:p>
          <a:p>
            <a:pPr marL="342900" marR="0" lvl="0" indent="-342900" algn="l" defTabSz="914400" rtl="0" eaLnBrk="1" fontAlgn="auto" latinLnBrk="0" hangingPunct="1">
              <a:lnSpc>
                <a:spcPct val="120000"/>
              </a:lnSpc>
              <a:spcBef>
                <a:spcPct val="20000"/>
              </a:spcBef>
              <a:spcAft>
                <a:spcPts val="120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Teacher Knowledge</a:t>
            </a:r>
          </a:p>
          <a:p>
            <a:pPr marL="342900" marR="0" lvl="0" indent="-342900" algn="l" defTabSz="914400" rtl="0" eaLnBrk="1" fontAlgn="auto" latinLnBrk="0" hangingPunct="1">
              <a:lnSpc>
                <a:spcPct val="120000"/>
              </a:lnSpc>
              <a:spcBef>
                <a:spcPct val="20000"/>
              </a:spcBef>
              <a:spcAft>
                <a:spcPts val="120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The Anatomy of a Math Lesson</a:t>
            </a:r>
          </a:p>
          <a:p>
            <a:pPr marL="342900" marR="0" lvl="0" indent="-342900" algn="l" defTabSz="914400" rtl="0" eaLnBrk="1" fontAlgn="auto" latinLnBrk="0" hangingPunct="1">
              <a:lnSpc>
                <a:spcPct val="120000"/>
              </a:lnSpc>
              <a:spcBef>
                <a:spcPct val="20000"/>
              </a:spcBef>
              <a:spcAft>
                <a:spcPts val="120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Supervision Instruments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advClick="0" advTm="1000">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514600"/>
            <a:ext cx="6938964" cy="1582271"/>
          </a:xfrm>
        </p:spPr>
        <p:txBody>
          <a:bodyPr>
            <a:normAutofit fontScale="90000"/>
          </a:bodyPr>
          <a:lstStyle/>
          <a:p>
            <a:r>
              <a:rPr lang="en-US" b="1" dirty="0" smtClean="0"/>
              <a:t>Overview of 2012 NAD Math Standards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6000" b="-36000"/>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advClick="0" advTm="1000">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8000"/>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3200"/>
            <a:ext cx="6938964" cy="1582271"/>
          </a:xfrm>
        </p:spPr>
        <p:txBody>
          <a:bodyPr>
            <a:normAutofit fontScale="90000"/>
          </a:bodyPr>
          <a:lstStyle/>
          <a:p>
            <a:r>
              <a:rPr lang="en-US" b="1" dirty="0" smtClean="0"/>
              <a:t>How Data Analysis Improves Math Performance</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advClick="0" advTm="1000">
    <p:cut/>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1623</TotalTime>
  <Words>914</Words>
  <Application>Microsoft Macintosh PowerPoint</Application>
  <PresentationFormat>On-screen Show (4:3)</PresentationFormat>
  <Paragraphs>131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Formal</vt:lpstr>
      <vt:lpstr>Math Principles for Principals </vt:lpstr>
      <vt:lpstr>Hayden Planetarium </vt:lpstr>
      <vt:lpstr>PowerPoint Presentation</vt:lpstr>
      <vt:lpstr>Concrete actions that will improve student achievement</vt:lpstr>
      <vt:lpstr>PowerPoint Presentation</vt:lpstr>
      <vt:lpstr>Overview of 2012 NAD Math Standards</vt:lpstr>
      <vt:lpstr>PowerPoint Presentation</vt:lpstr>
      <vt:lpstr>How Data Analysis Improves Math Performance</vt:lpstr>
      <vt:lpstr>PowerPoint Presentation</vt:lpstr>
      <vt:lpstr>Teacher Knowledge</vt:lpstr>
      <vt:lpstr>PowerPoint Presentation</vt:lpstr>
      <vt:lpstr>The Anatomy of a Math Lesson</vt:lpstr>
      <vt:lpstr>PowerPoint Presentation</vt:lpstr>
      <vt:lpstr>Supervision Instruments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dc:creator>
  <cp:lastModifiedBy>Ruth Urdaneta</cp:lastModifiedBy>
  <cp:revision>9</cp:revision>
  <cp:lastPrinted>2013-01-28T15:44:14Z</cp:lastPrinted>
  <dcterms:created xsi:type="dcterms:W3CDTF">2013-01-28T06:43:44Z</dcterms:created>
  <dcterms:modified xsi:type="dcterms:W3CDTF">2013-01-29T16:28:46Z</dcterms:modified>
</cp:coreProperties>
</file>