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440" r:id="rId3"/>
    <p:sldId id="378" r:id="rId4"/>
    <p:sldId id="442" r:id="rId5"/>
    <p:sldId id="336" r:id="rId6"/>
    <p:sldId id="317" r:id="rId7"/>
    <p:sldId id="386" r:id="rId8"/>
    <p:sldId id="388" r:id="rId9"/>
    <p:sldId id="314" r:id="rId10"/>
    <p:sldId id="389" r:id="rId11"/>
    <p:sldId id="316" r:id="rId12"/>
    <p:sldId id="344" r:id="rId13"/>
    <p:sldId id="441" r:id="rId14"/>
    <p:sldId id="379" r:id="rId15"/>
    <p:sldId id="381" r:id="rId16"/>
    <p:sldId id="380" r:id="rId17"/>
    <p:sldId id="443" r:id="rId18"/>
    <p:sldId id="42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1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6BC78-7841-4E08-B17B-123A6E492D49}" type="datetimeFigureOut">
              <a:rPr lang="en-US" smtClean="0"/>
              <a:pPr/>
              <a:t>4/22/13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2F469-9B9D-4E0D-9ED8-27FB109A94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26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E5D476-5A56-4394-B6E5-2A686B87019C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F6DCCD-C30A-43BC-A2C8-32F1C3F4DA9A}" type="datetimeFigureOut">
              <a:rPr lang="en-US" smtClean="0"/>
              <a:pPr/>
              <a:t>4/22/13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B685C5-DDC7-4686-9BEE-136BC3318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F6DCCD-C30A-43BC-A2C8-32F1C3F4DA9A}" type="datetimeFigureOut">
              <a:rPr lang="en-US" smtClean="0"/>
              <a:pPr/>
              <a:t>4/22/13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B685C5-DDC7-4686-9BEE-136BC3318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F6DCCD-C30A-43BC-A2C8-32F1C3F4DA9A}" type="datetimeFigureOut">
              <a:rPr lang="en-US" smtClean="0"/>
              <a:pPr/>
              <a:t>4/22/13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B685C5-DDC7-4686-9BEE-136BC3318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F6DCCD-C30A-43BC-A2C8-32F1C3F4DA9A}" type="datetimeFigureOut">
              <a:rPr lang="en-US" smtClean="0"/>
              <a:pPr/>
              <a:t>4/22/13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B685C5-DDC7-4686-9BEE-136BC33180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F6DCCD-C30A-43BC-A2C8-32F1C3F4DA9A}" type="datetimeFigureOut">
              <a:rPr lang="en-US" smtClean="0"/>
              <a:pPr/>
              <a:t>4/22/13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B685C5-DDC7-4686-9BEE-136BC33180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F6DCCD-C30A-43BC-A2C8-32F1C3F4DA9A}" type="datetimeFigureOut">
              <a:rPr lang="en-US" smtClean="0"/>
              <a:pPr/>
              <a:t>4/22/13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B685C5-DDC7-4686-9BEE-136BC33180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F6DCCD-C30A-43BC-A2C8-32F1C3F4DA9A}" type="datetimeFigureOut">
              <a:rPr lang="en-US" smtClean="0"/>
              <a:pPr/>
              <a:t>4/22/13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B685C5-DDC7-4686-9BEE-136BC3318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F6DCCD-C30A-43BC-A2C8-32F1C3F4DA9A}" type="datetimeFigureOut">
              <a:rPr lang="en-US" smtClean="0"/>
              <a:pPr/>
              <a:t>4/22/13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B685C5-DDC7-4686-9BEE-136BC33180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F6DCCD-C30A-43BC-A2C8-32F1C3F4DA9A}" type="datetimeFigureOut">
              <a:rPr lang="en-US" smtClean="0"/>
              <a:pPr/>
              <a:t>4/22/13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B685C5-DDC7-4686-9BEE-136BC3318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F6DCCD-C30A-43BC-A2C8-32F1C3F4DA9A}" type="datetimeFigureOut">
              <a:rPr lang="en-US" smtClean="0"/>
              <a:pPr/>
              <a:t>4/22/13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B685C5-DDC7-4686-9BEE-136BC3318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F6DCCD-C30A-43BC-A2C8-32F1C3F4DA9A}" type="datetimeFigureOut">
              <a:rPr lang="en-US" smtClean="0"/>
              <a:pPr/>
              <a:t>4/22/13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B685C5-DDC7-4686-9BEE-136BC33180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F6DCCD-C30A-43BC-A2C8-32F1C3F4DA9A}" type="datetimeFigureOut">
              <a:rPr lang="en-US" smtClean="0"/>
              <a:pPr/>
              <a:t>4/22/13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3B685C5-DDC7-4686-9BEE-136BC3318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Seven Best Practices in Fundraising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Presented to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Adventist Educational Leaders and Practitioners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By Dr. Lilya Wagner, CFRE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Mail (personal, impersonal, mass)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Telephone (personal, </a:t>
            </a:r>
            <a:r>
              <a:rPr lang="en-US" sz="2400" dirty="0" err="1" smtClean="0"/>
              <a:t>phonathons</a:t>
            </a:r>
            <a:r>
              <a:rPr lang="en-US" sz="2400" dirty="0" smtClean="0"/>
              <a:t>, telemarketing)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Events (various types and purposes)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Proposals and other written requests.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The Internet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The face-to-face request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Fees for service, products, other legitimate income-producing activities.</a:t>
            </a:r>
          </a:p>
          <a:p>
            <a:pPr>
              <a:lnSpc>
                <a:spcPct val="80000"/>
              </a:lnSpc>
              <a:buNone/>
            </a:pPr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i="1" dirty="0" smtClean="0"/>
              <a:t>5.	What tools work best for 	fundraising?</a:t>
            </a:r>
            <a:endParaRPr lang="en-US" sz="3200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Biblical injunctions vs. secular research.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i="1" dirty="0" smtClean="0"/>
              <a:t>6.	Mutual benefits of philanthropy.</a:t>
            </a:r>
            <a:endParaRPr lang="en-US" sz="3200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Reasons for planning.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Types of plans.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Side benefits of plans.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Who is involved in planning.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i="1" dirty="0" smtClean="0"/>
              <a:t>7.	Why should there be a plan?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Fundraising is ministry.  It is following the example of Jesus, of following God’s advice and request that we be generous.</a:t>
            </a:r>
          </a:p>
          <a:p>
            <a:r>
              <a:rPr lang="en-US" dirty="0" smtClean="0"/>
              <a:t>When we do fundraising, we are able to help people be generous and follow Biblical  advice.</a:t>
            </a:r>
          </a:p>
          <a:p>
            <a:r>
              <a:rPr lang="en-US" dirty="0" smtClean="0"/>
              <a:t>Fundraising is a thoughtful, careful process that involves and investment of resources, time, a team, and best practices.</a:t>
            </a:r>
          </a:p>
          <a:p>
            <a:r>
              <a:rPr lang="en-US" dirty="0" smtClean="0"/>
              <a:t>Fundraising is more successful when it is seen as a creation of opportunities, not plugging the hole in the dam.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Closing Thoughts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There is strong leadership at the leadership and lay levels.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There is a supportive infrastructure.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There is good communication with all constituents.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There is an understanding that it takes money to raise money, while at the same time there is accountability and attention to efficiency and effectiveness measures.</a:t>
            </a:r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/>
              <a:t>Fundraising will succeed when . . 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If not, what will happen?</a:t>
            </a:r>
          </a:p>
          <a:p>
            <a:pPr eaLnBrk="1" hangingPunct="1"/>
            <a:r>
              <a:rPr lang="en-US" dirty="0" smtClean="0"/>
              <a:t>How much better can we do?</a:t>
            </a:r>
          </a:p>
          <a:p>
            <a:pPr eaLnBrk="1" hangingPunct="1"/>
            <a:r>
              <a:rPr lang="en-US" dirty="0" smtClean="0"/>
              <a:t>What else do we need to or want to do?</a:t>
            </a:r>
          </a:p>
          <a:p>
            <a:pPr eaLnBrk="1" hangingPunct="1"/>
            <a:r>
              <a:rPr lang="en-US" dirty="0" smtClean="0"/>
              <a:t>Contingency plans—the “what-if” lessons.</a:t>
            </a:r>
          </a:p>
          <a:p>
            <a:pPr eaLnBrk="1" hangingPunct="1"/>
            <a:r>
              <a:rPr lang="en-US" dirty="0" smtClean="0"/>
              <a:t>Consideration of all side-benefits.</a:t>
            </a:r>
          </a:p>
          <a:p>
            <a:pPr eaLnBrk="1" hangingPunct="1"/>
            <a:r>
              <a:rPr lang="en-US" dirty="0" smtClean="0"/>
              <a:t>Keeping up in challenging times!  </a:t>
            </a:r>
          </a:p>
          <a:p>
            <a:pPr eaLnBrk="1" hangingPunct="1"/>
            <a:endParaRPr lang="en-US" dirty="0" smtClean="0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Why Fundraising?	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Lack of coordination.</a:t>
            </a:r>
          </a:p>
          <a:p>
            <a:pPr eaLnBrk="1" hangingPunct="1"/>
            <a:r>
              <a:rPr lang="en-US" sz="2800" dirty="0" smtClean="0"/>
              <a:t>Risk of alienating donors when process isn’t clear.</a:t>
            </a:r>
          </a:p>
          <a:p>
            <a:pPr eaLnBrk="1" hangingPunct="1"/>
            <a:r>
              <a:rPr lang="en-US" sz="2800" dirty="0" smtClean="0"/>
              <a:t>Perception of no-need.</a:t>
            </a:r>
          </a:p>
          <a:p>
            <a:pPr eaLnBrk="1" hangingPunct="1"/>
            <a:r>
              <a:rPr lang="en-US" sz="2800" dirty="0" smtClean="0"/>
              <a:t>Not enough resources invested.</a:t>
            </a:r>
          </a:p>
          <a:p>
            <a:pPr eaLnBrk="1" hangingPunct="1"/>
            <a:r>
              <a:rPr lang="en-US" sz="2800" dirty="0" smtClean="0"/>
              <a:t>Not an organized effort.</a:t>
            </a:r>
          </a:p>
          <a:p>
            <a:pPr eaLnBrk="1" hangingPunct="1"/>
            <a:r>
              <a:rPr lang="en-US" sz="2800" dirty="0" smtClean="0"/>
              <a:t>Haphazard and not focused.</a:t>
            </a:r>
          </a:p>
          <a:p>
            <a:pPr eaLnBrk="1" hangingPunct="1"/>
            <a:r>
              <a:rPr lang="en-US" sz="2800" dirty="0" smtClean="0"/>
              <a:t>Other?</a:t>
            </a: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Challenges for Fundraising</a:t>
            </a:r>
          </a:p>
        </p:txBody>
      </p:sp>
    </p:spTree>
  </p:cSld>
  <p:clrMapOvr>
    <a:masterClrMapping/>
  </p:clrMapOvr>
  <p:transition xmlns:p14="http://schemas.microsoft.com/office/powerpoint/2010/main">
    <p:push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		Fundraising is . . . 	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eaLnBrk="1" hangingPunct="1"/>
            <a:r>
              <a:rPr lang="en-US" dirty="0" smtClean="0"/>
              <a:t>The right person asking</a:t>
            </a:r>
          </a:p>
          <a:p>
            <a:pPr eaLnBrk="1" hangingPunct="1"/>
            <a:r>
              <a:rPr lang="en-US" dirty="0" smtClean="0"/>
              <a:t>The right prospect</a:t>
            </a:r>
          </a:p>
          <a:p>
            <a:pPr eaLnBrk="1" hangingPunct="1"/>
            <a:r>
              <a:rPr lang="en-US" dirty="0" smtClean="0"/>
              <a:t>For the right cause</a:t>
            </a:r>
          </a:p>
          <a:p>
            <a:pPr eaLnBrk="1" hangingPunct="1"/>
            <a:r>
              <a:rPr lang="en-US" dirty="0" smtClean="0"/>
              <a:t>In the right way</a:t>
            </a:r>
          </a:p>
          <a:p>
            <a:pPr eaLnBrk="1" hangingPunct="1"/>
            <a:r>
              <a:rPr lang="en-US" dirty="0" smtClean="0"/>
              <a:t>For the right amount</a:t>
            </a:r>
          </a:p>
          <a:p>
            <a:pPr eaLnBrk="1" hangingPunct="1"/>
            <a:r>
              <a:rPr lang="en-US" dirty="0" smtClean="0"/>
              <a:t>At the right time</a:t>
            </a:r>
          </a:p>
          <a:p>
            <a:pPr lvl="2"/>
            <a:r>
              <a:rPr lang="en-US" sz="1200" dirty="0" smtClean="0"/>
              <a:t>From The Fund Raising School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>
    <p:strips dir="r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/>
      <p:bldP spid="8806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algn="ctr">
              <a:buClr>
                <a:schemeClr val="accent1"/>
              </a:buClr>
              <a:buSzPct val="85000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Bradley Hand ITC" pitchFamily="66" charset="0"/>
              </a:rPr>
              <a:t>IT’S NOT </a:t>
            </a:r>
          </a:p>
          <a:p>
            <a:pPr marL="274320" lvl="1" algn="ctr">
              <a:buClr>
                <a:schemeClr val="accent1"/>
              </a:buClr>
              <a:buSzPct val="85000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Bradley Hand ITC" pitchFamily="66" charset="0"/>
              </a:rPr>
              <a:t>ABOUT THE MONEY</a:t>
            </a:r>
          </a:p>
          <a:p>
            <a:pPr marL="274320" lvl="1" algn="ctr">
              <a:buClr>
                <a:schemeClr val="accent1"/>
              </a:buClr>
              <a:buSzPct val="85000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Bradley Hand ITC" pitchFamily="66" charset="0"/>
              </a:rPr>
              <a:t>IT’S ABOUT </a:t>
            </a:r>
          </a:p>
          <a:p>
            <a:pPr marL="274320" lvl="1" algn="ctr">
              <a:buClr>
                <a:schemeClr val="accent1"/>
              </a:buClr>
              <a:buSzPct val="85000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Bradley Hand ITC" pitchFamily="66" charset="0"/>
              </a:rPr>
              <a:t>GOOD CAUSES </a:t>
            </a:r>
          </a:p>
          <a:p>
            <a:pPr marL="274320" lvl="1" algn="ctr">
              <a:buClr>
                <a:schemeClr val="accent1"/>
              </a:buClr>
              <a:buSzPct val="85000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Bradley Hand ITC" pitchFamily="66" charset="0"/>
              </a:rPr>
              <a:t>THAT HAVE A PRICE TAG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r>
              <a:rPr lang="en-US" sz="2400" dirty="0" smtClean="0"/>
              <a:t>Who gives and for what?  Understand your sources and motivations for giving.</a:t>
            </a:r>
          </a:p>
          <a:p>
            <a:pPr marL="624078" indent="-514350">
              <a:buAutoNum type="arabicPeriod"/>
            </a:pPr>
            <a:r>
              <a:rPr lang="en-US" sz="2400" dirty="0" smtClean="0"/>
              <a:t>Who should be asking for funds?  </a:t>
            </a:r>
          </a:p>
          <a:p>
            <a:pPr marL="624078" indent="-514350">
              <a:buAutoNum type="arabicPeriod"/>
            </a:pPr>
            <a:r>
              <a:rPr lang="en-US" sz="2400" dirty="0" smtClean="0"/>
              <a:t>How do you make a case for your cause?</a:t>
            </a:r>
          </a:p>
          <a:p>
            <a:pPr marL="624078" indent="-514350">
              <a:buAutoNum type="arabicPeriod"/>
            </a:pPr>
            <a:r>
              <a:rPr lang="en-US" sz="2400" dirty="0" smtClean="0"/>
              <a:t>What is the current environment for philanthropy?</a:t>
            </a:r>
          </a:p>
          <a:p>
            <a:pPr marL="624078" indent="-514350">
              <a:buAutoNum type="arabicPeriod"/>
            </a:pPr>
            <a:r>
              <a:rPr lang="en-US" sz="2400" dirty="0" smtClean="0"/>
              <a:t>What tools work best for fundraising?</a:t>
            </a:r>
          </a:p>
          <a:p>
            <a:pPr marL="624078" indent="-514350">
              <a:buAutoNum type="arabicPeriod"/>
            </a:pPr>
            <a:r>
              <a:rPr lang="en-US" sz="2400" dirty="0" smtClean="0"/>
              <a:t>What are the mutual benefits of philanthropy—to the organization and to the donor?</a:t>
            </a:r>
          </a:p>
          <a:p>
            <a:pPr marL="624078" indent="-514350">
              <a:buAutoNum type="arabicPeriod"/>
            </a:pPr>
            <a:r>
              <a:rPr lang="en-US" sz="2400" dirty="0" smtClean="0"/>
              <a:t>Why should there be a plan?</a:t>
            </a:r>
          </a:p>
          <a:p>
            <a:pPr marL="624078" indent="-514350">
              <a:buAutoNum type="arabicPeriod"/>
            </a:pPr>
            <a:endParaRPr lang="en-US" sz="2400" dirty="0" smtClean="0"/>
          </a:p>
          <a:p>
            <a:pPr marL="624078" indent="-514350">
              <a:buAutoNum type="arabicPeriod"/>
            </a:pPr>
            <a:endParaRPr lang="en-US" dirty="0" smtClean="0"/>
          </a:p>
          <a:p>
            <a:pPr marL="624078" indent="-514350">
              <a:buAutoNum type="arabicPeriod"/>
            </a:pPr>
            <a:endParaRPr lang="en-US" dirty="0" smtClean="0"/>
          </a:p>
          <a:p>
            <a:pPr marL="624078" indent="-514350">
              <a:buAutoNum type="arabicPeriod"/>
            </a:pPr>
            <a:endParaRPr lang="en-US" dirty="0" smtClean="0"/>
          </a:p>
          <a:p>
            <a:pPr marL="624078" indent="-514350"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Agenda:  Understanding the </a:t>
            </a:r>
            <a:br>
              <a:rPr lang="en-US" sz="3200" dirty="0" smtClean="0"/>
            </a:br>
            <a:r>
              <a:rPr lang="en-US" sz="3200" dirty="0" smtClean="0"/>
              <a:t>7 best practices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Fundraising is a </a:t>
            </a:r>
            <a:r>
              <a:rPr lang="en-US" sz="2800" b="1" dirty="0" smtClean="0"/>
              <a:t>process</a:t>
            </a:r>
            <a:r>
              <a:rPr lang="en-US" sz="2800" dirty="0" smtClean="0"/>
              <a:t>, an organized approach to managing resources—human and financial.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Fundraising is a </a:t>
            </a:r>
            <a:r>
              <a:rPr lang="en-US" sz="2800" b="1" dirty="0" smtClean="0"/>
              <a:t>team</a:t>
            </a:r>
            <a:r>
              <a:rPr lang="en-US" sz="2800" dirty="0" smtClean="0"/>
              <a:t> effort, and a coordinated effort, if it is successful.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Fundraising requires </a:t>
            </a:r>
            <a:r>
              <a:rPr lang="en-US" sz="2800" b="1" dirty="0" smtClean="0"/>
              <a:t>investment</a:t>
            </a:r>
            <a:r>
              <a:rPr lang="en-US" sz="2800" dirty="0" smtClean="0"/>
              <a:t> of resources—time, money, commitment, and staff.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Fundraising requires </a:t>
            </a:r>
            <a:r>
              <a:rPr lang="en-US" sz="2800" b="1" dirty="0" smtClean="0"/>
              <a:t>accountability, </a:t>
            </a:r>
            <a:r>
              <a:rPr lang="en-US" sz="2800" dirty="0" smtClean="0"/>
              <a:t>good management, organized efforts, clear communication, and excellent customer service.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Fundraising takes time.</a:t>
            </a: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Essential Concepts</a:t>
            </a:r>
          </a:p>
        </p:txBody>
      </p:sp>
    </p:spTree>
  </p:cSld>
  <p:clrMapOvr>
    <a:masterClrMapping/>
  </p:clrMapOvr>
  <p:transition xmlns:p14="http://schemas.microsoft.com/office/powerpoint/2010/main">
    <p:split orient="vert" dir="in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Understanding your sources and motivations for giving.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i="1" dirty="0" smtClean="0"/>
              <a:t>1.	Who gives and for what?</a:t>
            </a:r>
            <a:endParaRPr lang="en-US" sz="3200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Foundations (what kinds and where located?)</a:t>
            </a:r>
          </a:p>
          <a:p>
            <a:pPr eaLnBrk="1" hangingPunct="1"/>
            <a:r>
              <a:rPr lang="en-US" sz="2800" dirty="0" smtClean="0"/>
              <a:t>Business (all kinds)</a:t>
            </a:r>
          </a:p>
          <a:p>
            <a:pPr eaLnBrk="1" hangingPunct="1"/>
            <a:r>
              <a:rPr lang="en-US" sz="2800" dirty="0" smtClean="0"/>
              <a:t>Associations</a:t>
            </a:r>
          </a:p>
          <a:p>
            <a:pPr eaLnBrk="1" hangingPunct="1"/>
            <a:r>
              <a:rPr lang="en-US" sz="2800" dirty="0" smtClean="0"/>
              <a:t>Churches</a:t>
            </a:r>
          </a:p>
          <a:p>
            <a:pPr eaLnBrk="1" hangingPunct="1"/>
            <a:r>
              <a:rPr lang="en-US" sz="2800" dirty="0" smtClean="0"/>
              <a:t>Governments</a:t>
            </a:r>
          </a:p>
          <a:p>
            <a:pPr eaLnBrk="1" hangingPunct="1"/>
            <a:r>
              <a:rPr lang="en-US" sz="2800" dirty="0" smtClean="0"/>
              <a:t>INDIVIDUALS!</a:t>
            </a:r>
          </a:p>
          <a:p>
            <a:pPr eaLnBrk="1" hangingPunct="1"/>
            <a:r>
              <a:rPr lang="en-US" sz="2800" dirty="0" smtClean="0"/>
              <a:t>Other?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Possible Donors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457200" y="1684338"/>
            <a:ext cx="3989388" cy="37719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SzPct val="140000"/>
              <a:buFont typeface="Wingdings" pitchFamily="2" charset="2"/>
              <a:buChar char="§"/>
            </a:pPr>
            <a:r>
              <a:rPr lang="en-US" sz="1800" dirty="0" smtClean="0"/>
              <a:t>Communities of participation</a:t>
            </a:r>
          </a:p>
          <a:p>
            <a:pPr eaLnBrk="1" hangingPunct="1">
              <a:lnSpc>
                <a:spcPct val="80000"/>
              </a:lnSpc>
              <a:buSzPct val="140000"/>
              <a:buFont typeface="Wingdings" pitchFamily="2" charset="2"/>
              <a:buNone/>
            </a:pPr>
            <a:r>
              <a:rPr lang="en-US" sz="1800" i="1" dirty="0" smtClean="0"/>
              <a:t>	   association</a:t>
            </a:r>
          </a:p>
          <a:p>
            <a:pPr eaLnBrk="1" hangingPunct="1">
              <a:lnSpc>
                <a:spcPct val="80000"/>
              </a:lnSpc>
              <a:buSzPct val="140000"/>
              <a:buFont typeface="Wingdings" pitchFamily="2" charset="2"/>
              <a:buChar char="§"/>
            </a:pPr>
            <a:endParaRPr lang="en-US" sz="1800" i="1" dirty="0" smtClean="0"/>
          </a:p>
          <a:p>
            <a:pPr eaLnBrk="1" hangingPunct="1">
              <a:lnSpc>
                <a:spcPct val="80000"/>
              </a:lnSpc>
              <a:buSzPct val="140000"/>
              <a:buFont typeface="Wingdings" pitchFamily="2" charset="2"/>
              <a:buChar char="§"/>
            </a:pPr>
            <a:r>
              <a:rPr lang="en-US" sz="1800" dirty="0" smtClean="0"/>
              <a:t>Frameworks of consciousness</a:t>
            </a:r>
          </a:p>
          <a:p>
            <a:pPr eaLnBrk="1" hangingPunct="1">
              <a:lnSpc>
                <a:spcPct val="80000"/>
              </a:lnSpc>
              <a:buSzPct val="140000"/>
              <a:buFont typeface="Wingdings" pitchFamily="2" charset="2"/>
              <a:buNone/>
            </a:pPr>
            <a:r>
              <a:rPr lang="en-US" sz="1800" i="1" dirty="0" smtClean="0"/>
              <a:t>	   identification with cause</a:t>
            </a:r>
          </a:p>
          <a:p>
            <a:pPr eaLnBrk="1" hangingPunct="1">
              <a:lnSpc>
                <a:spcPct val="80000"/>
              </a:lnSpc>
              <a:buSzPct val="140000"/>
              <a:buFont typeface="Wingdings" pitchFamily="2" charset="2"/>
              <a:buChar char="§"/>
            </a:pPr>
            <a:endParaRPr lang="en-US" sz="1800" i="1" dirty="0" smtClean="0"/>
          </a:p>
          <a:p>
            <a:pPr eaLnBrk="1" hangingPunct="1">
              <a:lnSpc>
                <a:spcPct val="80000"/>
              </a:lnSpc>
              <a:buSzPct val="140000"/>
              <a:buFont typeface="Wingdings" pitchFamily="2" charset="2"/>
              <a:buChar char="§"/>
            </a:pPr>
            <a:r>
              <a:rPr lang="en-US" sz="1800" dirty="0" smtClean="0"/>
              <a:t>Invitation to participate</a:t>
            </a:r>
          </a:p>
          <a:p>
            <a:pPr eaLnBrk="1" hangingPunct="1">
              <a:lnSpc>
                <a:spcPct val="80000"/>
              </a:lnSpc>
              <a:buSzPct val="140000"/>
              <a:buFont typeface="Wingdings" pitchFamily="2" charset="2"/>
              <a:buNone/>
            </a:pPr>
            <a:r>
              <a:rPr lang="en-US" sz="1800" i="1" dirty="0" smtClean="0"/>
              <a:t>	   Asked to give</a:t>
            </a:r>
          </a:p>
          <a:p>
            <a:pPr eaLnBrk="1" hangingPunct="1">
              <a:lnSpc>
                <a:spcPct val="80000"/>
              </a:lnSpc>
              <a:buSzPct val="140000"/>
              <a:buFont typeface="Wingdings" pitchFamily="2" charset="2"/>
              <a:buChar char="§"/>
            </a:pPr>
            <a:endParaRPr lang="en-US" sz="1800" i="1" dirty="0" smtClean="0"/>
          </a:p>
          <a:p>
            <a:pPr eaLnBrk="1" hangingPunct="1">
              <a:lnSpc>
                <a:spcPct val="80000"/>
              </a:lnSpc>
              <a:buSzPct val="140000"/>
              <a:buFont typeface="Wingdings" pitchFamily="2" charset="2"/>
              <a:buChar char="§"/>
            </a:pPr>
            <a:r>
              <a:rPr lang="en-US" sz="1800" dirty="0" smtClean="0"/>
              <a:t>Discretionary resources</a:t>
            </a:r>
          </a:p>
          <a:p>
            <a:pPr eaLnBrk="1" hangingPunct="1">
              <a:lnSpc>
                <a:spcPct val="80000"/>
              </a:lnSpc>
              <a:buSzPct val="140000"/>
              <a:buFont typeface="Wingdings" pitchFamily="2" charset="2"/>
              <a:buNone/>
            </a:pPr>
            <a:r>
              <a:rPr lang="en-US" sz="1800" i="1" dirty="0" smtClean="0"/>
              <a:t>	   Accepted capacity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13275" y="1684338"/>
            <a:ext cx="4038600" cy="37322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SzPct val="140000"/>
              <a:buFont typeface="Wingdings" pitchFamily="2" charset="2"/>
              <a:buChar char="§"/>
            </a:pPr>
            <a:r>
              <a:rPr lang="en-US" sz="1800" dirty="0" smtClean="0"/>
              <a:t>Models/experiences from youth</a:t>
            </a:r>
          </a:p>
          <a:p>
            <a:pPr eaLnBrk="1" hangingPunct="1">
              <a:lnSpc>
                <a:spcPct val="80000"/>
              </a:lnSpc>
              <a:buSzPct val="140000"/>
              <a:buFont typeface="Wingdings" pitchFamily="2" charset="2"/>
              <a:buNone/>
            </a:pPr>
            <a:r>
              <a:rPr lang="en-US" sz="1800" i="1" dirty="0" smtClean="0"/>
              <a:t>	   Positive examples</a:t>
            </a:r>
          </a:p>
          <a:p>
            <a:pPr eaLnBrk="1" hangingPunct="1">
              <a:lnSpc>
                <a:spcPct val="80000"/>
              </a:lnSpc>
              <a:buSzPct val="140000"/>
              <a:buFont typeface="Wingdings" pitchFamily="2" charset="2"/>
              <a:buChar char="§"/>
            </a:pPr>
            <a:endParaRPr lang="en-US" sz="1800" i="1" dirty="0" smtClean="0"/>
          </a:p>
          <a:p>
            <a:pPr eaLnBrk="1" hangingPunct="1">
              <a:lnSpc>
                <a:spcPct val="80000"/>
              </a:lnSpc>
              <a:buSzPct val="140000"/>
              <a:buFont typeface="Wingdings" pitchFamily="2" charset="2"/>
              <a:buChar char="§"/>
            </a:pPr>
            <a:r>
              <a:rPr lang="en-US" sz="1800" dirty="0" smtClean="0"/>
              <a:t>Intrinsic and extrinsic rewards</a:t>
            </a:r>
          </a:p>
          <a:p>
            <a:pPr eaLnBrk="1" hangingPunct="1">
              <a:lnSpc>
                <a:spcPct val="80000"/>
              </a:lnSpc>
              <a:buSzPct val="140000"/>
              <a:buFont typeface="Wingdings" pitchFamily="2" charset="2"/>
              <a:buNone/>
            </a:pPr>
            <a:r>
              <a:rPr lang="en-US" sz="1800" i="1" dirty="0" smtClean="0"/>
              <a:t>	   Positive outcomes</a:t>
            </a:r>
          </a:p>
          <a:p>
            <a:pPr eaLnBrk="1" hangingPunct="1">
              <a:lnSpc>
                <a:spcPct val="80000"/>
              </a:lnSpc>
              <a:buSzPct val="140000"/>
              <a:buFont typeface="Wingdings" pitchFamily="2" charset="2"/>
              <a:buChar char="§"/>
            </a:pPr>
            <a:endParaRPr lang="en-US" sz="1800" i="1" dirty="0" smtClean="0"/>
          </a:p>
          <a:p>
            <a:pPr eaLnBrk="1" hangingPunct="1">
              <a:lnSpc>
                <a:spcPct val="80000"/>
              </a:lnSpc>
              <a:buSzPct val="140000"/>
              <a:buFont typeface="Wingdings" pitchFamily="2" charset="2"/>
              <a:buChar char="§"/>
            </a:pPr>
            <a:r>
              <a:rPr lang="en-US" sz="1800" dirty="0" smtClean="0"/>
              <a:t>Urgency and effectiveness</a:t>
            </a:r>
          </a:p>
          <a:p>
            <a:pPr eaLnBrk="1" hangingPunct="1">
              <a:lnSpc>
                <a:spcPct val="80000"/>
              </a:lnSpc>
              <a:buSzPct val="140000"/>
              <a:buFont typeface="Wingdings" pitchFamily="2" charset="2"/>
              <a:buNone/>
            </a:pPr>
            <a:r>
              <a:rPr lang="en-US" sz="1800" i="1" dirty="0" smtClean="0"/>
              <a:t>	   Philanthropy meeting needs</a:t>
            </a:r>
          </a:p>
          <a:p>
            <a:pPr eaLnBrk="1" hangingPunct="1">
              <a:lnSpc>
                <a:spcPct val="80000"/>
              </a:lnSpc>
              <a:buSzPct val="140000"/>
              <a:buFont typeface="Wingdings" pitchFamily="2" charset="2"/>
              <a:buChar char="§"/>
            </a:pPr>
            <a:endParaRPr lang="en-US" sz="1800" i="1" dirty="0" smtClean="0"/>
          </a:p>
          <a:p>
            <a:pPr eaLnBrk="1" hangingPunct="1">
              <a:lnSpc>
                <a:spcPct val="80000"/>
              </a:lnSpc>
              <a:buSzPct val="140000"/>
              <a:buFont typeface="Wingdings" pitchFamily="2" charset="2"/>
              <a:buChar char="§"/>
            </a:pPr>
            <a:r>
              <a:rPr lang="en-US" sz="1800" dirty="0" smtClean="0"/>
              <a:t>Demographic characteristics</a:t>
            </a:r>
          </a:p>
          <a:p>
            <a:pPr eaLnBrk="1" hangingPunct="1">
              <a:lnSpc>
                <a:spcPct val="80000"/>
              </a:lnSpc>
              <a:buSzPct val="140000"/>
              <a:buFont typeface="Wingdings" pitchFamily="2" charset="2"/>
              <a:buNone/>
            </a:pPr>
            <a:r>
              <a:rPr lang="en-US" sz="1800" i="1" dirty="0" smtClean="0"/>
              <a:t>	   Circumstances affecting</a:t>
            </a:r>
            <a:br>
              <a:rPr lang="en-US" sz="1800" i="1" dirty="0" smtClean="0"/>
            </a:br>
            <a:r>
              <a:rPr lang="en-US" sz="1800" i="1" dirty="0" smtClean="0"/>
              <a:t>   giving</a:t>
            </a:r>
          </a:p>
          <a:p>
            <a:pPr eaLnBrk="1" hangingPunct="1">
              <a:lnSpc>
                <a:spcPct val="80000"/>
              </a:lnSpc>
              <a:buSzPct val="140000"/>
              <a:buFont typeface="Wingdings" pitchFamily="2" charset="2"/>
              <a:buChar char="§"/>
            </a:pPr>
            <a:endParaRPr lang="en-US" sz="1800" dirty="0" smtClean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Determinants of Charitable Giving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4953000" y="2286000"/>
            <a:ext cx="373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609600" y="5791200"/>
            <a:ext cx="7848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/>
              <a:t>Material adapted from research by Paul G. Schervish. </a:t>
            </a:r>
            <a:br>
              <a:rPr lang="en-US" sz="1400"/>
            </a:br>
            <a:r>
              <a:rPr lang="en-US" sz="1400"/>
              <a:t>For further explanation see www.bc.edu/research/swri.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Team versus solo performance.</a:t>
            </a:r>
          </a:p>
          <a:p>
            <a:pPr lvl="0"/>
            <a:r>
              <a:rPr lang="en-US" dirty="0" smtClean="0"/>
              <a:t>Appropriate roles for leaders.</a:t>
            </a:r>
          </a:p>
          <a:p>
            <a:pPr lvl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i="1" dirty="0" smtClean="0"/>
              <a:t>2.	Who should be asking for funds??</a:t>
            </a:r>
            <a:endParaRPr lang="en-US" sz="3200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sz="2400" dirty="0" smtClean="0"/>
              <a:t>What problem are you trying to solve, or what need are you attempting to meet?</a:t>
            </a:r>
          </a:p>
          <a:p>
            <a:r>
              <a:rPr lang="en-US" sz="2400" dirty="0" smtClean="0"/>
              <a:t>What outcomes can the donor expect?</a:t>
            </a:r>
          </a:p>
          <a:p>
            <a:r>
              <a:rPr lang="en-US" sz="2400" dirty="0" smtClean="0"/>
              <a:t>Why is this important to accomplish (values).</a:t>
            </a:r>
          </a:p>
          <a:p>
            <a:r>
              <a:rPr lang="en-US" sz="2400" dirty="0" smtClean="0"/>
              <a:t>How will you do it, and other details?</a:t>
            </a:r>
          </a:p>
          <a:p>
            <a:r>
              <a:rPr lang="en-US" sz="2400" dirty="0" smtClean="0"/>
              <a:t>A case should answer the question “So what?!”  What difference will it make if a donor gives?”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i="1" dirty="0" smtClean="0"/>
              <a:t>3.	How do you make a case for your cause?</a:t>
            </a:r>
            <a:endParaRPr lang="en-US" sz="3200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Giving statistics.</a:t>
            </a:r>
          </a:p>
          <a:p>
            <a:r>
              <a:rPr lang="en-US" dirty="0" smtClean="0"/>
              <a:t>Church member giving.</a:t>
            </a:r>
          </a:p>
          <a:p>
            <a:r>
              <a:rPr lang="en-US" dirty="0" smtClean="0"/>
              <a:t>Effect of the economy.</a:t>
            </a:r>
          </a:p>
          <a:p>
            <a:r>
              <a:rPr lang="en-US" dirty="0" smtClean="0"/>
              <a:t>What impacts giving?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i="1" dirty="0" smtClean="0"/>
              <a:t>4.	What is the current environment for 	philanthropy?</a:t>
            </a:r>
            <a:endParaRPr lang="en-US" sz="3200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170</TotalTime>
  <Words>615</Words>
  <Application>Microsoft Macintosh PowerPoint</Application>
  <PresentationFormat>On-screen Show (4:3)</PresentationFormat>
  <Paragraphs>124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Seven Best Practices in Fundraising</vt:lpstr>
      <vt:lpstr>Agenda:  Understanding the  7 best practices</vt:lpstr>
      <vt:lpstr>Essential Concepts</vt:lpstr>
      <vt:lpstr>1. Who gives and for what?</vt:lpstr>
      <vt:lpstr>Possible Donors</vt:lpstr>
      <vt:lpstr>Determinants of Charitable Giving</vt:lpstr>
      <vt:lpstr>2. Who should be asking for funds??</vt:lpstr>
      <vt:lpstr>3. How do you make a case for your cause?</vt:lpstr>
      <vt:lpstr>4. What is the current environment for  philanthropy?</vt:lpstr>
      <vt:lpstr>5. What tools work best for  fundraising?</vt:lpstr>
      <vt:lpstr>6. Mutual benefits of philanthropy.</vt:lpstr>
      <vt:lpstr>7. Why should there be a plan?</vt:lpstr>
      <vt:lpstr>Closing Thoughts</vt:lpstr>
      <vt:lpstr>Fundraising will succeed when . . .</vt:lpstr>
      <vt:lpstr>Why Fundraising? </vt:lpstr>
      <vt:lpstr>Challenges for Fundraising</vt:lpstr>
      <vt:lpstr>  Fundraising is . . .  </vt:lpstr>
      <vt:lpstr>PowerPoint Presentation</vt:lpstr>
    </vt:vector>
  </TitlesOfParts>
  <Company>NAD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Faith, Funds and Fundraising</dc:title>
  <dc:creator>Lilya Wagner</dc:creator>
  <cp:lastModifiedBy>Ruth Urdaneta</cp:lastModifiedBy>
  <cp:revision>39</cp:revision>
  <dcterms:created xsi:type="dcterms:W3CDTF">2011-01-10T13:37:25Z</dcterms:created>
  <dcterms:modified xsi:type="dcterms:W3CDTF">2013-04-22T18:31:03Z</dcterms:modified>
</cp:coreProperties>
</file>