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0"/>
  </p:notesMasterIdLst>
  <p:sldIdLst>
    <p:sldId id="256" r:id="rId2"/>
    <p:sldId id="259" r:id="rId3"/>
    <p:sldId id="257" r:id="rId4"/>
    <p:sldId id="285" r:id="rId5"/>
    <p:sldId id="286"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1" r:id="rId22"/>
    <p:sldId id="280" r:id="rId23"/>
    <p:sldId id="281" r:id="rId24"/>
    <p:sldId id="282" r:id="rId25"/>
    <p:sldId id="283" r:id="rId26"/>
    <p:sldId id="284"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86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E33D6-A92F-426B-A6E7-27E48DA0E18A}" type="datetimeFigureOut">
              <a:rPr lang="en-US" smtClean="0"/>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0511B-067D-4F52-A2C2-36C26F894056}" type="slidenum">
              <a:rPr lang="en-US" smtClean="0"/>
              <a:t>‹#›</a:t>
            </a:fld>
            <a:endParaRPr lang="en-US"/>
          </a:p>
        </p:txBody>
      </p:sp>
    </p:spTree>
    <p:extLst>
      <p:ext uri="{BB962C8B-B14F-4D97-AF65-F5344CB8AC3E}">
        <p14:creationId xmlns:p14="http://schemas.microsoft.com/office/powerpoint/2010/main" val="83056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the concluding part of your presentation. What you want to do is match up, equate with, acknowledge the previous discussion, and stress that these indicators should guide in the discussion to follow until we actually develop action steps. </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722DF9-972D-4647-AD28-6657CA638F6F}" type="slidenum">
              <a:rPr lang="en-US">
                <a:solidFill>
                  <a:prstClr val="black"/>
                </a:solidFill>
              </a:rPr>
              <a:pPr/>
              <a:t>22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CE7A0-59C4-4057-B5E1-383408C5024A}" type="slidenum">
              <a:rPr lang="en-US">
                <a:solidFill>
                  <a:prstClr val="black"/>
                </a:solidFill>
              </a:rPr>
              <a:pPr/>
              <a:t>23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721D89-662B-43CC-BEE1-FD5A19A2F63F}" type="slidenum">
              <a:rPr lang="en-US">
                <a:solidFill>
                  <a:prstClr val="black"/>
                </a:solidFill>
              </a:rPr>
              <a:pPr/>
              <a:t>24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E5D476-5A56-4394-B6E5-2A686B87019C}" type="slidenum">
              <a:rPr lang="en-US" smtClean="0"/>
              <a:pPr/>
              <a:t>25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89F300-D5EB-4820-B73F-CAEDF8C710C2}"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9F300-D5EB-4820-B73F-CAEDF8C710C2}"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9F300-D5EB-4820-B73F-CAEDF8C710C2}"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9F300-D5EB-4820-B73F-CAEDF8C710C2}"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D89F300-D5EB-4820-B73F-CAEDF8C710C2}"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89F300-D5EB-4820-B73F-CAEDF8C710C2}"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7193-9395-407F-8287-056A5806B2E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89F300-D5EB-4820-B73F-CAEDF8C710C2}" type="datetimeFigureOut">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9F300-D5EB-4820-B73F-CAEDF8C710C2}" type="datetimeFigureOut">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9F300-D5EB-4820-B73F-CAEDF8C710C2}" type="datetimeFigureOut">
              <a:rPr lang="en-US" smtClean="0"/>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D89F300-D5EB-4820-B73F-CAEDF8C710C2}" type="datetimeFigureOut">
              <a:rPr lang="en-US" smtClean="0"/>
              <a:t>9/16/2013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B9B7193-9395-407F-8287-056A5806B2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9F300-D5EB-4820-B73F-CAEDF8C710C2}"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7193-9395-407F-8287-056A5806B2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D89F300-D5EB-4820-B73F-CAEDF8C710C2}" type="datetimeFigureOut">
              <a:rPr lang="en-US" smtClean="0"/>
              <a:t>9/16/2013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B9B7193-9395-407F-8287-056A5806B2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ilanthropicservice.com/" TargetMode="External"/><Relationship Id="rId2" Type="http://schemas.openxmlformats.org/officeDocument/2006/relationships/hyperlink" Target="mailto:Lilya.Wagner@nad.adventist.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84402" y="1174723"/>
            <a:ext cx="5648623" cy="1090040"/>
          </a:xfrm>
        </p:spPr>
        <p:txBody>
          <a:bodyPr>
            <a:normAutofit/>
          </a:bodyPr>
          <a:lstStyle/>
          <a:p>
            <a:r>
              <a:rPr lang="en-US" dirty="0" smtClean="0">
                <a:latin typeface="Algerian" pitchFamily="82" charset="0"/>
              </a:rPr>
              <a:t>The Real Leadership Lessons of Steve Jobs</a:t>
            </a:r>
            <a:endParaRPr lang="en-US" dirty="0">
              <a:latin typeface="Algerian" pitchFamily="82" charset="0"/>
            </a:endParaRPr>
          </a:p>
        </p:txBody>
      </p:sp>
      <p:sp>
        <p:nvSpPr>
          <p:cNvPr id="3" name="Subtitle 2"/>
          <p:cNvSpPr>
            <a:spLocks noGrp="1"/>
          </p:cNvSpPr>
          <p:nvPr>
            <p:ph type="subTitle" idx="1"/>
          </p:nvPr>
        </p:nvSpPr>
        <p:spPr>
          <a:xfrm rot="19140000">
            <a:off x="967644" y="1816623"/>
            <a:ext cx="6511131" cy="1075026"/>
          </a:xfrm>
        </p:spPr>
        <p:txBody>
          <a:bodyPr>
            <a:normAutofit fontScale="62500" lnSpcReduction="20000"/>
          </a:bodyPr>
          <a:lstStyle/>
          <a:p>
            <a:r>
              <a:rPr lang="en-US" sz="4000" b="1" i="1" dirty="0" smtClean="0">
                <a:solidFill>
                  <a:srgbClr val="00B0F0"/>
                </a:solidFill>
                <a:latin typeface="Aparajita" pitchFamily="34" charset="0"/>
                <a:cs typeface="Aparajita" pitchFamily="34" charset="0"/>
              </a:rPr>
              <a:t>And how these apply to leaders in Adventist education when it comes to fundraising</a:t>
            </a:r>
            <a:endParaRPr lang="en-US" sz="4000" b="1" i="1" dirty="0">
              <a:solidFill>
                <a:srgbClr val="00B0F0"/>
              </a:solidFill>
              <a:latin typeface="Aparajita" pitchFamily="34" charset="0"/>
              <a:cs typeface="Aparajita" pitchFamily="34" charset="0"/>
            </a:endParaRPr>
          </a:p>
        </p:txBody>
      </p:sp>
    </p:spTree>
    <p:extLst>
      <p:ext uri="{BB962C8B-B14F-4D97-AF65-F5344CB8AC3E}">
        <p14:creationId xmlns:p14="http://schemas.microsoft.com/office/powerpoint/2010/main" val="341945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Put products before profits</a:t>
            </a:r>
            <a:endParaRPr lang="en-US" dirty="0"/>
          </a:p>
        </p:txBody>
      </p:sp>
      <p:sp>
        <p:nvSpPr>
          <p:cNvPr id="3" name="Content Placeholder 2"/>
          <p:cNvSpPr>
            <a:spLocks noGrp="1"/>
          </p:cNvSpPr>
          <p:nvPr>
            <p:ph idx="1"/>
          </p:nvPr>
        </p:nvSpPr>
        <p:spPr>
          <a:xfrm>
            <a:off x="2362200" y="1100628"/>
            <a:ext cx="5981700" cy="3579849"/>
          </a:xfrm>
        </p:spPr>
        <p:txBody>
          <a:bodyPr>
            <a:normAutofit/>
          </a:bodyPr>
          <a:lstStyle/>
          <a:p>
            <a:r>
              <a:rPr lang="en-US" sz="2400" dirty="0" smtClean="0"/>
              <a:t>Jobs never spoke of profit maximization or cost trade-offs.</a:t>
            </a:r>
          </a:p>
          <a:p>
            <a:r>
              <a:rPr lang="en-US" sz="2400" dirty="0" smtClean="0"/>
              <a:t>He focused on what the product did.</a:t>
            </a:r>
          </a:p>
          <a:p>
            <a:r>
              <a:rPr lang="en-US" sz="2400" dirty="0" smtClean="0"/>
              <a:t>Focus on making the product great and the products will follow.</a:t>
            </a:r>
          </a:p>
          <a:p>
            <a:r>
              <a:rPr lang="en-US" sz="2400" dirty="0"/>
              <a:t>	</a:t>
            </a:r>
            <a:r>
              <a:rPr lang="en-US" sz="2400" dirty="0">
                <a:solidFill>
                  <a:srgbClr val="0070C0"/>
                </a:solidFill>
              </a:rPr>
              <a:t>Application to fundraising and the leader’s role:</a:t>
            </a:r>
          </a:p>
          <a:p>
            <a:endParaRPr lang="en-US" sz="2400" b="0" dirty="0"/>
          </a:p>
        </p:txBody>
      </p:sp>
      <p:pic>
        <p:nvPicPr>
          <p:cNvPr id="5122" name="Picture 2" descr="F:\ActiveFiles\ActiveFilestoHandle\WaitingOnHold\Talks to Prepare\SteveJobsLeadership\IndividualIcons\scan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0988"/>
            <a:ext cx="1887537"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56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Don’t be a slave to focus groups</a:t>
            </a:r>
            <a:endParaRPr lang="en-US" dirty="0"/>
          </a:p>
        </p:txBody>
      </p:sp>
      <p:sp>
        <p:nvSpPr>
          <p:cNvPr id="3" name="Content Placeholder 2"/>
          <p:cNvSpPr>
            <a:spLocks noGrp="1"/>
          </p:cNvSpPr>
          <p:nvPr>
            <p:ph idx="1"/>
          </p:nvPr>
        </p:nvSpPr>
        <p:spPr>
          <a:xfrm>
            <a:off x="2286000" y="914400"/>
            <a:ext cx="5981700" cy="3579849"/>
          </a:xfrm>
        </p:spPr>
        <p:txBody>
          <a:bodyPr>
            <a:noAutofit/>
          </a:bodyPr>
          <a:lstStyle/>
          <a:p>
            <a:r>
              <a:rPr lang="en-US" sz="2400" dirty="0" smtClean="0"/>
              <a:t>Customers don’t know what they want until we show them.</a:t>
            </a:r>
          </a:p>
          <a:p>
            <a:r>
              <a:rPr lang="en-US" sz="2400" dirty="0" smtClean="0"/>
              <a:t>“If I’d asked customers what they wanted, they would have told me, ‘A faster horse!’”</a:t>
            </a:r>
          </a:p>
          <a:p>
            <a:r>
              <a:rPr lang="en-US" sz="2400" dirty="0" smtClean="0"/>
              <a:t>Caring deeply about what customers want is much different from continually asking them what they want.</a:t>
            </a:r>
          </a:p>
          <a:p>
            <a:r>
              <a:rPr lang="en-US" sz="2400" dirty="0" smtClean="0"/>
              <a:t>Intuition and instinct are important.</a:t>
            </a:r>
          </a:p>
          <a:p>
            <a:r>
              <a:rPr lang="en-US" sz="2400" dirty="0"/>
              <a:t>	</a:t>
            </a:r>
            <a:r>
              <a:rPr lang="en-US" sz="2400" dirty="0">
                <a:solidFill>
                  <a:srgbClr val="0070C0"/>
                </a:solidFill>
              </a:rPr>
              <a:t>Application to fundraising and the leader’s role:</a:t>
            </a:r>
          </a:p>
          <a:p>
            <a:endParaRPr lang="en-US" sz="2400" dirty="0"/>
          </a:p>
        </p:txBody>
      </p:sp>
      <p:pic>
        <p:nvPicPr>
          <p:cNvPr id="6146" name="Picture 2" descr="F:\ActiveFiles\ActiveFilestoHandle\WaitingOnHold\Talks to Prepare\SteveJobsLeadership\IndividualIcons\scan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8126"/>
            <a:ext cx="1806575" cy="216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1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Bend reality</a:t>
            </a:r>
            <a:endParaRPr lang="en-US" dirty="0"/>
          </a:p>
        </p:txBody>
      </p:sp>
      <p:sp>
        <p:nvSpPr>
          <p:cNvPr id="3" name="Content Placeholder 2"/>
          <p:cNvSpPr>
            <a:spLocks noGrp="1"/>
          </p:cNvSpPr>
          <p:nvPr>
            <p:ph idx="1"/>
          </p:nvPr>
        </p:nvSpPr>
        <p:spPr>
          <a:xfrm>
            <a:off x="2209800" y="1100628"/>
            <a:ext cx="6134100" cy="3579849"/>
          </a:xfrm>
        </p:spPr>
        <p:txBody>
          <a:bodyPr/>
          <a:lstStyle/>
          <a:p>
            <a:r>
              <a:rPr lang="en-US" sz="2400" dirty="0" smtClean="0"/>
              <a:t>Push people to do the impossible.</a:t>
            </a:r>
          </a:p>
          <a:p>
            <a:r>
              <a:rPr lang="en-US" sz="2400" dirty="0" smtClean="0"/>
              <a:t>Believe in performing extraordinary feats.</a:t>
            </a:r>
          </a:p>
          <a:p>
            <a:r>
              <a:rPr lang="en-US" sz="2400" dirty="0" smtClean="0"/>
              <a:t>“You did the impossible because you didn’t realize it was impossible.”</a:t>
            </a:r>
          </a:p>
          <a:p>
            <a:r>
              <a:rPr lang="en-US" sz="2400" dirty="0">
                <a:solidFill>
                  <a:srgbClr val="0070C0"/>
                </a:solidFill>
              </a:rPr>
              <a:t>	Application to fundraising and the leader’s role:</a:t>
            </a:r>
          </a:p>
          <a:p>
            <a:endParaRPr lang="en-US" dirty="0"/>
          </a:p>
        </p:txBody>
      </p:sp>
      <p:pic>
        <p:nvPicPr>
          <p:cNvPr id="7170" name="Picture 2" descr="F:\ActiveFiles\ActiveFilestoHandle\WaitingOnHold\Talks to Prepare\SteveJobsLeadership\IndividualIcons\scan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760537" cy="171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8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Impute</a:t>
            </a:r>
            <a:endParaRPr lang="en-US" dirty="0"/>
          </a:p>
        </p:txBody>
      </p:sp>
      <p:sp>
        <p:nvSpPr>
          <p:cNvPr id="3" name="Content Placeholder 2"/>
          <p:cNvSpPr>
            <a:spLocks noGrp="1"/>
          </p:cNvSpPr>
          <p:nvPr>
            <p:ph idx="1"/>
          </p:nvPr>
        </p:nvSpPr>
        <p:spPr>
          <a:xfrm>
            <a:off x="2286000" y="1100628"/>
            <a:ext cx="6057900" cy="3579849"/>
          </a:xfrm>
        </p:spPr>
        <p:txBody>
          <a:bodyPr>
            <a:normAutofit/>
          </a:bodyPr>
          <a:lstStyle/>
          <a:p>
            <a:r>
              <a:rPr lang="en-US" sz="2400" dirty="0" smtClean="0"/>
              <a:t>People form an opinion about a product on how it’s  presented and packaged.</a:t>
            </a:r>
          </a:p>
          <a:p>
            <a:r>
              <a:rPr lang="en-US" sz="2400" dirty="0" smtClean="0"/>
              <a:t>People DO judge a book by its cover.</a:t>
            </a:r>
          </a:p>
          <a:p>
            <a:r>
              <a:rPr lang="en-US" sz="2400" dirty="0"/>
              <a:t>	</a:t>
            </a:r>
            <a:r>
              <a:rPr lang="en-US" sz="2400" dirty="0">
                <a:solidFill>
                  <a:srgbClr val="0070C0"/>
                </a:solidFill>
              </a:rPr>
              <a:t>Application to fundraising and the leader’s role:</a:t>
            </a:r>
          </a:p>
          <a:p>
            <a:endParaRPr lang="en-US" sz="2400" dirty="0"/>
          </a:p>
        </p:txBody>
      </p:sp>
      <p:pic>
        <p:nvPicPr>
          <p:cNvPr id="8194" name="Picture 2" descr="F:\ActiveFiles\ActiveFilestoHandle\WaitingOnHold\Talks to Prepare\SteveJobsLeadership\IndividualIcons\scan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782763" cy="186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2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push for perfection</a:t>
            </a:r>
            <a:endParaRPr lang="en-US" dirty="0"/>
          </a:p>
        </p:txBody>
      </p:sp>
      <p:sp>
        <p:nvSpPr>
          <p:cNvPr id="3" name="Content Placeholder 2"/>
          <p:cNvSpPr>
            <a:spLocks noGrp="1"/>
          </p:cNvSpPr>
          <p:nvPr>
            <p:ph idx="1"/>
          </p:nvPr>
        </p:nvSpPr>
        <p:spPr>
          <a:xfrm>
            <a:off x="2286000" y="1100628"/>
            <a:ext cx="6057900" cy="3579849"/>
          </a:xfrm>
        </p:spPr>
        <p:txBody>
          <a:bodyPr/>
          <a:lstStyle/>
          <a:p>
            <a:r>
              <a:rPr lang="en-US" sz="2400" dirty="0" smtClean="0"/>
              <a:t>Go back to the drawing board if something isn’t perfect.</a:t>
            </a:r>
          </a:p>
          <a:p>
            <a:r>
              <a:rPr lang="en-US" sz="2400" dirty="0" smtClean="0"/>
              <a:t>Don’t hesitate to revise, recreate, reinvent.</a:t>
            </a:r>
          </a:p>
          <a:p>
            <a:r>
              <a:rPr lang="en-US" sz="2400" dirty="0" smtClean="0"/>
              <a:t>“A great carpenter isn’t going to use lousy wood for the back of a cabinet, even though nobody’s going to see it.”</a:t>
            </a:r>
          </a:p>
          <a:p>
            <a:r>
              <a:rPr lang="en-US" sz="2400" dirty="0"/>
              <a:t>	</a:t>
            </a:r>
            <a:r>
              <a:rPr lang="en-US" sz="2400" dirty="0">
                <a:solidFill>
                  <a:srgbClr val="0070C0"/>
                </a:solidFill>
              </a:rPr>
              <a:t>Application to fundraising and the leader’s role:</a:t>
            </a:r>
          </a:p>
          <a:p>
            <a:endParaRPr lang="en-US" dirty="0"/>
          </a:p>
        </p:txBody>
      </p:sp>
      <p:pic>
        <p:nvPicPr>
          <p:cNvPr id="9218" name="Picture 2" descr="F:\ActiveFiles\ActiveFilestoHandle\WaitingOnHold\Talks to Prepare\SteveJobsLeadership\IndividualIcons\scan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770063"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6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tolerate only ‘a’ players</a:t>
            </a:r>
            <a:endParaRPr lang="en-US" dirty="0"/>
          </a:p>
        </p:txBody>
      </p:sp>
      <p:sp>
        <p:nvSpPr>
          <p:cNvPr id="3" name="Content Placeholder 2"/>
          <p:cNvSpPr>
            <a:spLocks noGrp="1"/>
          </p:cNvSpPr>
          <p:nvPr>
            <p:ph idx="1"/>
          </p:nvPr>
        </p:nvSpPr>
        <p:spPr>
          <a:xfrm>
            <a:off x="2286000" y="1100628"/>
            <a:ext cx="6057900" cy="3579849"/>
          </a:xfrm>
        </p:spPr>
        <p:txBody>
          <a:bodyPr>
            <a:normAutofit lnSpcReduction="10000"/>
          </a:bodyPr>
          <a:lstStyle/>
          <a:p>
            <a:r>
              <a:rPr lang="en-US" sz="2400" dirty="0" smtClean="0"/>
              <a:t>Jobs infused Apple employees with an abiding passion to create groundbreaking products and a belief that they could accomplish what seemed impossible.</a:t>
            </a:r>
          </a:p>
          <a:p>
            <a:r>
              <a:rPr lang="en-US" sz="2400" dirty="0" smtClean="0"/>
              <a:t>In spite of challenges, top players tend to stick around longer.</a:t>
            </a:r>
          </a:p>
          <a:p>
            <a:r>
              <a:rPr lang="en-US" sz="2400" dirty="0" smtClean="0"/>
              <a:t>Loyalty engenders a vibrant organization.</a:t>
            </a:r>
          </a:p>
          <a:p>
            <a:r>
              <a:rPr lang="en-US" sz="2000" dirty="0"/>
              <a:t>	</a:t>
            </a:r>
            <a:r>
              <a:rPr lang="en-US" sz="2400" dirty="0">
                <a:solidFill>
                  <a:srgbClr val="0070C0"/>
                </a:solidFill>
              </a:rPr>
              <a:t>Application to fundraising and the leader’s role:</a:t>
            </a:r>
          </a:p>
          <a:p>
            <a:endParaRPr lang="en-US" dirty="0"/>
          </a:p>
        </p:txBody>
      </p:sp>
      <p:pic>
        <p:nvPicPr>
          <p:cNvPr id="10242" name="Picture 2" descr="F:\ActiveFiles\ActiveFilestoHandle\WaitingOnHold\Talks to Prepare\SteveJobsLeadership\IndividualIcons\scan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770063" cy="199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27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Engage face-to-face</a:t>
            </a:r>
            <a:endParaRPr lang="en-US" dirty="0"/>
          </a:p>
        </p:txBody>
      </p:sp>
      <p:sp>
        <p:nvSpPr>
          <p:cNvPr id="3" name="Content Placeholder 2"/>
          <p:cNvSpPr>
            <a:spLocks noGrp="1"/>
          </p:cNvSpPr>
          <p:nvPr>
            <p:ph idx="1"/>
          </p:nvPr>
        </p:nvSpPr>
        <p:spPr>
          <a:xfrm>
            <a:off x="2209800" y="1100628"/>
            <a:ext cx="6134100" cy="3579849"/>
          </a:xfrm>
        </p:spPr>
        <p:txBody>
          <a:bodyPr>
            <a:normAutofit lnSpcReduction="10000"/>
          </a:bodyPr>
          <a:lstStyle/>
          <a:p>
            <a:r>
              <a:rPr lang="en-US" sz="2400" dirty="0" smtClean="0"/>
              <a:t>Jobs knew too well the potential of the digital world so he was believer in face-to-face meetings.</a:t>
            </a:r>
          </a:p>
          <a:p>
            <a:r>
              <a:rPr lang="en-US" sz="2400" dirty="0" smtClean="0"/>
              <a:t>Ideas can’t be developed by e-mail and iChat.</a:t>
            </a:r>
          </a:p>
          <a:p>
            <a:r>
              <a:rPr lang="en-US" sz="2400" dirty="0" smtClean="0"/>
              <a:t>People should get out of offices and mingle.</a:t>
            </a:r>
          </a:p>
          <a:p>
            <a:r>
              <a:rPr lang="en-US" sz="2400" dirty="0" smtClean="0"/>
              <a:t>Think instead of using slide presentations!</a:t>
            </a:r>
          </a:p>
          <a:p>
            <a:r>
              <a:rPr lang="en-US" sz="2400" dirty="0" smtClean="0"/>
              <a:t>Engage, instead of showing slides.</a:t>
            </a:r>
          </a:p>
          <a:p>
            <a:r>
              <a:rPr lang="en-US" sz="2400" dirty="0" smtClean="0">
                <a:solidFill>
                  <a:srgbClr val="0070C0"/>
                </a:solidFill>
              </a:rPr>
              <a:t>	Application </a:t>
            </a:r>
            <a:r>
              <a:rPr lang="en-US" sz="2400" dirty="0">
                <a:solidFill>
                  <a:srgbClr val="0070C0"/>
                </a:solidFill>
              </a:rPr>
              <a:t>to fundraising and the leader’s role:</a:t>
            </a:r>
          </a:p>
          <a:p>
            <a:endParaRPr lang="en-US" dirty="0" smtClean="0"/>
          </a:p>
          <a:p>
            <a:endParaRPr lang="en-US" dirty="0" smtClean="0"/>
          </a:p>
          <a:p>
            <a:endParaRPr lang="en-US" dirty="0"/>
          </a:p>
        </p:txBody>
      </p:sp>
      <p:pic>
        <p:nvPicPr>
          <p:cNvPr id="11266" name="Picture 2" descr="F:\ActiveFiles\ActiveFilestoHandle\WaitingOnHold\Talks to Prepare\SteveJobsLeadership\IndividualIcons\scan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709737" cy="199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8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Know both the big picture</a:t>
            </a:r>
            <a:br>
              <a:rPr lang="en-US" dirty="0" smtClean="0"/>
            </a:br>
            <a:r>
              <a:rPr lang="en-US" dirty="0"/>
              <a:t>	</a:t>
            </a:r>
            <a:r>
              <a:rPr lang="en-US" dirty="0" smtClean="0"/>
              <a:t>	and the details</a:t>
            </a:r>
            <a:endParaRPr lang="en-US" dirty="0"/>
          </a:p>
        </p:txBody>
      </p:sp>
      <p:sp>
        <p:nvSpPr>
          <p:cNvPr id="3" name="Content Placeholder 2"/>
          <p:cNvSpPr>
            <a:spLocks noGrp="1"/>
          </p:cNvSpPr>
          <p:nvPr>
            <p:ph idx="1"/>
          </p:nvPr>
        </p:nvSpPr>
        <p:spPr>
          <a:xfrm>
            <a:off x="2362200" y="1100628"/>
            <a:ext cx="5981700" cy="3579849"/>
          </a:xfrm>
        </p:spPr>
        <p:txBody>
          <a:bodyPr>
            <a:noAutofit/>
          </a:bodyPr>
          <a:lstStyle/>
          <a:p>
            <a:r>
              <a:rPr lang="en-US" sz="2400" dirty="0" smtClean="0"/>
              <a:t>Deal with both large and minuscule issues with passion.</a:t>
            </a:r>
          </a:p>
          <a:p>
            <a:r>
              <a:rPr lang="en-US" sz="2400" dirty="0" smtClean="0"/>
              <a:t>Some CEOs are great at vision, others know that the details are important.</a:t>
            </a:r>
          </a:p>
          <a:p>
            <a:r>
              <a:rPr lang="en-US" sz="2400" dirty="0" smtClean="0"/>
              <a:t>Have the ability and desire to envision overarching strategy while focusing on tiniest aspects of design.</a:t>
            </a:r>
          </a:p>
          <a:p>
            <a:r>
              <a:rPr lang="en-US" sz="2400" dirty="0" smtClean="0">
                <a:solidFill>
                  <a:srgbClr val="0070C0"/>
                </a:solidFill>
              </a:rPr>
              <a:t>	Application </a:t>
            </a:r>
            <a:r>
              <a:rPr lang="en-US" sz="2400" dirty="0">
                <a:solidFill>
                  <a:srgbClr val="0070C0"/>
                </a:solidFill>
              </a:rPr>
              <a:t>to fundraising and the leader’s role:</a:t>
            </a:r>
          </a:p>
          <a:p>
            <a:endParaRPr lang="en-US" sz="2400" dirty="0"/>
          </a:p>
        </p:txBody>
      </p:sp>
      <p:pic>
        <p:nvPicPr>
          <p:cNvPr id="12290" name="Picture 2" descr="F:\ActiveFiles\ActiveFilestoHandle\WaitingOnHold\Talks to Prepare\SteveJobsLeadership\IndividualIcons\scan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887537"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13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Combine the Humanities with </a:t>
            </a:r>
            <a:br>
              <a:rPr lang="en-US" dirty="0" smtClean="0"/>
            </a:br>
            <a:r>
              <a:rPr lang="en-US" dirty="0"/>
              <a:t>	</a:t>
            </a:r>
            <a:r>
              <a:rPr lang="en-US" dirty="0" smtClean="0"/>
              <a:t>	the sciences</a:t>
            </a:r>
            <a:endParaRPr lang="en-US" dirty="0"/>
          </a:p>
        </p:txBody>
      </p:sp>
      <p:sp>
        <p:nvSpPr>
          <p:cNvPr id="3" name="Content Placeholder 2"/>
          <p:cNvSpPr>
            <a:spLocks noGrp="1"/>
          </p:cNvSpPr>
          <p:nvPr>
            <p:ph idx="1"/>
          </p:nvPr>
        </p:nvSpPr>
        <p:spPr>
          <a:xfrm>
            <a:off x="2362200" y="1100628"/>
            <a:ext cx="5981700" cy="3579849"/>
          </a:xfrm>
        </p:spPr>
        <p:txBody>
          <a:bodyPr/>
          <a:lstStyle/>
          <a:p>
            <a:r>
              <a:rPr lang="en-US" sz="2400" dirty="0" smtClean="0"/>
              <a:t>Both poetry and processors are important.</a:t>
            </a:r>
          </a:p>
          <a:p>
            <a:r>
              <a:rPr lang="en-US" sz="2400" dirty="0" smtClean="0"/>
              <a:t>Creativity can occur with the joining of humanities and sciences.</a:t>
            </a:r>
          </a:p>
          <a:p>
            <a:r>
              <a:rPr lang="en-US" sz="2400" dirty="0" smtClean="0"/>
              <a:t>Join the head and the heart!</a:t>
            </a:r>
          </a:p>
          <a:p>
            <a:r>
              <a:rPr lang="en-US" sz="2400" dirty="0" smtClean="0">
                <a:solidFill>
                  <a:srgbClr val="0070C0"/>
                </a:solidFill>
              </a:rPr>
              <a:t>	Application </a:t>
            </a:r>
            <a:r>
              <a:rPr lang="en-US" sz="2400" dirty="0">
                <a:solidFill>
                  <a:srgbClr val="0070C0"/>
                </a:solidFill>
              </a:rPr>
              <a:t>to fundraising and the leader’s role:</a:t>
            </a:r>
          </a:p>
          <a:p>
            <a:endParaRPr lang="en-US" dirty="0"/>
          </a:p>
        </p:txBody>
      </p:sp>
      <p:pic>
        <p:nvPicPr>
          <p:cNvPr id="13314" name="Picture 2" descr="F:\ActiveFiles\ActiveFilestoHandle\WaitingOnHold\Talks to Prepare\SteveJobsLeadership\IndividualIcons\scan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755775"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65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stay hungry, stay foolish</a:t>
            </a:r>
            <a:endParaRPr lang="en-US" dirty="0"/>
          </a:p>
        </p:txBody>
      </p:sp>
      <p:sp>
        <p:nvSpPr>
          <p:cNvPr id="3" name="Content Placeholder 2"/>
          <p:cNvSpPr>
            <a:spLocks noGrp="1"/>
          </p:cNvSpPr>
          <p:nvPr>
            <p:ph idx="1"/>
          </p:nvPr>
        </p:nvSpPr>
        <p:spPr>
          <a:xfrm>
            <a:off x="2209800" y="1100628"/>
            <a:ext cx="6134100" cy="3579849"/>
          </a:xfrm>
        </p:spPr>
        <p:txBody>
          <a:bodyPr>
            <a:normAutofit/>
          </a:bodyPr>
          <a:lstStyle/>
          <a:p>
            <a:r>
              <a:rPr lang="en-US" sz="2400" dirty="0" smtClean="0"/>
              <a:t>Don’t be satisfied—keep striving.</a:t>
            </a:r>
          </a:p>
          <a:p>
            <a:r>
              <a:rPr lang="en-US" sz="2400" dirty="0" smtClean="0"/>
              <a:t>Complement the business side with the artistic, nonconformist.</a:t>
            </a:r>
          </a:p>
          <a:p>
            <a:r>
              <a:rPr lang="en-US" sz="2400" dirty="0" smtClean="0"/>
              <a:t>Don’t be afraid of risks.</a:t>
            </a:r>
          </a:p>
          <a:p>
            <a:r>
              <a:rPr lang="en-US" sz="2400" dirty="0" smtClean="0">
                <a:solidFill>
                  <a:srgbClr val="0070C0"/>
                </a:solidFill>
              </a:rPr>
              <a:t>	Application </a:t>
            </a:r>
            <a:r>
              <a:rPr lang="en-US" sz="2400" dirty="0">
                <a:solidFill>
                  <a:srgbClr val="0070C0"/>
                </a:solidFill>
              </a:rPr>
              <a:t>to fundraising and the leader’s role:</a:t>
            </a:r>
          </a:p>
          <a:p>
            <a:endParaRPr lang="en-US" sz="2000" dirty="0"/>
          </a:p>
        </p:txBody>
      </p:sp>
      <p:pic>
        <p:nvPicPr>
          <p:cNvPr id="14338" name="Picture 2" descr="F:\ActiveFiles\ActiveFilestoHandle\WaitingOnHold\Talks to Prepare\SteveJobsLeadership\IndividualIcons\scan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709737" cy="188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2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dirty="0" smtClean="0"/>
              <a:t>Dr. Lilya Wagner, CFRE</a:t>
            </a:r>
            <a:br>
              <a:rPr lang="en-US" dirty="0" smtClean="0"/>
            </a:br>
            <a:r>
              <a:rPr lang="en-US" dirty="0" smtClean="0"/>
              <a:t>Director</a:t>
            </a:r>
            <a:br>
              <a:rPr lang="en-US" dirty="0" smtClean="0"/>
            </a:br>
            <a:r>
              <a:rPr lang="en-US" dirty="0" smtClean="0">
                <a:hlinkClick r:id="rId2"/>
              </a:rPr>
              <a:t>Lilya.Wagner@nad.adventist.org</a:t>
            </a:r>
            <a:r>
              <a:rPr lang="en-US" dirty="0" smtClean="0"/>
              <a:t/>
            </a:r>
            <a:br>
              <a:rPr lang="en-US" dirty="0" smtClean="0"/>
            </a:br>
            <a:r>
              <a:rPr lang="en-US" dirty="0" smtClean="0"/>
              <a:t>Direct: 301-680-6130</a:t>
            </a:r>
          </a:p>
          <a:p>
            <a:pPr marL="0" indent="0">
              <a:buNone/>
            </a:pPr>
            <a:r>
              <a:rPr lang="en-US" dirty="0" smtClean="0"/>
              <a:t>Cell: 317-250-8274</a:t>
            </a:r>
          </a:p>
          <a:p>
            <a:pPr marL="0" indent="0">
              <a:buNone/>
            </a:pPr>
            <a:r>
              <a:rPr lang="en-US" dirty="0" smtClean="0">
                <a:hlinkClick r:id="rId3"/>
              </a:rPr>
              <a:t>www.philanthropicservice.com</a:t>
            </a:r>
            <a:endParaRPr lang="en-US" dirty="0" smtClean="0"/>
          </a:p>
          <a:p>
            <a:pPr marL="0" indent="0">
              <a:buNone/>
            </a:pPr>
            <a:r>
              <a:rPr lang="en-US" dirty="0" smtClean="0"/>
              <a:t>General phone line: 301-680-6131 </a:t>
            </a:r>
          </a:p>
          <a:p>
            <a:pPr marL="0" indent="0">
              <a:buNone/>
            </a:pPr>
            <a:r>
              <a:rPr lang="en-US" dirty="0" smtClean="0"/>
              <a:t>General e-mail:  info@philanthropicservice.com</a:t>
            </a:r>
            <a:endParaRPr lang="en-US" dirty="0"/>
          </a:p>
        </p:txBody>
      </p:sp>
      <p:pic>
        <p:nvPicPr>
          <p:cNvPr id="4" name="Picture 2" descr="C:\Users\LorenaHernandez\AppData\Local\Microsoft\Windows\Temporary Internet Files\Content.Outlook\319UO8WZ\New PSI Logo Mod.jpeg"/>
          <p:cNvPicPr>
            <a:picLocks noGrp="1" noChangeAspect="1" noChangeArrowheads="1"/>
          </p:cNvPicPr>
          <p:nvPr>
            <p:ph idx="4294967295"/>
          </p:nvPr>
        </p:nvPicPr>
        <p:blipFill>
          <a:blip r:embed="rId4" cstate="print"/>
          <a:srcRect/>
          <a:stretch>
            <a:fillRect/>
          </a:stretch>
        </p:blipFill>
        <p:spPr bwMode="auto">
          <a:xfrm>
            <a:off x="1676400" y="228600"/>
            <a:ext cx="5486400" cy="1538288"/>
          </a:xfrm>
          <a:prstGeom prst="rect">
            <a:avLst/>
          </a:prstGeom>
          <a:noFill/>
        </p:spPr>
      </p:pic>
    </p:spTree>
    <p:extLst>
      <p:ext uri="{BB962C8B-B14F-4D97-AF65-F5344CB8AC3E}">
        <p14:creationId xmlns:p14="http://schemas.microsoft.com/office/powerpoint/2010/main" val="17973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ActiveFiles\ArchivesActive\Illustrations\IllustrationsNonProfit\Adizes Curve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944" y="0"/>
            <a:ext cx="5438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5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relate to fundraising?</a:t>
            </a:r>
            <a:endParaRPr lang="en-US" dirty="0"/>
          </a:p>
        </p:txBody>
      </p:sp>
      <p:sp>
        <p:nvSpPr>
          <p:cNvPr id="3" name="Content Placeholder 2"/>
          <p:cNvSpPr>
            <a:spLocks noGrp="1"/>
          </p:cNvSpPr>
          <p:nvPr>
            <p:ph idx="1"/>
          </p:nvPr>
        </p:nvSpPr>
        <p:spPr/>
        <p:txBody>
          <a:bodyPr>
            <a:normAutofit fontScale="85000" lnSpcReduction="20000"/>
          </a:bodyPr>
          <a:lstStyle/>
          <a:p>
            <a:endParaRPr lang="en-US" b="0" dirty="0"/>
          </a:p>
          <a:p>
            <a:r>
              <a:rPr lang="en-US" b="0" dirty="0" smtClean="0"/>
              <a:t>• </a:t>
            </a:r>
            <a:r>
              <a:rPr lang="en-US" b="0" dirty="0"/>
              <a:t>Courtship: the organization is not yet born but exists only as an idea. </a:t>
            </a:r>
          </a:p>
          <a:p>
            <a:r>
              <a:rPr lang="en-US" b="0" dirty="0"/>
              <a:t>• Infancy: there is much support and the organization is not expected to survive without help. </a:t>
            </a:r>
          </a:p>
          <a:p>
            <a:r>
              <a:rPr lang="en-US" b="0" dirty="0"/>
              <a:t>• Go-Go Years: Market-driven times when the demand for services causes growth. </a:t>
            </a:r>
          </a:p>
          <a:p>
            <a:r>
              <a:rPr lang="en-US" b="0" dirty="0"/>
              <a:t>• Adolescence: An organization begins to be concerned about its status and future. A time of turnover and upheaval, yet also a time for strengthening and reaffirming the mission. </a:t>
            </a:r>
          </a:p>
          <a:p>
            <a:r>
              <a:rPr lang="en-US" b="0" dirty="0"/>
              <a:t>• Prime: Energy is high and a strong current of entrepreneurial behavior persists. </a:t>
            </a:r>
          </a:p>
          <a:p>
            <a:r>
              <a:rPr lang="en-US" b="0" dirty="0"/>
              <a:t>• Maturity: This stage is characterized by stability. The goal is to sustain maturity. </a:t>
            </a:r>
          </a:p>
          <a:p>
            <a:r>
              <a:rPr lang="en-US" b="0" dirty="0"/>
              <a:t>• Aristocracy: A feeling of self-satisfaction and inability to do wrong. Excesses may occur and communication breaks down. </a:t>
            </a:r>
          </a:p>
          <a:p>
            <a:r>
              <a:rPr lang="en-US" b="0" dirty="0"/>
              <a:t>• Early Bureaucracy: A function of fear, inability to take responsibility for decisions, lack of trust and teamwork. </a:t>
            </a:r>
          </a:p>
          <a:p>
            <a:r>
              <a:rPr lang="en-US" b="0" dirty="0"/>
              <a:t>• Bureaucracy (decay): The ultimate in negative attitudes such as fear, manipulation and distrust. </a:t>
            </a:r>
          </a:p>
          <a:p>
            <a:r>
              <a:rPr lang="en-US" b="0" dirty="0"/>
              <a:t>• Death: A phase-out that is not deliberate. </a:t>
            </a:r>
            <a:endParaRPr lang="en-US" dirty="0"/>
          </a:p>
        </p:txBody>
      </p:sp>
    </p:spTree>
    <p:extLst>
      <p:ext uri="{BB962C8B-B14F-4D97-AF65-F5344CB8AC3E}">
        <p14:creationId xmlns:p14="http://schemas.microsoft.com/office/powerpoint/2010/main" val="174121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Indicators that an organization has embraced a culture of philanthropy</a:t>
            </a:r>
          </a:p>
        </p:txBody>
      </p:sp>
      <p:sp>
        <p:nvSpPr>
          <p:cNvPr id="3" name="Content Placeholder 2"/>
          <p:cNvSpPr>
            <a:spLocks noGrp="1"/>
          </p:cNvSpPr>
          <p:nvPr>
            <p:ph idx="1"/>
          </p:nvPr>
        </p:nvSpPr>
        <p:spPr>
          <a:xfrm>
            <a:off x="457200" y="1295401"/>
            <a:ext cx="8229600" cy="5029200"/>
          </a:xfrm>
        </p:spPr>
        <p:txBody>
          <a:bodyPr rtlCol="0">
            <a:normAutofit/>
          </a:bodyPr>
          <a:lstStyle/>
          <a:p>
            <a:pPr eaLnBrk="1" fontAlgn="auto" hangingPunct="1">
              <a:spcAft>
                <a:spcPts val="0"/>
              </a:spcAft>
              <a:buFont typeface="Arial" pitchFamily="34" charset="0"/>
              <a:buChar char="•"/>
              <a:defRPr/>
            </a:pPr>
            <a:r>
              <a:rPr lang="en-US" sz="2800" dirty="0" smtClean="0"/>
              <a:t>Everyone understands the need to raise money and is willing to do what is necessary to support the effort, regardless of role in the organization.</a:t>
            </a:r>
          </a:p>
          <a:p>
            <a:pPr eaLnBrk="1" fontAlgn="auto" hangingPunct="1">
              <a:spcAft>
                <a:spcPts val="0"/>
              </a:spcAft>
              <a:buFont typeface="Arial" pitchFamily="34" charset="0"/>
              <a:buChar char="•"/>
              <a:defRPr/>
            </a:pPr>
            <a:r>
              <a:rPr lang="en-US" sz="2800" dirty="0" smtClean="0"/>
              <a:t>Everyone behaves as the organization’s ambassador, helping identify new friends and prospects whenever possible.</a:t>
            </a:r>
          </a:p>
          <a:p>
            <a:pPr eaLnBrk="1" fontAlgn="auto" hangingPunct="1">
              <a:spcAft>
                <a:spcPts val="0"/>
              </a:spcAft>
              <a:buFont typeface="Arial" pitchFamily="34" charset="0"/>
              <a:buChar char="•"/>
              <a:defRPr/>
            </a:pPr>
            <a:r>
              <a:rPr lang="en-US" sz="2800" dirty="0" smtClean="0"/>
              <a:t>Everyone can articulate a case for giving and how the gift will be used.</a:t>
            </a:r>
          </a:p>
        </p:txBody>
      </p:sp>
    </p:spTree>
    <p:extLst>
      <p:ext uri="{BB962C8B-B14F-4D97-AF65-F5344CB8AC3E}">
        <p14:creationId xmlns:p14="http://schemas.microsoft.com/office/powerpoint/2010/main" val="2480168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z="4000" b="1" dirty="0" smtClean="0"/>
          </a:p>
        </p:txBody>
      </p:sp>
      <p:sp>
        <p:nvSpPr>
          <p:cNvPr id="3" name="Content Placeholder 2"/>
          <p:cNvSpPr>
            <a:spLocks noGrp="1"/>
          </p:cNvSpPr>
          <p:nvPr>
            <p:ph idx="1"/>
          </p:nvPr>
        </p:nvSpPr>
        <p:spPr>
          <a:xfrm>
            <a:off x="457200" y="762000"/>
            <a:ext cx="8229600" cy="5486401"/>
          </a:xfrm>
        </p:spPr>
        <p:txBody>
          <a:bodyPr rtlCol="0">
            <a:normAutofit/>
          </a:bodyPr>
          <a:lstStyle/>
          <a:p>
            <a:pPr eaLnBrk="1" fontAlgn="auto" hangingPunct="1">
              <a:spcAft>
                <a:spcPts val="0"/>
              </a:spcAft>
              <a:buFont typeface="Arial" pitchFamily="34" charset="0"/>
              <a:buChar char="•"/>
              <a:defRPr/>
            </a:pPr>
            <a:r>
              <a:rPr lang="en-US" sz="2800" dirty="0" smtClean="0"/>
              <a:t>Organizational processes are donor-centric. They are set up with the donor in mind, not just the staff.</a:t>
            </a:r>
          </a:p>
          <a:p>
            <a:pPr eaLnBrk="1" fontAlgn="auto" hangingPunct="1">
              <a:spcAft>
                <a:spcPts val="0"/>
              </a:spcAft>
              <a:buFont typeface="Arial" pitchFamily="34" charset="0"/>
              <a:buChar char="•"/>
              <a:defRPr/>
            </a:pPr>
            <a:r>
              <a:rPr lang="en-US" sz="2800" dirty="0" smtClean="0"/>
              <a:t>Visitors are welcomed; dialogue is encouraged. The organization is highly responsive.</a:t>
            </a:r>
          </a:p>
          <a:p>
            <a:pPr eaLnBrk="1" fontAlgn="auto" hangingPunct="1">
              <a:spcAft>
                <a:spcPts val="0"/>
              </a:spcAft>
              <a:buFont typeface="Arial" pitchFamily="34" charset="0"/>
              <a:buChar char="•"/>
              <a:defRPr/>
            </a:pPr>
            <a:r>
              <a:rPr lang="en-US" sz="2800" dirty="0" smtClean="0"/>
              <a:t>The CEO sees him/herself as the “face of the agency.”</a:t>
            </a:r>
          </a:p>
          <a:p>
            <a:pPr eaLnBrk="1" fontAlgn="auto" hangingPunct="1">
              <a:spcAft>
                <a:spcPts val="0"/>
              </a:spcAft>
              <a:buFont typeface="Arial" pitchFamily="34" charset="0"/>
              <a:buChar char="•"/>
              <a:defRPr/>
            </a:pPr>
            <a:r>
              <a:rPr lang="en-US" sz="2800" dirty="0" smtClean="0"/>
              <a:t>The CEO is 100% committed and personally involved in fundraising.</a:t>
            </a:r>
          </a:p>
        </p:txBody>
      </p:sp>
    </p:spTree>
    <p:extLst>
      <p:ext uri="{BB962C8B-B14F-4D97-AF65-F5344CB8AC3E}">
        <p14:creationId xmlns:p14="http://schemas.microsoft.com/office/powerpoint/2010/main" val="2394227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z="4000" b="1" dirty="0" smtClean="0"/>
          </a:p>
        </p:txBody>
      </p:sp>
      <p:sp>
        <p:nvSpPr>
          <p:cNvPr id="18435" name="Content Placeholder 2"/>
          <p:cNvSpPr>
            <a:spLocks noGrp="1"/>
          </p:cNvSpPr>
          <p:nvPr>
            <p:ph idx="1"/>
          </p:nvPr>
        </p:nvSpPr>
        <p:spPr>
          <a:xfrm>
            <a:off x="457200" y="1219200"/>
            <a:ext cx="8229600" cy="4906963"/>
          </a:xfrm>
        </p:spPr>
        <p:txBody>
          <a:bodyPr/>
          <a:lstStyle/>
          <a:p>
            <a:pPr eaLnBrk="1" hangingPunct="1"/>
            <a:r>
              <a:rPr lang="en-US" sz="2800" dirty="0" smtClean="0"/>
              <a:t>Recipients of the services of the organization are respected and viewed as experts in how the organization carries out its mission.</a:t>
            </a:r>
          </a:p>
          <a:p>
            <a:pPr eaLnBrk="1" hangingPunct="1"/>
            <a:r>
              <a:rPr lang="en-US" sz="2800" dirty="0" smtClean="0"/>
              <a:t>The CEO, board, all personnel make financial contributions at least annually.</a:t>
            </a:r>
          </a:p>
          <a:p>
            <a:pPr algn="r" eaLnBrk="1" hangingPunct="1">
              <a:spcBef>
                <a:spcPts val="0"/>
              </a:spcBef>
              <a:buFont typeface="Arial" charset="0"/>
              <a:buNone/>
            </a:pPr>
            <a:r>
              <a:rPr lang="en-US" dirty="0" smtClean="0"/>
              <a:t>	</a:t>
            </a:r>
          </a:p>
          <a:p>
            <a:pPr algn="r" eaLnBrk="1" hangingPunct="1">
              <a:spcBef>
                <a:spcPts val="0"/>
              </a:spcBef>
              <a:buFont typeface="Arial" charset="0"/>
              <a:buNone/>
            </a:pPr>
            <a:r>
              <a:rPr lang="en-US" sz="2000" dirty="0" smtClean="0"/>
              <a:t>- Adapted from </a:t>
            </a:r>
            <a:r>
              <a:rPr lang="en-US" sz="2000" dirty="0" err="1" smtClean="0"/>
              <a:t>OnCourse</a:t>
            </a:r>
            <a:r>
              <a:rPr lang="en-US" sz="2000" dirty="0" smtClean="0"/>
              <a:t> Consulting, </a:t>
            </a:r>
          </a:p>
          <a:p>
            <a:pPr algn="r" eaLnBrk="1" hangingPunct="1">
              <a:spcBef>
                <a:spcPts val="0"/>
              </a:spcBef>
              <a:buFont typeface="Arial" charset="0"/>
              <a:buNone/>
            </a:pPr>
            <a:r>
              <a:rPr lang="en-US" sz="2000" dirty="0" smtClean="0"/>
              <a:t>“Embracing a Culture of Philanthropy: Why it matters”</a:t>
            </a:r>
            <a:endParaRPr lang="en-US" dirty="0" smtClean="0"/>
          </a:p>
          <a:p>
            <a:pPr eaLnBrk="1" hangingPunct="1">
              <a:spcBef>
                <a:spcPts val="0"/>
              </a:spcBef>
              <a:buFont typeface="Arial" charset="0"/>
              <a:buNone/>
            </a:pPr>
            <a:r>
              <a:rPr lang="en-US" dirty="0" smtClean="0"/>
              <a:t>			</a:t>
            </a:r>
          </a:p>
        </p:txBody>
      </p:sp>
    </p:spTree>
    <p:extLst>
      <p:ext uri="{BB962C8B-B14F-4D97-AF65-F5344CB8AC3E}">
        <p14:creationId xmlns:p14="http://schemas.microsoft.com/office/powerpoint/2010/main" val="2451713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		Fundraising is . . . 	</a:t>
            </a:r>
          </a:p>
        </p:txBody>
      </p:sp>
      <p:sp>
        <p:nvSpPr>
          <p:cNvPr id="88067" name="Rectangle 3"/>
          <p:cNvSpPr>
            <a:spLocks noGrp="1" noChangeArrowheads="1"/>
          </p:cNvSpPr>
          <p:nvPr>
            <p:ph type="body" idx="1"/>
          </p:nvPr>
        </p:nvSpPr>
        <p:spPr>
          <a:xfrm>
            <a:off x="457200" y="1828800"/>
            <a:ext cx="8229600" cy="4297363"/>
          </a:xfrm>
        </p:spPr>
        <p:txBody>
          <a:bodyPr/>
          <a:lstStyle/>
          <a:p>
            <a:pPr eaLnBrk="1" hangingPunct="1"/>
            <a:r>
              <a:rPr lang="en-US" sz="2400" dirty="0" smtClean="0"/>
              <a:t>The right person asking</a:t>
            </a:r>
          </a:p>
          <a:p>
            <a:pPr eaLnBrk="1" hangingPunct="1"/>
            <a:r>
              <a:rPr lang="en-US" sz="2400" dirty="0" smtClean="0"/>
              <a:t>The right prospect</a:t>
            </a:r>
          </a:p>
          <a:p>
            <a:pPr eaLnBrk="1" hangingPunct="1"/>
            <a:r>
              <a:rPr lang="en-US" sz="2400" dirty="0" smtClean="0"/>
              <a:t>For the right cause</a:t>
            </a:r>
          </a:p>
          <a:p>
            <a:pPr eaLnBrk="1" hangingPunct="1"/>
            <a:r>
              <a:rPr lang="en-US" sz="2400" dirty="0" smtClean="0"/>
              <a:t>In the right way</a:t>
            </a:r>
          </a:p>
          <a:p>
            <a:pPr eaLnBrk="1" hangingPunct="1"/>
            <a:r>
              <a:rPr lang="en-US" sz="2400" dirty="0" smtClean="0"/>
              <a:t>For the right amount</a:t>
            </a:r>
          </a:p>
          <a:p>
            <a:pPr eaLnBrk="1" hangingPunct="1"/>
            <a:r>
              <a:rPr lang="en-US" sz="2400" dirty="0" smtClean="0"/>
              <a:t>At the right time</a:t>
            </a:r>
          </a:p>
          <a:p>
            <a:pPr lvl="2"/>
            <a:r>
              <a:rPr lang="en-US" sz="1200" dirty="0" smtClean="0"/>
              <a:t>From The Fund Raising School</a:t>
            </a:r>
          </a:p>
        </p:txBody>
      </p:sp>
      <p:pic>
        <p:nvPicPr>
          <p:cNvPr id="12290" name="Picture 2"/>
          <p:cNvPicPr>
            <a:picLocks noChangeAspect="1" noChangeArrowheads="1"/>
          </p:cNvPicPr>
          <p:nvPr/>
        </p:nvPicPr>
        <p:blipFill>
          <a:blip r:embed="rId3" cstate="print"/>
          <a:srcRect/>
          <a:stretch>
            <a:fillRect/>
          </a:stretch>
        </p:blipFill>
        <p:spPr bwMode="auto">
          <a:xfrm>
            <a:off x="838200" y="0"/>
            <a:ext cx="1828800" cy="1828800"/>
          </a:xfrm>
          <a:prstGeom prst="rect">
            <a:avLst/>
          </a:prstGeom>
          <a:noFill/>
          <a:ln w="9525">
            <a:noFill/>
            <a:miter lim="800000"/>
            <a:headEnd/>
            <a:tailEnd/>
          </a:ln>
        </p:spPr>
      </p:pic>
    </p:spTree>
    <p:extLst>
      <p:ext uri="{BB962C8B-B14F-4D97-AF65-F5344CB8AC3E}">
        <p14:creationId xmlns:p14="http://schemas.microsoft.com/office/powerpoint/2010/main" val="308151221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8806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8067">
                                            <p:txEl>
                                              <p:pRg st="0" end="0"/>
                                            </p:txEl>
                                          </p:spTgt>
                                        </p:tgtEl>
                                        <p:attrNameLst>
                                          <p:attrName>style.visibility</p:attrName>
                                        </p:attrNameLst>
                                      </p:cBhvr>
                                      <p:to>
                                        <p:strVal val="visible"/>
                                      </p:to>
                                    </p:set>
                                    <p:animEffect transition="in" filter="fade">
                                      <p:cBhvr>
                                        <p:cTn id="11" dur="1000">
                                          <p:stCondLst>
                                            <p:cond delay="0"/>
                                          </p:stCondLst>
                                        </p:cTn>
                                        <p:tgtEl>
                                          <p:spTgt spid="880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8067">
                                            <p:txEl>
                                              <p:pRg st="1" end="1"/>
                                            </p:txEl>
                                          </p:spTgt>
                                        </p:tgtEl>
                                        <p:attrNameLst>
                                          <p:attrName>style.visibility</p:attrName>
                                        </p:attrNameLst>
                                      </p:cBhvr>
                                      <p:to>
                                        <p:strVal val="visible"/>
                                      </p:to>
                                    </p:set>
                                    <p:animEffect transition="in" filter="fade">
                                      <p:cBhvr>
                                        <p:cTn id="16" dur="1000">
                                          <p:stCondLst>
                                            <p:cond delay="0"/>
                                          </p:stCondLst>
                                        </p:cTn>
                                        <p:tgtEl>
                                          <p:spTgt spid="880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8067">
                                            <p:txEl>
                                              <p:pRg st="2" end="2"/>
                                            </p:txEl>
                                          </p:spTgt>
                                        </p:tgtEl>
                                        <p:attrNameLst>
                                          <p:attrName>style.visibility</p:attrName>
                                        </p:attrNameLst>
                                      </p:cBhvr>
                                      <p:to>
                                        <p:strVal val="visible"/>
                                      </p:to>
                                    </p:set>
                                    <p:animEffect transition="in" filter="fade">
                                      <p:cBhvr>
                                        <p:cTn id="21" dur="1000">
                                          <p:stCondLst>
                                            <p:cond delay="0"/>
                                          </p:stCondLst>
                                        </p:cTn>
                                        <p:tgtEl>
                                          <p:spTgt spid="8806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8067">
                                            <p:txEl>
                                              <p:pRg st="3" end="3"/>
                                            </p:txEl>
                                          </p:spTgt>
                                        </p:tgtEl>
                                        <p:attrNameLst>
                                          <p:attrName>style.visibility</p:attrName>
                                        </p:attrNameLst>
                                      </p:cBhvr>
                                      <p:to>
                                        <p:strVal val="visible"/>
                                      </p:to>
                                    </p:set>
                                    <p:animEffect transition="in" filter="fade">
                                      <p:cBhvr>
                                        <p:cTn id="26" dur="1000">
                                          <p:stCondLst>
                                            <p:cond delay="0"/>
                                          </p:stCondLst>
                                        </p:cTn>
                                        <p:tgtEl>
                                          <p:spTgt spid="8806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Effect transition="in" filter="fade">
                                      <p:cBhvr>
                                        <p:cTn id="31" dur="1000">
                                          <p:stCondLst>
                                            <p:cond delay="0"/>
                                          </p:stCondLst>
                                        </p:cTn>
                                        <p:tgtEl>
                                          <p:spTgt spid="8806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8067">
                                            <p:txEl>
                                              <p:pRg st="5" end="5"/>
                                            </p:txEl>
                                          </p:spTgt>
                                        </p:tgtEl>
                                        <p:attrNameLst>
                                          <p:attrName>style.visibility</p:attrName>
                                        </p:attrNameLst>
                                      </p:cBhvr>
                                      <p:to>
                                        <p:strVal val="visible"/>
                                      </p:to>
                                    </p:set>
                                    <p:animEffect transition="in" filter="fade">
                                      <p:cBhvr>
                                        <p:cTn id="36" dur="1000">
                                          <p:stCondLst>
                                            <p:cond delay="0"/>
                                          </p:stCondLst>
                                        </p:cTn>
                                        <p:tgtEl>
                                          <p:spTgt spid="88067">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8067">
                                            <p:txEl>
                                              <p:pRg st="6" end="6"/>
                                            </p:txEl>
                                          </p:spTgt>
                                        </p:tgtEl>
                                        <p:attrNameLst>
                                          <p:attrName>style.visibility</p:attrName>
                                        </p:attrNameLst>
                                      </p:cBhvr>
                                      <p:to>
                                        <p:strVal val="visible"/>
                                      </p:to>
                                    </p:set>
                                    <p:animEffect transition="in" filter="fade">
                                      <p:cBhvr>
                                        <p:cTn id="39" dur="1000">
                                          <p:stCondLst>
                                            <p:cond delay="0"/>
                                          </p:stCondLst>
                                        </p:cTn>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123" name="Rectangle 19"/>
          <p:cNvSpPr>
            <a:spLocks noChangeArrowheads="1"/>
          </p:cNvSpPr>
          <p:nvPr/>
        </p:nvSpPr>
        <p:spPr bwMode="auto">
          <a:xfrm>
            <a:off x="1066800" y="3429000"/>
            <a:ext cx="205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5108" name="Picture 4" descr="j03912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782548"/>
            <a:ext cx="2438400" cy="2390775"/>
          </a:xfrm>
          <a:prstGeom prst="rect">
            <a:avLst/>
          </a:prstGeom>
          <a:noFill/>
          <a:extLst>
            <a:ext uri="{909E8E84-426E-40DD-AFC4-6F175D3DCCD1}">
              <a14:hiddenFill xmlns:a14="http://schemas.microsoft.com/office/drawing/2010/main">
                <a:solidFill>
                  <a:srgbClr val="FFFFFF"/>
                </a:solidFill>
              </a14:hiddenFill>
            </a:ext>
          </a:extLst>
        </p:spPr>
      </p:pic>
      <p:sp>
        <p:nvSpPr>
          <p:cNvPr id="175109" name="Text Box 5"/>
          <p:cNvSpPr txBox="1">
            <a:spLocks noChangeArrowheads="1"/>
          </p:cNvSpPr>
          <p:nvPr/>
        </p:nvSpPr>
        <p:spPr bwMode="auto">
          <a:xfrm>
            <a:off x="3548743" y="1295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solidFill>
                  <a:srgbClr val="006666"/>
                </a:solidFill>
                <a:latin typeface="Arial" charset="0"/>
              </a:rPr>
              <a:t>Awareness of </a:t>
            </a:r>
            <a:br>
              <a:rPr lang="en-US" sz="1200" b="1" dirty="0">
                <a:solidFill>
                  <a:srgbClr val="006666"/>
                </a:solidFill>
                <a:latin typeface="Arial" charset="0"/>
              </a:rPr>
            </a:br>
            <a:r>
              <a:rPr lang="en-US" sz="1200" b="1" dirty="0">
                <a:solidFill>
                  <a:srgbClr val="006666"/>
                </a:solidFill>
                <a:latin typeface="Arial" charset="0"/>
              </a:rPr>
              <a:t>Marketing Principles</a:t>
            </a:r>
          </a:p>
        </p:txBody>
      </p:sp>
      <p:sp>
        <p:nvSpPr>
          <p:cNvPr id="175110" name="Text Box 6"/>
          <p:cNvSpPr txBox="1">
            <a:spLocks noChangeArrowheads="1"/>
          </p:cNvSpPr>
          <p:nvPr/>
        </p:nvSpPr>
        <p:spPr bwMode="auto">
          <a:xfrm>
            <a:off x="3543300" y="1981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solidFill>
                  <a:schemeClr val="folHlink"/>
                </a:solidFill>
                <a:latin typeface="Arial" charset="0"/>
              </a:rPr>
              <a:t>Planning Checkpoint:</a:t>
            </a:r>
            <a:r>
              <a:rPr lang="en-US" sz="1200" b="1" dirty="0">
                <a:solidFill>
                  <a:srgbClr val="FFFF99"/>
                </a:solidFill>
                <a:latin typeface="Arial" charset="0"/>
              </a:rPr>
              <a:t> </a:t>
            </a:r>
            <a:br>
              <a:rPr lang="en-US" sz="1200" b="1" dirty="0">
                <a:solidFill>
                  <a:srgbClr val="FFFF99"/>
                </a:solidFill>
                <a:latin typeface="Arial" charset="0"/>
              </a:rPr>
            </a:br>
            <a:r>
              <a:rPr lang="en-US" sz="1200" b="1" dirty="0">
                <a:solidFill>
                  <a:srgbClr val="006666"/>
                </a:solidFill>
                <a:latin typeface="Arial" charset="0"/>
              </a:rPr>
              <a:t>Examine the Case</a:t>
            </a:r>
          </a:p>
        </p:txBody>
      </p:sp>
      <p:sp>
        <p:nvSpPr>
          <p:cNvPr id="175111" name="Text Box 7"/>
          <p:cNvSpPr txBox="1">
            <a:spLocks noChangeArrowheads="1"/>
          </p:cNvSpPr>
          <p:nvPr/>
        </p:nvSpPr>
        <p:spPr bwMode="auto">
          <a:xfrm>
            <a:off x="5638800" y="2209800"/>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Analyze Market Requirement</a:t>
            </a:r>
            <a:r>
              <a:rPr lang="en-US" sz="1200" b="1">
                <a:solidFill>
                  <a:srgbClr val="FFFF99"/>
                </a:solidFill>
                <a:latin typeface="Arial" charset="0"/>
              </a:rPr>
              <a:t/>
            </a:r>
            <a:br>
              <a:rPr lang="en-US" sz="1200" b="1">
                <a:solidFill>
                  <a:srgbClr val="FFFF99"/>
                </a:solidFill>
                <a:latin typeface="Arial" charset="0"/>
              </a:rPr>
            </a:br>
            <a:endParaRPr lang="en-US" sz="1200" b="1">
              <a:solidFill>
                <a:srgbClr val="FFFF99"/>
              </a:solidFill>
              <a:latin typeface="Arial" charset="0"/>
            </a:endParaRPr>
          </a:p>
        </p:txBody>
      </p:sp>
      <p:sp>
        <p:nvSpPr>
          <p:cNvPr id="175112" name="Text Box 8"/>
          <p:cNvSpPr txBox="1">
            <a:spLocks noChangeArrowheads="1"/>
          </p:cNvSpPr>
          <p:nvPr/>
        </p:nvSpPr>
        <p:spPr bwMode="auto">
          <a:xfrm>
            <a:off x="5867400" y="2743200"/>
            <a:ext cx="2819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Prepare Needs Statement</a:t>
            </a:r>
            <a:r>
              <a:rPr lang="en-US" sz="1200" b="1">
                <a:solidFill>
                  <a:srgbClr val="FFFF99"/>
                </a:solidFill>
                <a:latin typeface="Arial" charset="0"/>
              </a:rPr>
              <a:t/>
            </a:r>
            <a:br>
              <a:rPr lang="en-US" sz="1200" b="1">
                <a:solidFill>
                  <a:srgbClr val="FFFF99"/>
                </a:solidFill>
                <a:latin typeface="Arial" charset="0"/>
              </a:rPr>
            </a:br>
            <a:endParaRPr lang="en-US" sz="1200" b="1">
              <a:solidFill>
                <a:srgbClr val="FFFF99"/>
              </a:solidFill>
              <a:latin typeface="Arial" charset="0"/>
            </a:endParaRPr>
          </a:p>
        </p:txBody>
      </p:sp>
      <p:sp>
        <p:nvSpPr>
          <p:cNvPr id="175113" name="Text Box 9"/>
          <p:cNvSpPr txBox="1">
            <a:spLocks noChangeArrowheads="1"/>
          </p:cNvSpPr>
          <p:nvPr/>
        </p:nvSpPr>
        <p:spPr bwMode="auto">
          <a:xfrm>
            <a:off x="6324600" y="3429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Define Objectives</a:t>
            </a:r>
          </a:p>
        </p:txBody>
      </p:sp>
      <p:sp>
        <p:nvSpPr>
          <p:cNvPr id="175114" name="Text Box 10"/>
          <p:cNvSpPr txBox="1">
            <a:spLocks noChangeArrowheads="1"/>
          </p:cNvSpPr>
          <p:nvPr/>
        </p:nvSpPr>
        <p:spPr bwMode="auto">
          <a:xfrm>
            <a:off x="6477000" y="4038600"/>
            <a:ext cx="2209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Action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Involve </a:t>
            </a:r>
            <a:br>
              <a:rPr lang="en-US" sz="1200" b="1">
                <a:solidFill>
                  <a:srgbClr val="006666"/>
                </a:solidFill>
                <a:latin typeface="Arial" charset="0"/>
              </a:rPr>
            </a:br>
            <a:r>
              <a:rPr lang="en-US" sz="1200" b="1">
                <a:solidFill>
                  <a:srgbClr val="006666"/>
                </a:solidFill>
                <a:latin typeface="Arial" charset="0"/>
              </a:rPr>
              <a:t>Volunteers</a:t>
            </a:r>
          </a:p>
        </p:txBody>
      </p:sp>
      <p:sp>
        <p:nvSpPr>
          <p:cNvPr id="175115" name="Text Box 11"/>
          <p:cNvSpPr txBox="1">
            <a:spLocks noChangeArrowheads="1"/>
          </p:cNvSpPr>
          <p:nvPr/>
        </p:nvSpPr>
        <p:spPr bwMode="auto">
          <a:xfrm>
            <a:off x="6324600" y="4800600"/>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Planning/Action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Validate Needs</a:t>
            </a:r>
            <a:br>
              <a:rPr lang="en-US" sz="1200" b="1">
                <a:solidFill>
                  <a:srgbClr val="006666"/>
                </a:solidFill>
                <a:latin typeface="Arial" charset="0"/>
              </a:rPr>
            </a:br>
            <a:r>
              <a:rPr lang="en-US" sz="1200" b="1">
                <a:solidFill>
                  <a:srgbClr val="006666"/>
                </a:solidFill>
                <a:latin typeface="Arial" charset="0"/>
              </a:rPr>
              <a:t> Statement</a:t>
            </a:r>
          </a:p>
        </p:txBody>
      </p:sp>
      <p:sp>
        <p:nvSpPr>
          <p:cNvPr id="175116" name="Text Box 12"/>
          <p:cNvSpPr txBox="1">
            <a:spLocks noChangeArrowheads="1"/>
          </p:cNvSpPr>
          <p:nvPr/>
        </p:nvSpPr>
        <p:spPr bwMode="auto">
          <a:xfrm>
            <a:off x="6019800" y="5562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Evaluate Gift Markets</a:t>
            </a:r>
          </a:p>
        </p:txBody>
      </p:sp>
      <p:sp>
        <p:nvSpPr>
          <p:cNvPr id="175117" name="Text Box 13"/>
          <p:cNvSpPr txBox="1">
            <a:spLocks noChangeArrowheads="1"/>
          </p:cNvSpPr>
          <p:nvPr/>
        </p:nvSpPr>
        <p:spPr bwMode="auto">
          <a:xfrm>
            <a:off x="3733800" y="5562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Select Fundraising Vehicle</a:t>
            </a:r>
          </a:p>
        </p:txBody>
      </p:sp>
      <p:sp>
        <p:nvSpPr>
          <p:cNvPr id="175118" name="Text Box 14"/>
          <p:cNvSpPr txBox="1">
            <a:spLocks noChangeArrowheads="1"/>
          </p:cNvSpPr>
          <p:nvPr/>
        </p:nvSpPr>
        <p:spPr bwMode="auto">
          <a:xfrm>
            <a:off x="685800" y="5562600"/>
            <a:ext cx="2971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br>
              <a:rPr lang="en-US" sz="1200" b="1">
                <a:solidFill>
                  <a:schemeClr val="folHlink"/>
                </a:solidFill>
                <a:latin typeface="Arial" charset="0"/>
              </a:rPr>
            </a:br>
            <a:r>
              <a:rPr lang="en-US" sz="1200" b="1">
                <a:solidFill>
                  <a:srgbClr val="006666"/>
                </a:solidFill>
                <a:latin typeface="Arial" charset="0"/>
              </a:rPr>
              <a:t>Identify Potential Giving Sources</a:t>
            </a:r>
            <a:r>
              <a:rPr lang="en-US" sz="1200" b="1">
                <a:solidFill>
                  <a:schemeClr val="hlink"/>
                </a:solidFill>
                <a:latin typeface="Arial" charset="0"/>
              </a:rPr>
              <a:t/>
            </a:r>
            <a:br>
              <a:rPr lang="en-US" sz="1200" b="1">
                <a:solidFill>
                  <a:schemeClr val="hlink"/>
                </a:solidFill>
                <a:latin typeface="Arial" charset="0"/>
              </a:rPr>
            </a:br>
            <a:endParaRPr lang="en-US" sz="1200" b="1">
              <a:solidFill>
                <a:schemeClr val="hlink"/>
              </a:solidFill>
              <a:latin typeface="Arial" charset="0"/>
            </a:endParaRPr>
          </a:p>
        </p:txBody>
      </p:sp>
      <p:sp>
        <p:nvSpPr>
          <p:cNvPr id="175119" name="Text Box 15"/>
          <p:cNvSpPr txBox="1">
            <a:spLocks noChangeArrowheads="1"/>
          </p:cNvSpPr>
          <p:nvPr/>
        </p:nvSpPr>
        <p:spPr bwMode="auto">
          <a:xfrm>
            <a:off x="533400" y="4953000"/>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Prepare Fundraising Plan</a:t>
            </a:r>
            <a:r>
              <a:rPr lang="en-US" sz="1200" b="1">
                <a:solidFill>
                  <a:schemeClr val="hlink"/>
                </a:solidFill>
                <a:latin typeface="Arial" charset="0"/>
              </a:rPr>
              <a:t/>
            </a:r>
            <a:br>
              <a:rPr lang="en-US" sz="1200" b="1">
                <a:solidFill>
                  <a:schemeClr val="hlink"/>
                </a:solidFill>
                <a:latin typeface="Arial" charset="0"/>
              </a:rPr>
            </a:br>
            <a:endParaRPr lang="en-US" sz="1200" b="1">
              <a:solidFill>
                <a:schemeClr val="hlink"/>
              </a:solidFill>
              <a:latin typeface="Arial" charset="0"/>
            </a:endParaRPr>
          </a:p>
        </p:txBody>
      </p:sp>
      <p:sp>
        <p:nvSpPr>
          <p:cNvPr id="175120" name="Text Box 16"/>
          <p:cNvSpPr txBox="1">
            <a:spLocks noChangeArrowheads="1"/>
          </p:cNvSpPr>
          <p:nvPr/>
        </p:nvSpPr>
        <p:spPr bwMode="auto">
          <a:xfrm>
            <a:off x="533400" y="4267200"/>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Planning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Prepare Communication Plan</a:t>
            </a:r>
            <a:r>
              <a:rPr lang="en-US" sz="1200" b="1">
                <a:solidFill>
                  <a:srgbClr val="FFFF99"/>
                </a:solidFill>
                <a:latin typeface="Arial" charset="0"/>
              </a:rPr>
              <a:t/>
            </a:r>
            <a:br>
              <a:rPr lang="en-US" sz="1200" b="1">
                <a:solidFill>
                  <a:srgbClr val="FFFF99"/>
                </a:solidFill>
                <a:latin typeface="Arial" charset="0"/>
              </a:rPr>
            </a:br>
            <a:endParaRPr lang="en-US" sz="1200" b="1">
              <a:solidFill>
                <a:srgbClr val="FFFF99"/>
              </a:solidFill>
              <a:latin typeface="Arial" charset="0"/>
            </a:endParaRPr>
          </a:p>
        </p:txBody>
      </p:sp>
      <p:sp>
        <p:nvSpPr>
          <p:cNvPr id="175121" name="Text Box 17"/>
          <p:cNvSpPr txBox="1">
            <a:spLocks noChangeArrowheads="1"/>
          </p:cNvSpPr>
          <p:nvPr/>
        </p:nvSpPr>
        <p:spPr bwMode="auto">
          <a:xfrm>
            <a:off x="381000" y="3657600"/>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Action Checkpoint:</a:t>
            </a:r>
            <a:r>
              <a:rPr lang="en-US" sz="1200">
                <a:solidFill>
                  <a:schemeClr val="folHlink"/>
                </a:solidFill>
                <a:latin typeface="Arial" charset="0"/>
              </a:rPr>
              <a:t/>
            </a:r>
            <a:br>
              <a:rPr lang="en-US" sz="1200">
                <a:solidFill>
                  <a:schemeClr val="folHlink"/>
                </a:solidFill>
                <a:latin typeface="Arial" charset="0"/>
              </a:rPr>
            </a:br>
            <a:r>
              <a:rPr lang="en-US" sz="1200" b="1">
                <a:solidFill>
                  <a:srgbClr val="006666"/>
                </a:solidFill>
                <a:latin typeface="Arial" charset="0"/>
              </a:rPr>
              <a:t>Activate Volunteer Corps</a:t>
            </a:r>
            <a:r>
              <a:rPr lang="en-US" sz="1200" b="1">
                <a:solidFill>
                  <a:schemeClr val="hlink"/>
                </a:solidFill>
                <a:latin typeface="Arial" charset="0"/>
              </a:rPr>
              <a:t/>
            </a:r>
            <a:br>
              <a:rPr lang="en-US" sz="1200" b="1">
                <a:solidFill>
                  <a:schemeClr val="hlink"/>
                </a:solidFill>
                <a:latin typeface="Arial" charset="0"/>
              </a:rPr>
            </a:br>
            <a:endParaRPr lang="en-US" sz="1200" b="1">
              <a:solidFill>
                <a:schemeClr val="hlink"/>
              </a:solidFill>
              <a:latin typeface="Arial" charset="0"/>
            </a:endParaRPr>
          </a:p>
        </p:txBody>
      </p:sp>
      <p:sp>
        <p:nvSpPr>
          <p:cNvPr id="175122" name="Text Box 18"/>
          <p:cNvSpPr txBox="1">
            <a:spLocks noChangeArrowheads="1"/>
          </p:cNvSpPr>
          <p:nvPr/>
        </p:nvSpPr>
        <p:spPr bwMode="auto">
          <a:xfrm>
            <a:off x="914400" y="2209800"/>
            <a:ext cx="2209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Strategic Checkpoint:</a:t>
            </a:r>
            <a:br>
              <a:rPr lang="en-US" sz="1200" b="1">
                <a:solidFill>
                  <a:schemeClr val="folHlink"/>
                </a:solidFill>
                <a:latin typeface="Arial" charset="0"/>
              </a:rPr>
            </a:br>
            <a:r>
              <a:rPr lang="en-US" sz="1200" b="1">
                <a:solidFill>
                  <a:srgbClr val="006666"/>
                </a:solidFill>
                <a:latin typeface="Arial" charset="0"/>
              </a:rPr>
              <a:t>Demonstrate Stewardship </a:t>
            </a:r>
            <a:br>
              <a:rPr lang="en-US" sz="1200" b="1">
                <a:solidFill>
                  <a:srgbClr val="006666"/>
                </a:solidFill>
                <a:latin typeface="Arial" charset="0"/>
              </a:rPr>
            </a:br>
            <a:r>
              <a:rPr lang="en-US" sz="1200" b="1">
                <a:solidFill>
                  <a:srgbClr val="006666"/>
                </a:solidFill>
                <a:latin typeface="Arial" charset="0"/>
              </a:rPr>
              <a:t>and Renew the Gift</a:t>
            </a:r>
          </a:p>
        </p:txBody>
      </p:sp>
      <p:sp>
        <p:nvSpPr>
          <p:cNvPr id="175125" name="Text Box 21"/>
          <p:cNvSpPr txBox="1">
            <a:spLocks noChangeArrowheads="1"/>
          </p:cNvSpPr>
          <p:nvPr/>
        </p:nvSpPr>
        <p:spPr bwMode="auto">
          <a:xfrm>
            <a:off x="685800" y="3017838"/>
            <a:ext cx="2514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chemeClr val="folHlink"/>
                </a:solidFill>
                <a:latin typeface="Arial" charset="0"/>
              </a:rPr>
              <a:t>Action Checkpoint:</a:t>
            </a:r>
            <a:r>
              <a:rPr lang="en-US" sz="1200" b="1">
                <a:solidFill>
                  <a:srgbClr val="FFFF99"/>
                </a:solidFill>
                <a:latin typeface="Arial" charset="0"/>
              </a:rPr>
              <a:t/>
            </a:r>
            <a:br>
              <a:rPr lang="en-US" sz="1200" b="1">
                <a:solidFill>
                  <a:srgbClr val="FFFF99"/>
                </a:solidFill>
                <a:latin typeface="Arial" charset="0"/>
              </a:rPr>
            </a:br>
            <a:r>
              <a:rPr lang="en-US" sz="1200" b="1">
                <a:solidFill>
                  <a:srgbClr val="006666"/>
                </a:solidFill>
                <a:latin typeface="Arial" charset="0"/>
              </a:rPr>
              <a:t>Solicit the Gift</a:t>
            </a:r>
            <a:r>
              <a:rPr lang="en-US" sz="1200" b="1">
                <a:solidFill>
                  <a:srgbClr val="FFFF99"/>
                </a:solidFill>
                <a:latin typeface="Arial" charset="0"/>
              </a:rPr>
              <a:t/>
            </a:r>
            <a:br>
              <a:rPr lang="en-US" sz="1200" b="1">
                <a:solidFill>
                  <a:srgbClr val="FFFF99"/>
                </a:solidFill>
                <a:latin typeface="Arial" charset="0"/>
              </a:rPr>
            </a:br>
            <a:endParaRPr lang="en-US" sz="1200" b="1">
              <a:solidFill>
                <a:srgbClr val="FFFF99"/>
              </a:solidFill>
              <a:latin typeface="Arial" charset="0"/>
            </a:endParaRPr>
          </a:p>
        </p:txBody>
      </p:sp>
      <p:sp>
        <p:nvSpPr>
          <p:cNvPr id="175128" name="Rectangle 24"/>
          <p:cNvSpPr>
            <a:spLocks noGrp="1" noChangeArrowheads="1"/>
          </p:cNvSpPr>
          <p:nvPr>
            <p:ph type="title"/>
          </p:nvPr>
        </p:nvSpPr>
        <p:spPr>
          <a:xfrm>
            <a:off x="0" y="152400"/>
            <a:ext cx="9144000" cy="1066800"/>
          </a:xfrm>
        </p:spPr>
        <p:txBody>
          <a:bodyPr/>
          <a:lstStyle/>
          <a:p>
            <a:pPr algn="ctr"/>
            <a:r>
              <a:rPr lang="en-US" dirty="0"/>
              <a:t>The Fundraising Cycle</a:t>
            </a:r>
          </a:p>
        </p:txBody>
      </p:sp>
      <p:sp>
        <p:nvSpPr>
          <p:cNvPr id="175124" name="Text Box 20"/>
          <p:cNvSpPr txBox="1">
            <a:spLocks noChangeArrowheads="1"/>
          </p:cNvSpPr>
          <p:nvPr/>
        </p:nvSpPr>
        <p:spPr bwMode="auto">
          <a:xfrm>
            <a:off x="0" y="63246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i="1">
                <a:latin typeface="Arial" charset="0"/>
              </a:rPr>
              <a:t>Source: Adapted from </a:t>
            </a:r>
            <a:r>
              <a:rPr lang="en-US" sz="1000" b="1">
                <a:latin typeface="Arial" charset="0"/>
              </a:rPr>
              <a:t> Henry A. Rosso and Associates, </a:t>
            </a:r>
            <a:r>
              <a:rPr lang="en-US" sz="1000" b="1" i="1">
                <a:latin typeface="Arial" charset="0"/>
              </a:rPr>
              <a:t>Achieving Excellence in Fund Raising, 2nd edition, </a:t>
            </a:r>
            <a:r>
              <a:rPr lang="en-US" sz="1000" b="1">
                <a:latin typeface="Arial" charset="0"/>
              </a:rPr>
              <a:t>p. 24. Copyright © 2003</a:t>
            </a:r>
            <a:r>
              <a:rPr lang="en-US" sz="1000"/>
              <a:t> </a:t>
            </a:r>
            <a:r>
              <a:rPr lang="en-US" sz="1000" i="1">
                <a:latin typeface="Arial" charset="0"/>
              </a:rPr>
              <a:t/>
            </a:r>
            <a:br>
              <a:rPr lang="en-US" sz="1000" i="1">
                <a:latin typeface="Arial" charset="0"/>
              </a:rPr>
            </a:br>
            <a:r>
              <a:rPr lang="en-US" sz="1000" b="1">
                <a:latin typeface="Arial" charset="0"/>
                <a:cs typeface="Arial" charset="0"/>
              </a:rPr>
              <a:t>Jossey-Bass Inc., Publishers. Reprinted by permission </a:t>
            </a:r>
            <a:r>
              <a:rPr lang="en-US" sz="1000" b="1">
                <a:latin typeface="Arial" charset="0"/>
              </a:rPr>
              <a:t>of Jossey-Bass Inc., a subsidiary of John Wiley &amp; Sons, Inc.</a:t>
            </a:r>
          </a:p>
          <a:p>
            <a:pPr algn="ctr">
              <a:spcBef>
                <a:spcPct val="50000"/>
              </a:spcBef>
            </a:pPr>
            <a:r>
              <a:rPr lang="en-US" sz="1000" b="1">
                <a:latin typeface="Arial" charset="0"/>
                <a:cs typeface="Arial" charset="0"/>
              </a:rPr>
              <a:t> </a:t>
            </a:r>
            <a:br>
              <a:rPr lang="en-US" sz="1000" b="1">
                <a:latin typeface="Arial" charset="0"/>
                <a:cs typeface="Arial" charset="0"/>
              </a:rPr>
            </a:br>
            <a:endParaRPr lang="en-US" sz="1000" b="1">
              <a:latin typeface="Arial" charset="0"/>
              <a:cs typeface="Arial" charset="0"/>
            </a:endParaRPr>
          </a:p>
        </p:txBody>
      </p:sp>
    </p:spTree>
    <p:extLst>
      <p:ext uri="{BB962C8B-B14F-4D97-AF65-F5344CB8AC3E}">
        <p14:creationId xmlns:p14="http://schemas.microsoft.com/office/powerpoint/2010/main" val="627384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5109">
                                            <p:txEl>
                                              <p:pRg st="0" end="0"/>
                                            </p:txEl>
                                          </p:spTgt>
                                        </p:tgtEl>
                                        <p:attrNameLst>
                                          <p:attrName>style.visibility</p:attrName>
                                        </p:attrNameLst>
                                      </p:cBhvr>
                                      <p:to>
                                        <p:strVal val="visible"/>
                                      </p:to>
                                    </p:set>
                                    <p:animEffect transition="in" filter="wipe(down)">
                                      <p:cBhvr>
                                        <p:cTn id="7" dur="500"/>
                                        <p:tgtEl>
                                          <p:spTgt spid="175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Effect transition="in" filter="wipe(down)">
                                      <p:cBhvr>
                                        <p:cTn id="12" dur="500"/>
                                        <p:tgtEl>
                                          <p:spTgt spid="175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5111"/>
                                        </p:tgtEl>
                                        <p:attrNameLst>
                                          <p:attrName>style.visibility</p:attrName>
                                        </p:attrNameLst>
                                      </p:cBhvr>
                                      <p:to>
                                        <p:strVal val="visible"/>
                                      </p:to>
                                    </p:set>
                                    <p:animEffect transition="in" filter="wipe(down)">
                                      <p:cBhvr>
                                        <p:cTn id="17" dur="500"/>
                                        <p:tgtEl>
                                          <p:spTgt spid="175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5112"/>
                                        </p:tgtEl>
                                        <p:attrNameLst>
                                          <p:attrName>style.visibility</p:attrName>
                                        </p:attrNameLst>
                                      </p:cBhvr>
                                      <p:to>
                                        <p:strVal val="visible"/>
                                      </p:to>
                                    </p:set>
                                    <p:animEffect transition="in" filter="wipe(down)">
                                      <p:cBhvr>
                                        <p:cTn id="22" dur="500"/>
                                        <p:tgtEl>
                                          <p:spTgt spid="1751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5113"/>
                                        </p:tgtEl>
                                        <p:attrNameLst>
                                          <p:attrName>style.visibility</p:attrName>
                                        </p:attrNameLst>
                                      </p:cBhvr>
                                      <p:to>
                                        <p:strVal val="visible"/>
                                      </p:to>
                                    </p:set>
                                    <p:animEffect transition="in" filter="wipe(down)">
                                      <p:cBhvr>
                                        <p:cTn id="27" dur="500"/>
                                        <p:tgtEl>
                                          <p:spTgt spid="1751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5114"/>
                                        </p:tgtEl>
                                        <p:attrNameLst>
                                          <p:attrName>style.visibility</p:attrName>
                                        </p:attrNameLst>
                                      </p:cBhvr>
                                      <p:to>
                                        <p:strVal val="visible"/>
                                      </p:to>
                                    </p:set>
                                    <p:animEffect transition="in" filter="wipe(down)">
                                      <p:cBhvr>
                                        <p:cTn id="32" dur="500"/>
                                        <p:tgtEl>
                                          <p:spTgt spid="1751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5115"/>
                                        </p:tgtEl>
                                        <p:attrNameLst>
                                          <p:attrName>style.visibility</p:attrName>
                                        </p:attrNameLst>
                                      </p:cBhvr>
                                      <p:to>
                                        <p:strVal val="visible"/>
                                      </p:to>
                                    </p:set>
                                    <p:animEffect transition="in" filter="wipe(down)">
                                      <p:cBhvr>
                                        <p:cTn id="37" dur="500"/>
                                        <p:tgtEl>
                                          <p:spTgt spid="1751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5116"/>
                                        </p:tgtEl>
                                        <p:attrNameLst>
                                          <p:attrName>style.visibility</p:attrName>
                                        </p:attrNameLst>
                                      </p:cBhvr>
                                      <p:to>
                                        <p:strVal val="visible"/>
                                      </p:to>
                                    </p:set>
                                    <p:animEffect transition="in" filter="wipe(down)">
                                      <p:cBhvr>
                                        <p:cTn id="42" dur="500"/>
                                        <p:tgtEl>
                                          <p:spTgt spid="1751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5117"/>
                                        </p:tgtEl>
                                        <p:attrNameLst>
                                          <p:attrName>style.visibility</p:attrName>
                                        </p:attrNameLst>
                                      </p:cBhvr>
                                      <p:to>
                                        <p:strVal val="visible"/>
                                      </p:to>
                                    </p:set>
                                    <p:animEffect transition="in" filter="wipe(down)">
                                      <p:cBhvr>
                                        <p:cTn id="47" dur="500"/>
                                        <p:tgtEl>
                                          <p:spTgt spid="1751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5118"/>
                                        </p:tgtEl>
                                        <p:attrNameLst>
                                          <p:attrName>style.visibility</p:attrName>
                                        </p:attrNameLst>
                                      </p:cBhvr>
                                      <p:to>
                                        <p:strVal val="visible"/>
                                      </p:to>
                                    </p:set>
                                    <p:animEffect transition="in" filter="wipe(down)">
                                      <p:cBhvr>
                                        <p:cTn id="52" dur="500"/>
                                        <p:tgtEl>
                                          <p:spTgt spid="1751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5119"/>
                                        </p:tgtEl>
                                        <p:attrNameLst>
                                          <p:attrName>style.visibility</p:attrName>
                                        </p:attrNameLst>
                                      </p:cBhvr>
                                      <p:to>
                                        <p:strVal val="visible"/>
                                      </p:to>
                                    </p:set>
                                    <p:animEffect transition="in" filter="wipe(down)">
                                      <p:cBhvr>
                                        <p:cTn id="57" dur="500"/>
                                        <p:tgtEl>
                                          <p:spTgt spid="1751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5120"/>
                                        </p:tgtEl>
                                        <p:attrNameLst>
                                          <p:attrName>style.visibility</p:attrName>
                                        </p:attrNameLst>
                                      </p:cBhvr>
                                      <p:to>
                                        <p:strVal val="visible"/>
                                      </p:to>
                                    </p:set>
                                    <p:animEffect transition="in" filter="wipe(down)">
                                      <p:cBhvr>
                                        <p:cTn id="62" dur="500"/>
                                        <p:tgtEl>
                                          <p:spTgt spid="1751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5121"/>
                                        </p:tgtEl>
                                        <p:attrNameLst>
                                          <p:attrName>style.visibility</p:attrName>
                                        </p:attrNameLst>
                                      </p:cBhvr>
                                      <p:to>
                                        <p:strVal val="visible"/>
                                      </p:to>
                                    </p:set>
                                    <p:animEffect transition="in" filter="wipe(down)">
                                      <p:cBhvr>
                                        <p:cTn id="67" dur="500"/>
                                        <p:tgtEl>
                                          <p:spTgt spid="1751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5125"/>
                                        </p:tgtEl>
                                        <p:attrNameLst>
                                          <p:attrName>style.visibility</p:attrName>
                                        </p:attrNameLst>
                                      </p:cBhvr>
                                      <p:to>
                                        <p:strVal val="visible"/>
                                      </p:to>
                                    </p:set>
                                    <p:animEffect transition="in" filter="wipe(down)">
                                      <p:cBhvr>
                                        <p:cTn id="72" dur="500"/>
                                        <p:tgtEl>
                                          <p:spTgt spid="17512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5122"/>
                                        </p:tgtEl>
                                        <p:attrNameLst>
                                          <p:attrName>style.visibility</p:attrName>
                                        </p:attrNameLst>
                                      </p:cBhvr>
                                      <p:to>
                                        <p:strVal val="visible"/>
                                      </p:to>
                                    </p:set>
                                    <p:animEffect transition="in" filter="wipe(down)">
                                      <p:cBhvr>
                                        <p:cTn id="77" dur="500"/>
                                        <p:tgtEl>
                                          <p:spTgt spid="17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P spid="175111" grpId="0"/>
      <p:bldP spid="175112" grpId="0"/>
      <p:bldP spid="175113" grpId="0"/>
      <p:bldP spid="175114" grpId="0"/>
      <p:bldP spid="175115" grpId="0"/>
      <p:bldP spid="175116" grpId="0"/>
      <p:bldP spid="175117" grpId="0"/>
      <p:bldP spid="175118" grpId="0"/>
      <p:bldP spid="175119" grpId="0"/>
      <p:bldP spid="175120" grpId="0"/>
      <p:bldP spid="175121" grpId="0"/>
      <p:bldP spid="175122" grpId="0"/>
      <p:bldP spid="17512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1905000" y="-685800"/>
            <a:ext cx="7239000" cy="2286000"/>
          </a:xfrm>
        </p:spPr>
        <p:txBody>
          <a:bodyPr/>
          <a:lstStyle/>
          <a:p>
            <a:r>
              <a:rPr lang="en-US" sz="4400"/>
              <a:t/>
            </a:r>
            <a:br>
              <a:rPr lang="en-US" sz="4400"/>
            </a:br>
            <a:r>
              <a:rPr lang="en-US" sz="4400"/>
              <a:t/>
            </a:r>
            <a:br>
              <a:rPr lang="en-US" sz="4400"/>
            </a:br>
            <a:r>
              <a:rPr lang="en-US" sz="4400"/>
              <a:t>Questions?  Answers?  </a:t>
            </a:r>
          </a:p>
        </p:txBody>
      </p:sp>
      <p:sp>
        <p:nvSpPr>
          <p:cNvPr id="72707" name="Rectangle 3"/>
          <p:cNvSpPr>
            <a:spLocks noGrp="1" noChangeArrowheads="1"/>
          </p:cNvSpPr>
          <p:nvPr>
            <p:ph type="subTitle" idx="1"/>
          </p:nvPr>
        </p:nvSpPr>
        <p:spPr>
          <a:xfrm>
            <a:off x="3048000" y="4114800"/>
            <a:ext cx="6096000" cy="1752600"/>
          </a:xfrm>
        </p:spPr>
        <p:txBody>
          <a:bodyPr/>
          <a:lstStyle/>
          <a:p>
            <a:r>
              <a:rPr lang="en-US" sz="4000" dirty="0"/>
              <a:t>Ideas?  Suggestions?</a:t>
            </a:r>
          </a:p>
        </p:txBody>
      </p:sp>
      <p:pic>
        <p:nvPicPr>
          <p:cNvPr id="72708" name="Picture 4" descr="bd04924_"/>
          <p:cNvPicPr>
            <a:picLocks noChangeAspect="1" noChangeArrowheads="1"/>
          </p:cNvPicPr>
          <p:nvPr/>
        </p:nvPicPr>
        <p:blipFill>
          <a:blip r:embed="rId2" cstate="print"/>
          <a:srcRect/>
          <a:stretch>
            <a:fillRect/>
          </a:stretch>
        </p:blipFill>
        <p:spPr bwMode="auto">
          <a:xfrm>
            <a:off x="228600" y="2743200"/>
            <a:ext cx="2525713" cy="3406775"/>
          </a:xfrm>
          <a:prstGeom prst="rect">
            <a:avLst/>
          </a:prstGeom>
          <a:noFill/>
        </p:spPr>
      </p:pic>
      <p:pic>
        <p:nvPicPr>
          <p:cNvPr id="72709" name="Picture 5" descr="bd06663_"/>
          <p:cNvPicPr>
            <a:picLocks noChangeAspect="1" noChangeArrowheads="1"/>
          </p:cNvPicPr>
          <p:nvPr/>
        </p:nvPicPr>
        <p:blipFill>
          <a:blip r:embed="rId3" cstate="print"/>
          <a:srcRect/>
          <a:stretch>
            <a:fillRect/>
          </a:stretch>
        </p:blipFill>
        <p:spPr bwMode="auto">
          <a:xfrm>
            <a:off x="4953000" y="1752600"/>
            <a:ext cx="1928813" cy="1673225"/>
          </a:xfrm>
          <a:prstGeom prst="rect">
            <a:avLst/>
          </a:prstGeom>
          <a:noFill/>
        </p:spPr>
      </p:pic>
    </p:spTree>
    <p:extLst>
      <p:ext uri="{BB962C8B-B14F-4D97-AF65-F5344CB8AC3E}">
        <p14:creationId xmlns:p14="http://schemas.microsoft.com/office/powerpoint/2010/main" val="31664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 calcmode="lin" valueType="num">
                                      <p:cBhvr additive="base">
                                        <p:cTn id="7" dur="500" fill="hold"/>
                                        <p:tgtEl>
                                          <p:spTgt spid="72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2707">
                                            <p:txEl>
                                              <p:pRg st="0" end="0"/>
                                            </p:txEl>
                                          </p:spTgt>
                                        </p:tgtEl>
                                        <p:attrNameLst>
                                          <p:attrName>style.visibility</p:attrName>
                                        </p:attrNameLst>
                                      </p:cBhvr>
                                      <p:to>
                                        <p:strVal val="visible"/>
                                      </p:to>
                                    </p:set>
                                    <p:anim calcmode="lin" valueType="num">
                                      <p:cBhvr additive="base">
                                        <p:cTn id="13"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7270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Time is Up!</a:t>
            </a:r>
          </a:p>
        </p:txBody>
      </p:sp>
      <p:sp>
        <p:nvSpPr>
          <p:cNvPr id="14339" name="Rectangle 3"/>
          <p:cNvSpPr>
            <a:spLocks noGrp="1" noChangeArrowheads="1"/>
          </p:cNvSpPr>
          <p:nvPr>
            <p:ph type="body" idx="1"/>
          </p:nvPr>
        </p:nvSpPr>
        <p:spPr/>
        <p:txBody>
          <a:bodyPr/>
          <a:lstStyle/>
          <a:p>
            <a:endParaRPr lang="ru-RU"/>
          </a:p>
        </p:txBody>
      </p:sp>
      <p:pic>
        <p:nvPicPr>
          <p:cNvPr id="14340" name="Picture 4" descr="pe01931_"/>
          <p:cNvPicPr>
            <a:picLocks noChangeAspect="1" noChangeArrowheads="1"/>
          </p:cNvPicPr>
          <p:nvPr/>
        </p:nvPicPr>
        <p:blipFill>
          <a:blip r:embed="rId2" cstate="print"/>
          <a:srcRect/>
          <a:stretch>
            <a:fillRect/>
          </a:stretch>
        </p:blipFill>
        <p:spPr bwMode="auto">
          <a:xfrm>
            <a:off x="2819400" y="2590800"/>
            <a:ext cx="4133850" cy="3468688"/>
          </a:xfrm>
          <a:prstGeom prst="rect">
            <a:avLst/>
          </a:prstGeom>
          <a:noFill/>
        </p:spPr>
      </p:pic>
    </p:spTree>
    <p:extLst>
      <p:ext uri="{BB962C8B-B14F-4D97-AF65-F5344CB8AC3E}">
        <p14:creationId xmlns:p14="http://schemas.microsoft.com/office/powerpoint/2010/main" val="2422500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normAutofit fontScale="90000"/>
          </a:bodyPr>
          <a:lstStyle/>
          <a:p>
            <a:r>
              <a:rPr lang="en-US" dirty="0" smtClean="0"/>
              <a:t>Practices That Every CEO </a:t>
            </a:r>
            <a:br>
              <a:rPr lang="en-US" dirty="0" smtClean="0"/>
            </a:br>
            <a:r>
              <a:rPr lang="en-US" dirty="0" smtClean="0"/>
              <a:t>Should Emulate</a:t>
            </a:r>
            <a:endParaRPr lang="en-US" dirty="0"/>
          </a:p>
        </p:txBody>
      </p:sp>
      <p:sp>
        <p:nvSpPr>
          <p:cNvPr id="3" name="Content Placeholder 2"/>
          <p:cNvSpPr>
            <a:spLocks noGrp="1"/>
          </p:cNvSpPr>
          <p:nvPr>
            <p:ph idx="1"/>
          </p:nvPr>
        </p:nvSpPr>
        <p:spPr>
          <a:xfrm>
            <a:off x="822960" y="1600200"/>
            <a:ext cx="7520940" cy="3080277"/>
          </a:xfrm>
        </p:spPr>
        <p:txBody>
          <a:bodyPr/>
          <a:lstStyle/>
          <a:p>
            <a:r>
              <a:rPr lang="en-US" b="0" dirty="0" smtClean="0">
                <a:latin typeface="Arial" pitchFamily="34" charset="0"/>
                <a:cs typeface="Arial" pitchFamily="34" charset="0"/>
              </a:rPr>
              <a:t>Adapted from a </a:t>
            </a:r>
            <a:r>
              <a:rPr lang="en-US" b="0" i="1" dirty="0" smtClean="0">
                <a:latin typeface="Arial" pitchFamily="34" charset="0"/>
                <a:cs typeface="Arial" pitchFamily="34" charset="0"/>
              </a:rPr>
              <a:t>Harvard Business Review </a:t>
            </a:r>
            <a:r>
              <a:rPr lang="en-US" b="0" dirty="0" smtClean="0">
                <a:latin typeface="Arial" pitchFamily="34" charset="0"/>
                <a:cs typeface="Arial" pitchFamily="34" charset="0"/>
              </a:rPr>
              <a:t>reprint, </a:t>
            </a:r>
          </a:p>
          <a:p>
            <a:r>
              <a:rPr lang="en-US" b="0" dirty="0" smtClean="0">
                <a:latin typeface="Arial" pitchFamily="34" charset="0"/>
                <a:cs typeface="Arial" pitchFamily="34" charset="0"/>
              </a:rPr>
              <a:t>“The Real Leadership Lessons of Steve Jobs,” April 2012</a:t>
            </a:r>
          </a:p>
          <a:p>
            <a:r>
              <a:rPr lang="en-US" b="0" dirty="0" smtClean="0">
                <a:latin typeface="Arial" pitchFamily="34" charset="0"/>
                <a:cs typeface="Arial" pitchFamily="34" charset="0"/>
              </a:rPr>
              <a:t>Six months after </a:t>
            </a:r>
            <a:r>
              <a:rPr lang="en-US" b="0" dirty="0" err="1" smtClean="0">
                <a:latin typeface="Arial" pitchFamily="34" charset="0"/>
                <a:cs typeface="Arial" pitchFamily="34" charset="0"/>
              </a:rPr>
              <a:t>Jobs’s</a:t>
            </a:r>
            <a:r>
              <a:rPr lang="en-US" b="0" dirty="0" smtClean="0">
                <a:latin typeface="Arial" pitchFamily="34" charset="0"/>
                <a:cs typeface="Arial" pitchFamily="34" charset="0"/>
              </a:rPr>
              <a:t> death, the author of his best-selling biography identifies the practices that every CEO can try to emulate.  </a:t>
            </a:r>
          </a:p>
          <a:p>
            <a:r>
              <a:rPr lang="en-US" b="0" dirty="0">
                <a:latin typeface="Arial" pitchFamily="34" charset="0"/>
                <a:cs typeface="Arial" pitchFamily="34" charset="0"/>
              </a:rPr>
              <a:t>	</a:t>
            </a:r>
            <a:r>
              <a:rPr lang="en-US" b="0" dirty="0" smtClean="0">
                <a:latin typeface="Arial" pitchFamily="34" charset="0"/>
                <a:cs typeface="Arial" pitchFamily="34" charset="0"/>
              </a:rPr>
              <a:t>by Walter Isaacson</a:t>
            </a:r>
            <a:endParaRPr lang="en-US" b="0" dirty="0">
              <a:latin typeface="Arial" pitchFamily="34" charset="0"/>
              <a:cs typeface="Arial" pitchFamily="34" charset="0"/>
            </a:endParaRPr>
          </a:p>
        </p:txBody>
      </p:sp>
    </p:spTree>
    <p:extLst>
      <p:ext uri="{BB962C8B-B14F-4D97-AF65-F5344CB8AC3E}">
        <p14:creationId xmlns:p14="http://schemas.microsoft.com/office/powerpoint/2010/main" val="416952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Cofounded Apple in parents’ garage in 1976.</a:t>
            </a:r>
          </a:p>
          <a:p>
            <a:r>
              <a:rPr lang="en-US" dirty="0" smtClean="0"/>
              <a:t>Ousted in 1985.</a:t>
            </a:r>
          </a:p>
          <a:p>
            <a:r>
              <a:rPr lang="en-US" dirty="0" smtClean="0"/>
              <a:t>Rescued company from near bankruptcy in 1997.</a:t>
            </a:r>
          </a:p>
          <a:p>
            <a:r>
              <a:rPr lang="en-US" dirty="0" smtClean="0"/>
              <a:t>Died October 2011.</a:t>
            </a:r>
          </a:p>
          <a:p>
            <a:r>
              <a:rPr lang="en-US" dirty="0" smtClean="0"/>
              <a:t>Had built Apple into the world’s most valuable company. </a:t>
            </a:r>
          </a:p>
          <a:p>
            <a:r>
              <a:rPr lang="en-US" dirty="0" smtClean="0"/>
              <a:t>Helped transform seven industries:  personal computing, animated movies, music, phones, tablet computing, retail stores, digital publishing.</a:t>
            </a:r>
          </a:p>
          <a:p>
            <a:r>
              <a:rPr lang="en-US" dirty="0" smtClean="0"/>
              <a:t>Belongs in pantheon of America’s great innovators.</a:t>
            </a:r>
          </a:p>
          <a:p>
            <a:r>
              <a:rPr lang="en-US" sz="2000" i="1" dirty="0" smtClean="0">
                <a:latin typeface="Catriel" panose="02000503000000020004" pitchFamily="2" charset="0"/>
              </a:rPr>
              <a:t>Lessons can be drawn from what he accomplished.</a:t>
            </a:r>
          </a:p>
        </p:txBody>
      </p:sp>
    </p:spTree>
    <p:extLst>
      <p:ext uri="{BB962C8B-B14F-4D97-AF65-F5344CB8AC3E}">
        <p14:creationId xmlns:p14="http://schemas.microsoft.com/office/powerpoint/2010/main" val="474770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The keys to his success can also be applied to Adventist education and the people who lead them—most importantly, the leaders’ involvement in fundraising for the multiple benefits of their institutions.</a:t>
            </a:r>
          </a:p>
          <a:p>
            <a:endParaRPr lang="en-US" dirty="0"/>
          </a:p>
        </p:txBody>
      </p:sp>
    </p:spTree>
    <p:extLst>
      <p:ext uri="{BB962C8B-B14F-4D97-AF65-F5344CB8AC3E}">
        <p14:creationId xmlns:p14="http://schemas.microsoft.com/office/powerpoint/2010/main" val="494177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a:t>
            </a:r>
            <a:endParaRPr lang="en-US" dirty="0"/>
          </a:p>
        </p:txBody>
      </p:sp>
      <p:sp>
        <p:nvSpPr>
          <p:cNvPr id="3" name="Content Placeholder 2"/>
          <p:cNvSpPr>
            <a:spLocks noGrp="1"/>
          </p:cNvSpPr>
          <p:nvPr>
            <p:ph idx="1"/>
          </p:nvPr>
        </p:nvSpPr>
        <p:spPr>
          <a:xfrm>
            <a:off x="2438400" y="1143000"/>
            <a:ext cx="5787622" cy="3579849"/>
          </a:xfrm>
        </p:spPr>
        <p:txBody>
          <a:bodyPr/>
          <a:lstStyle/>
          <a:p>
            <a:r>
              <a:rPr lang="en-US" sz="2400" dirty="0" smtClean="0"/>
              <a:t>Focus on mission.</a:t>
            </a:r>
          </a:p>
          <a:p>
            <a:r>
              <a:rPr lang="en-US" sz="2400" dirty="0" smtClean="0"/>
              <a:t>Focus on great outcomes.</a:t>
            </a:r>
          </a:p>
          <a:p>
            <a:r>
              <a:rPr lang="en-US" sz="2400" dirty="0" smtClean="0"/>
              <a:t>Focus on what can best be done.</a:t>
            </a:r>
          </a:p>
          <a:p>
            <a:r>
              <a:rPr lang="en-US" sz="2400" dirty="0" smtClean="0"/>
              <a:t>Focus on priorities.</a:t>
            </a:r>
          </a:p>
          <a:p>
            <a:r>
              <a:rPr lang="en-US" sz="2400" dirty="0"/>
              <a:t>	</a:t>
            </a:r>
            <a:r>
              <a:rPr lang="en-US" sz="2400" dirty="0" smtClean="0">
                <a:solidFill>
                  <a:srgbClr val="0070C0"/>
                </a:solidFill>
              </a:rPr>
              <a:t>Application to fundraising and the leader’s role:</a:t>
            </a:r>
          </a:p>
          <a:p>
            <a:endParaRPr lang="en-US" dirty="0" smtClean="0"/>
          </a:p>
          <a:p>
            <a:endParaRPr lang="en-US" dirty="0"/>
          </a:p>
          <a:p>
            <a:endParaRPr lang="en-US" dirty="0" smtClean="0"/>
          </a:p>
          <a:p>
            <a:endParaRPr lang="en-US" dirty="0"/>
          </a:p>
          <a:p>
            <a:endParaRPr lang="en-US" dirty="0"/>
          </a:p>
        </p:txBody>
      </p:sp>
      <p:pic>
        <p:nvPicPr>
          <p:cNvPr id="1026" name="Picture 2" descr="F:\ActiveFiles\ActiveFilestoHandle\WaitingOnHold\Talks to Prepare\SteveJobsLeadership\IndividualIcons\scan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0" y="304800"/>
            <a:ext cx="1792287" cy="18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1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4800"/>
            <a:ext cx="7520940" cy="548640"/>
          </a:xfrm>
        </p:spPr>
        <p:txBody>
          <a:bodyPr/>
          <a:lstStyle/>
          <a:p>
            <a:pPr algn="ctr"/>
            <a:r>
              <a:rPr lang="en-US" dirty="0" smtClean="0"/>
              <a:t>Simplify</a:t>
            </a:r>
            <a:endParaRPr lang="en-US" dirty="0"/>
          </a:p>
        </p:txBody>
      </p:sp>
      <p:sp>
        <p:nvSpPr>
          <p:cNvPr id="3" name="Content Placeholder 2"/>
          <p:cNvSpPr>
            <a:spLocks noGrp="1"/>
          </p:cNvSpPr>
          <p:nvPr>
            <p:ph idx="1"/>
          </p:nvPr>
        </p:nvSpPr>
        <p:spPr>
          <a:xfrm>
            <a:off x="2667000" y="914400"/>
            <a:ext cx="5600700" cy="3579849"/>
          </a:xfrm>
        </p:spPr>
        <p:txBody>
          <a:bodyPr>
            <a:noAutofit/>
          </a:bodyPr>
          <a:lstStyle/>
          <a:p>
            <a:r>
              <a:rPr lang="en-US" sz="2400" dirty="0" smtClean="0"/>
              <a:t>Zero in on the essence, eliminate unnecessary components.</a:t>
            </a:r>
          </a:p>
          <a:p>
            <a:r>
              <a:rPr lang="en-US" sz="2400" dirty="0" smtClean="0"/>
              <a:t>Simplicity comes from conquering, not just ignoring, complexity.</a:t>
            </a:r>
          </a:p>
          <a:p>
            <a:r>
              <a:rPr lang="en-US" sz="2400" dirty="0" smtClean="0"/>
              <a:t>“It takes a lot of hard work to make something simple, to truly understand the underlying challenges and come up with elegant solutions.”</a:t>
            </a:r>
          </a:p>
          <a:p>
            <a:r>
              <a:rPr lang="en-US" sz="2400" dirty="0"/>
              <a:t>	</a:t>
            </a:r>
            <a:r>
              <a:rPr lang="en-US" sz="2400" dirty="0">
                <a:solidFill>
                  <a:srgbClr val="0070C0"/>
                </a:solidFill>
              </a:rPr>
              <a:t>Application to fundraising and the leader’s role:</a:t>
            </a:r>
          </a:p>
          <a:p>
            <a:endParaRPr lang="en-US" sz="2400" dirty="0"/>
          </a:p>
        </p:txBody>
      </p:sp>
      <p:pic>
        <p:nvPicPr>
          <p:cNvPr id="2050" name="Picture 2" descr="F:\ActiveFiles\ActiveFilestoHandle\WaitingOnHold\Talks to Prepare\SteveJobsLeadership\IndividualIcons\scan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1828800" cy="191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47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304800"/>
            <a:ext cx="7520940" cy="548640"/>
          </a:xfrm>
        </p:spPr>
        <p:txBody>
          <a:bodyPr/>
          <a:lstStyle/>
          <a:p>
            <a:pPr algn="ctr"/>
            <a:r>
              <a:rPr lang="en-US" dirty="0" smtClean="0"/>
              <a:t>		Take responsibility end to end</a:t>
            </a:r>
            <a:endParaRPr lang="en-US" dirty="0"/>
          </a:p>
        </p:txBody>
      </p:sp>
      <p:sp>
        <p:nvSpPr>
          <p:cNvPr id="3" name="Content Placeholder 2"/>
          <p:cNvSpPr>
            <a:spLocks noGrp="1"/>
          </p:cNvSpPr>
          <p:nvPr>
            <p:ph idx="1"/>
          </p:nvPr>
        </p:nvSpPr>
        <p:spPr>
          <a:xfrm>
            <a:off x="2362200" y="1100628"/>
            <a:ext cx="5981700" cy="3579849"/>
          </a:xfrm>
        </p:spPr>
        <p:txBody>
          <a:bodyPr/>
          <a:lstStyle/>
          <a:p>
            <a:r>
              <a:rPr lang="en-US" sz="2400" dirty="0" smtClean="0"/>
              <a:t>Parts of the institution and its programs are linked together.</a:t>
            </a:r>
          </a:p>
          <a:p>
            <a:r>
              <a:rPr lang="en-US" sz="2400" dirty="0" smtClean="0"/>
              <a:t>Achieve delightful user experiences.</a:t>
            </a:r>
          </a:p>
          <a:p>
            <a:r>
              <a:rPr lang="en-US" sz="2400" dirty="0" smtClean="0"/>
              <a:t>Where does the buck stop?</a:t>
            </a:r>
          </a:p>
          <a:p>
            <a:r>
              <a:rPr lang="en-US" sz="2400" dirty="0"/>
              <a:t>	</a:t>
            </a:r>
            <a:r>
              <a:rPr lang="en-US" sz="2400" dirty="0">
                <a:solidFill>
                  <a:srgbClr val="0070C0"/>
                </a:solidFill>
              </a:rPr>
              <a:t>Application to fundraising and the leader’s role:</a:t>
            </a:r>
          </a:p>
          <a:p>
            <a:endParaRPr lang="en-US" dirty="0"/>
          </a:p>
        </p:txBody>
      </p:sp>
      <p:pic>
        <p:nvPicPr>
          <p:cNvPr id="3074" name="Picture 2" descr="F:\ActiveFiles\ActiveFilestoHandle\WaitingOnHold\Talks to Prepare\SteveJobsLeadership\IndividualIcons\scan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962150" cy="22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7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When behind, leapfrog</a:t>
            </a:r>
            <a:endParaRPr lang="en-US" dirty="0"/>
          </a:p>
        </p:txBody>
      </p:sp>
      <p:sp>
        <p:nvSpPr>
          <p:cNvPr id="3" name="Content Placeholder 2"/>
          <p:cNvSpPr>
            <a:spLocks noGrp="1"/>
          </p:cNvSpPr>
          <p:nvPr>
            <p:ph idx="1"/>
          </p:nvPr>
        </p:nvSpPr>
        <p:spPr>
          <a:xfrm>
            <a:off x="2438400" y="1100628"/>
            <a:ext cx="5905500" cy="3579849"/>
          </a:xfrm>
        </p:spPr>
        <p:txBody>
          <a:bodyPr/>
          <a:lstStyle/>
          <a:p>
            <a:r>
              <a:rPr lang="en-US" sz="2400" dirty="0" smtClean="0"/>
              <a:t>The mark of an innovative company is not only that it comes up with new ideas first.</a:t>
            </a:r>
          </a:p>
          <a:p>
            <a:r>
              <a:rPr lang="en-US" sz="2400" dirty="0" smtClean="0"/>
              <a:t>It also knows how to leapfrog when it finds itself behind.</a:t>
            </a:r>
          </a:p>
          <a:p>
            <a:r>
              <a:rPr lang="en-US" sz="2400" dirty="0" smtClean="0"/>
              <a:t>Instead of just catching up, transform!</a:t>
            </a:r>
          </a:p>
          <a:p>
            <a:r>
              <a:rPr lang="en-US" sz="2400" dirty="0"/>
              <a:t>	</a:t>
            </a:r>
            <a:r>
              <a:rPr lang="en-US" sz="2400" dirty="0">
                <a:solidFill>
                  <a:srgbClr val="0070C0"/>
                </a:solidFill>
              </a:rPr>
              <a:t>Application to fundraising and the leader’s role:</a:t>
            </a:r>
          </a:p>
          <a:p>
            <a:endParaRPr lang="en-US" dirty="0"/>
          </a:p>
        </p:txBody>
      </p:sp>
      <p:pic>
        <p:nvPicPr>
          <p:cNvPr id="4098" name="Picture 2" descr="F:\ActiveFiles\ActiveFilestoHandle\WaitingOnHold\Talks to Prepare\SteveJobsLeadership\IndividualIcons\scan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3537"/>
            <a:ext cx="1911350" cy="2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35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1183</Words>
  <Application>Microsoft Office PowerPoint</Application>
  <PresentationFormat>On-screen Show (4:3)</PresentationFormat>
  <Paragraphs>159</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Angles</vt:lpstr>
      <vt:lpstr>The Real Leadership Lessons of Steve Jobs</vt:lpstr>
      <vt:lpstr>PowerPoint Presentation</vt:lpstr>
      <vt:lpstr>Practices That Every CEO  Should Emulate</vt:lpstr>
      <vt:lpstr>Background</vt:lpstr>
      <vt:lpstr>PowerPoint Presentation</vt:lpstr>
      <vt:lpstr>Focus</vt:lpstr>
      <vt:lpstr>Simplify</vt:lpstr>
      <vt:lpstr>  Take responsibility end to end</vt:lpstr>
      <vt:lpstr>  When behind, leapfrog</vt:lpstr>
      <vt:lpstr>  Put products before profits</vt:lpstr>
      <vt:lpstr>      Don’t be a slave to focus groups</vt:lpstr>
      <vt:lpstr>  Bend reality</vt:lpstr>
      <vt:lpstr>  Impute</vt:lpstr>
      <vt:lpstr>  push for perfection</vt:lpstr>
      <vt:lpstr>  tolerate only ‘a’ players</vt:lpstr>
      <vt:lpstr>  Engage face-to-face</vt:lpstr>
      <vt:lpstr>  Know both the big picture   and the details</vt:lpstr>
      <vt:lpstr>  Combine the Humanities with    the sciences</vt:lpstr>
      <vt:lpstr>  stay hungry, stay foolish</vt:lpstr>
      <vt:lpstr>PowerPoint Presentation</vt:lpstr>
      <vt:lpstr>How does this relate to fundraising?</vt:lpstr>
      <vt:lpstr>Indicators that an organization has embraced a culture of philanthropy</vt:lpstr>
      <vt:lpstr>PowerPoint Presentation</vt:lpstr>
      <vt:lpstr>PowerPoint Presentation</vt:lpstr>
      <vt:lpstr>  Fundraising is . . .  </vt:lpstr>
      <vt:lpstr>The Fundraising Cycle</vt:lpstr>
      <vt:lpstr>  Questions?  Answers?  </vt:lpstr>
      <vt:lpstr>Time is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Leadership Lessons of Steve Jobs</dc:title>
  <dc:creator>Lilya Wagner</dc:creator>
  <cp:lastModifiedBy>I.T.S.</cp:lastModifiedBy>
  <cp:revision>23</cp:revision>
  <dcterms:created xsi:type="dcterms:W3CDTF">2013-08-31T22:35:15Z</dcterms:created>
  <dcterms:modified xsi:type="dcterms:W3CDTF">2013-09-16T16:19:20Z</dcterms:modified>
</cp:coreProperties>
</file>