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0" autoAdjust="0"/>
    <p:restoredTop sz="94660"/>
  </p:normalViewPr>
  <p:slideViewPr>
    <p:cSldViewPr snapToGrid="0">
      <p:cViewPr varScale="1">
        <p:scale>
          <a:sx n="85" d="100"/>
          <a:sy n="85" d="100"/>
        </p:scale>
        <p:origin x="49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7CD85C-4478-4F5F-A068-51007EA22BCE}"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4115493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CD85C-4478-4F5F-A068-51007EA22BCE}"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3989346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CD85C-4478-4F5F-A068-51007EA22BCE}"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296527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CD85C-4478-4F5F-A068-51007EA22BCE}"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246576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7CD85C-4478-4F5F-A068-51007EA22BCE}"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5833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7CD85C-4478-4F5F-A068-51007EA22BCE}" type="datetimeFigureOut">
              <a:rPr lang="en-US" smtClean="0"/>
              <a:t>3/2/2015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1668138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7CD85C-4478-4F5F-A068-51007EA22BCE}" type="datetimeFigureOut">
              <a:rPr lang="en-US" smtClean="0"/>
              <a:t>3/2/2015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3859356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7CD85C-4478-4F5F-A068-51007EA22BCE}" type="datetimeFigureOut">
              <a:rPr lang="en-US" smtClean="0"/>
              <a:t>3/2/2015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3431077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CD85C-4478-4F5F-A068-51007EA22BCE}" type="datetimeFigureOut">
              <a:rPr lang="en-US" smtClean="0"/>
              <a:t>3/2/2015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2671819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CD85C-4478-4F5F-A068-51007EA22BCE}" type="datetimeFigureOut">
              <a:rPr lang="en-US" smtClean="0"/>
              <a:t>3/2/2015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3237689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CD85C-4478-4F5F-A068-51007EA22BCE}" type="datetimeFigureOut">
              <a:rPr lang="en-US" smtClean="0"/>
              <a:t>3/2/2015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7EE9C-5E57-4DA9-9350-E0DD1E18D1BA}" type="slidenum">
              <a:rPr lang="en-US" smtClean="0"/>
              <a:t>‹#›</a:t>
            </a:fld>
            <a:endParaRPr lang="en-US"/>
          </a:p>
        </p:txBody>
      </p:sp>
    </p:spTree>
    <p:extLst>
      <p:ext uri="{BB962C8B-B14F-4D97-AF65-F5344CB8AC3E}">
        <p14:creationId xmlns:p14="http://schemas.microsoft.com/office/powerpoint/2010/main" val="141213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CD85C-4478-4F5F-A068-51007EA22BCE}" type="datetimeFigureOut">
              <a:rPr lang="en-US" smtClean="0"/>
              <a:t>3/2/2015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7EE9C-5E57-4DA9-9350-E0DD1E18D1BA}" type="slidenum">
              <a:rPr lang="en-US" smtClean="0"/>
              <a:t>‹#›</a:t>
            </a:fld>
            <a:endParaRPr lang="en-US"/>
          </a:p>
        </p:txBody>
      </p:sp>
    </p:spTree>
    <p:extLst>
      <p:ext uri="{BB962C8B-B14F-4D97-AF65-F5344CB8AC3E}">
        <p14:creationId xmlns:p14="http://schemas.microsoft.com/office/powerpoint/2010/main" val="3076842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err="1"/>
              <a:t>Irs</a:t>
            </a:r>
            <a:r>
              <a:rPr lang="en-US" sz="4800" dirty="0"/>
              <a:t> data retrieval tool</a:t>
            </a:r>
            <a:endParaRPr lang="en-US" sz="4800" dirty="0"/>
          </a:p>
        </p:txBody>
      </p:sp>
      <p:sp>
        <p:nvSpPr>
          <p:cNvPr id="3" name="Text Placeholder 2"/>
          <p:cNvSpPr>
            <a:spLocks noGrp="1"/>
          </p:cNvSpPr>
          <p:nvPr>
            <p:ph type="body" idx="1"/>
          </p:nvPr>
        </p:nvSpPr>
        <p:spPr/>
        <p:txBody>
          <a:bodyPr/>
          <a:lstStyle/>
          <a:p>
            <a:endParaRPr lang="en-US"/>
          </a:p>
        </p:txBody>
      </p:sp>
      <p:sp>
        <p:nvSpPr>
          <p:cNvPr id="5" name="Text Placeholder 4"/>
          <p:cNvSpPr>
            <a:spLocks noGrp="1"/>
          </p:cNvSpPr>
          <p:nvPr>
            <p:ph type="body" sz="quarter" idx="3"/>
          </p:nvPr>
        </p:nvSpPr>
        <p:spPr>
          <a:xfrm>
            <a:off x="6197602" y="1442624"/>
            <a:ext cx="5389033" cy="639763"/>
          </a:xfrm>
        </p:spPr>
        <p:txBody>
          <a:bodyPr>
            <a:normAutofit/>
          </a:bodyPr>
          <a:lstStyle/>
          <a:p>
            <a:r>
              <a:rPr lang="en-US" sz="3200" dirty="0"/>
              <a:t>Financial Information: </a:t>
            </a:r>
          </a:p>
        </p:txBody>
      </p:sp>
      <p:sp>
        <p:nvSpPr>
          <p:cNvPr id="6" name="Content Placeholder 5"/>
          <p:cNvSpPr>
            <a:spLocks noGrp="1"/>
          </p:cNvSpPr>
          <p:nvPr>
            <p:ph sz="quarter" idx="4"/>
          </p:nvPr>
        </p:nvSpPr>
        <p:spPr>
          <a:xfrm>
            <a:off x="6197600" y="1981200"/>
            <a:ext cx="5791200" cy="4572000"/>
          </a:xfrm>
        </p:spPr>
        <p:txBody>
          <a:bodyPr>
            <a:normAutofit/>
          </a:bodyPr>
          <a:lstStyle/>
          <a:p>
            <a:pPr marL="152396" indent="0">
              <a:buNone/>
            </a:pPr>
            <a:r>
              <a:rPr lang="en-US" sz="2267" dirty="0"/>
              <a:t>Answer questions to determine whether or not you (or your parents) are eligible to use the tool. If you are eligible to use the IRS tool, you will be prompted to:</a:t>
            </a:r>
          </a:p>
          <a:p>
            <a:pPr marL="152396" indent="0">
              <a:buNone/>
            </a:pPr>
            <a:r>
              <a:rPr lang="en-US" sz="2267" dirty="0"/>
              <a:t>1. Enter your PIN number</a:t>
            </a:r>
          </a:p>
          <a:p>
            <a:pPr marL="152396" indent="0">
              <a:buNone/>
            </a:pPr>
            <a:r>
              <a:rPr lang="en-US" sz="2267" dirty="0"/>
              <a:t>2. Select “</a:t>
            </a:r>
            <a:r>
              <a:rPr lang="en-US" sz="2267" dirty="0">
                <a:solidFill>
                  <a:srgbClr val="00B0F0"/>
                </a:solidFill>
              </a:rPr>
              <a:t>LINK TO IRS</a:t>
            </a:r>
            <a:r>
              <a:rPr lang="en-US" sz="2267" dirty="0"/>
              <a:t>”</a:t>
            </a:r>
          </a:p>
          <a:p>
            <a:pPr marL="152396" indent="0">
              <a:buNone/>
            </a:pPr>
            <a:endParaRPr lang="en-US" sz="2267" dirty="0"/>
          </a:p>
          <a:p>
            <a:pPr marL="152396" indent="0">
              <a:buNone/>
            </a:pPr>
            <a:r>
              <a:rPr lang="en-US" sz="2267" dirty="0"/>
              <a:t>Complete the information requested (Address entered must match IRS database address)</a:t>
            </a:r>
            <a:endParaRPr lang="en-US" sz="2267"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7200" y="6096000"/>
            <a:ext cx="2560320" cy="585216"/>
          </a:xfrm>
          <a:prstGeom prst="rect">
            <a:avLst/>
          </a:prstGeom>
        </p:spPr>
      </p:pic>
      <p:pic>
        <p:nvPicPr>
          <p:cNvPr id="10" name="Content Placeholder 9"/>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2763" y="1683181"/>
            <a:ext cx="5684839" cy="4641419"/>
          </a:xfrm>
        </p:spPr>
      </p:pic>
      <p:cxnSp>
        <p:nvCxnSpPr>
          <p:cNvPr id="12" name="Straight Arrow Connector 11"/>
          <p:cNvCxnSpPr/>
          <p:nvPr/>
        </p:nvCxnSpPr>
        <p:spPr>
          <a:xfrm flipH="1">
            <a:off x="2575512" y="4660038"/>
            <a:ext cx="5283200" cy="882365"/>
          </a:xfrm>
          <a:prstGeom prst="straightConnector1">
            <a:avLst/>
          </a:prstGeom>
          <a:ln w="4445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6262715"/>
      </p:ext>
    </p:extLst>
  </p:cSld>
  <p:clrMapOvr>
    <a:masterClrMapping/>
  </p:clrMapOvr>
  <p:transition spd="slow" advTm="10000">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Irs</a:t>
            </a:r>
            <a:r>
              <a:rPr lang="en-US" dirty="0" smtClean="0"/>
              <a:t> data retrieval tool</a:t>
            </a:r>
            <a:endParaRPr lang="en-US" dirty="0"/>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04800" y="1981200"/>
            <a:ext cx="5783512" cy="4009707"/>
          </a:xfrm>
        </p:spPr>
      </p:pic>
      <p:sp>
        <p:nvSpPr>
          <p:cNvPr id="4" name="Content Placeholder 3"/>
          <p:cNvSpPr>
            <a:spLocks noGrp="1"/>
          </p:cNvSpPr>
          <p:nvPr>
            <p:ph sz="half" idx="2"/>
          </p:nvPr>
        </p:nvSpPr>
        <p:spPr>
          <a:xfrm>
            <a:off x="5892800" y="1719071"/>
            <a:ext cx="5689600" cy="4407408"/>
          </a:xfrm>
        </p:spPr>
        <p:txBody>
          <a:bodyPr>
            <a:normAutofit/>
          </a:bodyPr>
          <a:lstStyle/>
          <a:p>
            <a:pPr marL="152396" indent="0">
              <a:buNone/>
            </a:pPr>
            <a:endParaRPr lang="en-US" sz="3200" dirty="0"/>
          </a:p>
          <a:p>
            <a:pPr marL="152396" indent="0">
              <a:buNone/>
            </a:pPr>
            <a:r>
              <a:rPr lang="en-US" sz="3200" dirty="0"/>
              <a:t>1. Review your tax information for accuracy. </a:t>
            </a:r>
          </a:p>
          <a:p>
            <a:pPr marL="152396" indent="0">
              <a:buNone/>
            </a:pPr>
            <a:r>
              <a:rPr lang="en-US" sz="3200" dirty="0"/>
              <a:t>2. Check the appropriate box below. </a:t>
            </a:r>
          </a:p>
          <a:p>
            <a:pPr marL="152396" indent="0">
              <a:buNone/>
            </a:pPr>
            <a:r>
              <a:rPr lang="en-US" sz="3200" dirty="0"/>
              <a:t>3. Select Transfer now. </a:t>
            </a:r>
          </a:p>
          <a:p>
            <a:pPr marL="152396" indent="0">
              <a:buNone/>
            </a:pPr>
            <a:endParaRPr lang="en-US" sz="3200" dirty="0"/>
          </a:p>
          <a:p>
            <a:pPr marL="152396" indent="0">
              <a:buNone/>
            </a:pPr>
            <a:r>
              <a:rPr lang="en-US" sz="3200" dirty="0"/>
              <a:t>Data Transfer Completed!</a:t>
            </a:r>
            <a:endParaRPr lang="en-US" sz="3200" dirty="0"/>
          </a:p>
        </p:txBody>
      </p:sp>
      <p:cxnSp>
        <p:nvCxnSpPr>
          <p:cNvPr id="9" name="Straight Arrow Connector 8"/>
          <p:cNvCxnSpPr/>
          <p:nvPr/>
        </p:nvCxnSpPr>
        <p:spPr>
          <a:xfrm flipH="1">
            <a:off x="5181600" y="4648201"/>
            <a:ext cx="2844800" cy="273865"/>
          </a:xfrm>
          <a:prstGeom prst="straightConnector1">
            <a:avLst/>
          </a:prstGeom>
          <a:ln w="44450">
            <a:solidFill>
              <a:srgbClr val="FFC000"/>
            </a:solidFill>
            <a:tailEnd type="arrow"/>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5600" y="6019800"/>
            <a:ext cx="2560320" cy="585216"/>
          </a:xfrm>
          <a:prstGeom prst="rect">
            <a:avLst/>
          </a:prstGeom>
        </p:spPr>
      </p:pic>
    </p:spTree>
    <p:extLst>
      <p:ext uri="{BB962C8B-B14F-4D97-AF65-F5344CB8AC3E}">
        <p14:creationId xmlns:p14="http://schemas.microsoft.com/office/powerpoint/2010/main" val="584845443"/>
      </p:ext>
    </p:extLst>
  </p:cSld>
  <p:clrMapOvr>
    <a:masterClrMapping/>
  </p:clrMapOvr>
  <p:transition spd="slow" advTm="10000">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Irs</a:t>
            </a:r>
            <a:r>
              <a:rPr lang="en-US" dirty="0" smtClean="0"/>
              <a:t> data retrieval tool</a:t>
            </a:r>
            <a:endParaRPr lang="en-US" dirty="0"/>
          </a:p>
        </p:txBody>
      </p:sp>
      <p:sp>
        <p:nvSpPr>
          <p:cNvPr id="3" name="Content Placeholder 2"/>
          <p:cNvSpPr>
            <a:spLocks noGrp="1"/>
          </p:cNvSpPr>
          <p:nvPr>
            <p:ph idx="1"/>
          </p:nvPr>
        </p:nvSpPr>
        <p:spPr/>
        <p:txBody>
          <a:bodyPr>
            <a:normAutofit/>
          </a:bodyPr>
          <a:lstStyle/>
          <a:p>
            <a:pPr marL="152396" indent="0">
              <a:buNone/>
            </a:pPr>
            <a:r>
              <a:rPr lang="en-US" dirty="0" smtClean="0"/>
              <a:t>If you did not or could not use the IRS data retrieval tool on FAFSA, we will need: </a:t>
            </a:r>
          </a:p>
          <a:p>
            <a:pPr marL="152396" indent="0">
              <a:buNone/>
            </a:pPr>
            <a:endParaRPr lang="en-US" sz="1600" dirty="0"/>
          </a:p>
          <a:p>
            <a:pPr marL="152396" indent="0">
              <a:buNone/>
            </a:pPr>
            <a:r>
              <a:rPr lang="en-US" b="1" dirty="0" smtClean="0"/>
              <a:t>	IRS Tax Return Transcript</a:t>
            </a:r>
          </a:p>
          <a:p>
            <a:pPr marL="152396" indent="0">
              <a:buNone/>
            </a:pPr>
            <a:endParaRPr lang="en-US" sz="1867" b="1" dirty="0"/>
          </a:p>
          <a:p>
            <a:r>
              <a:rPr lang="en-US" dirty="0" smtClean="0"/>
              <a:t>Order at </a:t>
            </a:r>
            <a:r>
              <a:rPr lang="en-US" u="sng" dirty="0" smtClean="0">
                <a:solidFill>
                  <a:srgbClr val="0070C0"/>
                </a:solidFill>
              </a:rPr>
              <a:t>www.irs.gov</a:t>
            </a:r>
            <a:r>
              <a:rPr lang="en-US" dirty="0" smtClean="0"/>
              <a:t> (select “Tools”). </a:t>
            </a:r>
          </a:p>
          <a:p>
            <a:pPr marL="152396" indent="0">
              <a:buNone/>
            </a:pPr>
            <a:r>
              <a:rPr lang="en-US" dirty="0" smtClean="0"/>
              <a:t>Processing time is approximately 5-10 days, so don’t delay!</a:t>
            </a:r>
          </a:p>
          <a:p>
            <a:r>
              <a:rPr lang="en-US" dirty="0" smtClean="0"/>
              <a:t>Visit your local IRS office.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600" y="6019800"/>
            <a:ext cx="2560320" cy="585216"/>
          </a:xfrm>
          <a:prstGeom prst="rect">
            <a:avLst/>
          </a:prstGeom>
        </p:spPr>
      </p:pic>
    </p:spTree>
    <p:extLst>
      <p:ext uri="{BB962C8B-B14F-4D97-AF65-F5344CB8AC3E}">
        <p14:creationId xmlns:p14="http://schemas.microsoft.com/office/powerpoint/2010/main" val="3507092315"/>
      </p:ext>
    </p:extLst>
  </p:cSld>
  <p:clrMapOvr>
    <a:masterClrMapping/>
  </p:clrMapOvr>
  <p:transition spd="slow" advTm="10000">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Financial aid verification</a:t>
            </a:r>
            <a:endParaRPr lang="en-US" dirty="0"/>
          </a:p>
        </p:txBody>
      </p:sp>
      <p:sp>
        <p:nvSpPr>
          <p:cNvPr id="3" name="Content Placeholder 2"/>
          <p:cNvSpPr>
            <a:spLocks noGrp="1"/>
          </p:cNvSpPr>
          <p:nvPr>
            <p:ph idx="1"/>
          </p:nvPr>
        </p:nvSpPr>
        <p:spPr/>
        <p:txBody>
          <a:bodyPr>
            <a:normAutofit/>
          </a:bodyPr>
          <a:lstStyle/>
          <a:p>
            <a:r>
              <a:rPr lang="en-US" dirty="0" smtClean="0"/>
              <a:t>WHAT IS VERIFICATION?</a:t>
            </a:r>
          </a:p>
          <a:p>
            <a:pPr lvl="1"/>
            <a:r>
              <a:rPr lang="en-US" dirty="0" smtClean="0"/>
              <a:t>It is a process to verify information on the FAFSA, not everyone is selected.</a:t>
            </a:r>
          </a:p>
          <a:p>
            <a:pPr lvl="1"/>
            <a:r>
              <a:rPr lang="en-US" dirty="0" smtClean="0"/>
              <a:t>If you are selected we are required to collect this information before awarding federal aid. </a:t>
            </a:r>
          </a:p>
          <a:p>
            <a:pPr marL="548626" lvl="1" indent="0">
              <a:buNone/>
            </a:pPr>
            <a:endParaRPr lang="en-US" dirty="0" smtClean="0"/>
          </a:p>
          <a:p>
            <a:pPr marL="457189" lvl="2">
              <a:buClr>
                <a:schemeClr val="accent1"/>
              </a:buClr>
            </a:pPr>
            <a:r>
              <a:rPr lang="en-US" sz="3200" dirty="0"/>
              <a:t>WHAT TO DO IF SELECTED?</a:t>
            </a:r>
          </a:p>
          <a:p>
            <a:pPr marL="1158211" lvl="1" indent="-609585">
              <a:buAutoNum type="arabicPeriod"/>
            </a:pPr>
            <a:r>
              <a:rPr lang="en-US" dirty="0"/>
              <a:t>Check FinVue for documents needed.</a:t>
            </a:r>
          </a:p>
          <a:p>
            <a:pPr marL="1158211" lvl="1" indent="-609585">
              <a:buAutoNum type="arabicPeriod"/>
            </a:pPr>
            <a:r>
              <a:rPr lang="en-US" dirty="0"/>
              <a:t>Documents vary from student to student. </a:t>
            </a:r>
          </a:p>
          <a:p>
            <a:pPr marL="1158211" lvl="1" indent="-609585">
              <a:buAutoNum type="arabicPeriod"/>
            </a:pPr>
            <a:r>
              <a:rPr lang="en-US" dirty="0"/>
              <a:t>Turn in verification documents promptly. </a:t>
            </a:r>
          </a:p>
          <a:p>
            <a:pPr marL="548626" lvl="1" indent="0">
              <a:buNone/>
            </a:pP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600" y="6019800"/>
            <a:ext cx="2560320" cy="585216"/>
          </a:xfrm>
          <a:prstGeom prst="rect">
            <a:avLst/>
          </a:prstGeom>
        </p:spPr>
      </p:pic>
    </p:spTree>
    <p:extLst>
      <p:ext uri="{BB962C8B-B14F-4D97-AF65-F5344CB8AC3E}">
        <p14:creationId xmlns:p14="http://schemas.microsoft.com/office/powerpoint/2010/main" val="3997934616"/>
      </p:ext>
    </p:extLst>
  </p:cSld>
  <p:clrMapOvr>
    <a:masterClrMapping/>
  </p:clrMapOvr>
  <p:transition spd="slow" advTm="10000">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189</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Irs data retrieval tool</vt:lpstr>
      <vt:lpstr>Irs data retrieval tool</vt:lpstr>
      <vt:lpstr>Irs data retrieval tool</vt:lpstr>
      <vt:lpstr>Financial aid verification</vt:lpstr>
    </vt:vector>
  </TitlesOfParts>
  <Company>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Irs data retrieval tool</dc:title>
  <dc:creator>John Beal</dc:creator>
  <cp:lastModifiedBy>John Beal</cp:lastModifiedBy>
  <cp:revision>2</cp:revision>
  <dcterms:created xsi:type="dcterms:W3CDTF">2015-03-02T21:18:46Z</dcterms:created>
  <dcterms:modified xsi:type="dcterms:W3CDTF">2015-03-02T22:14:44Z</dcterms:modified>
</cp:coreProperties>
</file>