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microsoft.com/en-us/office/automate-common-or-repetitive-tasks-with-quick-steps-b184f89f-3738-4562-96de-c0244ea830f2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port.microsoft.com/en-us/office/automate-common-or-repetitive-tasks-with-quick-steps-b184f89f-3738-4562-96de-c0244ea830f2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exjobs.com/blog/post/things-successful-remote-workers-always-do/" TargetMode="External"/><Relationship Id="rId3" Type="http://schemas.openxmlformats.org/officeDocument/2006/relationships/hyperlink" Target="https://www.google.com/amp/s/www.businessinsider.com/traits-remote-worker-work-from-home-2019-9%3famp" TargetMode="External"/><Relationship Id="rId4" Type="http://schemas.openxmlformats.org/officeDocument/2006/relationships/hyperlink" Target="https://www.google.com/amp/s/elearningindustry.com/company-needs-provide-employees-effective-remote-work/amp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dlit@andrews.edu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Do you spend part or all of your time working remotely? In this session we will explore a variety of tips and tricks to work effectively and keep communication and community alive. Share and hear strategies from colleagues as well.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e3eaab6c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e3eaab6c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working for you?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e3eaab6c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e3eaab6c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e3eaab6c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e3eaab6c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e802a14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e802a14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e802a142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e802a142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e802a142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be802a142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https://support.microsoft.com/en-us/office/automate-common-or-repetitive-tasks-with-quick-steps-b184f89f-3738-4562-96de-c0244ea830f2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bc24d3fc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5bc24d3fc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bc24d3fc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bc24d3fc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e802a142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e802a142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https://support.microsoft.com/en-us/office/automate-common-or-repetitive-tasks-with-quick-steps-b184f89f-3738-4562-96de-c0244ea830f2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e3eaab6c2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e3eaab6c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 experiencing? How is it going?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GoogleVoice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Voicemail to email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bc24d3fc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bc24d3fc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SDE &amp; our remote/hybrid workers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bc24d3fc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bc24d3fc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e3eaab6c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e3eaab6c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bc24d3fc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bc24d3fc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Believing that God called you here, trusting him to take care of you and your work for him, moment by moment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e802a142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be802a142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e3eaab6c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e3eaab6c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e802a142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e802a142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e802a142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e802a142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e802a142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e802a142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e802a142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e802a142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e802a142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e802a142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e3eaab6c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e3eaab6c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photos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e3eaab6c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e3eaab6c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e3eaab6c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be3eaab6c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2"/>
              </a:rPr>
              <a:t>https://www.flexjobs.com/blog/post/things-successful-remote-workers-always-do/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https://www.google.com/amp/s/www.businessinsider.com/traits-remote-worker-work-from-home-2019-9%3famp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https://www.google.com/amp/s/elearningindustry.com/company-needs-provide-employees-effective-remote-work/amp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e3eaab6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e3eaab6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e3eaab6c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e3eaab6c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worships / worship with screen off time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e3eaab6c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e3eaab6c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e3eaab6c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e3eaab6c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need Zoom pro, email </a:t>
            </a:r>
            <a:r>
              <a:rPr lang="en" u="sng">
                <a:solidFill>
                  <a:schemeClr val="hlink"/>
                </a:solidFill>
                <a:hlinkClick r:id="rId2"/>
              </a:rPr>
              <a:t>dlit@andrews.edu</a:t>
            </a:r>
            <a:r>
              <a:rPr lang="en"/>
              <a:t> for an upgrade; available to all employees; for student employees, there should be a job task that requires it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e3eaab6c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e3eaab6c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e3eaab6c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e3eaab6c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274E1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hyperlink" Target="http://www.postbox-inc.com/?/blog/entry/email_filtering_strategies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hyperlink" Target="http://lifehacker.com/182318/empty-your-inbox-with-the-trusted-trio" TargetMode="External"/><Relationship Id="rId5" Type="http://schemas.openxmlformats.org/officeDocument/2006/relationships/hyperlink" Target="http://billzipponbusiness.com/5-folders-the-simple-system-for-getting-your-email-inbox-to-zero/" TargetMode="External"/><Relationship Id="rId6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fitnessblender.com/videos/jumpstart-cardio-workout-5-minute-energy-boosting-workout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zoom.us/download#client_4meeting" TargetMode="External"/><Relationship Id="rId4" Type="http://schemas.openxmlformats.org/officeDocument/2006/relationships/hyperlink" Target="https://zoom.us/profile/setting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</a:rPr>
              <a:t>Life Hacks for Remote and Hybrid Work</a:t>
            </a:r>
            <a:endParaRPr b="1">
              <a:solidFill>
                <a:srgbClr val="D9EAD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2CC"/>
                </a:solidFill>
              </a:rPr>
              <a:t>By Janine Lim, </a:t>
            </a:r>
            <a:r>
              <a:rPr lang="en" u="sng">
                <a:solidFill>
                  <a:srgbClr val="FFF2CC"/>
                </a:solidFill>
              </a:rPr>
              <a:t>janine@andrews.edu </a:t>
            </a:r>
            <a:endParaRPr u="sng">
              <a:solidFill>
                <a:srgbClr val="FFF2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FFF2CC"/>
                </a:solidFill>
              </a:rPr>
              <a:t>Associate Dean, School of Distance Education</a:t>
            </a:r>
            <a:endParaRPr i="1" sz="2200">
              <a:solidFill>
                <a:srgbClr val="FFF2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Chat Channels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52475"/>
            <a:ext cx="221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When to text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When to chat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When to email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When to video call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D9EAD3"/>
                </a:solidFill>
              </a:rPr>
              <a:t>Your ideas?</a:t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600" y="184025"/>
            <a:ext cx="3813250" cy="22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825" y="2235825"/>
            <a:ext cx="5143302" cy="268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20">
                <a:solidFill>
                  <a:srgbClr val="D9EAD3"/>
                </a:solidFill>
              </a:rPr>
              <a:t>Scheduling Meetings Calendar Trick</a:t>
            </a:r>
            <a:endParaRPr b="1" sz="3820">
              <a:solidFill>
                <a:srgbClr val="D9EAD3"/>
              </a:solidFill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00"/>
            <a:ext cx="1589750" cy="22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475" y="2323225"/>
            <a:ext cx="7097052" cy="248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Email Tricks: Delay Delivery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295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Start an email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Pop it out if needed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Options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Delay Delivery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Choose time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475" y="1087150"/>
            <a:ext cx="4423749" cy="38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Email Tricks: Rules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50" name="Google Shape;150;p25"/>
          <p:cNvSpPr txBox="1"/>
          <p:nvPr>
            <p:ph idx="1" type="body"/>
          </p:nvPr>
        </p:nvSpPr>
        <p:spPr>
          <a:xfrm>
            <a:off x="311700" y="1152475"/>
            <a:ext cx="3501900" cy="38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ct val="100000"/>
              <a:buAutoNum type="arabicPeriod"/>
            </a:pPr>
            <a:r>
              <a:rPr lang="en">
                <a:solidFill>
                  <a:srgbClr val="D9EAD3"/>
                </a:solidFill>
              </a:rPr>
              <a:t>Click on an example of a message you want to filter</a:t>
            </a:r>
            <a:endParaRPr>
              <a:solidFill>
                <a:srgbClr val="D9EAD3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ct val="100000"/>
              <a:buAutoNum type="arabicPeriod"/>
            </a:pPr>
            <a:r>
              <a:rPr lang="en">
                <a:solidFill>
                  <a:srgbClr val="D9EAD3"/>
                </a:solidFill>
              </a:rPr>
              <a:t>Click Rules</a:t>
            </a:r>
            <a:endParaRPr>
              <a:solidFill>
                <a:srgbClr val="D9EAD3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ct val="100000"/>
              <a:buAutoNum type="arabicPeriod"/>
            </a:pPr>
            <a:r>
              <a:rPr lang="en">
                <a:solidFill>
                  <a:srgbClr val="D9EAD3"/>
                </a:solidFill>
              </a:rPr>
              <a:t>Set the criteria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Newsletters: “unsubscribe, opt-out”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“CC”: you aren’t in the To: field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Shopping: “receipt, statement, bill, order, purchase, shipping”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Social Media: “Facebook, Twitter, Google+, YouTube”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D9EAD3"/>
                </a:solidFill>
              </a:rPr>
              <a:t>Execs: your boss or executive team</a:t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375" y="370675"/>
            <a:ext cx="395287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150" y="907609"/>
            <a:ext cx="3158350" cy="392959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2933675" y="4769825"/>
            <a:ext cx="633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http://www.postbox-inc.com/?/blog/entry/email_filtering_strategies/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20">
                <a:solidFill>
                  <a:srgbClr val="D9EAD3"/>
                </a:solidFill>
              </a:rPr>
              <a:t>Email Tricks: Folders &amp; Categories</a:t>
            </a:r>
            <a:endParaRPr b="1" sz="3920">
              <a:solidFill>
                <a:srgbClr val="D9EAD3"/>
              </a:solidFill>
            </a:endParaRPr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152475"/>
            <a:ext cx="3064800" cy="38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Filed &amp; Sent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Search feature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Inbox Zero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AutoNum type="arabicPeriod"/>
            </a:pPr>
            <a:r>
              <a:rPr lang="en">
                <a:solidFill>
                  <a:srgbClr val="D9EAD3"/>
                </a:solidFill>
              </a:rPr>
              <a:t>GTD: Getting Things Done</a:t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775" y="1038400"/>
            <a:ext cx="2391127" cy="135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311700" y="4436800"/>
            <a:ext cx="83307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http://lifehacker.com/182318/empty-your-inbox-with-the-trusted-trio</a:t>
            </a:r>
            <a:endParaRPr u="sng">
              <a:solidFill>
                <a:schemeClr val="hlink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http://billzipponbusiness.com/5-folders-the-simple-system-for-getting-your-email-inbox-to-zero/</a:t>
            </a:r>
            <a:endParaRPr/>
          </a:p>
        </p:txBody>
      </p:sp>
      <p:sp>
        <p:nvSpPr>
          <p:cNvPr id="162" name="Google Shape;162;p26"/>
          <p:cNvSpPr txBox="1"/>
          <p:nvPr/>
        </p:nvSpPr>
        <p:spPr>
          <a:xfrm>
            <a:off x="7000875" y="856525"/>
            <a:ext cx="1461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Archive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Action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Waiting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Follow Up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Archive</a:t>
            </a:r>
            <a:br>
              <a:rPr lang="en" sz="1800">
                <a:solidFill>
                  <a:srgbClr val="D9EAD3"/>
                </a:solidFill>
              </a:rPr>
            </a:br>
            <a:r>
              <a:rPr lang="en" sz="1800">
                <a:solidFill>
                  <a:srgbClr val="D9EAD3"/>
                </a:solidFill>
              </a:rPr>
              <a:t>Hold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Filed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Urgent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Research More</a:t>
            </a:r>
            <a:endParaRPr sz="1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Waiting</a:t>
            </a:r>
            <a:endParaRPr sz="1800">
              <a:solidFill>
                <a:srgbClr val="D9EAD3"/>
              </a:solidFill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5550" y="2353096"/>
            <a:ext cx="3064800" cy="203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Email Tricks: Quick Steps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311700" y="1152475"/>
            <a:ext cx="289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One click to do several things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Can have a shortcut key too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3275" y="1152475"/>
            <a:ext cx="5095875" cy="37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D9EAD3"/>
                </a:solidFill>
              </a:rPr>
              <a:t>Email Tricks: Total Items or Unread Items</a:t>
            </a:r>
            <a:endParaRPr b="1" sz="3320">
              <a:solidFill>
                <a:srgbClr val="D9EAD3"/>
              </a:solidFill>
            </a:endParaRPr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1152475"/>
            <a:ext cx="289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Do you want to see total items instead of unread items? 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Right click on the folder, change the option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00" y="3339850"/>
            <a:ext cx="3590850" cy="14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4">
            <a:alphaModFix/>
          </a:blip>
          <a:srcRect b="47318" l="0" r="0" t="0"/>
          <a:stretch/>
        </p:blipFill>
        <p:spPr>
          <a:xfrm>
            <a:off x="4377400" y="1170100"/>
            <a:ext cx="4344250" cy="32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4278250" y="3720763"/>
            <a:ext cx="2268900" cy="848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D9EAD3"/>
                </a:solidFill>
              </a:rPr>
              <a:t>Tracking Work</a:t>
            </a:r>
            <a:endParaRPr b="1" sz="3320">
              <a:solidFill>
                <a:srgbClr val="D9EAD3"/>
              </a:solidFill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950" y="1248272"/>
            <a:ext cx="4525550" cy="16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187" y="3094199"/>
            <a:ext cx="2563075" cy="13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537013" y="1918200"/>
            <a:ext cx="36015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20">
                <a:solidFill>
                  <a:srgbClr val="D9EAD3"/>
                </a:solidFill>
              </a:rPr>
              <a:t>Microsoft Planner</a:t>
            </a:r>
            <a:endParaRPr sz="1200"/>
          </a:p>
        </p:txBody>
      </p:sp>
      <p:sp>
        <p:nvSpPr>
          <p:cNvPr id="188" name="Google Shape;188;p29"/>
          <p:cNvSpPr txBox="1"/>
          <p:nvPr/>
        </p:nvSpPr>
        <p:spPr>
          <a:xfrm>
            <a:off x="6914825" y="552575"/>
            <a:ext cx="15879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20">
                <a:solidFill>
                  <a:srgbClr val="D9EAD3"/>
                </a:solidFill>
              </a:rPr>
              <a:t>Trello</a:t>
            </a:r>
            <a:endParaRPr/>
          </a:p>
        </p:txBody>
      </p:sp>
      <p:sp>
        <p:nvSpPr>
          <p:cNvPr id="189" name="Google Shape;189;p29"/>
          <p:cNvSpPr txBox="1"/>
          <p:nvPr/>
        </p:nvSpPr>
        <p:spPr>
          <a:xfrm>
            <a:off x="6548225" y="4368600"/>
            <a:ext cx="19545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20">
                <a:solidFill>
                  <a:srgbClr val="D9EAD3"/>
                </a:solidFill>
              </a:rPr>
              <a:t>Stickies</a:t>
            </a:r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125" y="2582997"/>
            <a:ext cx="3871274" cy="188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Chunks of Time vs. All the Time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11700" y="1152475"/>
            <a:ext cx="3754800" cy="3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D9EAD3"/>
                </a:solidFill>
              </a:rPr>
              <a:t>Windows of uninterrupted time to systematically work from the bottom up, or in alphabetical subject order. Discipline yourself to process each one.</a:t>
            </a:r>
            <a:endParaRPr sz="20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D9EAD3"/>
                </a:solidFill>
              </a:rPr>
              <a:t>Morning: Spend 1-2 hours accomplishing something BEFORE you check your email.</a:t>
            </a:r>
            <a:endParaRPr sz="2000">
              <a:solidFill>
                <a:srgbClr val="D9EAD3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900" y="1170100"/>
            <a:ext cx="4772700" cy="31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 txBox="1"/>
          <p:nvPr/>
        </p:nvSpPr>
        <p:spPr>
          <a:xfrm>
            <a:off x="6465175" y="4416575"/>
            <a:ext cx="259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Photo credit: Public Domain Pictures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The Phone</a:t>
            </a:r>
            <a:endParaRPr b="1" sz="4020">
              <a:solidFill>
                <a:srgbClr val="D9EAD3"/>
              </a:solidFill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800" y="879750"/>
            <a:ext cx="5731500" cy="38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1"/>
                </a:solidFill>
              </a:rPr>
              <a:t>School of Distance Education</a:t>
            </a:r>
            <a:endParaRPr b="1" sz="3800">
              <a:solidFill>
                <a:schemeClr val="lt1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025" y="1330575"/>
            <a:ext cx="5092157" cy="7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750" y="2324900"/>
            <a:ext cx="4795218" cy="87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080" y="3487525"/>
            <a:ext cx="3848745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1825" y="3548425"/>
            <a:ext cx="3737400" cy="7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53325" y="1391475"/>
            <a:ext cx="634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</a:rPr>
              <a:t>3</a:t>
            </a:r>
            <a:endParaRPr b="1" sz="3000">
              <a:solidFill>
                <a:srgbClr val="FFFF00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73150" y="2469950"/>
            <a:ext cx="50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</a:rPr>
              <a:t>2</a:t>
            </a:r>
            <a:endParaRPr b="1" sz="3000">
              <a:solidFill>
                <a:srgbClr val="FFFF00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47925" y="3596100"/>
            <a:ext cx="50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</a:rPr>
              <a:t>1</a:t>
            </a:r>
            <a:endParaRPr b="1" sz="3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947" y="1017725"/>
            <a:ext cx="4544348" cy="30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4350475" y="4108175"/>
            <a:ext cx="474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Photo Credit: Quality Improvement Center for Workforce Development</a:t>
            </a:r>
            <a:endParaRPr sz="1100"/>
          </a:p>
        </p:txBody>
      </p:sp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Keeping Your Boss in the Loop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311700" y="1152475"/>
            <a:ext cx="3754800" cy="3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EAD3"/>
                </a:solidFill>
              </a:rPr>
              <a:t>Building trust</a:t>
            </a:r>
            <a:endParaRPr sz="20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EAD3"/>
                </a:solidFill>
              </a:rPr>
              <a:t>Maintain channels of communication</a:t>
            </a:r>
            <a:endParaRPr sz="20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EAD3"/>
                </a:solidFill>
              </a:rPr>
              <a:t>Communicating before things go wrong</a:t>
            </a:r>
            <a:endParaRPr sz="20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D9EAD3"/>
                </a:solidFill>
              </a:rPr>
              <a:t>Negotiate together what works</a:t>
            </a:r>
            <a:endParaRPr sz="2000">
              <a:solidFill>
                <a:srgbClr val="D9EAD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idx="1" type="body"/>
          </p:nvPr>
        </p:nvSpPr>
        <p:spPr>
          <a:xfrm>
            <a:off x="2670900" y="446325"/>
            <a:ext cx="5958300" cy="42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D9EAD3"/>
                </a:solidFill>
              </a:rPr>
              <a:t>Community</a:t>
            </a:r>
            <a:br>
              <a:rPr b="1" lang="en" sz="4800">
                <a:solidFill>
                  <a:srgbClr val="D9EAD3"/>
                </a:solidFill>
              </a:rPr>
            </a:b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D9EAD3"/>
                </a:solidFill>
              </a:rPr>
              <a:t>Productivity</a:t>
            </a:r>
            <a:endParaRPr b="1" sz="4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FFFF00"/>
                </a:solidFill>
              </a:rPr>
              <a:t>Work-Life Rhythm</a:t>
            </a:r>
            <a:endParaRPr b="1" sz="4800">
              <a:solidFill>
                <a:srgbClr val="FFFF00"/>
              </a:solidFill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50" y="276275"/>
            <a:ext cx="1572801" cy="15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25" y="1806575"/>
            <a:ext cx="1420449" cy="14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575" y="3281975"/>
            <a:ext cx="1572801" cy="15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20">
                <a:solidFill>
                  <a:srgbClr val="D9EAD3"/>
                </a:solidFill>
              </a:rPr>
              <a:t>Faith as a Life Hack</a:t>
            </a:r>
            <a:endParaRPr/>
          </a:p>
        </p:txBody>
      </p:sp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311700" y="1174500"/>
            <a:ext cx="3521100" cy="16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300"/>
              <a:buAutoNum type="arabicPeriod"/>
            </a:pPr>
            <a:r>
              <a:rPr lang="en" sz="2300">
                <a:solidFill>
                  <a:srgbClr val="D9EAD3"/>
                </a:solidFill>
              </a:rPr>
              <a:t>Ministry of Healing “Work” chapter</a:t>
            </a:r>
            <a:endParaRPr sz="2300">
              <a:solidFill>
                <a:srgbClr val="D9EAD3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300"/>
              <a:buAutoNum type="arabicPeriod"/>
            </a:pPr>
            <a:r>
              <a:rPr lang="en" sz="2300">
                <a:solidFill>
                  <a:srgbClr val="D9EAD3"/>
                </a:solidFill>
              </a:rPr>
              <a:t>Search “overwork”</a:t>
            </a:r>
            <a:endParaRPr sz="2300">
              <a:solidFill>
                <a:srgbClr val="D9EAD3"/>
              </a:solidFill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578675" y="2924200"/>
            <a:ext cx="5754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CE5CD"/>
                </a:solidFill>
              </a:rPr>
              <a:t>…</a:t>
            </a:r>
            <a:r>
              <a:rPr lang="en" sz="2300">
                <a:solidFill>
                  <a:srgbClr val="FCE5CD"/>
                </a:solidFill>
              </a:rPr>
              <a:t>our business or calling is a part of God's great plan, and so long as it is conducted in accordance with His will, </a:t>
            </a:r>
            <a:r>
              <a:rPr b="1" lang="en" sz="2300" u="sng">
                <a:solidFill>
                  <a:srgbClr val="FCE5CD"/>
                </a:solidFill>
              </a:rPr>
              <a:t>He Himself is responsible for the results</a:t>
            </a:r>
            <a:r>
              <a:rPr lang="en" sz="2300">
                <a:solidFill>
                  <a:srgbClr val="FCE5CD"/>
                </a:solidFill>
              </a:rPr>
              <a:t>. - ED 138</a:t>
            </a:r>
            <a:endParaRPr sz="2300">
              <a:solidFill>
                <a:srgbClr val="FCE5CD"/>
              </a:solidFill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650" y="1284425"/>
            <a:ext cx="2506227" cy="28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6640800" y="4177750"/>
            <a:ext cx="187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Artwork credit: Freepik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06" y="0"/>
            <a:ext cx="82427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Screen / Wellness breaks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242" name="Google Shape;242;p36"/>
          <p:cNvSpPr txBox="1"/>
          <p:nvPr>
            <p:ph idx="1" type="body"/>
          </p:nvPr>
        </p:nvSpPr>
        <p:spPr>
          <a:xfrm>
            <a:off x="311700" y="1152475"/>
            <a:ext cx="4665900" cy="3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Pomodoro (25 min on / break)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i="1" lang="en" sz="2000">
                <a:solidFill>
                  <a:srgbClr val="D9EAD3"/>
                </a:solidFill>
              </a:rPr>
              <a:t>My goal: at least one 2 min movement break each half day</a:t>
            </a:r>
            <a:endParaRPr i="1"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DLiT Tues FitBreak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Standing desk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Stand during phone calls or meetings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Look out the window during phone calls/Zoom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Others?</a:t>
            </a:r>
            <a:endParaRPr sz="2000">
              <a:solidFill>
                <a:srgbClr val="D9EAD3"/>
              </a:solidFill>
            </a:endParaRPr>
          </a:p>
        </p:txBody>
      </p:sp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175" y="1053950"/>
            <a:ext cx="3034323" cy="38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Physical Cues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311700" y="1152475"/>
            <a:ext cx="4075200" cy="3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Get dressed  / change clothes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Basement / separate space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Special activity for children just for when they are waiting for you to get off a call</a:t>
            </a:r>
            <a:endParaRPr sz="2000">
              <a:solidFill>
                <a:srgbClr val="D9EAD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000"/>
              <a:buAutoNum type="arabicPeriod"/>
            </a:pPr>
            <a:r>
              <a:rPr lang="en" sz="2000">
                <a:solidFill>
                  <a:srgbClr val="D9EAD3"/>
                </a:solidFill>
              </a:rPr>
              <a:t>Others?</a:t>
            </a:r>
            <a:endParaRPr sz="2000">
              <a:solidFill>
                <a:srgbClr val="D9EAD3"/>
              </a:solidFill>
            </a:endParaRPr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375" y="805075"/>
            <a:ext cx="4405574" cy="33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7"/>
          <p:cNvSpPr txBox="1"/>
          <p:nvPr/>
        </p:nvSpPr>
        <p:spPr>
          <a:xfrm>
            <a:off x="7607275" y="4192625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Image credit: Pixabay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4"/>
            <a:ext cx="9144001" cy="514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1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" y="0"/>
            <a:ext cx="913648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9363" y="3599550"/>
            <a:ext cx="1743075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92"/>
            <a:ext cx="9144001" cy="5121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20">
                <a:solidFill>
                  <a:srgbClr val="D9EAD3"/>
                </a:solidFill>
              </a:rPr>
              <a:t>Remote &amp; Hybrid Working Check-in</a:t>
            </a:r>
            <a:endParaRPr b="1" sz="3820">
              <a:solidFill>
                <a:srgbClr val="D9EAD3"/>
              </a:solidFill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376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900"/>
              <a:buChar char="●"/>
            </a:pPr>
            <a:r>
              <a:rPr lang="en" sz="2900">
                <a:solidFill>
                  <a:srgbClr val="D9EAD3"/>
                </a:solidFill>
              </a:rPr>
              <a:t>What’s working for you?</a:t>
            </a:r>
            <a:endParaRPr sz="2900">
              <a:solidFill>
                <a:srgbClr val="D9EAD3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2900"/>
              <a:buChar char="●"/>
            </a:pPr>
            <a:r>
              <a:rPr lang="en" sz="2900">
                <a:solidFill>
                  <a:srgbClr val="D9EAD3"/>
                </a:solidFill>
              </a:rPr>
              <a:t>What’s not working for you?</a:t>
            </a:r>
            <a:endParaRPr sz="2900">
              <a:solidFill>
                <a:srgbClr val="D9EAD3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300" y="1170100"/>
            <a:ext cx="4758300" cy="3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6961200" y="4342300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Image credit: Pixabay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616250" y="374475"/>
            <a:ext cx="4141800" cy="24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Q&amp;A &amp; </a:t>
            </a:r>
            <a:br>
              <a:rPr b="1" lang="en" sz="4020">
                <a:solidFill>
                  <a:srgbClr val="D9EAD3"/>
                </a:solidFill>
              </a:rPr>
            </a:br>
            <a:r>
              <a:rPr b="1" lang="en" sz="4020">
                <a:solidFill>
                  <a:srgbClr val="D9EAD3"/>
                </a:solidFill>
              </a:rPr>
              <a:t>Sharing &amp;  Problem  Solving</a:t>
            </a:r>
            <a:endParaRPr b="1" sz="4020">
              <a:solidFill>
                <a:srgbClr val="D9EAD3"/>
              </a:solidFill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300" y="962275"/>
            <a:ext cx="3821000" cy="38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>
            <a:off x="7096250" y="4703650"/>
            <a:ext cx="164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Image credit: Facebook</a:t>
            </a:r>
            <a:endParaRPr sz="900">
              <a:solidFill>
                <a:srgbClr val="B7B7B7"/>
              </a:solidFill>
            </a:endParaRPr>
          </a:p>
        </p:txBody>
      </p:sp>
      <p:sp>
        <p:nvSpPr>
          <p:cNvPr id="288" name="Google Shape;288;p42"/>
          <p:cNvSpPr txBox="1"/>
          <p:nvPr/>
        </p:nvSpPr>
        <p:spPr>
          <a:xfrm>
            <a:off x="-176225" y="2753475"/>
            <a:ext cx="33000" cy="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2"/>
          <p:cNvSpPr txBox="1"/>
          <p:nvPr/>
        </p:nvSpPr>
        <p:spPr>
          <a:xfrm>
            <a:off x="473600" y="2962750"/>
            <a:ext cx="4141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2CC"/>
                </a:solidFill>
              </a:rPr>
              <a:t>May the favor of the Lord our God rest on us; establish the work of our hands for us— yes, establish the work of our hands. Psalms 90:17</a:t>
            </a:r>
            <a:endParaRPr sz="2400">
              <a:solidFill>
                <a:srgbClr val="FFF2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EAD3"/>
                </a:solidFill>
              </a:rPr>
              <a:t>Life Hacks for Remote and Hybrid Work</a:t>
            </a:r>
            <a:endParaRPr>
              <a:solidFill>
                <a:srgbClr val="D9EAD3"/>
              </a:solidFill>
            </a:endParaRPr>
          </a:p>
        </p:txBody>
      </p:sp>
      <p:sp>
        <p:nvSpPr>
          <p:cNvPr id="295" name="Google Shape;295;p43"/>
          <p:cNvSpPr txBox="1"/>
          <p:nvPr>
            <p:ph idx="1" type="subTitle"/>
          </p:nvPr>
        </p:nvSpPr>
        <p:spPr>
          <a:xfrm>
            <a:off x="311700" y="2834125"/>
            <a:ext cx="85206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2CC"/>
                </a:solidFill>
              </a:rPr>
              <a:t>By Janine Lim, </a:t>
            </a:r>
            <a:r>
              <a:rPr lang="en" u="sng">
                <a:solidFill>
                  <a:srgbClr val="FFF2CC"/>
                </a:solidFill>
              </a:rPr>
              <a:t>janine@andrews.edu </a:t>
            </a:r>
            <a:endParaRPr u="sng">
              <a:solidFill>
                <a:srgbClr val="FFF2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FFF2CC"/>
                </a:solidFill>
              </a:rPr>
              <a:t>Associate Dean, School of Distance Education</a:t>
            </a:r>
            <a:endParaRPr i="1" sz="2200">
              <a:solidFill>
                <a:srgbClr val="FFF2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2670900" y="446325"/>
            <a:ext cx="5958300" cy="42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00"/>
                </a:solidFill>
              </a:rPr>
              <a:t>Community</a:t>
            </a:r>
            <a:br>
              <a:rPr b="1" lang="en" sz="4800">
                <a:solidFill>
                  <a:srgbClr val="D9EAD3"/>
                </a:solidFill>
              </a:rPr>
            </a:b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D9EAD3"/>
                </a:solidFill>
              </a:rPr>
              <a:t>Productivity</a:t>
            </a:r>
            <a:endParaRPr b="1" sz="48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D9EAD3"/>
                </a:solidFill>
              </a:rPr>
              <a:t>Work-Life Rhythm</a:t>
            </a:r>
            <a:endParaRPr b="1" sz="4800">
              <a:solidFill>
                <a:srgbClr val="D9EAD3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50" y="276275"/>
            <a:ext cx="1572801" cy="15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25" y="1806575"/>
            <a:ext cx="1420449" cy="14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575" y="3281975"/>
            <a:ext cx="1572801" cy="15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20">
                <a:solidFill>
                  <a:srgbClr val="D9EAD3"/>
                </a:solidFill>
              </a:rPr>
              <a:t>Departmental Community Building</a:t>
            </a:r>
            <a:endParaRPr b="1" sz="3920">
              <a:solidFill>
                <a:srgbClr val="D9EAD3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369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3100"/>
              <a:buChar char="●"/>
            </a:pPr>
            <a:r>
              <a:rPr lang="en" sz="3100">
                <a:solidFill>
                  <a:srgbClr val="D9EAD3"/>
                </a:solidFill>
              </a:rPr>
              <a:t>Worship</a:t>
            </a:r>
            <a:endParaRPr sz="3100">
              <a:solidFill>
                <a:srgbClr val="D9EAD3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3100"/>
              <a:buChar char="●"/>
            </a:pPr>
            <a:r>
              <a:rPr lang="en" sz="3100">
                <a:solidFill>
                  <a:srgbClr val="D9EAD3"/>
                </a:solidFill>
              </a:rPr>
              <a:t>Check-ins</a:t>
            </a:r>
            <a:endParaRPr sz="3100">
              <a:solidFill>
                <a:srgbClr val="D9EAD3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3100"/>
              <a:buChar char="●"/>
            </a:pPr>
            <a:r>
              <a:rPr lang="en" sz="3100">
                <a:solidFill>
                  <a:srgbClr val="D9EAD3"/>
                </a:solidFill>
              </a:rPr>
              <a:t>Virtual lunch</a:t>
            </a:r>
            <a:endParaRPr sz="3100">
              <a:solidFill>
                <a:srgbClr val="D9EAD3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3100"/>
              <a:buChar char="●"/>
            </a:pPr>
            <a:r>
              <a:rPr lang="en" sz="3100">
                <a:solidFill>
                  <a:srgbClr val="D9EAD3"/>
                </a:solidFill>
              </a:rPr>
              <a:t>Wellness activities</a:t>
            </a:r>
            <a:endParaRPr sz="3100">
              <a:solidFill>
                <a:srgbClr val="D9EAD3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3100"/>
              <a:buChar char="●"/>
            </a:pPr>
            <a:r>
              <a:rPr lang="en" sz="3100">
                <a:solidFill>
                  <a:srgbClr val="D9EAD3"/>
                </a:solidFill>
              </a:rPr>
              <a:t>Other?</a:t>
            </a:r>
            <a:endParaRPr sz="3100">
              <a:solidFill>
                <a:srgbClr val="D9EAD3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75" y="1060225"/>
            <a:ext cx="3821000" cy="38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7740225" y="4761775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Image credit: Pixabay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Zoom: Camera on or camera off?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3393600" cy="35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9EAD3"/>
                </a:solidFill>
              </a:rPr>
              <a:t>Non-verbal communication</a:t>
            </a:r>
            <a:endParaRPr sz="25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9EAD3"/>
                </a:solidFill>
              </a:rPr>
              <a:t>Bandwidth and internet issues</a:t>
            </a:r>
            <a:endParaRPr sz="25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9EAD3"/>
                </a:solidFill>
              </a:rPr>
              <a:t>Background issues</a:t>
            </a:r>
            <a:endParaRPr sz="2500"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rgbClr val="D9EAD3"/>
                </a:solidFill>
              </a:rPr>
              <a:t>Communicating your situation as appropriate</a:t>
            </a:r>
            <a:endParaRPr sz="2500">
              <a:solidFill>
                <a:srgbClr val="D9EAD3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20962" r="9394" t="23218"/>
          <a:stretch/>
        </p:blipFill>
        <p:spPr>
          <a:xfrm>
            <a:off x="4134275" y="1268400"/>
            <a:ext cx="4574724" cy="302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Zoom Settings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4692000" cy="38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Char char="●"/>
            </a:pPr>
            <a:r>
              <a:rPr lang="en">
                <a:solidFill>
                  <a:srgbClr val="D9EAD3"/>
                </a:solidFill>
              </a:rPr>
              <a:t>Free Andrews Pro account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Char char="●"/>
            </a:pPr>
            <a:r>
              <a:rPr lang="en">
                <a:solidFill>
                  <a:srgbClr val="D9EAD3"/>
                </a:solidFill>
              </a:rPr>
              <a:t>Install the client: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https://zoom.us/download#client_4meeting</a:t>
            </a:r>
            <a:r>
              <a:rPr lang="en">
                <a:solidFill>
                  <a:srgbClr val="D9EAD3"/>
                </a:solidFill>
              </a:rPr>
              <a:t> </a:t>
            </a:r>
            <a:endParaRPr>
              <a:solidFill>
                <a:srgbClr val="D9EAD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800"/>
              <a:buChar char="●"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https://zoom.us/profile/setting</a:t>
            </a:r>
            <a:endParaRPr>
              <a:solidFill>
                <a:srgbClr val="D9EAD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400"/>
              <a:buChar char="○"/>
            </a:pPr>
            <a:r>
              <a:rPr lang="en">
                <a:solidFill>
                  <a:srgbClr val="D9EAD3"/>
                </a:solidFill>
              </a:rPr>
              <a:t>Video: Touch up my appearance; adjust for low light, turn off my video when joining a meeting</a:t>
            </a:r>
            <a:endParaRPr>
              <a:solidFill>
                <a:srgbClr val="D9EAD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400"/>
              <a:buChar char="○"/>
            </a:pPr>
            <a:r>
              <a:rPr lang="en">
                <a:solidFill>
                  <a:srgbClr val="D9EAD3"/>
                </a:solidFill>
              </a:rPr>
              <a:t>Audio: Mute my microphone when joining a meeting</a:t>
            </a:r>
            <a:endParaRPr>
              <a:solidFill>
                <a:srgbClr val="D9EAD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ts val="1400"/>
              <a:buChar char="○"/>
            </a:pPr>
            <a:r>
              <a:rPr lang="en">
                <a:solidFill>
                  <a:srgbClr val="D9EAD3"/>
                </a:solidFill>
              </a:rPr>
              <a:t>Choose Video Background or Filter</a:t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6677" y="233800"/>
            <a:ext cx="3716225" cy="28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3700" y="3024875"/>
            <a:ext cx="35242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233800"/>
            <a:ext cx="85206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20">
                <a:solidFill>
                  <a:srgbClr val="D9EAD3"/>
                </a:solidFill>
              </a:rPr>
              <a:t>Keep Up Social Aspects of Work</a:t>
            </a:r>
            <a:endParaRPr b="1" sz="4020">
              <a:solidFill>
                <a:srgbClr val="D9EAD3"/>
              </a:solidFill>
            </a:endParaRPr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Working “side by side”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EAD3"/>
                </a:solidFill>
              </a:rPr>
              <a:t>Be “real” (show cats, dogs) as appropriate</a:t>
            </a:r>
            <a:endParaRPr>
              <a:solidFill>
                <a:srgbClr val="D9EAD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D9EAD3"/>
                </a:solidFill>
              </a:rPr>
              <a:t>Other?</a:t>
            </a:r>
            <a:endParaRPr>
              <a:solidFill>
                <a:srgbClr val="D9EAD3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597" y="883025"/>
            <a:ext cx="2865475" cy="382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7096250" y="4703650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Image credit: Pixabay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2670900" y="446325"/>
            <a:ext cx="5958300" cy="42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D9EAD3"/>
                </a:solidFill>
              </a:rPr>
              <a:t>Community</a:t>
            </a:r>
            <a:br>
              <a:rPr b="1" lang="en" sz="4800">
                <a:solidFill>
                  <a:srgbClr val="D9EAD3"/>
                </a:solidFill>
              </a:rPr>
            </a:b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FFFF00"/>
                </a:solidFill>
              </a:rPr>
              <a:t>Productivity</a:t>
            </a:r>
            <a:endParaRPr b="1" sz="48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b="1" lang="en" sz="4800">
                <a:solidFill>
                  <a:srgbClr val="D9EAD3"/>
                </a:solidFill>
              </a:rPr>
            </a:br>
            <a:r>
              <a:rPr b="1" lang="en" sz="4800">
                <a:solidFill>
                  <a:srgbClr val="D9EAD3"/>
                </a:solidFill>
              </a:rPr>
              <a:t>Work-Life Rhythm</a:t>
            </a:r>
            <a:endParaRPr b="1" sz="4800">
              <a:solidFill>
                <a:srgbClr val="D9EAD3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50" y="276275"/>
            <a:ext cx="1572801" cy="15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25" y="1806575"/>
            <a:ext cx="1420449" cy="14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575" y="3281975"/>
            <a:ext cx="1572801" cy="15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