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IBM Plex Sans"/>
      <p:regular r:id="rId32"/>
      <p:bold r:id="rId33"/>
      <p:italic r:id="rId34"/>
      <p:boldItalic r:id="rId35"/>
    </p:embeddedFont>
    <p:embeddedFont>
      <p:font typeface="IBM Plex Sans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39" Type="http://schemas.openxmlformats.org/officeDocument/2006/relationships/font" Target="fonts/IBMPlexSansLight-boldItalic.fntdata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4" Type="http://schemas.openxmlformats.org/officeDocument/2006/relationships/font" Target="fonts/IBMPlexSans-italic.fntdata"/><Relationship Id="rId42" Type="http://schemas.openxmlformats.org/officeDocument/2006/relationships/customXml" Target="../customXml/item3.xml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1" Type="http://schemas.openxmlformats.org/officeDocument/2006/relationships/customXml" Target="../customXml/item2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IBMPlexSans-regular.fntdata"/><Relationship Id="rId37" Type="http://schemas.openxmlformats.org/officeDocument/2006/relationships/font" Target="fonts/IBMPlexSansLight-bold.fntdata"/><Relationship Id="rId40" Type="http://schemas.openxmlformats.org/officeDocument/2006/relationships/customXml" Target="../customXml/item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font" Target="fonts/IBMPlexSansLight-regular.fntdata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IBMPlexSans-boldItalic.fntdata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5" Type="http://schemas.openxmlformats.org/officeDocument/2006/relationships/slide" Target="slides/slide20.xml"/><Relationship Id="rId33" Type="http://schemas.openxmlformats.org/officeDocument/2006/relationships/font" Target="fonts/IBMPlexSans-bold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font" Target="fonts/IBMPlexSans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7fcd2f5b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37fcd2f5b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bba36b019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bba36b019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7fcd2f5b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37fcd2f5b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37fcd2f5b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37fcd2f5b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bba36b019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5bba36b019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37fcd2f5b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37fcd2f5b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bba36b019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5bba36b019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bba36b019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5bba36b019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5bba36b019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5bba36b019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bba36b019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bba36b019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a3dc1e27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a3dc1e27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a3dc1e27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5a3dc1e27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5bba36b019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5bba36b019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a3dc1e27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5a3dc1e27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5a3dc1e27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5a3dc1e27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5a3dc1e27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5a3dc1e27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a3dc1e27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5a3dc1e27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bba36b019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bba36b019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bba36b019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bba36b019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37fcd2f5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37fcd2f5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bba36b01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bba36b01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bba36b019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bba36b019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bba36b019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bba36b019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bba36b019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bba36b019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bba36b019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bba36b01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416225" y="3516125"/>
            <a:ext cx="85206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700">
                <a:latin typeface="IBM Plex Sans"/>
                <a:ea typeface="IBM Plex Sans"/>
                <a:cs typeface="IBM Plex Sans"/>
                <a:sym typeface="IBM Plex Sans"/>
              </a:rPr>
              <a:t>Introducing</a:t>
            </a:r>
            <a:r>
              <a:rPr b="1" i="1" lang="en" sz="2700">
                <a:latin typeface="IBM Plex Sans"/>
                <a:ea typeface="IBM Plex Sans"/>
                <a:cs typeface="IBM Plex Sans"/>
                <a:sym typeface="IBM Plex Sans"/>
              </a:rPr>
              <a:t> the 25Live Campus Scheduling Tool</a:t>
            </a:r>
            <a:br>
              <a:rPr b="1" i="1" lang="en" sz="2700">
                <a:latin typeface="IBM Plex Sans"/>
                <a:ea typeface="IBM Plex Sans"/>
                <a:cs typeface="IBM Plex Sans"/>
                <a:sym typeface="IBM Plex Sans"/>
              </a:rPr>
            </a:br>
            <a:br>
              <a:rPr b="1" lang="en" sz="2200"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b="1" lang="en" sz="1700">
                <a:latin typeface="IBM Plex Sans"/>
                <a:ea typeface="IBM Plex Sans"/>
                <a:cs typeface="IBM Plex Sans"/>
                <a:sym typeface="IBM Plex Sans"/>
              </a:rPr>
              <a:t>Stephen Payne &amp; Marsha Beal</a:t>
            </a:r>
            <a:br>
              <a:rPr b="1" i="1" lang="en" sz="1700">
                <a:latin typeface="IBM Plex Sans"/>
                <a:ea typeface="IBM Plex Sans"/>
                <a:cs typeface="IBM Plex Sans"/>
                <a:sym typeface="IBM Plex Sans"/>
              </a:rPr>
            </a:br>
            <a:endParaRPr b="1" i="1" sz="11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IBM Plex Sans"/>
                <a:ea typeface="IBM Plex Sans"/>
                <a:cs typeface="IBM Plex Sans"/>
                <a:sym typeface="IBM Plex Sans"/>
              </a:rPr>
              <a:t>Employee Institute | July 31, 2023</a:t>
            </a:r>
            <a:endParaRPr sz="13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247" y="378775"/>
            <a:ext cx="5290052" cy="321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1344300" y="1761775"/>
            <a:ext cx="8520600" cy="28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latin typeface="IBM Plex Sans"/>
                <a:ea typeface="IBM Plex Sans"/>
                <a:cs typeface="IBM Plex Sans"/>
                <a:sym typeface="IBM Plex Sans"/>
              </a:rPr>
              <a:t>Choosing 25Live</a:t>
            </a:r>
            <a:endParaRPr b="1" sz="56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7820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IBM Plex Sans"/>
              <a:buChar char="●"/>
            </a:pPr>
            <a:r>
              <a:rPr lang="en" sz="4300">
                <a:latin typeface="IBM Plex Sans"/>
                <a:ea typeface="IBM Plex Sans"/>
                <a:cs typeface="IBM Plex Sans"/>
                <a:sym typeface="IBM Plex Sans"/>
              </a:rPr>
              <a:t>Rollout/training/data collection</a:t>
            </a:r>
            <a:endParaRPr sz="43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7819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IBM Plex Sans"/>
              <a:buChar char="○"/>
            </a:pPr>
            <a:r>
              <a:rPr i="1" lang="en" sz="4300">
                <a:latin typeface="IBM Plex Sans"/>
                <a:ea typeface="IBM Plex Sans"/>
                <a:cs typeface="IBM Plex Sans"/>
                <a:sym typeface="IBM Plex Sans"/>
              </a:rPr>
              <a:t>February 2022 - Present</a:t>
            </a:r>
            <a:endParaRPr i="1" sz="43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7819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IBM Plex Sans"/>
              <a:buChar char="○"/>
            </a:pPr>
            <a:r>
              <a:rPr i="1" lang="en" sz="4300">
                <a:latin typeface="IBM Plex Sans"/>
                <a:ea typeface="IBM Plex Sans"/>
                <a:cs typeface="IBM Plex Sans"/>
                <a:sym typeface="IBM Plex Sans"/>
              </a:rPr>
              <a:t>Database development:</a:t>
            </a:r>
            <a:endParaRPr i="1" sz="43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7819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IBM Plex Sans"/>
              <a:buChar char="■"/>
            </a:pPr>
            <a:r>
              <a:rPr i="1" lang="en" sz="4300">
                <a:latin typeface="IBM Plex Sans"/>
                <a:ea typeface="IBM Plex Sans"/>
                <a:cs typeface="IBM Plex Sans"/>
                <a:sym typeface="IBM Plex Sans"/>
              </a:rPr>
              <a:t>Locations</a:t>
            </a:r>
            <a:endParaRPr i="1" sz="43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7819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IBM Plex Sans"/>
              <a:buChar char="■"/>
            </a:pPr>
            <a:r>
              <a:rPr i="1" lang="en" sz="4300">
                <a:latin typeface="IBM Plex Sans"/>
                <a:ea typeface="IBM Plex Sans"/>
                <a:cs typeface="IBM Plex Sans"/>
                <a:sym typeface="IBM Plex Sans"/>
              </a:rPr>
              <a:t>Resources</a:t>
            </a:r>
            <a:endParaRPr i="1" sz="43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7819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IBM Plex Sans"/>
              <a:buChar char="■"/>
            </a:pPr>
            <a:r>
              <a:rPr i="1" lang="en" sz="4300">
                <a:latin typeface="IBM Plex Sans"/>
                <a:ea typeface="IBM Plex Sans"/>
                <a:cs typeface="IBM Plex Sans"/>
                <a:sym typeface="IBM Plex Sans"/>
              </a:rPr>
              <a:t>Organizational Details</a:t>
            </a:r>
            <a:endParaRPr i="1" sz="43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7819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IBM Plex Sans"/>
              <a:buChar char="■"/>
            </a:pPr>
            <a:r>
              <a:rPr i="1" lang="en" sz="4300">
                <a:latin typeface="IBM Plex Sans"/>
                <a:ea typeface="IBM Plex Sans"/>
                <a:cs typeface="IBM Plex Sans"/>
                <a:sym typeface="IBM Plex Sans"/>
              </a:rPr>
              <a:t>Others (eg. Transportation)</a:t>
            </a:r>
            <a:endParaRPr i="1" sz="43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/>
        </p:nvSpPr>
        <p:spPr>
          <a:xfrm>
            <a:off x="1529400" y="1539150"/>
            <a:ext cx="76080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Some of the data collected on </a:t>
            </a:r>
            <a:r>
              <a:rPr b="1" lang="en">
                <a:highlight>
                  <a:srgbClr val="FFFF00"/>
                </a:highlight>
                <a:latin typeface="IBM Plex Sans"/>
                <a:ea typeface="IBM Plex Sans"/>
                <a:cs typeface="IBM Plex Sans"/>
                <a:sym typeface="IBM Plex Sans"/>
              </a:rPr>
              <a:t>campus locations</a:t>
            </a: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 (both academic &amp; non-academic spaces) — 130 possible points of data for each classroom, non-academic and outdoor bookable space (250± locations):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18" name="Google Shape;118;p23"/>
          <p:cNvPicPr preferRelativeResize="0"/>
          <p:nvPr/>
        </p:nvPicPr>
        <p:blipFill rotWithShape="1">
          <a:blip r:embed="rId4">
            <a:alphaModFix/>
          </a:blip>
          <a:srcRect b="0" l="0" r="21309" t="0"/>
          <a:stretch/>
        </p:blipFill>
        <p:spPr>
          <a:xfrm>
            <a:off x="191750" y="2865800"/>
            <a:ext cx="8760498" cy="1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4"/>
          <p:cNvPicPr preferRelativeResize="0"/>
          <p:nvPr/>
        </p:nvPicPr>
        <p:blipFill rotWithShape="1">
          <a:blip r:embed="rId4">
            <a:alphaModFix/>
          </a:blip>
          <a:srcRect b="0" l="0" r="33417" t="0"/>
          <a:stretch/>
        </p:blipFill>
        <p:spPr>
          <a:xfrm>
            <a:off x="560250" y="2453400"/>
            <a:ext cx="8023499" cy="12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2100" y="1933275"/>
            <a:ext cx="7433049" cy="16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/>
        </p:nvSpPr>
        <p:spPr>
          <a:xfrm>
            <a:off x="5601350" y="3204950"/>
            <a:ext cx="356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 rotWithShape="1">
          <a:blip r:embed="rId4">
            <a:alphaModFix/>
          </a:blip>
          <a:srcRect b="0" l="19322" r="0" t="0"/>
          <a:stretch/>
        </p:blipFill>
        <p:spPr>
          <a:xfrm>
            <a:off x="925400" y="2388825"/>
            <a:ext cx="7798899" cy="133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/>
          <p:nvPr/>
        </p:nvSpPr>
        <p:spPr>
          <a:xfrm>
            <a:off x="5601350" y="3204950"/>
            <a:ext cx="356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 txBox="1"/>
          <p:nvPr/>
        </p:nvSpPr>
        <p:spPr>
          <a:xfrm>
            <a:off x="5601350" y="3204950"/>
            <a:ext cx="356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897" y="2344752"/>
            <a:ext cx="8484215" cy="13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/>
          <p:nvPr/>
        </p:nvSpPr>
        <p:spPr>
          <a:xfrm>
            <a:off x="5601350" y="3204950"/>
            <a:ext cx="356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0375" y="1614575"/>
            <a:ext cx="6888503" cy="29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/>
        </p:nvSpPr>
        <p:spPr>
          <a:xfrm>
            <a:off x="1536000" y="1565925"/>
            <a:ext cx="76080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Sample of some</a:t>
            </a: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 of the data collected on </a:t>
            </a: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campus resources</a:t>
            </a: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: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9950" y="2049600"/>
            <a:ext cx="6032146" cy="222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075" y="1828975"/>
            <a:ext cx="7237924" cy="23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/>
          <p:nvPr/>
        </p:nvSpPr>
        <p:spPr>
          <a:xfrm>
            <a:off x="1536000" y="654625"/>
            <a:ext cx="76080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Sample of some of the data collected on </a:t>
            </a:r>
            <a:r>
              <a:rPr b="1" lang="en">
                <a:highlight>
                  <a:srgbClr val="FFFF00"/>
                </a:highlight>
                <a:latin typeface="IBM Plex Sans"/>
                <a:ea typeface="IBM Plex Sans"/>
                <a:cs typeface="IBM Plex Sans"/>
                <a:sym typeface="IBM Plex Sans"/>
              </a:rPr>
              <a:t>campus organizations</a:t>
            </a:r>
            <a:r>
              <a:rPr lang="en">
                <a:highlight>
                  <a:srgbClr val="FFFF00"/>
                </a:highlight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(275±):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72" name="Google Shape;172;p31"/>
          <p:cNvPicPr preferRelativeResize="0"/>
          <p:nvPr/>
        </p:nvPicPr>
        <p:blipFill rotWithShape="1">
          <a:blip r:embed="rId4">
            <a:alphaModFix/>
          </a:blip>
          <a:srcRect b="33113" l="0" r="0" t="7924"/>
          <a:stretch/>
        </p:blipFill>
        <p:spPr>
          <a:xfrm>
            <a:off x="1651200" y="1168975"/>
            <a:ext cx="7001675" cy="17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1"/>
          <p:cNvPicPr preferRelativeResize="0"/>
          <p:nvPr/>
        </p:nvPicPr>
        <p:blipFill rotWithShape="1">
          <a:blip r:embed="rId5">
            <a:alphaModFix/>
          </a:blip>
          <a:srcRect b="0" l="2837" r="0" t="25876"/>
          <a:stretch/>
        </p:blipFill>
        <p:spPr>
          <a:xfrm>
            <a:off x="1602475" y="3043900"/>
            <a:ext cx="6872600" cy="164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375050" y="1943650"/>
            <a:ext cx="56736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IBM Plex Sans"/>
                <a:ea typeface="IBM Plex Sans"/>
                <a:cs typeface="IBM Plex Sans"/>
                <a:sym typeface="IBM Plex Sans"/>
              </a:rPr>
              <a:t>A couple of key questions:</a:t>
            </a:r>
            <a:br>
              <a:rPr b="1" lang="en" sz="2700">
                <a:latin typeface="IBM Plex Sans"/>
                <a:ea typeface="IBM Plex Sans"/>
                <a:cs typeface="IBM Plex Sans"/>
                <a:sym typeface="IBM Plex Sans"/>
              </a:rPr>
            </a:br>
            <a:br>
              <a:rPr b="1" lang="en" sz="2700"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i="1" lang="en" sz="2400">
                <a:latin typeface="IBM Plex Sans"/>
                <a:ea typeface="IBM Plex Sans"/>
                <a:cs typeface="IBM Plex Sans"/>
                <a:sym typeface="IBM Plex Sans"/>
              </a:rPr>
              <a:t>So, w</a:t>
            </a:r>
            <a:r>
              <a:rPr i="1" lang="en" sz="2400">
                <a:latin typeface="IBM Plex Sans"/>
                <a:ea typeface="IBM Plex Sans"/>
                <a:cs typeface="IBM Plex Sans"/>
                <a:sym typeface="IBM Plex Sans"/>
              </a:rPr>
              <a:t>hat is 25Live, exactly? </a:t>
            </a:r>
            <a:br>
              <a:rPr i="1" lang="en" sz="2400">
                <a:latin typeface="IBM Plex Sans"/>
                <a:ea typeface="IBM Plex Sans"/>
                <a:cs typeface="IBM Plex Sans"/>
                <a:sym typeface="IBM Plex Sans"/>
              </a:rPr>
            </a:br>
            <a:br>
              <a:rPr i="1" lang="en" sz="2400"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i="1" lang="en" sz="2400">
                <a:latin typeface="IBM Plex Sans"/>
                <a:ea typeface="IBM Plex Sans"/>
                <a:cs typeface="IBM Plex Sans"/>
                <a:sym typeface="IBM Plex Sans"/>
              </a:rPr>
              <a:t>And, why was it chosen?</a:t>
            </a:r>
            <a:endParaRPr i="1" sz="24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/>
        </p:nvSpPr>
        <p:spPr>
          <a:xfrm>
            <a:off x="1339550" y="1967775"/>
            <a:ext cx="9301800" cy="25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What’s next?</a:t>
            </a:r>
            <a:endParaRPr b="1" sz="4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7901" y="459950"/>
            <a:ext cx="2278100" cy="138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/>
        </p:nvSpPr>
        <p:spPr>
          <a:xfrm>
            <a:off x="2386650" y="1967775"/>
            <a:ext cx="896100" cy="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/>
        </p:nvSpPr>
        <p:spPr>
          <a:xfrm>
            <a:off x="729625" y="1706125"/>
            <a:ext cx="9301800" cy="25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Deliverables</a:t>
            </a:r>
            <a:endParaRPr b="1" sz="2200">
              <a:solidFill>
                <a:schemeClr val="dk1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Building &amp; Classroom inventory including entry &amp; maintenance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Optimize academic scheduling (for student completion &amp; </a:t>
            </a:r>
            <a:b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classroom utilization)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Centralize &amp; standardize fee scheduling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Establish criteria to govern space usage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One-stop shop for event planning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Master calendar of campus-wide events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Non-academic reservations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86" name="Google Shape;1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7901" y="459950"/>
            <a:ext cx="2278100" cy="138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4"/>
          <p:cNvSpPr txBox="1"/>
          <p:nvPr/>
        </p:nvSpPr>
        <p:spPr>
          <a:xfrm>
            <a:off x="814275" y="2070300"/>
            <a:ext cx="7435500" cy="20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IBM Plex Sans"/>
                <a:ea typeface="IBM Plex Sans"/>
                <a:cs typeface="IBM Plex Sans"/>
                <a:sym typeface="IBM Plex Sans"/>
              </a:rPr>
              <a:t>How will Andrews University use it?</a:t>
            </a:r>
            <a:endParaRPr b="1" sz="22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730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IBM Plex Sans"/>
              <a:buChar char="●"/>
            </a:pPr>
            <a:r>
              <a:rPr lang="en" sz="2000">
                <a:latin typeface="IBM Plex Sans"/>
                <a:ea typeface="IBM Plex Sans"/>
                <a:cs typeface="IBM Plex Sans"/>
                <a:sym typeface="IBM Plex Sans"/>
              </a:rPr>
              <a:t>Class Scheduling</a:t>
            </a:r>
            <a:endParaRPr sz="20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730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IBM Plex Sans"/>
              <a:buChar char="●"/>
            </a:pPr>
            <a:r>
              <a:rPr lang="en" sz="2000">
                <a:latin typeface="IBM Plex Sans"/>
                <a:ea typeface="IBM Plex Sans"/>
                <a:cs typeface="IBM Plex Sans"/>
                <a:sym typeface="IBM Plex Sans"/>
              </a:rPr>
              <a:t>5 year Calendar</a:t>
            </a:r>
            <a:endParaRPr sz="20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730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IBM Plex Sans"/>
              <a:buChar char="●"/>
            </a:pPr>
            <a:r>
              <a:rPr lang="en" sz="2000">
                <a:latin typeface="IBM Plex Sans"/>
                <a:ea typeface="IBM Plex Sans"/>
                <a:cs typeface="IBM Plex Sans"/>
                <a:sym typeface="IBM Plex Sans"/>
              </a:rPr>
              <a:t>Non-negotiable university events</a:t>
            </a:r>
            <a:endParaRPr sz="20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730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IBM Plex Sans"/>
              <a:buChar char="●"/>
            </a:pPr>
            <a:r>
              <a:rPr lang="en" sz="2000">
                <a:latin typeface="IBM Plex Sans"/>
                <a:ea typeface="IBM Plex Sans"/>
                <a:cs typeface="IBM Plex Sans"/>
                <a:sym typeface="IBM Plex Sans"/>
              </a:rPr>
              <a:t>Recurring events</a:t>
            </a:r>
            <a:endParaRPr sz="20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730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IBM Plex Sans"/>
              <a:buChar char="●"/>
            </a:pPr>
            <a:r>
              <a:rPr lang="en" sz="2000">
                <a:latin typeface="IBM Plex Sans"/>
                <a:ea typeface="IBM Plex Sans"/>
                <a:cs typeface="IBM Plex Sans"/>
                <a:sym typeface="IBM Plex Sans"/>
              </a:rPr>
              <a:t>Enhance summer event schedules with </a:t>
            </a:r>
            <a:r>
              <a:rPr lang="en" sz="2000">
                <a:latin typeface="IBM Plex Sans"/>
                <a:ea typeface="IBM Plex Sans"/>
                <a:cs typeface="IBM Plex Sans"/>
                <a:sym typeface="IBM Plex Sans"/>
              </a:rPr>
              <a:t>outside</a:t>
            </a:r>
            <a:r>
              <a:rPr lang="en" sz="2000">
                <a:latin typeface="IBM Plex Sans"/>
                <a:ea typeface="IBM Plex Sans"/>
                <a:cs typeface="IBM Plex Sans"/>
                <a:sym typeface="IBM Plex Sans"/>
              </a:rPr>
              <a:t> groups</a:t>
            </a:r>
            <a:endParaRPr sz="20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730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IBM Plex Sans"/>
              <a:buChar char="●"/>
            </a:pPr>
            <a:r>
              <a:rPr lang="en" sz="2000">
                <a:latin typeface="IBM Plex Sans"/>
                <a:ea typeface="IBM Plex Sans"/>
                <a:cs typeface="IBM Plex Sans"/>
                <a:sym typeface="IBM Plex Sans"/>
              </a:rPr>
              <a:t>Scheduling - committees, trainings, workshops, etc</a:t>
            </a:r>
            <a:endParaRPr sz="20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5"/>
          <p:cNvSpPr txBox="1"/>
          <p:nvPr/>
        </p:nvSpPr>
        <p:spPr>
          <a:xfrm>
            <a:off x="2125888" y="2830000"/>
            <a:ext cx="5823300" cy="20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IBM Plex Sans"/>
                <a:ea typeface="IBM Plex Sans"/>
                <a:cs typeface="IBM Plex Sans"/>
                <a:sym typeface="IBM Plex Sans"/>
              </a:rPr>
              <a:t>The Goal of </a:t>
            </a:r>
            <a:r>
              <a:rPr b="1" lang="en" sz="2700">
                <a:latin typeface="IBM Plex Sans"/>
                <a:ea typeface="IBM Plex Sans"/>
                <a:cs typeface="IBM Plex Sans"/>
                <a:sym typeface="IBM Plex Sans"/>
              </a:rPr>
              <a:t>25Live</a:t>
            </a:r>
            <a:r>
              <a:rPr lang="en" sz="2700">
                <a:latin typeface="IBM Plex Sans"/>
                <a:ea typeface="IBM Plex Sans"/>
                <a:cs typeface="IBM Plex Sans"/>
                <a:sym typeface="IBM Plex Sans"/>
              </a:rPr>
              <a:t> is to Have a</a:t>
            </a:r>
            <a:br>
              <a:rPr lang="en" sz="2700"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2700">
                <a:latin typeface="IBM Plex Sans"/>
                <a:ea typeface="IBM Plex Sans"/>
                <a:cs typeface="IBM Plex Sans"/>
                <a:sym typeface="IBM Plex Sans"/>
              </a:rPr>
              <a:t>Positive Impact on </a:t>
            </a:r>
            <a:r>
              <a:rPr b="1" lang="en" sz="2700">
                <a:latin typeface="IBM Plex Sans"/>
                <a:ea typeface="IBM Plex Sans"/>
                <a:cs typeface="IBM Plex Sans"/>
                <a:sym typeface="IBM Plex Sans"/>
              </a:rPr>
              <a:t>YOU</a:t>
            </a:r>
            <a:r>
              <a:rPr lang="en" sz="2700">
                <a:latin typeface="IBM Plex Sans"/>
                <a:ea typeface="IBM Plex Sans"/>
                <a:cs typeface="IBM Plex Sans"/>
                <a:sym typeface="IBM Plex Sans"/>
              </a:rPr>
              <a:t> and</a:t>
            </a:r>
            <a:br>
              <a:rPr lang="en" sz="2700"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2700">
                <a:latin typeface="IBM Plex Sans"/>
                <a:ea typeface="IBM Plex Sans"/>
                <a:cs typeface="IBM Plex Sans"/>
                <a:sym typeface="IBM Plex Sans"/>
              </a:rPr>
              <a:t>Those We Support &amp; Serve,</a:t>
            </a:r>
            <a:br>
              <a:rPr lang="en" sz="2700"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2700">
                <a:latin typeface="IBM Plex Sans"/>
                <a:ea typeface="IBM Plex Sans"/>
                <a:cs typeface="IBM Plex Sans"/>
                <a:sym typeface="IBM Plex Sans"/>
              </a:rPr>
              <a:t>Both On- and Off-Campus!</a:t>
            </a:r>
            <a:endParaRPr sz="27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99" name="Google Shape;19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6787" y="1058375"/>
            <a:ext cx="3021525" cy="16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/>
        </p:nvSpPr>
        <p:spPr>
          <a:xfrm>
            <a:off x="1329775" y="2037300"/>
            <a:ext cx="9301800" cy="25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Next Steps: Rollout</a:t>
            </a:r>
            <a:b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	October - Fall Break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Spring 2023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05" name="Google Shape;20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7901" y="459950"/>
            <a:ext cx="2278100" cy="138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/>
        </p:nvSpPr>
        <p:spPr>
          <a:xfrm>
            <a:off x="852450" y="2076250"/>
            <a:ext cx="9301800" cy="25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How will we do training?</a:t>
            </a:r>
            <a:b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	In-person</a:t>
            </a:r>
            <a:b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	LearningHub: Online Course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11" name="Google Shape;21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7901" y="459950"/>
            <a:ext cx="2278100" cy="138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8"/>
          <p:cNvSpPr txBox="1"/>
          <p:nvPr/>
        </p:nvSpPr>
        <p:spPr>
          <a:xfrm>
            <a:off x="2357063" y="3585675"/>
            <a:ext cx="56736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IBM Plex Sans"/>
                <a:ea typeface="IBM Plex Sans"/>
                <a:cs typeface="IBM Plex Sans"/>
                <a:sym typeface="IBM Plex Sans"/>
              </a:rPr>
              <a:t>Questions?</a:t>
            </a:r>
            <a:endParaRPr b="1" sz="44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18" name="Google Shape;21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6436" y="1204150"/>
            <a:ext cx="3334866" cy="220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216800" y="2294350"/>
            <a:ext cx="67104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IBM Plex Sans"/>
                <a:ea typeface="IBM Plex Sans"/>
                <a:cs typeface="IBM Plex Sans"/>
                <a:sym typeface="IBM Plex Sans"/>
              </a:rPr>
              <a:t>FIRST, A STORY:</a:t>
            </a:r>
            <a:br>
              <a:rPr b="1" lang="en" sz="3300"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b="1" lang="en" sz="3600">
                <a:latin typeface="IBM Plex Sans"/>
                <a:ea typeface="IBM Plex Sans"/>
                <a:cs typeface="IBM Plex Sans"/>
                <a:sym typeface="IBM Plex Sans"/>
              </a:rPr>
              <a:t>The Summer of our Discontent</a:t>
            </a:r>
            <a:endParaRPr b="1" sz="36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i="1" lang="en" sz="1800"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i="1" lang="en" sz="1600">
                <a:latin typeface="IBM Plex Sans"/>
                <a:ea typeface="IBM Plex Sans"/>
                <a:cs typeface="IBM Plex Sans"/>
                <a:sym typeface="IBM Plex Sans"/>
              </a:rPr>
              <a:t>(A case study unfolding in multiple and conflicting simultaneous events!)</a:t>
            </a:r>
            <a:endParaRPr i="1" sz="16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1398025" y="1765850"/>
            <a:ext cx="6629400" cy="28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495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</a:t>
            </a:r>
            <a:r>
              <a:rPr lang="en" sz="1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s discussions continued and solutions sought, the idea emerged that </a:t>
            </a:r>
            <a:r>
              <a:rPr lang="en" sz="1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the</a:t>
            </a:r>
            <a:r>
              <a:rPr lang="en" sz="1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right kind of </a:t>
            </a:r>
            <a:r>
              <a:rPr lang="en" sz="1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scheduling</a:t>
            </a:r>
            <a:r>
              <a:rPr lang="en" sz="1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tool might help.</a:t>
            </a:r>
            <a:br>
              <a:rPr lang="en" sz="1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</a:br>
            <a:br>
              <a:rPr lang="en" sz="1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</a:br>
            <a:r>
              <a:rPr lang="en" sz="1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Here are some types of software solutions we looked at (not just for events, but academic scheduling as well):</a:t>
            </a:r>
            <a:endParaRPr sz="14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IBM Plex Sans Light"/>
              <a:buChar char="●"/>
            </a:pPr>
            <a:r>
              <a:rPr i="1" lang="en" sz="1300">
                <a:solidFill>
                  <a:schemeClr val="dk1"/>
                </a:solidFill>
                <a:highlight>
                  <a:srgbClr val="FFFFFF"/>
                </a:highlight>
                <a:latin typeface="IBM Plex Sans Light"/>
                <a:ea typeface="IBM Plex Sans Light"/>
                <a:cs typeface="IBM Plex Sans Light"/>
                <a:sym typeface="IBM Plex Sans Light"/>
              </a:rPr>
              <a:t>Connect policies, workflows, room allocation, faculty assignments, and course demand projections to create optimized schedules designed to serve students.</a:t>
            </a:r>
            <a:endParaRPr i="1" sz="1300">
              <a:solidFill>
                <a:schemeClr val="dk1"/>
              </a:solidFill>
              <a:highlight>
                <a:srgbClr val="FFFFFF"/>
              </a:highlight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IBM Plex Sans Light"/>
              <a:buChar char="●"/>
            </a:pPr>
            <a:r>
              <a:rPr i="1" lang="en" sz="1300">
                <a:solidFill>
                  <a:schemeClr val="dk1"/>
                </a:solidFill>
                <a:highlight>
                  <a:srgbClr val="FFFFFF"/>
                </a:highlight>
                <a:latin typeface="IBM Plex Sans Light"/>
                <a:ea typeface="IBM Plex Sans Light"/>
                <a:cs typeface="IBM Plex Sans Light"/>
                <a:sym typeface="IBM Plex Sans Light"/>
              </a:rPr>
              <a:t>Manage requests, collaborate with colleagues, and publicize events in a platform that combines your academic calendar with campus events.</a:t>
            </a:r>
            <a:endParaRPr i="1" sz="1300">
              <a:solidFill>
                <a:schemeClr val="dk1"/>
              </a:solidFill>
              <a:highlight>
                <a:srgbClr val="FFFFFF"/>
              </a:highlight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IBM Plex Sans Light"/>
              <a:buChar char="●"/>
            </a:pPr>
            <a:r>
              <a:rPr i="1" lang="en" sz="1300">
                <a:solidFill>
                  <a:schemeClr val="dk1"/>
                </a:solidFill>
                <a:highlight>
                  <a:srgbClr val="FFFFFF"/>
                </a:highlight>
                <a:latin typeface="IBM Plex Sans Light"/>
                <a:ea typeface="IBM Plex Sans Light"/>
                <a:cs typeface="IBM Plex Sans Light"/>
                <a:sym typeface="IBM Plex Sans Light"/>
              </a:rPr>
              <a:t>Simplify event planning and management with our event management solution is built to plan, promote, manage and report on in-person, virtual, or hybrid events for staff, students, alumni, or parents.</a:t>
            </a:r>
            <a:endParaRPr i="1" sz="1300">
              <a:solidFill>
                <a:schemeClr val="dk1"/>
              </a:solidFill>
              <a:highlight>
                <a:srgbClr val="FFFFFF"/>
              </a:highlight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495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2065175" y="1722800"/>
            <a:ext cx="6478500" cy="28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Looked at multiple solutions that met these needs and more — and also, critically, were Banner-compliant—and two</a:t>
            </a: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 options considered in the end:</a:t>
            </a:r>
            <a:br>
              <a:rPr lang="en">
                <a:latin typeface="IBM Plex Sans"/>
                <a:ea typeface="IBM Plex Sans"/>
                <a:cs typeface="IBM Plex Sans"/>
                <a:sym typeface="IBM Plex Sans"/>
              </a:rPr>
            </a:br>
            <a:br>
              <a:rPr lang="en">
                <a:latin typeface="IBM Plex Sans"/>
                <a:ea typeface="IBM Plex Sans"/>
                <a:cs typeface="IBM Plex Sans"/>
                <a:sym typeface="IBM Plex Sans"/>
              </a:rPr>
            </a:b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7213" y="3239175"/>
            <a:ext cx="2162599" cy="6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3433" y="3178675"/>
            <a:ext cx="1412700" cy="7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6250" y="624925"/>
            <a:ext cx="5238675" cy="40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350" y="624025"/>
            <a:ext cx="6870600" cy="37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1412475" y="1771525"/>
            <a:ext cx="8520600" cy="28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IBM Plex Sans"/>
              <a:buChar char="●"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Review Committee</a:t>
            </a: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" sz="1600">
                <a:latin typeface="IBM Plex Sans"/>
                <a:ea typeface="IBM Plex Sans"/>
                <a:cs typeface="IBM Plex Sans"/>
                <a:sym typeface="IBM Plex Sans"/>
              </a:rPr>
              <a:t>(</a:t>
            </a:r>
            <a:r>
              <a:rPr i="1" lang="en" sz="1600">
                <a:latin typeface="IBM Plex Sans"/>
                <a:ea typeface="IBM Plex Sans"/>
                <a:cs typeface="IBM Plex Sans"/>
                <a:sym typeface="IBM Plex Sans"/>
              </a:rPr>
              <a:t>appointed by Institutional Operations Council</a:t>
            </a:r>
            <a:r>
              <a:rPr lang="en" sz="1600">
                <a:latin typeface="IBM Plex Sans"/>
                <a:ea typeface="IBM Plex Sans"/>
                <a:cs typeface="IBM Plex Sans"/>
                <a:sym typeface="IBM Plex Sans"/>
              </a:rPr>
              <a:t>)</a:t>
            </a:r>
            <a:endParaRPr sz="16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IBM Plex Sans"/>
              <a:buChar char="○"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ITS/Dynamic Campus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IBM Plex Sans"/>
              <a:buChar char="○"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Student Life/Guest &amp; Convention Services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IBM Plex Sans"/>
              <a:buChar char="○"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Academic Records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IBM Plex Sans"/>
              <a:buChar char="○"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Provost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IBM Plex Sans"/>
              <a:buChar char="○"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University Comm/Special Asst to President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IBM Plex Sans"/>
              <a:buChar char="○"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Safety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IBM Plex Sans"/>
              <a:buChar char="○"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Other key service departments</a:t>
            </a:r>
            <a:br>
              <a:rPr lang="en">
                <a:latin typeface="IBM Plex Sans"/>
                <a:ea typeface="IBM Plex Sans"/>
                <a:cs typeface="IBM Plex Sans"/>
                <a:sym typeface="IBM Plex Sans"/>
              </a:rPr>
            </a:br>
            <a:br>
              <a:rPr lang="en">
                <a:latin typeface="IBM Plex Sans"/>
                <a:ea typeface="IBM Plex Sans"/>
                <a:cs typeface="IBM Plex Sans"/>
                <a:sym typeface="IBM Plex Sans"/>
              </a:rPr>
            </a:b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1344300" y="1761775"/>
            <a:ext cx="8520600" cy="28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latin typeface="IBM Plex Sans"/>
                <a:ea typeface="IBM Plex Sans"/>
                <a:cs typeface="IBM Plex Sans"/>
                <a:sym typeface="IBM Plex Sans"/>
              </a:rPr>
              <a:t>Choosing 25Live</a:t>
            </a:r>
            <a:endParaRPr b="1" sz="56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58298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IBM Plex Sans"/>
              <a:buChar char="●"/>
            </a:pPr>
            <a:r>
              <a:rPr lang="en" sz="4300">
                <a:latin typeface="IBM Plex Sans"/>
                <a:ea typeface="IBM Plex Sans"/>
                <a:cs typeface="IBM Plex Sans"/>
                <a:sym typeface="IBM Plex Sans"/>
              </a:rPr>
              <a:t>25Live offered:</a:t>
            </a:r>
            <a:endParaRPr sz="43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58298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IBM Plex Sans"/>
              <a:buChar char="○"/>
            </a:pPr>
            <a:r>
              <a:rPr i="1" lang="en" sz="4300">
                <a:latin typeface="IBM Plex Sans"/>
                <a:ea typeface="IBM Plex Sans"/>
                <a:cs typeface="IBM Plex Sans"/>
                <a:sym typeface="IBM Plex Sans"/>
              </a:rPr>
              <a:t>Most options</a:t>
            </a:r>
            <a:endParaRPr i="1" sz="43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58298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IBM Plex Sans"/>
              <a:buChar char="○"/>
            </a:pPr>
            <a:r>
              <a:rPr i="1" lang="en" sz="4300">
                <a:latin typeface="IBM Plex Sans"/>
                <a:ea typeface="IBM Plex Sans"/>
                <a:cs typeface="IBM Plex Sans"/>
                <a:sym typeface="IBM Plex Sans"/>
              </a:rPr>
              <a:t>Best price</a:t>
            </a:r>
            <a:endParaRPr i="1" sz="43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58298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IBM Plex Sans"/>
              <a:buChar char="○"/>
            </a:pPr>
            <a:r>
              <a:rPr i="1" lang="en" sz="4300">
                <a:latin typeface="IBM Plex Sans"/>
                <a:ea typeface="IBM Plex Sans"/>
                <a:cs typeface="IBM Plex Sans"/>
                <a:sym typeface="IBM Plex Sans"/>
              </a:rPr>
              <a:t>Most significantly, best/most frequent Banner integration</a:t>
            </a:r>
            <a:endParaRPr i="1" sz="43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58298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IBM Plex Sans"/>
              <a:buChar char="●"/>
            </a:pPr>
            <a:r>
              <a:rPr lang="en" sz="4300">
                <a:latin typeface="IBM Plex Sans"/>
                <a:ea typeface="IBM Plex Sans"/>
                <a:cs typeface="IBM Plex Sans"/>
                <a:sym typeface="IBM Plex Sans"/>
              </a:rPr>
              <a:t>Institutional Operations Council</a:t>
            </a:r>
            <a:endParaRPr sz="43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58298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IBM Plex Sans"/>
              <a:buChar char="○"/>
            </a:pPr>
            <a:r>
              <a:rPr i="1" lang="en" sz="4300">
                <a:latin typeface="IBM Plex Sans"/>
                <a:ea typeface="IBM Plex Sans"/>
                <a:cs typeface="IBM Plex Sans"/>
                <a:sym typeface="IBM Plex Sans"/>
              </a:rPr>
              <a:t>Approved selection of 25Live in Dec 2021</a:t>
            </a:r>
            <a:endParaRPr i="1" sz="43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51" y="445025"/>
            <a:ext cx="2278100" cy="138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EFFE3CCB08E449BD3C5D146A9C9A47" ma:contentTypeVersion="7" ma:contentTypeDescription="Create a new document." ma:contentTypeScope="" ma:versionID="e8ffce695a7432fbef920747a625abf0">
  <xsd:schema xmlns:xsd="http://www.w3.org/2001/XMLSchema" xmlns:xs="http://www.w3.org/2001/XMLSchema" xmlns:p="http://schemas.microsoft.com/office/2006/metadata/properties" xmlns:ns2="dc71d1f4-9875-4763-9455-58d4fec0b177" xmlns:ns3="7e6c8fe6-1d1e-4ded-a7d1-0fd668402528" targetNamespace="http://schemas.microsoft.com/office/2006/metadata/properties" ma:root="true" ma:fieldsID="beaac881e30efc82db911ff6d750a4d1" ns2:_="" ns3:_="">
    <xsd:import namespace="dc71d1f4-9875-4763-9455-58d4fec0b177"/>
    <xsd:import namespace="7e6c8fe6-1d1e-4ded-a7d1-0fd6684025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1d1f4-9875-4763-9455-58d4fec0b1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c8fe6-1d1e-4ded-a7d1-0fd6684025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6DEA87-277B-4594-A698-4ABA233E1780}"/>
</file>

<file path=customXml/itemProps2.xml><?xml version="1.0" encoding="utf-8"?>
<ds:datastoreItem xmlns:ds="http://schemas.openxmlformats.org/officeDocument/2006/customXml" ds:itemID="{5EEF23E2-6921-4FCC-B105-6995DB41F61B}"/>
</file>

<file path=customXml/itemProps3.xml><?xml version="1.0" encoding="utf-8"?>
<ds:datastoreItem xmlns:ds="http://schemas.openxmlformats.org/officeDocument/2006/customXml" ds:itemID="{5BC5367C-14E2-41F3-9CF7-0850AC4A5A5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0x0101002DEFFE3CCB08E449BD3C5D146A9C9A47</vt:lpwstr>
  </property>
</Properties>
</file>