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3821-597E-4B4F-8572-5DA1CB183565}"/>
              </a:ext>
            </a:extLst>
          </p:cNvPr>
          <p:cNvSpPr>
            <a:spLocks noGrp="1"/>
          </p:cNvSpPr>
          <p:nvPr>
            <p:ph type="ctrTitle"/>
          </p:nvPr>
        </p:nvSpPr>
        <p:spPr>
          <a:xfrm>
            <a:off x="548640" y="950976"/>
            <a:ext cx="6509385" cy="3556730"/>
          </a:xfrm>
        </p:spPr>
        <p:txBody>
          <a:bodyPr anchor="t">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4C38D70-8FF5-47D7-A0DD-087A227BC94F}"/>
              </a:ext>
            </a:extLst>
          </p:cNvPr>
          <p:cNvSpPr>
            <a:spLocks noGrp="1"/>
          </p:cNvSpPr>
          <p:nvPr>
            <p:ph type="subTitle" idx="1"/>
          </p:nvPr>
        </p:nvSpPr>
        <p:spPr>
          <a:xfrm>
            <a:off x="576072" y="4572000"/>
            <a:ext cx="6481953" cy="1485900"/>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DB5B485-516D-48B7-AF1D-69AEEA351A94}"/>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5" name="Footer Placeholder 4">
            <a:extLst>
              <a:ext uri="{FF2B5EF4-FFF2-40B4-BE49-F238E27FC236}">
                <a16:creationId xmlns:a16="http://schemas.microsoft.com/office/drawing/2014/main" id="{1D614DDB-2831-4FF8-9DA7-0449659D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78F6-65BA-4964-80E2-DB6EA3355FBB}"/>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84102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7F1B-6F93-4E6E-8C8C-D01A9DEB6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D2968-FE85-492F-A77B-1771F4EAA8C6}"/>
              </a:ext>
            </a:extLst>
          </p:cNvPr>
          <p:cNvSpPr>
            <a:spLocks noGrp="1"/>
          </p:cNvSpPr>
          <p:nvPr>
            <p:ph type="body" orient="vert" idx="1"/>
          </p:nvPr>
        </p:nvSpPr>
        <p:spPr>
          <a:xfrm>
            <a:off x="548641" y="2028826"/>
            <a:ext cx="11094348" cy="402907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4592DA2-B1FB-45C6-B10C-141AC2BFB381}"/>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5" name="Footer Placeholder 4">
            <a:extLst>
              <a:ext uri="{FF2B5EF4-FFF2-40B4-BE49-F238E27FC236}">
                <a16:creationId xmlns:a16="http://schemas.microsoft.com/office/drawing/2014/main" id="{18CA6D78-CE47-4CA7-B3B6-AFAE5175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C5C0-8780-4819-A8FC-32A0141D271C}"/>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80498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8F9A8-05F2-4F79-B689-1FA2F31965D8}"/>
              </a:ext>
            </a:extLst>
          </p:cNvPr>
          <p:cNvSpPr>
            <a:spLocks noGrp="1"/>
          </p:cNvSpPr>
          <p:nvPr>
            <p:ph type="title" orient="vert"/>
          </p:nvPr>
        </p:nvSpPr>
        <p:spPr>
          <a:xfrm>
            <a:off x="9472612" y="952499"/>
            <a:ext cx="2207417" cy="51054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5D615BC-61CD-4D59-8E85-B59072E2B22D}"/>
              </a:ext>
            </a:extLst>
          </p:cNvPr>
          <p:cNvSpPr>
            <a:spLocks noGrp="1"/>
          </p:cNvSpPr>
          <p:nvPr>
            <p:ph type="body" orient="vert" idx="1"/>
          </p:nvPr>
        </p:nvSpPr>
        <p:spPr>
          <a:xfrm>
            <a:off x="557924" y="952499"/>
            <a:ext cx="8914688" cy="51054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3F81C46-8CC0-4B79-AF2E-84C86C6A803A}"/>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5" name="Footer Placeholder 4">
            <a:extLst>
              <a:ext uri="{FF2B5EF4-FFF2-40B4-BE49-F238E27FC236}">
                <a16:creationId xmlns:a16="http://schemas.microsoft.com/office/drawing/2014/main" id="{A1A76817-4D29-4888-B68C-A35F5A069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0B21A-30A9-4173-9E3F-D985B86A35C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78598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45AC-24E0-45A1-90C3-7BF96C3FC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018E1-7CA3-4B5E-9683-554FDFC63E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5D32D-7150-4DF2-B992-A2B4F5605D94}"/>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5" name="Footer Placeholder 4">
            <a:extLst>
              <a:ext uri="{FF2B5EF4-FFF2-40B4-BE49-F238E27FC236}">
                <a16:creationId xmlns:a16="http://schemas.microsoft.com/office/drawing/2014/main" id="{F3D03F0C-FCA3-464C-B6ED-864DB51E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41006-DAE1-4326-B1AE-FD527A653BD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05317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B84-BE32-464A-A765-975C21B5CF4B}"/>
              </a:ext>
            </a:extLst>
          </p:cNvPr>
          <p:cNvSpPr>
            <a:spLocks noGrp="1"/>
          </p:cNvSpPr>
          <p:nvPr>
            <p:ph type="title"/>
          </p:nvPr>
        </p:nvSpPr>
        <p:spPr>
          <a:xfrm>
            <a:off x="557923" y="952500"/>
            <a:ext cx="6678695" cy="3962398"/>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640145C2-97CF-4887-904A-8ADC80525A2E}"/>
              </a:ext>
            </a:extLst>
          </p:cNvPr>
          <p:cNvSpPr>
            <a:spLocks noGrp="1"/>
          </p:cNvSpPr>
          <p:nvPr>
            <p:ph type="body" idx="1"/>
          </p:nvPr>
        </p:nvSpPr>
        <p:spPr>
          <a:xfrm>
            <a:off x="8043860" y="952501"/>
            <a:ext cx="3500440" cy="396239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E524559-DA32-4398-A8EE-EED2469D63BB}"/>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5" name="Footer Placeholder 4">
            <a:extLst>
              <a:ext uri="{FF2B5EF4-FFF2-40B4-BE49-F238E27FC236}">
                <a16:creationId xmlns:a16="http://schemas.microsoft.com/office/drawing/2014/main" id="{73967BE1-F1AC-4732-B52E-1C7D63DEF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13C03-DDF0-48C6-B1BF-D28875F8238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59826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411-42B3-4A17-BE7E-861BE7E7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E0603-F4C0-40AC-A53E-40449D53D741}"/>
              </a:ext>
            </a:extLst>
          </p:cNvPr>
          <p:cNvSpPr>
            <a:spLocks noGrp="1"/>
          </p:cNvSpPr>
          <p:nvPr>
            <p:ph sz="half" idx="1"/>
          </p:nvPr>
        </p:nvSpPr>
        <p:spPr>
          <a:xfrm>
            <a:off x="548640"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6BC5634-2887-4182-A9BE-B382357D4F9C}"/>
              </a:ext>
            </a:extLst>
          </p:cNvPr>
          <p:cNvSpPr>
            <a:spLocks noGrp="1"/>
          </p:cNvSpPr>
          <p:nvPr>
            <p:ph sz="half" idx="2"/>
          </p:nvPr>
        </p:nvSpPr>
        <p:spPr>
          <a:xfrm>
            <a:off x="6257928"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56B6E74-28E1-4684-B515-4265ED7B1EAE}"/>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6" name="Footer Placeholder 5">
            <a:extLst>
              <a:ext uri="{FF2B5EF4-FFF2-40B4-BE49-F238E27FC236}">
                <a16:creationId xmlns:a16="http://schemas.microsoft.com/office/drawing/2014/main" id="{18D375EA-A8F8-485D-A82F-CD85D4C9E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9E4B0-F5E3-407F-A548-B616E774987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80256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61A-7627-4D64-AF08-10D702AFE286}"/>
              </a:ext>
            </a:extLst>
          </p:cNvPr>
          <p:cNvSpPr>
            <a:spLocks noGrp="1"/>
          </p:cNvSpPr>
          <p:nvPr>
            <p:ph type="title"/>
          </p:nvPr>
        </p:nvSpPr>
        <p:spPr>
          <a:xfrm>
            <a:off x="552659" y="950976"/>
            <a:ext cx="10802729" cy="88179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53B6884-07D8-4CC4-BE99-516F1433BED8}"/>
              </a:ext>
            </a:extLst>
          </p:cNvPr>
          <p:cNvSpPr>
            <a:spLocks noGrp="1"/>
          </p:cNvSpPr>
          <p:nvPr>
            <p:ph type="body" idx="1"/>
          </p:nvPr>
        </p:nvSpPr>
        <p:spPr>
          <a:xfrm>
            <a:off x="542918" y="1832772"/>
            <a:ext cx="5281507"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182C638-B5A8-4F8C-85AE-33BEAF54C07A}"/>
              </a:ext>
            </a:extLst>
          </p:cNvPr>
          <p:cNvSpPr>
            <a:spLocks noGrp="1"/>
          </p:cNvSpPr>
          <p:nvPr>
            <p:ph sz="half" idx="2"/>
          </p:nvPr>
        </p:nvSpPr>
        <p:spPr>
          <a:xfrm>
            <a:off x="548640" y="2600531"/>
            <a:ext cx="528150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40D1933-A703-4BDC-A697-728E899EEDE1}"/>
              </a:ext>
            </a:extLst>
          </p:cNvPr>
          <p:cNvSpPr>
            <a:spLocks noGrp="1"/>
          </p:cNvSpPr>
          <p:nvPr>
            <p:ph type="body" sz="quarter" idx="3"/>
          </p:nvPr>
        </p:nvSpPr>
        <p:spPr>
          <a:xfrm>
            <a:off x="6257927" y="1832772"/>
            <a:ext cx="5283202"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5925DBD-4D51-4A2D-B1E4-6D094CD1E803}"/>
              </a:ext>
            </a:extLst>
          </p:cNvPr>
          <p:cNvSpPr>
            <a:spLocks noGrp="1"/>
          </p:cNvSpPr>
          <p:nvPr>
            <p:ph sz="quarter" idx="4"/>
          </p:nvPr>
        </p:nvSpPr>
        <p:spPr>
          <a:xfrm>
            <a:off x="6257927" y="2600531"/>
            <a:ext cx="52832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2636E2-E26E-42F7-9E05-3F756C7D17AE}"/>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8" name="Footer Placeholder 7">
            <a:extLst>
              <a:ext uri="{FF2B5EF4-FFF2-40B4-BE49-F238E27FC236}">
                <a16:creationId xmlns:a16="http://schemas.microsoft.com/office/drawing/2014/main" id="{86F7281B-0E5C-421E-AFFE-775F57C5DD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483462-E410-4DC7-AE53-27AABECFE6E8}"/>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16660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FA68-31B5-48C5-929A-842FDF0FD8E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95A2600-419E-46E9-946F-FBDEDBA1D448}"/>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4" name="Footer Placeholder 3">
            <a:extLst>
              <a:ext uri="{FF2B5EF4-FFF2-40B4-BE49-F238E27FC236}">
                <a16:creationId xmlns:a16="http://schemas.microsoft.com/office/drawing/2014/main" id="{1385F9A9-98FF-4653-A570-9F351A1AB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44457-95F1-4B15-A647-B14F91F7A6D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096441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9EABA-1008-4E49-9184-3A946ECD7199}"/>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3" name="Footer Placeholder 2">
            <a:extLst>
              <a:ext uri="{FF2B5EF4-FFF2-40B4-BE49-F238E27FC236}">
                <a16:creationId xmlns:a16="http://schemas.microsoft.com/office/drawing/2014/main" id="{D05C3BD0-269D-4127-B5F7-84B0D8A74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23447-C740-4495-93EC-7252B1B929E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4139722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1155-71E7-4F0A-BB62-933743CF6EDD}"/>
              </a:ext>
            </a:extLst>
          </p:cNvPr>
          <p:cNvSpPr>
            <a:spLocks noGrp="1"/>
          </p:cNvSpPr>
          <p:nvPr>
            <p:ph type="title"/>
          </p:nvPr>
        </p:nvSpPr>
        <p:spPr>
          <a:xfrm>
            <a:off x="548640" y="952500"/>
            <a:ext cx="4124084" cy="2362200"/>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0CB6D44-5A1E-4176-8766-4B81E045D50A}"/>
              </a:ext>
            </a:extLst>
          </p:cNvPr>
          <p:cNvSpPr>
            <a:spLocks noGrp="1"/>
          </p:cNvSpPr>
          <p:nvPr>
            <p:ph idx="1"/>
          </p:nvPr>
        </p:nvSpPr>
        <p:spPr>
          <a:xfrm>
            <a:off x="5600700" y="952500"/>
            <a:ext cx="5934074" cy="4908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C810EC6-11DD-4B5D-A2D2-4DCF73E58389}"/>
              </a:ext>
            </a:extLst>
          </p:cNvPr>
          <p:cNvSpPr>
            <a:spLocks noGrp="1"/>
          </p:cNvSpPr>
          <p:nvPr>
            <p:ph type="body" sz="half" idx="2"/>
          </p:nvPr>
        </p:nvSpPr>
        <p:spPr>
          <a:xfrm>
            <a:off x="548641" y="3429000"/>
            <a:ext cx="4124084" cy="24399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D5DFCDF-666E-4DB4-A1C0-79D40A007066}"/>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6" name="Footer Placeholder 5">
            <a:extLst>
              <a:ext uri="{FF2B5EF4-FFF2-40B4-BE49-F238E27FC236}">
                <a16:creationId xmlns:a16="http://schemas.microsoft.com/office/drawing/2014/main" id="{083A69AC-15E6-4B19-A59D-DBDBE923D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9F0EE-74DE-4FEC-81E9-E40D53397857}"/>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83502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CA4F-6508-4AD6-8367-A0288D888DD6}"/>
              </a:ext>
            </a:extLst>
          </p:cNvPr>
          <p:cNvSpPr>
            <a:spLocks noGrp="1"/>
          </p:cNvSpPr>
          <p:nvPr>
            <p:ph type="title"/>
          </p:nvPr>
        </p:nvSpPr>
        <p:spPr>
          <a:xfrm>
            <a:off x="548641" y="952500"/>
            <a:ext cx="4124084" cy="239791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906BFCD-2F93-4D99-89EA-F0359FB782B7}"/>
              </a:ext>
            </a:extLst>
          </p:cNvPr>
          <p:cNvSpPr>
            <a:spLocks noGrp="1"/>
          </p:cNvSpPr>
          <p:nvPr>
            <p:ph type="pic" idx="1"/>
          </p:nvPr>
        </p:nvSpPr>
        <p:spPr>
          <a:xfrm>
            <a:off x="5522119" y="987425"/>
            <a:ext cx="602218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F4C1F7-1272-41C8-8C29-676316D02D5D}"/>
              </a:ext>
            </a:extLst>
          </p:cNvPr>
          <p:cNvSpPr>
            <a:spLocks noGrp="1"/>
          </p:cNvSpPr>
          <p:nvPr>
            <p:ph type="body" sz="half" idx="2"/>
          </p:nvPr>
        </p:nvSpPr>
        <p:spPr>
          <a:xfrm>
            <a:off x="548641" y="3429000"/>
            <a:ext cx="4124084"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5CDD491-0FE6-4B42-AAA6-B698E46F1A8E}"/>
              </a:ext>
            </a:extLst>
          </p:cNvPr>
          <p:cNvSpPr>
            <a:spLocks noGrp="1"/>
          </p:cNvSpPr>
          <p:nvPr>
            <p:ph type="dt" sz="half" idx="10"/>
          </p:nvPr>
        </p:nvSpPr>
        <p:spPr/>
        <p:txBody>
          <a:bodyPr/>
          <a:lstStyle/>
          <a:p>
            <a:fld id="{4CDE23C7-78A4-413A-A84B-93D4CC0A9EB1}" type="datetimeFigureOut">
              <a:rPr lang="en-US" smtClean="0"/>
              <a:t>7/20/23</a:t>
            </a:fld>
            <a:endParaRPr lang="en-US"/>
          </a:p>
        </p:txBody>
      </p:sp>
      <p:sp>
        <p:nvSpPr>
          <p:cNvPr id="6" name="Footer Placeholder 5">
            <a:extLst>
              <a:ext uri="{FF2B5EF4-FFF2-40B4-BE49-F238E27FC236}">
                <a16:creationId xmlns:a16="http://schemas.microsoft.com/office/drawing/2014/main" id="{D258F83F-4E9F-4607-A69B-DFC932560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24484-C6E4-4D8A-BDAB-09B1FBB43631}"/>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63759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0E843-90BA-4A7D-8F9F-FFE49387A618}"/>
              </a:ext>
            </a:extLst>
          </p:cNvPr>
          <p:cNvSpPr>
            <a:spLocks noGrp="1"/>
          </p:cNvSpPr>
          <p:nvPr>
            <p:ph type="title"/>
          </p:nvPr>
        </p:nvSpPr>
        <p:spPr>
          <a:xfrm>
            <a:off x="548639" y="950976"/>
            <a:ext cx="10995659" cy="10778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3F7CA62-9B55-49B4-94B6-EAAF7D5AE0DC}"/>
              </a:ext>
            </a:extLst>
          </p:cNvPr>
          <p:cNvSpPr>
            <a:spLocks noGrp="1"/>
          </p:cNvSpPr>
          <p:nvPr>
            <p:ph type="body" idx="1"/>
          </p:nvPr>
        </p:nvSpPr>
        <p:spPr>
          <a:xfrm>
            <a:off x="548641" y="2028826"/>
            <a:ext cx="10995660" cy="40290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3CEA03-AAFA-4A69-A3DA-1DD0EF273F11}"/>
              </a:ext>
            </a:extLst>
          </p:cNvPr>
          <p:cNvSpPr>
            <a:spLocks noGrp="1"/>
          </p:cNvSpPr>
          <p:nvPr>
            <p:ph type="dt" sz="half" idx="2"/>
          </p:nvPr>
        </p:nvSpPr>
        <p:spPr>
          <a:xfrm>
            <a:off x="588729" y="6449535"/>
            <a:ext cx="2983095" cy="308453"/>
          </a:xfrm>
          <a:prstGeom prst="rect">
            <a:avLst/>
          </a:prstGeom>
        </p:spPr>
        <p:txBody>
          <a:bodyPr vert="horz" lIns="91440" tIns="45720" rIns="91440" bIns="45720" rtlCol="0" anchor="t"/>
          <a:lstStyle>
            <a:lvl1pPr algn="l">
              <a:defRPr sz="900">
                <a:solidFill>
                  <a:schemeClr val="tx1"/>
                </a:solidFill>
              </a:defRPr>
            </a:lvl1pPr>
          </a:lstStyle>
          <a:p>
            <a:fld id="{4CDE23C7-78A4-413A-A84B-93D4CC0A9EB1}" type="datetimeFigureOut">
              <a:rPr lang="en-US" smtClean="0"/>
              <a:pPr/>
              <a:t>7/20/23</a:t>
            </a:fld>
            <a:endParaRPr lang="en-US" dirty="0"/>
          </a:p>
        </p:txBody>
      </p:sp>
      <p:sp>
        <p:nvSpPr>
          <p:cNvPr id="5" name="Footer Placeholder 4">
            <a:extLst>
              <a:ext uri="{FF2B5EF4-FFF2-40B4-BE49-F238E27FC236}">
                <a16:creationId xmlns:a16="http://schemas.microsoft.com/office/drawing/2014/main" id="{F3E97F43-1ECB-4FC2-863E-26CEE24A008A}"/>
              </a:ext>
            </a:extLst>
          </p:cNvPr>
          <p:cNvSpPr>
            <a:spLocks noGrp="1"/>
          </p:cNvSpPr>
          <p:nvPr>
            <p:ph type="ftr" sz="quarter" idx="3"/>
          </p:nvPr>
        </p:nvSpPr>
        <p:spPr>
          <a:xfrm>
            <a:off x="557924" y="173776"/>
            <a:ext cx="411480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53C7F9D8-4B2E-4871-B2AE-EFC06BE23179}"/>
              </a:ext>
            </a:extLst>
          </p:cNvPr>
          <p:cNvSpPr>
            <a:spLocks noGrp="1"/>
          </p:cNvSpPr>
          <p:nvPr>
            <p:ph type="sldNum" sz="quarter" idx="4"/>
          </p:nvPr>
        </p:nvSpPr>
        <p:spPr>
          <a:xfrm>
            <a:off x="10710710" y="6449535"/>
            <a:ext cx="932279" cy="308453"/>
          </a:xfrm>
          <a:prstGeom prst="rect">
            <a:avLst/>
          </a:prstGeom>
        </p:spPr>
        <p:txBody>
          <a:bodyPr vert="horz" lIns="91440" tIns="45720" rIns="91440" bIns="45720" rtlCol="0" anchor="t"/>
          <a:lstStyle>
            <a:lvl1pPr algn="r">
              <a:defRPr sz="900">
                <a:solidFill>
                  <a:schemeClr val="tx1"/>
                </a:solidFill>
              </a:defRPr>
            </a:lvl1pPr>
          </a:lstStyle>
          <a:p>
            <a:fld id="{6CB39E08-E0E5-4B1A-8F7D-08FE7678A3B6}" type="slidenum">
              <a:rPr lang="en-US" smtClean="0"/>
              <a:pPr/>
              <a:t>‹#›</a:t>
            </a:fld>
            <a:endParaRPr lang="en-US"/>
          </a:p>
        </p:txBody>
      </p:sp>
      <p:cxnSp>
        <p:nvCxnSpPr>
          <p:cNvPr id="7" name="Straight Connector 6">
            <a:extLst>
              <a:ext uri="{FF2B5EF4-FFF2-40B4-BE49-F238E27FC236}">
                <a16:creationId xmlns:a16="http://schemas.microsoft.com/office/drawing/2014/main" id="{462919E4-C488-4107-9EF1-66152F848008}"/>
              </a:ext>
            </a:extLst>
          </p:cNvPr>
          <p:cNvCxnSpPr>
            <a:cxnSpLocks/>
          </p:cNvCxnSpPr>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F79732-4088-424C-A653-4534E4389443}"/>
              </a:ext>
            </a:extLst>
          </p:cNvPr>
          <p:cNvCxnSpPr>
            <a:cxnSpLocks/>
          </p:cNvCxnSpPr>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91920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85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2344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a:extLst>
              <a:ext uri="{FF2B5EF4-FFF2-40B4-BE49-F238E27FC236}">
                <a16:creationId xmlns:a16="http://schemas.microsoft.com/office/drawing/2014/main" id="{8B6EBB7A-041F-5E20-A7AA-7206A0A35773}"/>
              </a:ext>
            </a:extLst>
          </p:cNvPr>
          <p:cNvPicPr>
            <a:picLocks noChangeAspect="1"/>
          </p:cNvPicPr>
          <p:nvPr/>
        </p:nvPicPr>
        <p:blipFill rotWithShape="1">
          <a:blip r:embed="rId2"/>
          <a:srcRect t="17876" b="25874"/>
          <a:stretch/>
        </p:blipFill>
        <p:spPr>
          <a:xfrm>
            <a:off x="1" y="10"/>
            <a:ext cx="12191999" cy="6857990"/>
          </a:xfrm>
          <a:prstGeom prst="rect">
            <a:avLst/>
          </a:prstGeom>
          <a:noFill/>
        </p:spPr>
      </p:pic>
      <p:sp>
        <p:nvSpPr>
          <p:cNvPr id="2" name="Title 1">
            <a:extLst>
              <a:ext uri="{FF2B5EF4-FFF2-40B4-BE49-F238E27FC236}">
                <a16:creationId xmlns:a16="http://schemas.microsoft.com/office/drawing/2014/main" id="{76141FD8-ABE1-5CD1-133F-7D8F0086A7AD}"/>
              </a:ext>
            </a:extLst>
          </p:cNvPr>
          <p:cNvSpPr>
            <a:spLocks noGrp="1"/>
          </p:cNvSpPr>
          <p:nvPr>
            <p:ph type="ctrTitle"/>
          </p:nvPr>
        </p:nvSpPr>
        <p:spPr>
          <a:xfrm>
            <a:off x="6634131" y="3632376"/>
            <a:ext cx="4963640" cy="2425520"/>
          </a:xfrm>
        </p:spPr>
        <p:txBody>
          <a:bodyPr anchor="b">
            <a:normAutofit/>
          </a:bodyPr>
          <a:lstStyle/>
          <a:p>
            <a:pPr algn="r"/>
            <a:r>
              <a:rPr lang="en-US" dirty="0">
                <a:solidFill>
                  <a:srgbClr val="FFFFFF"/>
                </a:solidFill>
                <a:effectLst/>
                <a:latin typeface="Avenir Book" panose="02000503020000020003" pitchFamily="2" charset="0"/>
              </a:rPr>
              <a:t>AU Wellness </a:t>
            </a:r>
            <a:r>
              <a:rPr lang="en-US" dirty="0">
                <a:solidFill>
                  <a:srgbClr val="FFFFFF"/>
                </a:solidFill>
                <a:latin typeface="Avenir Book" panose="02000503020000020003" pitchFamily="2" charset="0"/>
              </a:rPr>
              <a:t>101</a:t>
            </a:r>
          </a:p>
        </p:txBody>
      </p:sp>
      <p:sp>
        <p:nvSpPr>
          <p:cNvPr id="3" name="Subtitle 2">
            <a:extLst>
              <a:ext uri="{FF2B5EF4-FFF2-40B4-BE49-F238E27FC236}">
                <a16:creationId xmlns:a16="http://schemas.microsoft.com/office/drawing/2014/main" id="{2A3C918A-AF03-ED6B-965B-A77BE0638BFF}"/>
              </a:ext>
            </a:extLst>
          </p:cNvPr>
          <p:cNvSpPr>
            <a:spLocks noGrp="1"/>
          </p:cNvSpPr>
          <p:nvPr>
            <p:ph type="subTitle" idx="1"/>
          </p:nvPr>
        </p:nvSpPr>
        <p:spPr>
          <a:xfrm>
            <a:off x="7617898" y="952500"/>
            <a:ext cx="3930634" cy="1752860"/>
          </a:xfrm>
        </p:spPr>
        <p:txBody>
          <a:bodyPr anchor="t">
            <a:normAutofit/>
          </a:bodyPr>
          <a:lstStyle/>
          <a:p>
            <a:pPr algn="r"/>
            <a:r>
              <a:rPr lang="en-US" dirty="0">
                <a:solidFill>
                  <a:srgbClr val="FFFFFF"/>
                </a:solidFill>
              </a:rPr>
              <a:t>University Wellness</a:t>
            </a:r>
            <a:endParaRPr lang="en-US">
              <a:solidFill>
                <a:srgbClr val="FFFFFF"/>
              </a:solidFill>
            </a:endParaRPr>
          </a:p>
        </p:txBody>
      </p:sp>
      <p:sp>
        <p:nvSpPr>
          <p:cNvPr id="24" name="Footer Placeholder 4">
            <a:extLst>
              <a:ext uri="{FF2B5EF4-FFF2-40B4-BE49-F238E27FC236}">
                <a16:creationId xmlns:a16="http://schemas.microsoft.com/office/drawing/2014/main" id="{578F8F34-BF99-476E-86C4-4B4576C7577A}"/>
              </a:ext>
            </a:extLst>
          </p:cNvPr>
          <p:cNvSpPr>
            <a:spLocks noGrp="1"/>
          </p:cNvSpPr>
          <p:nvPr>
            <p:ph type="ftr" sz="quarter" idx="11"/>
          </p:nvPr>
        </p:nvSpPr>
        <p:spPr>
          <a:xfrm>
            <a:off x="557924" y="173776"/>
            <a:ext cx="4114800" cy="365125"/>
          </a:xfrm>
        </p:spPr>
        <p:txBody>
          <a:bodyPr/>
          <a:lstStyle/>
          <a:p>
            <a:pPr>
              <a:spcAft>
                <a:spcPts val="600"/>
              </a:spcAft>
            </a:pPr>
            <a:r>
              <a:rPr lang="en-US">
                <a:solidFill>
                  <a:srgbClr val="FFFFFF"/>
                </a:solidFill>
                <a:effectLst>
                  <a:outerShdw blurRad="38100" dist="38100" dir="2700000" algn="tl">
                    <a:srgbClr val="000000">
                      <a:alpha val="43137"/>
                    </a:srgbClr>
                  </a:outerShdw>
                </a:effectLst>
              </a:rPr>
              <a:t>Sample Footer Text</a:t>
            </a:r>
          </a:p>
        </p:txBody>
      </p:sp>
      <p:sp>
        <p:nvSpPr>
          <p:cNvPr id="26" name="Date Placeholder 3">
            <a:extLst>
              <a:ext uri="{FF2B5EF4-FFF2-40B4-BE49-F238E27FC236}">
                <a16:creationId xmlns:a16="http://schemas.microsoft.com/office/drawing/2014/main" id="{7F85241D-C269-487B-9FC3-6FC98CC7BD15}"/>
              </a:ext>
            </a:extLst>
          </p:cNvPr>
          <p:cNvSpPr>
            <a:spLocks noGrp="1"/>
          </p:cNvSpPr>
          <p:nvPr>
            <p:ph type="dt" sz="half" idx="10"/>
          </p:nvPr>
        </p:nvSpPr>
        <p:spPr>
          <a:xfrm>
            <a:off x="588729" y="6449535"/>
            <a:ext cx="2983095" cy="308453"/>
          </a:xfrm>
        </p:spPr>
        <p:txBody>
          <a:bodyPr/>
          <a:lstStyle/>
          <a:p>
            <a:pPr>
              <a:spcAft>
                <a:spcPts val="600"/>
              </a:spcAft>
            </a:pPr>
            <a:fld id="{CE31B4FC-6860-443D-BC09-903AB3D0191F}" type="datetime1">
              <a:rPr lang="en-US" smtClean="0">
                <a:solidFill>
                  <a:srgbClr val="FFFFFF"/>
                </a:solidFill>
                <a:effectLst>
                  <a:outerShdw blurRad="38100" dist="38100" dir="2700000" algn="tl">
                    <a:srgbClr val="000000">
                      <a:alpha val="43137"/>
                    </a:srgbClr>
                  </a:outerShdw>
                </a:effectLst>
              </a:rPr>
              <a:pPr>
                <a:spcAft>
                  <a:spcPts val="600"/>
                </a:spcAft>
              </a:pPr>
              <a:t>7/20/23</a:t>
            </a:fld>
            <a:endParaRPr lang="en-US">
              <a:solidFill>
                <a:srgbClr val="FFFFFF"/>
              </a:solidFill>
              <a:effectLst>
                <a:outerShdw blurRad="38100" dist="38100" dir="2700000" algn="tl">
                  <a:srgbClr val="000000">
                    <a:alpha val="43137"/>
                  </a:srgbClr>
                </a:outerShdw>
              </a:effectLst>
            </a:endParaRPr>
          </a:p>
        </p:txBody>
      </p:sp>
      <p:sp>
        <p:nvSpPr>
          <p:cNvPr id="28" name="Slide Number Placeholder 5">
            <a:extLst>
              <a:ext uri="{FF2B5EF4-FFF2-40B4-BE49-F238E27FC236}">
                <a16:creationId xmlns:a16="http://schemas.microsoft.com/office/drawing/2014/main" id="{E27B8990-9A72-47E9-AC0A-F6EB302F4E5E}"/>
              </a:ext>
            </a:extLst>
          </p:cNvPr>
          <p:cNvSpPr>
            <a:spLocks noGrp="1"/>
          </p:cNvSpPr>
          <p:nvPr>
            <p:ph type="sldNum" sz="quarter" idx="12"/>
          </p:nvPr>
        </p:nvSpPr>
        <p:spPr>
          <a:xfrm>
            <a:off x="10710710" y="6449535"/>
            <a:ext cx="932279" cy="308453"/>
          </a:xfrm>
        </p:spPr>
        <p:txBody>
          <a:bodyPr/>
          <a:lstStyle/>
          <a:p>
            <a:pPr>
              <a:spcAft>
                <a:spcPts val="600"/>
              </a:spcAft>
            </a:pPr>
            <a:fld id="{3FAE4C1A-77DB-4702-BC27-716D25204027}" type="slidenum">
              <a:rPr lang="en-US" smtClean="0">
                <a:solidFill>
                  <a:srgbClr val="FFFFFF"/>
                </a:solidFill>
                <a:effectLst>
                  <a:outerShdw blurRad="38100" dist="38100" dir="2700000" algn="tl">
                    <a:srgbClr val="000000">
                      <a:alpha val="43137"/>
                    </a:srgbClr>
                  </a:outerShdw>
                </a:effectLst>
              </a:rPr>
              <a:pPr>
                <a:spcAft>
                  <a:spcPts val="600"/>
                </a:spcAft>
              </a:pPr>
              <a:t>1</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894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31306-6439-8CE9-B82D-BAB3398BBBE1}"/>
              </a:ext>
            </a:extLst>
          </p:cNvPr>
          <p:cNvSpPr>
            <a:spLocks noGrp="1"/>
          </p:cNvSpPr>
          <p:nvPr>
            <p:ph type="title"/>
          </p:nvPr>
        </p:nvSpPr>
        <p:spPr/>
        <p:txBody>
          <a:bodyPr/>
          <a:lstStyle/>
          <a:p>
            <a:r>
              <a:rPr lang="en-US" dirty="0"/>
              <a:t>Andreasen Center for Wellness</a:t>
            </a:r>
          </a:p>
        </p:txBody>
      </p:sp>
      <p:sp>
        <p:nvSpPr>
          <p:cNvPr id="3" name="Content Placeholder 2">
            <a:extLst>
              <a:ext uri="{FF2B5EF4-FFF2-40B4-BE49-F238E27FC236}">
                <a16:creationId xmlns:a16="http://schemas.microsoft.com/office/drawing/2014/main" id="{7D907AC1-B9F4-BF92-5FAF-83711F616D4E}"/>
              </a:ext>
            </a:extLst>
          </p:cNvPr>
          <p:cNvSpPr>
            <a:spLocks noGrp="1"/>
          </p:cNvSpPr>
          <p:nvPr>
            <p:ph idx="1"/>
          </p:nvPr>
        </p:nvSpPr>
        <p:spPr/>
        <p:txBody>
          <a:bodyPr>
            <a:normAutofit lnSpcReduction="10000"/>
          </a:bodyPr>
          <a:lstStyle/>
          <a:p>
            <a:r>
              <a:rPr lang="en-US" dirty="0"/>
              <a:t>Membership Rates</a:t>
            </a:r>
          </a:p>
          <a:p>
            <a:pPr lvl="1"/>
            <a:r>
              <a:rPr lang="en-US" dirty="0"/>
              <a:t>Full-Time Employees – Free membership</a:t>
            </a:r>
          </a:p>
          <a:p>
            <a:pPr lvl="2"/>
            <a:r>
              <a:rPr lang="en-US" dirty="0"/>
              <a:t>Add household members 16+ for $20/month or $210/year</a:t>
            </a:r>
          </a:p>
          <a:p>
            <a:pPr lvl="2"/>
            <a:r>
              <a:rPr lang="en-US" dirty="0"/>
              <a:t>Add kids ages 14-15* for $15/month or $160/year</a:t>
            </a:r>
          </a:p>
          <a:p>
            <a:pPr lvl="2"/>
            <a:r>
              <a:rPr lang="en-US" dirty="0"/>
              <a:t>Add children ages 3-13* for $10/month or $100/year</a:t>
            </a:r>
          </a:p>
          <a:p>
            <a:pPr lvl="2"/>
            <a:r>
              <a:rPr lang="en-US" dirty="0"/>
              <a:t>Ages 0-2* are free</a:t>
            </a:r>
          </a:p>
          <a:p>
            <a:pPr lvl="1"/>
            <a:r>
              <a:rPr lang="en-US" dirty="0"/>
              <a:t>Part-Time and Partner Employees – Discounted membership ($20/month or $210/year)</a:t>
            </a:r>
          </a:p>
          <a:p>
            <a:pPr lvl="2"/>
            <a:r>
              <a:rPr lang="en-US" dirty="0"/>
              <a:t>Add on rates the same as above</a:t>
            </a:r>
          </a:p>
          <a:p>
            <a:pPr lvl="2"/>
            <a:endParaRPr lang="en-US" dirty="0"/>
          </a:p>
          <a:p>
            <a:pPr marL="274320" lvl="1" indent="0">
              <a:buNone/>
            </a:pPr>
            <a:r>
              <a:rPr lang="en-US" dirty="0"/>
              <a:t>*Kids 15 and under MUST be accompanied by an adult 18 or older at all times. Ages 13 and under are ONLY allowed in the pool. </a:t>
            </a:r>
          </a:p>
          <a:p>
            <a:pPr lvl="1"/>
            <a:endParaRPr lang="en-US" dirty="0"/>
          </a:p>
          <a:p>
            <a:pPr lvl="1"/>
            <a:endParaRPr lang="en-US" dirty="0"/>
          </a:p>
        </p:txBody>
      </p:sp>
    </p:spTree>
    <p:extLst>
      <p:ext uri="{BB962C8B-B14F-4D97-AF65-F5344CB8AC3E}">
        <p14:creationId xmlns:p14="http://schemas.microsoft.com/office/powerpoint/2010/main" val="384196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31306-6439-8CE9-B82D-BAB3398BBBE1}"/>
              </a:ext>
            </a:extLst>
          </p:cNvPr>
          <p:cNvSpPr>
            <a:spLocks noGrp="1"/>
          </p:cNvSpPr>
          <p:nvPr>
            <p:ph type="title"/>
          </p:nvPr>
        </p:nvSpPr>
        <p:spPr/>
        <p:txBody>
          <a:bodyPr/>
          <a:lstStyle/>
          <a:p>
            <a:r>
              <a:rPr lang="en-US" dirty="0"/>
              <a:t>Andreasen Center for Wellness, cont. </a:t>
            </a:r>
          </a:p>
        </p:txBody>
      </p:sp>
      <p:sp>
        <p:nvSpPr>
          <p:cNvPr id="3" name="Content Placeholder 2">
            <a:extLst>
              <a:ext uri="{FF2B5EF4-FFF2-40B4-BE49-F238E27FC236}">
                <a16:creationId xmlns:a16="http://schemas.microsoft.com/office/drawing/2014/main" id="{7D907AC1-B9F4-BF92-5FAF-83711F616D4E}"/>
              </a:ext>
            </a:extLst>
          </p:cNvPr>
          <p:cNvSpPr>
            <a:spLocks noGrp="1"/>
          </p:cNvSpPr>
          <p:nvPr>
            <p:ph idx="1"/>
          </p:nvPr>
        </p:nvSpPr>
        <p:spPr/>
        <p:txBody>
          <a:bodyPr>
            <a:normAutofit fontScale="77500" lnSpcReduction="20000"/>
          </a:bodyPr>
          <a:lstStyle/>
          <a:p>
            <a:r>
              <a:rPr lang="en-US" dirty="0"/>
              <a:t>ACW Membership provides access to</a:t>
            </a:r>
          </a:p>
          <a:p>
            <a:pPr lvl="1"/>
            <a:r>
              <a:rPr lang="en-US" dirty="0"/>
              <a:t>Fitness floors</a:t>
            </a:r>
          </a:p>
          <a:p>
            <a:pPr lvl="1"/>
            <a:r>
              <a:rPr lang="en-US" dirty="0"/>
              <a:t>Pool and Healing Oasis</a:t>
            </a:r>
          </a:p>
          <a:p>
            <a:pPr lvl="1"/>
            <a:r>
              <a:rPr lang="en-US" dirty="0"/>
              <a:t>All group classes</a:t>
            </a:r>
          </a:p>
          <a:p>
            <a:pPr lvl="1"/>
            <a:r>
              <a:rPr lang="en-US" dirty="0"/>
              <a:t>Discounts on swim lessons</a:t>
            </a:r>
          </a:p>
          <a:p>
            <a:pPr lvl="1"/>
            <a:r>
              <a:rPr lang="en-US" dirty="0"/>
              <a:t>Member events</a:t>
            </a:r>
          </a:p>
          <a:p>
            <a:pPr lvl="1"/>
            <a:r>
              <a:rPr lang="en-US" dirty="0"/>
              <a:t>Personal Training with employee discount</a:t>
            </a:r>
          </a:p>
          <a:p>
            <a:pPr lvl="1"/>
            <a:r>
              <a:rPr lang="en-US" dirty="0"/>
              <a:t>Kids programming</a:t>
            </a:r>
          </a:p>
          <a:p>
            <a:pPr lvl="1"/>
            <a:endParaRPr lang="en-US" dirty="0"/>
          </a:p>
          <a:p>
            <a:r>
              <a:rPr lang="en-US" dirty="0"/>
              <a:t>AU Employee Status provides discounts on</a:t>
            </a:r>
          </a:p>
          <a:p>
            <a:pPr lvl="1"/>
            <a:r>
              <a:rPr lang="en-US" dirty="0"/>
              <a:t>Massage through Sunset Coast Therapeutic Massage</a:t>
            </a:r>
          </a:p>
          <a:p>
            <a:pPr lvl="1"/>
            <a:r>
              <a:rPr lang="en-US" dirty="0"/>
              <a:t>3D Chair Massages</a:t>
            </a:r>
          </a:p>
          <a:p>
            <a:pPr lvl="1"/>
            <a:r>
              <a:rPr lang="en-US" dirty="0"/>
              <a:t>Biometric and Fitness Assessments</a:t>
            </a:r>
          </a:p>
          <a:p>
            <a:pPr marL="274320" lvl="1" indent="0">
              <a:buNone/>
            </a:pPr>
            <a:r>
              <a:rPr lang="en-US" dirty="0"/>
              <a:t>*Employees may also participate in intramurals and open recs in the Recreation Center. </a:t>
            </a:r>
          </a:p>
        </p:txBody>
      </p:sp>
    </p:spTree>
    <p:extLst>
      <p:ext uri="{BB962C8B-B14F-4D97-AF65-F5344CB8AC3E}">
        <p14:creationId xmlns:p14="http://schemas.microsoft.com/office/powerpoint/2010/main" val="3622874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11414-3119-EEB3-BEE1-9830BBC5D1FD}"/>
              </a:ext>
            </a:extLst>
          </p:cNvPr>
          <p:cNvSpPr>
            <a:spLocks noGrp="1"/>
          </p:cNvSpPr>
          <p:nvPr>
            <p:ph type="title"/>
          </p:nvPr>
        </p:nvSpPr>
        <p:spPr/>
        <p:txBody>
          <a:bodyPr/>
          <a:lstStyle/>
          <a:p>
            <a:r>
              <a:rPr lang="en-US" dirty="0"/>
              <a:t>Certified Well Departments</a:t>
            </a:r>
          </a:p>
        </p:txBody>
      </p:sp>
      <p:sp>
        <p:nvSpPr>
          <p:cNvPr id="3" name="Content Placeholder 2">
            <a:extLst>
              <a:ext uri="{FF2B5EF4-FFF2-40B4-BE49-F238E27FC236}">
                <a16:creationId xmlns:a16="http://schemas.microsoft.com/office/drawing/2014/main" id="{6FFB5FE3-0665-E420-6631-4EE360C674AE}"/>
              </a:ext>
            </a:extLst>
          </p:cNvPr>
          <p:cNvSpPr>
            <a:spLocks noGrp="1"/>
          </p:cNvSpPr>
          <p:nvPr>
            <p:ph idx="1"/>
          </p:nvPr>
        </p:nvSpPr>
        <p:spPr/>
        <p:txBody>
          <a:bodyPr>
            <a:normAutofit fontScale="92500" lnSpcReduction="10000"/>
          </a:bodyPr>
          <a:lstStyle/>
          <a:p>
            <a:r>
              <a:rPr lang="en-US" b="1" dirty="0"/>
              <a:t>Purpose: </a:t>
            </a:r>
            <a:r>
              <a:rPr lang="en-US" dirty="0"/>
              <a:t>To create opportunity and incentive for conversations about wellness in your workspace</a:t>
            </a:r>
          </a:p>
          <a:p>
            <a:r>
              <a:rPr lang="en-US" b="1" dirty="0"/>
              <a:t>Why CWDs Matter: </a:t>
            </a:r>
            <a:r>
              <a:rPr lang="en-US" dirty="0"/>
              <a:t>Achieving greater levels of physical, mental, and spiritual health as a community means we all benefit from our collective efforts. The CWD initiative recognizes, rewards and supports those departments that put forth intentional effort to improve their members' health and wellness as a team. </a:t>
            </a:r>
          </a:p>
          <a:p>
            <a:r>
              <a:rPr lang="en-US" b="1" dirty="0"/>
              <a:t>Why Become a CWD?</a:t>
            </a:r>
          </a:p>
          <a:p>
            <a:pPr lvl="1"/>
            <a:r>
              <a:rPr lang="en-US" dirty="0"/>
              <a:t>Ambassadors representing certified departments can enjoy free lunches at ambassador rallies and being the first to know about wellness updates and opportunities on campus. </a:t>
            </a:r>
          </a:p>
          <a:p>
            <a:pPr lvl="1"/>
            <a:r>
              <a:rPr lang="en-US" dirty="0"/>
              <a:t>Employees of Certified Well Departments receive wellness enrichment opportunities, annual wellness goodie bags, free chair massages and </a:t>
            </a:r>
            <a:r>
              <a:rPr lang="en-US" dirty="0" err="1"/>
              <a:t>InBody</a:t>
            </a:r>
            <a:r>
              <a:rPr lang="en-US" dirty="0"/>
              <a:t> biometric assessments, access to special sales on personal training and other fee-based services, and an exclusive invitation to our annual CWD Fall Luncheon.</a:t>
            </a:r>
          </a:p>
          <a:p>
            <a:endParaRPr lang="en-US" dirty="0"/>
          </a:p>
        </p:txBody>
      </p:sp>
    </p:spTree>
    <p:extLst>
      <p:ext uri="{BB962C8B-B14F-4D97-AF65-F5344CB8AC3E}">
        <p14:creationId xmlns:p14="http://schemas.microsoft.com/office/powerpoint/2010/main" val="271303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715B-37DE-7FF4-55F8-2726180E1F04}"/>
              </a:ext>
            </a:extLst>
          </p:cNvPr>
          <p:cNvSpPr>
            <a:spLocks noGrp="1"/>
          </p:cNvSpPr>
          <p:nvPr>
            <p:ph type="title"/>
          </p:nvPr>
        </p:nvSpPr>
        <p:spPr/>
        <p:txBody>
          <a:bodyPr/>
          <a:lstStyle/>
          <a:p>
            <a:r>
              <a:rPr lang="en-US" dirty="0"/>
              <a:t>Learn and Grow</a:t>
            </a:r>
          </a:p>
        </p:txBody>
      </p:sp>
      <p:sp>
        <p:nvSpPr>
          <p:cNvPr id="3" name="Content Placeholder 2">
            <a:extLst>
              <a:ext uri="{FF2B5EF4-FFF2-40B4-BE49-F238E27FC236}">
                <a16:creationId xmlns:a16="http://schemas.microsoft.com/office/drawing/2014/main" id="{74DC1C3C-711C-30B4-6203-FFA1BAC3D569}"/>
              </a:ext>
            </a:extLst>
          </p:cNvPr>
          <p:cNvSpPr>
            <a:spLocks noGrp="1"/>
          </p:cNvSpPr>
          <p:nvPr>
            <p:ph idx="1"/>
          </p:nvPr>
        </p:nvSpPr>
        <p:spPr/>
        <p:txBody>
          <a:bodyPr>
            <a:normAutofit lnSpcReduction="10000"/>
          </a:bodyPr>
          <a:lstStyle/>
          <a:p>
            <a:r>
              <a:rPr lang="en-US" dirty="0"/>
              <a:t>UW Lunch and Learns	</a:t>
            </a:r>
          </a:p>
          <a:p>
            <a:pPr lvl="1"/>
            <a:r>
              <a:rPr lang="en-US" dirty="0"/>
              <a:t>Enjoy 3 Lunch and Learn opportunities per semester</a:t>
            </a:r>
          </a:p>
          <a:p>
            <a:pPr lvl="1"/>
            <a:r>
              <a:rPr lang="en-US" dirty="0"/>
              <a:t>Cooking demonstrations, educational lectures, </a:t>
            </a:r>
            <a:r>
              <a:rPr lang="en-US" dirty="0" err="1"/>
              <a:t>etc</a:t>
            </a:r>
            <a:endParaRPr lang="en-US" dirty="0"/>
          </a:p>
          <a:p>
            <a:pPr lvl="1"/>
            <a:r>
              <a:rPr lang="en-US" dirty="0"/>
              <a:t>Free lunch!</a:t>
            </a:r>
          </a:p>
          <a:p>
            <a:pPr lvl="1"/>
            <a:r>
              <a:rPr lang="en-US" dirty="0"/>
              <a:t>For employees only!</a:t>
            </a:r>
          </a:p>
          <a:p>
            <a:r>
              <a:rPr lang="en-US" dirty="0"/>
              <a:t>Challenges</a:t>
            </a:r>
          </a:p>
          <a:p>
            <a:pPr lvl="1"/>
            <a:r>
              <a:rPr lang="en-US" dirty="0"/>
              <a:t>Each semester</a:t>
            </a:r>
          </a:p>
          <a:p>
            <a:pPr lvl="1"/>
            <a:r>
              <a:rPr lang="en-US" dirty="0"/>
              <a:t>Provide incentive to develop positive health habits</a:t>
            </a:r>
          </a:p>
          <a:p>
            <a:pPr lvl="1"/>
            <a:r>
              <a:rPr lang="en-US" dirty="0"/>
              <a:t>Always free! </a:t>
            </a:r>
          </a:p>
          <a:p>
            <a:pPr lvl="1"/>
            <a:r>
              <a:rPr lang="en-US" dirty="0"/>
              <a:t>For students and employees</a:t>
            </a:r>
          </a:p>
        </p:txBody>
      </p:sp>
    </p:spTree>
    <p:extLst>
      <p:ext uri="{BB962C8B-B14F-4D97-AF65-F5344CB8AC3E}">
        <p14:creationId xmlns:p14="http://schemas.microsoft.com/office/powerpoint/2010/main" val="353888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715B-37DE-7FF4-55F8-2726180E1F04}"/>
              </a:ext>
            </a:extLst>
          </p:cNvPr>
          <p:cNvSpPr>
            <a:spLocks noGrp="1"/>
          </p:cNvSpPr>
          <p:nvPr>
            <p:ph type="title"/>
          </p:nvPr>
        </p:nvSpPr>
        <p:spPr/>
        <p:txBody>
          <a:bodyPr/>
          <a:lstStyle/>
          <a:p>
            <a:r>
              <a:rPr lang="en-US" dirty="0"/>
              <a:t>Stay Active on Campus</a:t>
            </a:r>
          </a:p>
        </p:txBody>
      </p:sp>
      <p:sp>
        <p:nvSpPr>
          <p:cNvPr id="3" name="Content Placeholder 2">
            <a:extLst>
              <a:ext uri="{FF2B5EF4-FFF2-40B4-BE49-F238E27FC236}">
                <a16:creationId xmlns:a16="http://schemas.microsoft.com/office/drawing/2014/main" id="{74DC1C3C-711C-30B4-6203-FFA1BAC3D569}"/>
              </a:ext>
            </a:extLst>
          </p:cNvPr>
          <p:cNvSpPr>
            <a:spLocks noGrp="1"/>
          </p:cNvSpPr>
          <p:nvPr>
            <p:ph idx="1"/>
          </p:nvPr>
        </p:nvSpPr>
        <p:spPr/>
        <p:txBody>
          <a:bodyPr>
            <a:normAutofit fontScale="92500" lnSpcReduction="10000"/>
          </a:bodyPr>
          <a:lstStyle/>
          <a:p>
            <a:r>
              <a:rPr lang="en-US" dirty="0"/>
              <a:t>ACW</a:t>
            </a:r>
          </a:p>
          <a:p>
            <a:r>
              <a:rPr lang="en-US" dirty="0"/>
              <a:t>Intramurals/Open Recs</a:t>
            </a:r>
          </a:p>
          <a:p>
            <a:r>
              <a:rPr lang="en-US" dirty="0"/>
              <a:t>Athletic Fields/Tennis Courts/Outdoor Basketball</a:t>
            </a:r>
          </a:p>
          <a:p>
            <a:r>
              <a:rPr lang="en-US" dirty="0"/>
              <a:t>Disc Golf</a:t>
            </a:r>
          </a:p>
          <a:p>
            <a:r>
              <a:rPr lang="en-US" dirty="0"/>
              <a:t>Walking Trails</a:t>
            </a:r>
          </a:p>
          <a:p>
            <a:r>
              <a:rPr lang="en-US" dirty="0"/>
              <a:t>Canoes</a:t>
            </a:r>
          </a:p>
          <a:p>
            <a:r>
              <a:rPr lang="en-US" dirty="0"/>
              <a:t>Sledding Hill</a:t>
            </a:r>
          </a:p>
          <a:p>
            <a:r>
              <a:rPr lang="en-US" dirty="0"/>
              <a:t>Rock Climbing Wall/Racquetball Courts</a:t>
            </a:r>
          </a:p>
          <a:p>
            <a:r>
              <a:rPr lang="en-US" dirty="0"/>
              <a:t>Walking Track at AA</a:t>
            </a:r>
          </a:p>
          <a:p>
            <a:endParaRPr lang="en-US" dirty="0"/>
          </a:p>
        </p:txBody>
      </p:sp>
    </p:spTree>
    <p:extLst>
      <p:ext uri="{BB962C8B-B14F-4D97-AF65-F5344CB8AC3E}">
        <p14:creationId xmlns:p14="http://schemas.microsoft.com/office/powerpoint/2010/main" val="345525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0549F-A0EC-F83D-9462-643129F0E37B}"/>
              </a:ext>
            </a:extLst>
          </p:cNvPr>
          <p:cNvSpPr>
            <a:spLocks noGrp="1"/>
          </p:cNvSpPr>
          <p:nvPr>
            <p:ph type="title"/>
          </p:nvPr>
        </p:nvSpPr>
        <p:spPr/>
        <p:txBody>
          <a:bodyPr/>
          <a:lstStyle/>
          <a:p>
            <a:r>
              <a:rPr lang="en-US" dirty="0"/>
              <a:t>What else can UW do for you? </a:t>
            </a:r>
          </a:p>
        </p:txBody>
      </p:sp>
      <p:sp>
        <p:nvSpPr>
          <p:cNvPr id="3" name="Content Placeholder 2">
            <a:extLst>
              <a:ext uri="{FF2B5EF4-FFF2-40B4-BE49-F238E27FC236}">
                <a16:creationId xmlns:a16="http://schemas.microsoft.com/office/drawing/2014/main" id="{1A844073-1F2B-8FB3-8D29-AEE39459C291}"/>
              </a:ext>
            </a:extLst>
          </p:cNvPr>
          <p:cNvSpPr>
            <a:spLocks noGrp="1"/>
          </p:cNvSpPr>
          <p:nvPr>
            <p:ph idx="1"/>
          </p:nvPr>
        </p:nvSpPr>
        <p:spPr/>
        <p:txBody>
          <a:bodyPr/>
          <a:lstStyle/>
          <a:p>
            <a:r>
              <a:rPr lang="en-US" dirty="0"/>
              <a:t>Promote your event</a:t>
            </a:r>
          </a:p>
          <a:p>
            <a:r>
              <a:rPr lang="en-US" dirty="0"/>
              <a:t>Speak/present for a departmental program or event</a:t>
            </a:r>
          </a:p>
          <a:p>
            <a:r>
              <a:rPr lang="en-US" dirty="0"/>
              <a:t>Provide funding or sponsorship for wellness-related initiatives/events in your area</a:t>
            </a:r>
          </a:p>
          <a:p>
            <a:r>
              <a:rPr lang="en-US" dirty="0"/>
              <a:t>Individual consultations</a:t>
            </a:r>
          </a:p>
          <a:p>
            <a:r>
              <a:rPr lang="en-US" dirty="0"/>
              <a:t>Have an idea or suggestion? I’m easy to reach!</a:t>
            </a:r>
          </a:p>
          <a:p>
            <a:pPr lvl="1"/>
            <a:r>
              <a:rPr lang="en-US" dirty="0"/>
              <a:t>University Wellness website: </a:t>
            </a:r>
            <a:r>
              <a:rPr lang="en-US" dirty="0" err="1"/>
              <a:t>andrews.edu</a:t>
            </a:r>
            <a:r>
              <a:rPr lang="en-US" dirty="0"/>
              <a:t>/wellness</a:t>
            </a:r>
          </a:p>
          <a:p>
            <a:pPr lvl="1"/>
            <a:r>
              <a:rPr lang="en-US" dirty="0"/>
              <a:t>University Wellness email: wellness@andrews.edu</a:t>
            </a:r>
          </a:p>
          <a:p>
            <a:pPr lvl="1"/>
            <a:r>
              <a:rPr lang="en-US" dirty="0"/>
              <a:t>Andreasen Center website: </a:t>
            </a:r>
            <a:r>
              <a:rPr lang="en-US" dirty="0" err="1"/>
              <a:t>andrews.edu</a:t>
            </a:r>
            <a:r>
              <a:rPr lang="en-US" dirty="0"/>
              <a:t>/</a:t>
            </a:r>
            <a:r>
              <a:rPr lang="en-US" dirty="0" err="1"/>
              <a:t>wellnesscenter</a:t>
            </a:r>
            <a:endParaRPr lang="en-US" dirty="0"/>
          </a:p>
          <a:p>
            <a:pPr lvl="1"/>
            <a:r>
              <a:rPr lang="en-US" dirty="0"/>
              <a:t>Andreasen Center email: </a:t>
            </a:r>
            <a:r>
              <a:rPr lang="en-US" dirty="0" err="1"/>
              <a:t>thewellnessclub@andrews.edu</a:t>
            </a:r>
            <a:endParaRPr lang="en-US" dirty="0"/>
          </a:p>
        </p:txBody>
      </p:sp>
    </p:spTree>
    <p:extLst>
      <p:ext uri="{BB962C8B-B14F-4D97-AF65-F5344CB8AC3E}">
        <p14:creationId xmlns:p14="http://schemas.microsoft.com/office/powerpoint/2010/main" val="3213852392"/>
      </p:ext>
    </p:extLst>
  </p:cSld>
  <p:clrMapOvr>
    <a:masterClrMapping/>
  </p:clrMapOvr>
</p:sld>
</file>

<file path=ppt/theme/theme1.xml><?xml version="1.0" encoding="utf-8"?>
<a:theme xmlns:a="http://schemas.openxmlformats.org/drawingml/2006/main" name="TribuneVTI">
  <a:themeElements>
    <a:clrScheme name="AnalogousFromDarkSeedLeftStep">
      <a:dk1>
        <a:srgbClr val="000000"/>
      </a:dk1>
      <a:lt1>
        <a:srgbClr val="FFFFFF"/>
      </a:lt1>
      <a:dk2>
        <a:srgbClr val="1D2433"/>
      </a:dk2>
      <a:lt2>
        <a:srgbClr val="E7E8E2"/>
      </a:lt2>
      <a:accent1>
        <a:srgbClr val="402FE1"/>
      </a:accent1>
      <a:accent2>
        <a:srgbClr val="1D56CF"/>
      </a:accent2>
      <a:accent3>
        <a:srgbClr val="2BAEDE"/>
      </a:accent3>
      <a:accent4>
        <a:srgbClr val="19B79F"/>
      </a:accent4>
      <a:accent5>
        <a:srgbClr val="27BC67"/>
      </a:accent5>
      <a:accent6>
        <a:srgbClr val="1ABC1C"/>
      </a:accent6>
      <a:hlink>
        <a:srgbClr val="31946D"/>
      </a:hlink>
      <a:folHlink>
        <a:srgbClr val="7F7F7F"/>
      </a:folHlink>
    </a:clrScheme>
    <a:fontScheme name="Amasis-Univers">
      <a:majorFont>
        <a:latin typeface="Amasis MT Pro Medium"/>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buneVTI" id="{4D84C650-59FC-4F6B-ADA6-B11C508FF6CE}" vid="{0E07EAE6-ACBC-4250-8522-FC108A45043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EFFE3CCB08E449BD3C5D146A9C9A47" ma:contentTypeVersion="7" ma:contentTypeDescription="Create a new document." ma:contentTypeScope="" ma:versionID="e8ffce695a7432fbef920747a625abf0">
  <xsd:schema xmlns:xsd="http://www.w3.org/2001/XMLSchema" xmlns:xs="http://www.w3.org/2001/XMLSchema" xmlns:p="http://schemas.microsoft.com/office/2006/metadata/properties" xmlns:ns2="dc71d1f4-9875-4763-9455-58d4fec0b177" xmlns:ns3="7e6c8fe6-1d1e-4ded-a7d1-0fd668402528" targetNamespace="http://schemas.microsoft.com/office/2006/metadata/properties" ma:root="true" ma:fieldsID="beaac881e30efc82db911ff6d750a4d1" ns2:_="" ns3:_="">
    <xsd:import namespace="dc71d1f4-9875-4763-9455-58d4fec0b177"/>
    <xsd:import namespace="7e6c8fe6-1d1e-4ded-a7d1-0fd66840252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71d1f4-9875-4763-9455-58d4fec0b17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e6c8fe6-1d1e-4ded-a7d1-0fd66840252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3E8B84-5285-4552-BD8A-74F894BD0259}"/>
</file>

<file path=customXml/itemProps2.xml><?xml version="1.0" encoding="utf-8"?>
<ds:datastoreItem xmlns:ds="http://schemas.openxmlformats.org/officeDocument/2006/customXml" ds:itemID="{49DDF5EB-02F6-4FC1-AFE7-329F00758BB9}"/>
</file>

<file path=customXml/itemProps3.xml><?xml version="1.0" encoding="utf-8"?>
<ds:datastoreItem xmlns:ds="http://schemas.openxmlformats.org/officeDocument/2006/customXml" ds:itemID="{DAA4173B-6D33-4D21-A467-B4CE75191B1F}"/>
</file>

<file path=docProps/app.xml><?xml version="1.0" encoding="utf-8"?>
<Properties xmlns="http://schemas.openxmlformats.org/officeDocument/2006/extended-properties" xmlns:vt="http://schemas.openxmlformats.org/officeDocument/2006/docPropsVTypes">
  <TotalTime>8550</TotalTime>
  <Words>501</Words>
  <Application>Microsoft Macintosh PowerPoint</Application>
  <PresentationFormat>Widescreen</PresentationFormat>
  <Paragraphs>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Amasis MT Pro Medium</vt:lpstr>
      <vt:lpstr>Arial</vt:lpstr>
      <vt:lpstr>Avenir Book</vt:lpstr>
      <vt:lpstr>Univers Light</vt:lpstr>
      <vt:lpstr>TribuneVTI</vt:lpstr>
      <vt:lpstr>AU Wellness 101</vt:lpstr>
      <vt:lpstr>Andreasen Center for Wellness</vt:lpstr>
      <vt:lpstr>Andreasen Center for Wellness, cont. </vt:lpstr>
      <vt:lpstr>Certified Well Departments</vt:lpstr>
      <vt:lpstr>Learn and Grow</vt:lpstr>
      <vt:lpstr>Stay Active on Campus</vt:lpstr>
      <vt:lpstr>What else can UW do for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 Wellness 101</dc:title>
  <dc:creator>Rachel Keele</dc:creator>
  <cp:lastModifiedBy>Rachel Keele</cp:lastModifiedBy>
  <cp:revision>2</cp:revision>
  <dcterms:created xsi:type="dcterms:W3CDTF">2023-07-20T19:44:53Z</dcterms:created>
  <dcterms:modified xsi:type="dcterms:W3CDTF">2023-07-26T18:14:57Z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0x0101002DEFFE3CCB08E449BD3C5D146A9C9A47</vt:lpwstr>
  </property>
</Properties>
</file>