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slideLayouts/slideLayout1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omments/modernComment_103_4F5A4651.xml" ContentType="application/vnd.ms-powerpoint.comments+xml"/>
  <Override PartName="/ppt/authors.xml" ContentType="application/vnd.ms-powerpoint.authors+xml"/>
  <Override PartName="/ppt/comments/modernComment_115_E15B8794.xml" ContentType="application/vnd.ms-powerpoint.comment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40"/>
  </p:notesMasterIdLst>
  <p:sldIdLst>
    <p:sldId id="256" r:id="rId2"/>
    <p:sldId id="294" r:id="rId3"/>
    <p:sldId id="295" r:id="rId4"/>
    <p:sldId id="266" r:id="rId5"/>
    <p:sldId id="297" r:id="rId6"/>
    <p:sldId id="259" r:id="rId7"/>
    <p:sldId id="284" r:id="rId8"/>
    <p:sldId id="282" r:id="rId9"/>
    <p:sldId id="281" r:id="rId10"/>
    <p:sldId id="280" r:id="rId11"/>
    <p:sldId id="279" r:id="rId12"/>
    <p:sldId id="258" r:id="rId13"/>
    <p:sldId id="257" r:id="rId14"/>
    <p:sldId id="260" r:id="rId15"/>
    <p:sldId id="267" r:id="rId16"/>
    <p:sldId id="270" r:id="rId17"/>
    <p:sldId id="271" r:id="rId18"/>
    <p:sldId id="272" r:id="rId19"/>
    <p:sldId id="283" r:id="rId20"/>
    <p:sldId id="298" r:id="rId21"/>
    <p:sldId id="273" r:id="rId22"/>
    <p:sldId id="277" r:id="rId23"/>
    <p:sldId id="275" r:id="rId24"/>
    <p:sldId id="278" r:id="rId25"/>
    <p:sldId id="263" r:id="rId26"/>
    <p:sldId id="265" r:id="rId27"/>
    <p:sldId id="264" r:id="rId28"/>
    <p:sldId id="299" r:id="rId29"/>
    <p:sldId id="285" r:id="rId30"/>
    <p:sldId id="300" r:id="rId31"/>
    <p:sldId id="289" r:id="rId32"/>
    <p:sldId id="301" r:id="rId33"/>
    <p:sldId id="290" r:id="rId34"/>
    <p:sldId id="302" r:id="rId35"/>
    <p:sldId id="291" r:id="rId36"/>
    <p:sldId id="303" r:id="rId37"/>
    <p:sldId id="293" r:id="rId38"/>
    <p:sldId id="292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E519FDA-C054-D7D2-89DD-AC6FC041D354}" name="Kevin Wiley" initials="KW" userId="S::wileyk@andrews.edu::150a3c28-05b5-45dc-be83-4347508029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47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48" Type="http://schemas.openxmlformats.org/officeDocument/2006/relationships/customXml" Target="../customXml/item3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ustomXml" Target="../customXml/item1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omments/modernComment_103_4F5A465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5819CB0-1A2F-4C10-81BF-1A5B61068055}" authorId="{2E519FDA-C054-D7D2-89DD-AC6FC041D354}" created="2023-05-30T20:03:04.095">
    <pc:sldMkLst xmlns:pc="http://schemas.microsoft.com/office/powerpoint/2013/main/command">
      <pc:docMk/>
      <pc:sldMk cId="1331316305" sldId="259"/>
    </pc:sldMkLst>
    <p188:txBody>
      <a:bodyPr/>
      <a:lstStyle/>
      <a:p>
        <a:r>
          <a:rPr lang="en-US"/>
          <a:t>1. Courage to assume responsibility: for myself and for the organization; discover or create opportunities; initiate values-based actions
2. Courage to serve: the leader and the organization; stand up for the leader/organization; stay alert for ways to use my strengths to serve
3. Courage to challenge: voice discomfort when feel conflict with what is right; stand up, speak out, risk rejection
4. Courage to participate in transformation: recognize need to transformation; mutually struggle with the difficulty of real change
5. Courage to take moral action: take a stand that is different from the leader's; answering higher set of values - refusing to obey an order, resigning; personal risk!</a:t>
        </a:r>
      </a:p>
    </p188:txBody>
  </p188:cm>
</p188:cmLst>
</file>

<file path=ppt/comments/modernComment_115_E15B879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4F8D4BB-26C6-4BB3-9FEF-7324B7401A45}" authorId="{2E519FDA-C054-D7D2-89DD-AC6FC041D354}" created="2023-05-30T20:03:04.095">
    <pc:sldMkLst xmlns:pc="http://schemas.microsoft.com/office/powerpoint/2013/main/command">
      <pc:docMk/>
      <pc:sldMk cId="1331316305" sldId="259"/>
    </pc:sldMkLst>
    <p188:txBody>
      <a:bodyPr/>
      <a:lstStyle/>
      <a:p>
        <a:r>
          <a:rPr lang="en-US"/>
          <a:t>1. Courage to assume responsibility: for myself and for the organization; discover or create opportunities; initiate values-based actions
2. Courage to serve: the leader and the organization; stand up for the leader/organization; stay alert for ways to use my strengths to serve
3. Courage to challenge: voice discomfort when feel conflict with what is right; stand up, speak out, risk rejection
4. Courage to participate in transformation: recognize need to transformation; mutually struggle with the difficulty of real change
5. Courage to take moral action: take a stand that is different from the leader's; answering higher set of values - refusing to obey an order, resigning; personal risk!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1E5691-3235-4832-B860-D1BF323F13EC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32BC4-B123-46CF-A98F-477DA6CF4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547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332BC4-B123-46CF-A98F-477DA6CF4EB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244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332BC4-B123-46CF-A98F-477DA6CF4EB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4159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332BC4-B123-46CF-A98F-477DA6CF4EB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86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332BC4-B123-46CF-A98F-477DA6CF4EB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2671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332BC4-B123-46CF-A98F-477DA6CF4EB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395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Segoe UI" panose="020B0502040204020203" pitchFamily="34" charset="0"/>
              </a:rPr>
              <a:t>Recount the UC Berkley story from p. 36: student riots, he contacted Joan Baez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332BC4-B123-46CF-A98F-477DA6CF4EB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05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332BC4-B123-46CF-A98F-477DA6CF4EB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57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Segoe UI" panose="020B0502040204020203" pitchFamily="34" charset="0"/>
              </a:rPr>
              <a:t>1. Courage to assume responsibility: for myself and for the organization; discover or create opportunities; initiate values-based actions</a:t>
            </a:r>
            <a:br>
              <a:rPr lang="en-US" sz="1800" dirty="0">
                <a:effectLst/>
                <a:latin typeface="Segoe UI" panose="020B0502040204020203" pitchFamily="34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332BC4-B123-46CF-A98F-477DA6CF4EB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59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Segoe UI" panose="020B0502040204020203" pitchFamily="34" charset="0"/>
              </a:rPr>
              <a:t>1. Courage to assume responsibility: for myself and for the organization; discover or create opportunities; initiate values-based actions</a:t>
            </a:r>
            <a:br>
              <a:rPr lang="en-US" sz="1800" dirty="0">
                <a:effectLst/>
                <a:latin typeface="Segoe UI" panose="020B0502040204020203" pitchFamily="34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332BC4-B123-46CF-A98F-477DA6CF4EB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713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Segoe UI" panose="020B0502040204020203" pitchFamily="34" charset="0"/>
              </a:rPr>
              <a:t>1. Courage to assume responsibility: for myself and for the organization; discover or create opportunities; initiate values-based actions</a:t>
            </a:r>
            <a:br>
              <a:rPr lang="en-US" sz="1800" dirty="0">
                <a:effectLst/>
                <a:latin typeface="Segoe UI" panose="020B0502040204020203" pitchFamily="34" charset="0"/>
              </a:rPr>
            </a:br>
            <a:r>
              <a:rPr lang="en-US" sz="1800" dirty="0">
                <a:effectLst/>
                <a:latin typeface="Segoe UI" panose="020B0502040204020203" pitchFamily="34" charset="0"/>
              </a:rPr>
              <a:t>2. Courage to serve: the leader and the organization; stand up for the leader/organization; stay alert for ways to use my strengths to serve</a:t>
            </a:r>
            <a:br>
              <a:rPr lang="en-US" sz="1800" dirty="0">
                <a:effectLst/>
                <a:latin typeface="Segoe UI" panose="020B0502040204020203" pitchFamily="34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332BC4-B123-46CF-A98F-477DA6CF4EB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5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Segoe UI" panose="020B0502040204020203" pitchFamily="34" charset="0"/>
              </a:rPr>
              <a:t>1. Courage to assume responsibility: for myself and for the organization; discover or create opportunities; initiate values-based actions</a:t>
            </a:r>
            <a:br>
              <a:rPr lang="en-US" sz="1800" dirty="0">
                <a:effectLst/>
                <a:latin typeface="Segoe UI" panose="020B0502040204020203" pitchFamily="34" charset="0"/>
              </a:rPr>
            </a:br>
            <a:r>
              <a:rPr lang="en-US" sz="1800" dirty="0">
                <a:effectLst/>
                <a:latin typeface="Segoe UI" panose="020B0502040204020203" pitchFamily="34" charset="0"/>
              </a:rPr>
              <a:t>2. Courage to serve: the leader and the organization; stand up for the leader/organization; stay alert for ways to use my strengths to serve</a:t>
            </a:r>
            <a:br>
              <a:rPr lang="en-US" sz="1800" dirty="0">
                <a:effectLst/>
                <a:latin typeface="Segoe UI" panose="020B0502040204020203" pitchFamily="34" charset="0"/>
              </a:rPr>
            </a:br>
            <a:r>
              <a:rPr lang="en-US" sz="1800" dirty="0">
                <a:effectLst/>
                <a:latin typeface="Segoe UI" panose="020B0502040204020203" pitchFamily="34" charset="0"/>
              </a:rPr>
              <a:t>3. Courage to challenge: voice discomfort when feel conflict with what is right; stand up, speak out, risk rejection</a:t>
            </a:r>
            <a:br>
              <a:rPr lang="en-US" sz="1800" dirty="0">
                <a:effectLst/>
                <a:latin typeface="Segoe UI" panose="020B0502040204020203" pitchFamily="34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332BC4-B123-46CF-A98F-477DA6CF4EB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9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Segoe UI" panose="020B0502040204020203" pitchFamily="34" charset="0"/>
              </a:rPr>
              <a:t>1. Courage to assume responsibility: for myself and for the organization; discover or create opportunities; initiate values-based actions</a:t>
            </a:r>
            <a:br>
              <a:rPr lang="en-US" sz="1800" dirty="0">
                <a:effectLst/>
                <a:latin typeface="Segoe UI" panose="020B0502040204020203" pitchFamily="34" charset="0"/>
              </a:rPr>
            </a:br>
            <a:r>
              <a:rPr lang="en-US" sz="1800" dirty="0">
                <a:effectLst/>
                <a:latin typeface="Segoe UI" panose="020B0502040204020203" pitchFamily="34" charset="0"/>
              </a:rPr>
              <a:t>2. Courage to serve: the leader and the organization; stand up for the leader/organization; stay alert for ways to use my strengths to serve</a:t>
            </a:r>
            <a:br>
              <a:rPr lang="en-US" sz="1800" dirty="0">
                <a:effectLst/>
                <a:latin typeface="Segoe UI" panose="020B0502040204020203" pitchFamily="34" charset="0"/>
              </a:rPr>
            </a:br>
            <a:r>
              <a:rPr lang="en-US" sz="1800" dirty="0">
                <a:effectLst/>
                <a:latin typeface="Segoe UI" panose="020B0502040204020203" pitchFamily="34" charset="0"/>
              </a:rPr>
              <a:t>3. Courage to challenge: voice discomfort when feel conflict with what is right; stand up, speak out, risk rejection</a:t>
            </a:r>
            <a:br>
              <a:rPr lang="en-US" sz="1800" dirty="0">
                <a:effectLst/>
                <a:latin typeface="Segoe UI" panose="020B0502040204020203" pitchFamily="34" charset="0"/>
              </a:rPr>
            </a:br>
            <a:r>
              <a:rPr lang="en-US" sz="1800" dirty="0">
                <a:effectLst/>
                <a:latin typeface="Segoe UI" panose="020B0502040204020203" pitchFamily="34" charset="0"/>
              </a:rPr>
              <a:t>4. Courage to participate in transformation: recognize need to transformation; mutually struggle with the difficulty of real change</a:t>
            </a:r>
            <a:br>
              <a:rPr lang="en-US" sz="1800" dirty="0">
                <a:effectLst/>
                <a:latin typeface="Segoe UI" panose="020B0502040204020203" pitchFamily="34" charset="0"/>
              </a:rPr>
            </a:br>
            <a:endParaRPr lang="en-US" sz="1800" dirty="0"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332BC4-B123-46CF-A98F-477DA6CF4EB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536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Segoe UI" panose="020B0502040204020203" pitchFamily="34" charset="0"/>
              </a:rPr>
              <a:t>1. Courage to assume responsibility: for myself and for the organization; discover or create opportunities; initiate values-based actions</a:t>
            </a:r>
            <a:br>
              <a:rPr lang="en-US" sz="1800" dirty="0">
                <a:effectLst/>
                <a:latin typeface="Segoe UI" panose="020B0502040204020203" pitchFamily="34" charset="0"/>
              </a:rPr>
            </a:br>
            <a:r>
              <a:rPr lang="en-US" sz="1800" dirty="0">
                <a:effectLst/>
                <a:latin typeface="Segoe UI" panose="020B0502040204020203" pitchFamily="34" charset="0"/>
              </a:rPr>
              <a:t>2. Courage to serve: the leader and the organization; stand up for the leader/organization; stay alert for ways to use my strengths to serve</a:t>
            </a:r>
            <a:br>
              <a:rPr lang="en-US" sz="1800" dirty="0">
                <a:effectLst/>
                <a:latin typeface="Segoe UI" panose="020B0502040204020203" pitchFamily="34" charset="0"/>
              </a:rPr>
            </a:br>
            <a:r>
              <a:rPr lang="en-US" sz="1800" dirty="0">
                <a:effectLst/>
                <a:latin typeface="Segoe UI" panose="020B0502040204020203" pitchFamily="34" charset="0"/>
              </a:rPr>
              <a:t>3. Courage to challenge: voice discomfort when feel conflict with what is right; stand up, speak out, risk rejection</a:t>
            </a:r>
            <a:br>
              <a:rPr lang="en-US" sz="1800" dirty="0">
                <a:effectLst/>
                <a:latin typeface="Segoe UI" panose="020B0502040204020203" pitchFamily="34" charset="0"/>
              </a:rPr>
            </a:br>
            <a:r>
              <a:rPr lang="en-US" sz="1800" dirty="0">
                <a:effectLst/>
                <a:latin typeface="Segoe UI" panose="020B0502040204020203" pitchFamily="34" charset="0"/>
              </a:rPr>
              <a:t>4. Courage to participate in transformation: recognize need to transformation; mutually struggle with the difficulty of real change</a:t>
            </a:r>
            <a:br>
              <a:rPr lang="en-US" sz="1800" dirty="0">
                <a:effectLst/>
                <a:latin typeface="Segoe UI" panose="020B0502040204020203" pitchFamily="34" charset="0"/>
              </a:rPr>
            </a:br>
            <a:r>
              <a:rPr lang="en-US" sz="1800" dirty="0">
                <a:effectLst/>
                <a:latin typeface="Segoe UI" panose="020B0502040204020203" pitchFamily="34" charset="0"/>
              </a:rPr>
              <a:t>5. Courage to take moral action: take a stand that is different from the leader's; answering higher set of values - refusing to obey an order, resigning; personal risk!</a:t>
            </a:r>
            <a:endParaRPr lang="en-US" sz="1800" dirty="0"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332BC4-B123-46CF-A98F-477DA6CF4EB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51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Followers aren’t following a leader as much as they are working together on the common purpose!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332BC4-B123-46CF-A98F-477DA6CF4EB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359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Positive and negative feedback.</a:t>
            </a:r>
          </a:p>
          <a:p>
            <a:r>
              <a:rPr lang="en-US" dirty="0"/>
              <a:t>Power and relinquishing of power.</a:t>
            </a:r>
          </a:p>
          <a:p>
            <a:r>
              <a:rPr lang="en-US" dirty="0"/>
              <a:t>Honesty and trust.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332BC4-B123-46CF-A98F-477DA6CF4EB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651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F61-8454-43B2-B3C3-E62952BA033B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2F6A-3091-43EE-96A2-63CD20486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51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F61-8454-43B2-B3C3-E62952BA033B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2F6A-3091-43EE-96A2-63CD20486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23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F61-8454-43B2-B3C3-E62952BA033B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2F6A-3091-43EE-96A2-63CD20486B8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7564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F61-8454-43B2-B3C3-E62952BA033B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2F6A-3091-43EE-96A2-63CD20486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9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F61-8454-43B2-B3C3-E62952BA033B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2F6A-3091-43EE-96A2-63CD20486B8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9580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F61-8454-43B2-B3C3-E62952BA033B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2F6A-3091-43EE-96A2-63CD20486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00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F61-8454-43B2-B3C3-E62952BA033B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2F6A-3091-43EE-96A2-63CD20486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85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F61-8454-43B2-B3C3-E62952BA033B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2F6A-3091-43EE-96A2-63CD20486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509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F61-8454-43B2-B3C3-E62952BA033B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2F6A-3091-43EE-96A2-63CD20486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45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F61-8454-43B2-B3C3-E62952BA033B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2F6A-3091-43EE-96A2-63CD20486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4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F61-8454-43B2-B3C3-E62952BA033B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2F6A-3091-43EE-96A2-63CD20486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45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F61-8454-43B2-B3C3-E62952BA033B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2F6A-3091-43EE-96A2-63CD20486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462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F61-8454-43B2-B3C3-E62952BA033B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2F6A-3091-43EE-96A2-63CD20486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9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F61-8454-43B2-B3C3-E62952BA033B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2F6A-3091-43EE-96A2-63CD20486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24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F61-8454-43B2-B3C3-E62952BA033B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2F6A-3091-43EE-96A2-63CD20486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1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F61-8454-43B2-B3C3-E62952BA033B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2F6A-3091-43EE-96A2-63CD20486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57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BF61-8454-43B2-B3C3-E62952BA033B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842F6A-3091-43EE-96A2-63CD20486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62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15_E15B879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3_4F5A465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9610E-82A6-5C9D-AAC8-9DED75FAD7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7969" y="301841"/>
            <a:ext cx="8824403" cy="5841507"/>
          </a:xfrm>
        </p:spPr>
        <p:txBody>
          <a:bodyPr/>
          <a:lstStyle/>
          <a:p>
            <a:pPr algn="l"/>
            <a:r>
              <a:rPr lang="en-US" sz="12600" b="1" i="1" dirty="0"/>
              <a:t>Beyond</a:t>
            </a:r>
            <a:r>
              <a:rPr lang="en-US" sz="12600" b="1" dirty="0"/>
              <a:t> </a:t>
            </a:r>
            <a:br>
              <a:rPr lang="en-US" sz="10500" b="1" dirty="0"/>
            </a:br>
            <a:r>
              <a:rPr lang="en-US" sz="8800" b="1" dirty="0"/>
              <a:t>“Lead, Follow, or Get Out of the Way”		</a:t>
            </a:r>
            <a:r>
              <a:rPr lang="en-US" sz="3600" b="1" dirty="0">
                <a:solidFill>
                  <a:schemeClr val="tx1"/>
                </a:solidFill>
              </a:rPr>
              <a:t>—Kevin Wiley</a:t>
            </a:r>
            <a:endParaRPr lang="en-US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010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99481-073E-19F7-514C-D2F7B2BAF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/>
          </a:bodyPr>
          <a:lstStyle/>
          <a:p>
            <a:r>
              <a:rPr lang="en-US" sz="4400" dirty="0"/>
              <a:t>Ira </a:t>
            </a:r>
            <a:r>
              <a:rPr lang="en-US" sz="4400" dirty="0" err="1"/>
              <a:t>Chaleff’s</a:t>
            </a:r>
            <a:r>
              <a:rPr lang="en-US" sz="4400" dirty="0"/>
              <a:t> 5 Dimensions of Courageous Followership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57312-11B2-B359-0B55-C9A69D923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3200" dirty="0"/>
              <a:t>The courage to assume responsibility</a:t>
            </a:r>
          </a:p>
          <a:p>
            <a:pPr>
              <a:buFont typeface="+mj-lt"/>
              <a:buAutoNum type="arabicPeriod"/>
            </a:pPr>
            <a:r>
              <a:rPr lang="en-US" sz="3200" dirty="0"/>
              <a:t>The courage to serve</a:t>
            </a:r>
          </a:p>
          <a:p>
            <a:pPr>
              <a:buFont typeface="+mj-lt"/>
              <a:buAutoNum type="arabicPeriod"/>
            </a:pPr>
            <a:r>
              <a:rPr lang="en-US" sz="3200" dirty="0"/>
              <a:t>The courage to challenge</a:t>
            </a:r>
          </a:p>
          <a:p>
            <a:pPr>
              <a:buFont typeface="+mj-lt"/>
              <a:buAutoNum type="arabicPeriod"/>
            </a:pPr>
            <a:r>
              <a:rPr lang="en-US" sz="3200" dirty="0"/>
              <a:t>The courage to participate in transformation</a:t>
            </a:r>
          </a:p>
        </p:txBody>
      </p:sp>
    </p:spTree>
    <p:extLst>
      <p:ext uri="{BB962C8B-B14F-4D97-AF65-F5344CB8AC3E}">
        <p14:creationId xmlns:p14="http://schemas.microsoft.com/office/powerpoint/2010/main" val="3181224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99481-073E-19F7-514C-D2F7B2BAF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/>
          </a:bodyPr>
          <a:lstStyle/>
          <a:p>
            <a:r>
              <a:rPr lang="en-US" sz="4400" dirty="0"/>
              <a:t>Ira </a:t>
            </a:r>
            <a:r>
              <a:rPr lang="en-US" sz="4400" dirty="0" err="1"/>
              <a:t>Chaleff’s</a:t>
            </a:r>
            <a:r>
              <a:rPr lang="en-US" sz="4400" dirty="0"/>
              <a:t> 5 Dimensions of Courageous Followership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57312-11B2-B359-0B55-C9A69D923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3200" dirty="0"/>
              <a:t>The courage to assume responsibility</a:t>
            </a:r>
          </a:p>
          <a:p>
            <a:pPr>
              <a:buFont typeface="+mj-lt"/>
              <a:buAutoNum type="arabicPeriod"/>
            </a:pPr>
            <a:r>
              <a:rPr lang="en-US" sz="3200" dirty="0"/>
              <a:t>The courage to serve</a:t>
            </a:r>
          </a:p>
          <a:p>
            <a:pPr>
              <a:buFont typeface="+mj-lt"/>
              <a:buAutoNum type="arabicPeriod"/>
            </a:pPr>
            <a:r>
              <a:rPr lang="en-US" sz="3200" dirty="0"/>
              <a:t>The courage to challenge</a:t>
            </a:r>
          </a:p>
          <a:p>
            <a:pPr>
              <a:buFont typeface="+mj-lt"/>
              <a:buAutoNum type="arabicPeriod"/>
            </a:pPr>
            <a:r>
              <a:rPr lang="en-US" sz="3200" dirty="0"/>
              <a:t>The courage to participate in transformation</a:t>
            </a:r>
          </a:p>
          <a:p>
            <a:pPr>
              <a:buFont typeface="+mj-lt"/>
              <a:buAutoNum type="arabicPeriod"/>
            </a:pPr>
            <a:r>
              <a:rPr lang="en-US" sz="3200" dirty="0"/>
              <a:t>The courage to take moral action</a:t>
            </a:r>
          </a:p>
        </p:txBody>
      </p:sp>
    </p:spTree>
    <p:extLst>
      <p:ext uri="{BB962C8B-B14F-4D97-AF65-F5344CB8AC3E}">
        <p14:creationId xmlns:p14="http://schemas.microsoft.com/office/powerpoint/2010/main" val="3569122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D4BC4-7E21-D97A-A57A-DD83F7F61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Dynamics of the Leader-Follower Relationship</a:t>
            </a:r>
            <a:br>
              <a:rPr lang="en-US" sz="36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C44AA-BA79-A4AC-1B8C-E17241ACA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Followers and leaders both orbit around a common purpose</a:t>
            </a:r>
          </a:p>
        </p:txBody>
      </p:sp>
    </p:spTree>
    <p:extLst>
      <p:ext uri="{BB962C8B-B14F-4D97-AF65-F5344CB8AC3E}">
        <p14:creationId xmlns:p14="http://schemas.microsoft.com/office/powerpoint/2010/main" val="210742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FF3F6-873B-F45F-792C-8EF7F0535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Followers and leaders both orbit around a common purpose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D0D4752-92A0-08EF-7FDB-B54812DD2ACE}"/>
              </a:ext>
            </a:extLst>
          </p:cNvPr>
          <p:cNvSpPr/>
          <p:nvPr/>
        </p:nvSpPr>
        <p:spPr>
          <a:xfrm>
            <a:off x="4697927" y="3606521"/>
            <a:ext cx="1478331" cy="13778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723C42-BDFB-CD27-2FBF-B28AC7FBD49E}"/>
              </a:ext>
            </a:extLst>
          </p:cNvPr>
          <p:cNvSpPr txBox="1"/>
          <p:nvPr/>
        </p:nvSpPr>
        <p:spPr>
          <a:xfrm>
            <a:off x="4811626" y="2211796"/>
            <a:ext cx="1478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Leader</a:t>
            </a:r>
            <a:endParaRPr lang="en-US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D11DB7-5010-7CAD-D27C-E85F2A566C85}"/>
              </a:ext>
            </a:extLst>
          </p:cNvPr>
          <p:cNvSpPr txBox="1"/>
          <p:nvPr/>
        </p:nvSpPr>
        <p:spPr>
          <a:xfrm>
            <a:off x="4642148" y="5975143"/>
            <a:ext cx="1647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Followers</a:t>
            </a:r>
            <a:endParaRPr lang="en-US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D373D8-7A2A-0804-8BDC-6E96EB895DE5}"/>
              </a:ext>
            </a:extLst>
          </p:cNvPr>
          <p:cNvSpPr txBox="1"/>
          <p:nvPr/>
        </p:nvSpPr>
        <p:spPr>
          <a:xfrm>
            <a:off x="4811625" y="4008380"/>
            <a:ext cx="1478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Purpose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" name="Arrow: Curved Down 10">
            <a:extLst>
              <a:ext uri="{FF2B5EF4-FFF2-40B4-BE49-F238E27FC236}">
                <a16:creationId xmlns:a16="http://schemas.microsoft.com/office/drawing/2014/main" id="{4EAA1E07-BB4C-CDAB-E9C3-0985CC61CC13}"/>
              </a:ext>
            </a:extLst>
          </p:cNvPr>
          <p:cNvSpPr/>
          <p:nvPr/>
        </p:nvSpPr>
        <p:spPr>
          <a:xfrm>
            <a:off x="4778188" y="2911681"/>
            <a:ext cx="1317812" cy="46166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Arrow: Curved Down 13">
            <a:extLst>
              <a:ext uri="{FF2B5EF4-FFF2-40B4-BE49-F238E27FC236}">
                <a16:creationId xmlns:a16="http://schemas.microsoft.com/office/drawing/2014/main" id="{9ED8BC40-1CB1-B2AC-9460-50B03D3241BB}"/>
              </a:ext>
            </a:extLst>
          </p:cNvPr>
          <p:cNvSpPr/>
          <p:nvPr/>
        </p:nvSpPr>
        <p:spPr>
          <a:xfrm rot="10800000">
            <a:off x="4778188" y="5280302"/>
            <a:ext cx="1317812" cy="46166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640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D4BC4-7E21-D97A-A57A-DD83F7F61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Dynamics of the Leader-Follower Relationship</a:t>
            </a:r>
            <a:br>
              <a:rPr lang="en-US" sz="36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C44AA-BA79-A4AC-1B8C-E17241ACA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81154"/>
          </a:xfrm>
        </p:spPr>
        <p:txBody>
          <a:bodyPr>
            <a:normAutofit/>
          </a:bodyPr>
          <a:lstStyle/>
          <a:p>
            <a:r>
              <a:rPr lang="en-US" sz="2000" dirty="0"/>
              <a:t>Followers and leaders both orbit around a common purpose.</a:t>
            </a:r>
          </a:p>
          <a:p>
            <a:r>
              <a:rPr lang="en-US" sz="3200" dirty="0"/>
              <a:t>Followers and leaders share a common purpose – both work together toward that purpose.</a:t>
            </a:r>
          </a:p>
        </p:txBody>
      </p:sp>
    </p:spTree>
    <p:extLst>
      <p:ext uri="{BB962C8B-B14F-4D97-AF65-F5344CB8AC3E}">
        <p14:creationId xmlns:p14="http://schemas.microsoft.com/office/powerpoint/2010/main" val="2761042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D4BC4-7E21-D97A-A57A-DD83F7F61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Dynamics of the Leader-Follower Relationship</a:t>
            </a:r>
            <a:br>
              <a:rPr lang="en-US" sz="36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C44AA-BA79-A4AC-1B8C-E17241ACA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81154"/>
          </a:xfrm>
        </p:spPr>
        <p:txBody>
          <a:bodyPr>
            <a:normAutofit/>
          </a:bodyPr>
          <a:lstStyle/>
          <a:p>
            <a:r>
              <a:rPr lang="en-US" dirty="0"/>
              <a:t>Followers and leaders both orbit around a common purpose.</a:t>
            </a:r>
          </a:p>
          <a:p>
            <a:r>
              <a:rPr lang="en-US" dirty="0"/>
              <a:t>Followers and leaders share a common purpose – both work together toward that purpose.</a:t>
            </a:r>
          </a:p>
          <a:p>
            <a:r>
              <a:rPr lang="en-US" sz="3200" dirty="0"/>
              <a:t>Value of a follower is measured by how completely the follower helps the leader and organization pursue the common purpose.</a:t>
            </a:r>
          </a:p>
        </p:txBody>
      </p:sp>
    </p:spTree>
    <p:extLst>
      <p:ext uri="{BB962C8B-B14F-4D97-AF65-F5344CB8AC3E}">
        <p14:creationId xmlns:p14="http://schemas.microsoft.com/office/powerpoint/2010/main" val="3971102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D4BC4-7E21-D97A-A57A-DD83F7F61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Dynamics of the Leader-Follower Relationship</a:t>
            </a:r>
            <a:br>
              <a:rPr lang="en-US" sz="36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C44AA-BA79-A4AC-1B8C-E17241ACA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81154"/>
          </a:xfrm>
        </p:spPr>
        <p:txBody>
          <a:bodyPr>
            <a:normAutofit/>
          </a:bodyPr>
          <a:lstStyle/>
          <a:p>
            <a:r>
              <a:rPr lang="en-US" dirty="0"/>
              <a:t>Followers and leaders both orbit around a common purpose.</a:t>
            </a:r>
          </a:p>
          <a:p>
            <a:r>
              <a:rPr lang="en-US" dirty="0"/>
              <a:t>Followers and leaders share a common purpose – both work together toward that purpose.</a:t>
            </a:r>
          </a:p>
          <a:p>
            <a:r>
              <a:rPr lang="en-US" dirty="0"/>
              <a:t>Value of a follower is measured by how completely the follower helps the leader and organization pursue the common purpose.</a:t>
            </a:r>
          </a:p>
          <a:p>
            <a:r>
              <a:rPr lang="en-US" sz="3200" dirty="0"/>
              <a:t>Followers must work well with other followers to achieve the common purpose. </a:t>
            </a:r>
          </a:p>
        </p:txBody>
      </p:sp>
    </p:spTree>
    <p:extLst>
      <p:ext uri="{BB962C8B-B14F-4D97-AF65-F5344CB8AC3E}">
        <p14:creationId xmlns:p14="http://schemas.microsoft.com/office/powerpoint/2010/main" val="3222789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D4BC4-7E21-D97A-A57A-DD83F7F61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Dynamics of the Leader-Follower Relationship</a:t>
            </a:r>
            <a:br>
              <a:rPr lang="en-US" sz="36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C44AA-BA79-A4AC-1B8C-E17241ACA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81154"/>
          </a:xfrm>
        </p:spPr>
        <p:txBody>
          <a:bodyPr>
            <a:normAutofit/>
          </a:bodyPr>
          <a:lstStyle/>
          <a:p>
            <a:r>
              <a:rPr lang="en-US" dirty="0"/>
              <a:t>Followers and leaders both orbit around a common purpose.</a:t>
            </a:r>
          </a:p>
          <a:p>
            <a:r>
              <a:rPr lang="en-US" dirty="0"/>
              <a:t>Followers and leaders share a common purpose – both work together toward that purpose.</a:t>
            </a:r>
          </a:p>
          <a:p>
            <a:r>
              <a:rPr lang="en-US" dirty="0"/>
              <a:t>Value of a follower is measured by how completely the follower helps the leader and organization pursue the common purpose.</a:t>
            </a:r>
          </a:p>
          <a:p>
            <a:r>
              <a:rPr lang="en-US" dirty="0"/>
              <a:t>Followers must work well with other followers to achieve the common purpose. </a:t>
            </a:r>
          </a:p>
          <a:p>
            <a:r>
              <a:rPr lang="en-US" sz="3200" dirty="0"/>
              <a:t>Followers are also leaders.</a:t>
            </a:r>
          </a:p>
        </p:txBody>
      </p:sp>
    </p:spTree>
    <p:extLst>
      <p:ext uri="{BB962C8B-B14F-4D97-AF65-F5344CB8AC3E}">
        <p14:creationId xmlns:p14="http://schemas.microsoft.com/office/powerpoint/2010/main" val="3068042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D4BC4-7E21-D97A-A57A-DD83F7F61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Dynamics of the Leader-Follower Relationship</a:t>
            </a:r>
            <a:br>
              <a:rPr lang="en-US" sz="36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C44AA-BA79-A4AC-1B8C-E17241ACA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81154"/>
          </a:xfrm>
        </p:spPr>
        <p:txBody>
          <a:bodyPr>
            <a:normAutofit/>
          </a:bodyPr>
          <a:lstStyle/>
          <a:p>
            <a:r>
              <a:rPr lang="en-US" dirty="0"/>
              <a:t>Followers and leaders both orbit around a common purpose.</a:t>
            </a:r>
          </a:p>
          <a:p>
            <a:r>
              <a:rPr lang="en-US" dirty="0"/>
              <a:t>Followers and leaders share a common purpose – both work together toward that purpose.</a:t>
            </a:r>
          </a:p>
          <a:p>
            <a:r>
              <a:rPr lang="en-US" dirty="0"/>
              <a:t>Value of a follower is measured by how completely the follower helps the leader and organization pursue the common purpose.</a:t>
            </a:r>
          </a:p>
          <a:p>
            <a:r>
              <a:rPr lang="en-US" dirty="0"/>
              <a:t>Followers must work well with other followers to achieve the common purpose. </a:t>
            </a:r>
          </a:p>
          <a:p>
            <a:r>
              <a:rPr lang="en-US" dirty="0"/>
              <a:t>Followers are also leaders.</a:t>
            </a:r>
          </a:p>
          <a:p>
            <a:r>
              <a:rPr lang="en-US" sz="3200" dirty="0"/>
              <a:t>Balance is key to effective leader-follower relationships.</a:t>
            </a:r>
          </a:p>
        </p:txBody>
      </p:sp>
    </p:spTree>
    <p:extLst>
      <p:ext uri="{BB962C8B-B14F-4D97-AF65-F5344CB8AC3E}">
        <p14:creationId xmlns:p14="http://schemas.microsoft.com/office/powerpoint/2010/main" val="1545509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ED7D3-9FAC-F2DA-D11C-E3760F69E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/>
          </a:bodyPr>
          <a:lstStyle/>
          <a:p>
            <a:r>
              <a:rPr lang="en-US" sz="4400" dirty="0"/>
              <a:t>The Courage to Assume 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BD30E-4990-4A40-B46A-5EA447345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15303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8BD01-79AD-77F6-1390-B72573DE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/>
              <a:t>“Lead, Follow, or Get Out of the Way!”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DF014-28DF-58D6-6DEB-420BC128E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Who said it?</a:t>
            </a:r>
          </a:p>
          <a:p>
            <a:pPr lvl="1"/>
            <a:r>
              <a:rPr lang="en-US" sz="3200" dirty="0"/>
              <a:t>First attributed to Thomas Paine</a:t>
            </a:r>
          </a:p>
          <a:p>
            <a:pPr lvl="1"/>
            <a:r>
              <a:rPr lang="en-US" sz="3200" dirty="0"/>
              <a:t>General George S. Patton</a:t>
            </a:r>
          </a:p>
          <a:p>
            <a:pPr lvl="1"/>
            <a:r>
              <a:rPr lang="en-US" sz="3200" dirty="0"/>
              <a:t>Lee Iacocca</a:t>
            </a:r>
          </a:p>
          <a:p>
            <a:pPr lvl="1"/>
            <a:r>
              <a:rPr lang="en-US" sz="3200" dirty="0"/>
              <a:t>Mitt Romney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69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ED7D3-9FAC-F2DA-D11C-E3760F69E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/>
          </a:bodyPr>
          <a:lstStyle/>
          <a:p>
            <a:r>
              <a:rPr lang="en-US" sz="4400" dirty="0"/>
              <a:t>The Courage to Assume 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BD30E-4990-4A40-B46A-5EA447345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Leaders don’t want to be the only ones leading.</a:t>
            </a:r>
          </a:p>
        </p:txBody>
      </p:sp>
    </p:spTree>
    <p:extLst>
      <p:ext uri="{BB962C8B-B14F-4D97-AF65-F5344CB8AC3E}">
        <p14:creationId xmlns:p14="http://schemas.microsoft.com/office/powerpoint/2010/main" val="16200152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ED7D3-9FAC-F2DA-D11C-E3760F69E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/>
          </a:bodyPr>
          <a:lstStyle/>
          <a:p>
            <a:r>
              <a:rPr lang="en-US" sz="4400" dirty="0"/>
              <a:t>The Courage to Assume 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BD30E-4990-4A40-B46A-5EA447345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Leaders don’t want to be the only ones leading.</a:t>
            </a:r>
          </a:p>
          <a:p>
            <a:r>
              <a:rPr lang="en-US" sz="3200" dirty="0"/>
              <a:t>Leader want their staff to take more initiative.</a:t>
            </a:r>
          </a:p>
        </p:txBody>
      </p:sp>
    </p:spTree>
    <p:extLst>
      <p:ext uri="{BB962C8B-B14F-4D97-AF65-F5344CB8AC3E}">
        <p14:creationId xmlns:p14="http://schemas.microsoft.com/office/powerpoint/2010/main" val="17176244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99481-073E-19F7-514C-D2F7B2BAF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/>
          </a:bodyPr>
          <a:lstStyle/>
          <a:p>
            <a:r>
              <a:rPr lang="en-US" sz="4400" dirty="0"/>
              <a:t>Case in Point: Study showed that…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57312-11B2-B359-0B55-C9A69D923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Leaders value #1 as much as #2-5 combined! </a:t>
            </a:r>
          </a:p>
          <a:p>
            <a:pPr>
              <a:buFont typeface="+mj-lt"/>
              <a:buAutoNum type="arabicPeriod"/>
            </a:pPr>
            <a:r>
              <a:rPr lang="en-US" sz="3600" u="sng" dirty="0"/>
              <a:t>The courage to assume responsibility</a:t>
            </a:r>
          </a:p>
          <a:p>
            <a:pPr>
              <a:buFont typeface="+mj-lt"/>
              <a:buAutoNum type="arabicPeriod"/>
            </a:pPr>
            <a:r>
              <a:rPr lang="en-US" sz="2800" dirty="0"/>
              <a:t>The courage to serve</a:t>
            </a:r>
          </a:p>
          <a:p>
            <a:pPr>
              <a:buFont typeface="+mj-lt"/>
              <a:buAutoNum type="arabicPeriod"/>
            </a:pPr>
            <a:r>
              <a:rPr lang="en-US" sz="2800" dirty="0"/>
              <a:t>The courage to challenge</a:t>
            </a:r>
          </a:p>
          <a:p>
            <a:pPr>
              <a:buFont typeface="+mj-lt"/>
              <a:buAutoNum type="arabicPeriod"/>
            </a:pPr>
            <a:r>
              <a:rPr lang="en-US" sz="2800" dirty="0"/>
              <a:t>The courage to participate in transformation</a:t>
            </a:r>
          </a:p>
          <a:p>
            <a:pPr>
              <a:buFont typeface="+mj-lt"/>
              <a:buAutoNum type="arabicPeriod"/>
            </a:pPr>
            <a:r>
              <a:rPr lang="en-US" sz="2800" dirty="0"/>
              <a:t>The courage to take moral action</a:t>
            </a:r>
          </a:p>
        </p:txBody>
      </p:sp>
    </p:spTree>
    <p:extLst>
      <p:ext uri="{BB962C8B-B14F-4D97-AF65-F5344CB8AC3E}">
        <p14:creationId xmlns:p14="http://schemas.microsoft.com/office/powerpoint/2010/main" val="378087208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ED7D3-9FAC-F2DA-D11C-E3760F69E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/>
          </a:bodyPr>
          <a:lstStyle/>
          <a:p>
            <a:r>
              <a:rPr lang="en-US" sz="4400" dirty="0"/>
              <a:t>The Courage to Assume 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BD30E-4990-4A40-B46A-5EA447345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Leaders don’t want to be the only ones leading.</a:t>
            </a:r>
          </a:p>
          <a:p>
            <a:r>
              <a:rPr lang="en-US" sz="2000" dirty="0"/>
              <a:t>Leader want their staff to take more initiative.</a:t>
            </a:r>
          </a:p>
          <a:p>
            <a:r>
              <a:rPr lang="en-US" sz="3200" dirty="0"/>
              <a:t>Ira </a:t>
            </a:r>
            <a:r>
              <a:rPr lang="en-US" sz="3200" dirty="0" err="1"/>
              <a:t>Chaleff’s</a:t>
            </a:r>
            <a:r>
              <a:rPr lang="en-US" sz="3200" dirty="0"/>
              <a:t> story from UC Berkley</a:t>
            </a:r>
          </a:p>
        </p:txBody>
      </p:sp>
    </p:spTree>
    <p:extLst>
      <p:ext uri="{BB962C8B-B14F-4D97-AF65-F5344CB8AC3E}">
        <p14:creationId xmlns:p14="http://schemas.microsoft.com/office/powerpoint/2010/main" val="26109205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ED7D3-9FAC-F2DA-D11C-E3760F69E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/>
          </a:bodyPr>
          <a:lstStyle/>
          <a:p>
            <a:r>
              <a:rPr lang="en-US" sz="4400" dirty="0"/>
              <a:t>The Courage to Assume 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BD30E-4990-4A40-B46A-5EA447345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Leaders don’t want to be the only ones leading.</a:t>
            </a:r>
          </a:p>
          <a:p>
            <a:r>
              <a:rPr lang="en-US" sz="2000" dirty="0"/>
              <a:t>Leader want their staff to take more initiative.</a:t>
            </a:r>
          </a:p>
          <a:p>
            <a:r>
              <a:rPr lang="en-US" dirty="0"/>
              <a:t>Ira </a:t>
            </a:r>
            <a:r>
              <a:rPr lang="en-US" dirty="0" err="1"/>
              <a:t>Chaleff’s</a:t>
            </a:r>
            <a:r>
              <a:rPr lang="en-US" dirty="0"/>
              <a:t> story from UC Berkley.</a:t>
            </a:r>
          </a:p>
          <a:p>
            <a:r>
              <a:rPr lang="en-US" sz="3200" dirty="0"/>
              <a:t>Taking responsibility leads to true partnership with leadership.</a:t>
            </a:r>
          </a:p>
        </p:txBody>
      </p:sp>
    </p:spTree>
    <p:extLst>
      <p:ext uri="{BB962C8B-B14F-4D97-AF65-F5344CB8AC3E}">
        <p14:creationId xmlns:p14="http://schemas.microsoft.com/office/powerpoint/2010/main" val="13750767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69A3D-2AE9-2372-695F-64561740F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Responsibility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True Partnership with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34E75-2C05-2DAA-B83A-A166BCF20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“By assuming responsibility for our organization and its activities, we can develop a true partnership with our leader and sense of community with our group.” 	(</a:t>
            </a:r>
            <a:r>
              <a:rPr lang="en-US" sz="3200" dirty="0" err="1"/>
              <a:t>Chaleff</a:t>
            </a:r>
            <a:r>
              <a:rPr lang="en-US" sz="3200" dirty="0"/>
              <a:t>, p. 37)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33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298A9-3AC4-9C0F-6064-EA882673D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Follower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10A53-4B8D-965C-B6EC-6C66754C7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The 2 critical dimensions of </a:t>
            </a:r>
            <a:r>
              <a:rPr lang="en-US" sz="3600" dirty="0" err="1"/>
              <a:t>Chaleff’s</a:t>
            </a:r>
            <a:r>
              <a:rPr lang="en-US" sz="3600" dirty="0"/>
              <a:t> courageous followership are: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/>
              <a:t>Degree of </a:t>
            </a:r>
            <a:r>
              <a:rPr lang="en-US" sz="3200" b="1" dirty="0"/>
              <a:t>support </a:t>
            </a:r>
            <a:r>
              <a:rPr lang="en-US" sz="3200" dirty="0"/>
              <a:t>a follower gives a leader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/>
              <a:t>Degree to which the follower is willing to </a:t>
            </a:r>
            <a:r>
              <a:rPr lang="en-US" sz="3200" b="1" dirty="0"/>
              <a:t>challenge</a:t>
            </a:r>
            <a:r>
              <a:rPr lang="en-US" sz="3200" dirty="0"/>
              <a:t> the leader’s behavior or policies if these are endangering the common purpose.</a:t>
            </a:r>
          </a:p>
        </p:txBody>
      </p:sp>
    </p:spTree>
    <p:extLst>
      <p:ext uri="{BB962C8B-B14F-4D97-AF65-F5344CB8AC3E}">
        <p14:creationId xmlns:p14="http://schemas.microsoft.com/office/powerpoint/2010/main" val="78453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4BD7E-3E7A-A5BB-ABEF-8B2350208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Follower Style Quadrants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B374977-6A94-B683-71C6-FDEB458EFB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2438116"/>
              </p:ext>
            </p:extLst>
          </p:nvPr>
        </p:nvGraphicFramePr>
        <p:xfrm>
          <a:off x="163773" y="1596788"/>
          <a:ext cx="10413244" cy="4872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164">
                  <a:extLst>
                    <a:ext uri="{9D8B030D-6E8A-4147-A177-3AD203B41FA5}">
                      <a16:colId xmlns:a16="http://schemas.microsoft.com/office/drawing/2014/main" val="3577516581"/>
                    </a:ext>
                  </a:extLst>
                </a:gridCol>
                <a:gridCol w="3159458">
                  <a:extLst>
                    <a:ext uri="{9D8B030D-6E8A-4147-A177-3AD203B41FA5}">
                      <a16:colId xmlns:a16="http://schemas.microsoft.com/office/drawing/2014/main" val="3745221006"/>
                    </a:ext>
                  </a:extLst>
                </a:gridCol>
                <a:gridCol w="3118512">
                  <a:extLst>
                    <a:ext uri="{9D8B030D-6E8A-4147-A177-3AD203B41FA5}">
                      <a16:colId xmlns:a16="http://schemas.microsoft.com/office/drawing/2014/main" val="2357589988"/>
                    </a:ext>
                  </a:extLst>
                </a:gridCol>
                <a:gridCol w="2088110">
                  <a:extLst>
                    <a:ext uri="{9D8B030D-6E8A-4147-A177-3AD203B41FA5}">
                      <a16:colId xmlns:a16="http://schemas.microsoft.com/office/drawing/2014/main" val="47851258"/>
                    </a:ext>
                  </a:extLst>
                </a:gridCol>
              </a:tblGrid>
              <a:tr h="893654">
                <a:tc gridSpan="4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High Support</a:t>
                      </a:r>
                      <a:endParaRPr lang="en-US" sz="2800" b="0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dirty="0" err="1"/>
                        <a:t>H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Support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288875"/>
                  </a:ext>
                </a:extLst>
              </a:tr>
              <a:tr h="1542471"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Low Challenge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Quadrant II</a:t>
                      </a:r>
                    </a:p>
                    <a:p>
                      <a:pPr algn="ctr"/>
                      <a:endParaRPr lang="en-US" sz="3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Quadrant I</a:t>
                      </a:r>
                    </a:p>
                    <a:p>
                      <a:pPr algn="ctr"/>
                      <a:endParaRPr lang="en-US" sz="3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High Challenge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9787021"/>
                  </a:ext>
                </a:extLst>
              </a:tr>
              <a:tr h="154247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Quadrant IV</a:t>
                      </a:r>
                    </a:p>
                    <a:p>
                      <a:pPr algn="ctr"/>
                      <a:endParaRPr lang="en-US" sz="3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Quadrant III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7924145"/>
                  </a:ext>
                </a:extLst>
              </a:tr>
              <a:tr h="893654"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Low Support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dirty="0"/>
                        <a:t>Low Support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5755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2649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4BD7E-3E7A-A5BB-ABEF-8B2350208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Follower Style: RESOURCE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B374977-6A94-B683-71C6-FDEB458EFB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9948383"/>
              </p:ext>
            </p:extLst>
          </p:nvPr>
        </p:nvGraphicFramePr>
        <p:xfrm>
          <a:off x="163773" y="1596788"/>
          <a:ext cx="10413244" cy="4872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164">
                  <a:extLst>
                    <a:ext uri="{9D8B030D-6E8A-4147-A177-3AD203B41FA5}">
                      <a16:colId xmlns:a16="http://schemas.microsoft.com/office/drawing/2014/main" val="3577516581"/>
                    </a:ext>
                  </a:extLst>
                </a:gridCol>
                <a:gridCol w="3159458">
                  <a:extLst>
                    <a:ext uri="{9D8B030D-6E8A-4147-A177-3AD203B41FA5}">
                      <a16:colId xmlns:a16="http://schemas.microsoft.com/office/drawing/2014/main" val="3745221006"/>
                    </a:ext>
                  </a:extLst>
                </a:gridCol>
                <a:gridCol w="3118512">
                  <a:extLst>
                    <a:ext uri="{9D8B030D-6E8A-4147-A177-3AD203B41FA5}">
                      <a16:colId xmlns:a16="http://schemas.microsoft.com/office/drawing/2014/main" val="2357589988"/>
                    </a:ext>
                  </a:extLst>
                </a:gridCol>
                <a:gridCol w="2088110">
                  <a:extLst>
                    <a:ext uri="{9D8B030D-6E8A-4147-A177-3AD203B41FA5}">
                      <a16:colId xmlns:a16="http://schemas.microsoft.com/office/drawing/2014/main" val="47851258"/>
                    </a:ext>
                  </a:extLst>
                </a:gridCol>
              </a:tblGrid>
              <a:tr h="893654">
                <a:tc gridSpan="4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High Support</a:t>
                      </a:r>
                      <a:endParaRPr lang="en-US" sz="2800" b="0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dirty="0" err="1"/>
                        <a:t>H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Support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288875"/>
                  </a:ext>
                </a:extLst>
              </a:tr>
              <a:tr h="1542471"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Low Challenge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Quadrant II</a:t>
                      </a:r>
                    </a:p>
                    <a:p>
                      <a:pPr algn="ctr"/>
                      <a:endParaRPr lang="en-US" sz="3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Quadrant I</a:t>
                      </a:r>
                    </a:p>
                    <a:p>
                      <a:pPr algn="ctr"/>
                      <a:endParaRPr lang="en-US" sz="3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High Challenge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9787021"/>
                  </a:ext>
                </a:extLst>
              </a:tr>
              <a:tr h="154247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Quadrant IV</a:t>
                      </a:r>
                    </a:p>
                    <a:p>
                      <a:pPr algn="ctr"/>
                      <a:r>
                        <a:rPr lang="en-US" sz="3200" b="1" dirty="0"/>
                        <a:t>RESOURCE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Quadrant III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7924145"/>
                  </a:ext>
                </a:extLst>
              </a:tr>
              <a:tr h="893654"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Low Support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dirty="0"/>
                        <a:t>Low Support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5755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0390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7A07C-9018-6A9D-508C-EF37C5EF6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Follower Style: RESOURCE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C1272-6428-D0D2-67A8-D01C91330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19414"/>
            <a:ext cx="8596668" cy="233753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3000" dirty="0"/>
              <a:t>Quadrant IV: Low Support, Low Challenge - RESOURCE</a:t>
            </a:r>
          </a:p>
          <a:p>
            <a:pPr lvl="1"/>
            <a:r>
              <a:rPr lang="en-US" sz="2600" dirty="0"/>
              <a:t>Satisfactory worker, but not beyond minimum expectations</a:t>
            </a:r>
          </a:p>
        </p:txBody>
      </p:sp>
    </p:spTree>
    <p:extLst>
      <p:ext uri="{BB962C8B-B14F-4D97-AF65-F5344CB8AC3E}">
        <p14:creationId xmlns:p14="http://schemas.microsoft.com/office/powerpoint/2010/main" val="24030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8BD01-79AD-77F6-1390-B72573DE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/>
              <a:t>“Lead, Follow, or Get Out of the Way!”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DF014-28DF-58D6-6DEB-420BC128E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 anthem to bold leadership</a:t>
            </a:r>
          </a:p>
          <a:p>
            <a:r>
              <a:rPr lang="en-US" sz="3600" dirty="0"/>
              <a:t>I’m in charge! Follow me!</a:t>
            </a:r>
          </a:p>
          <a:p>
            <a:r>
              <a:rPr lang="en-US" sz="3200" dirty="0"/>
              <a:t>Strict dichotomy between the two roles:</a:t>
            </a:r>
          </a:p>
          <a:p>
            <a:pPr lvl="1"/>
            <a:r>
              <a:rPr lang="en-US" sz="3200" dirty="0"/>
              <a:t>Follower, Follower, Follower, Follower, Follower, Follower  </a:t>
            </a:r>
            <a:r>
              <a:rPr lang="en-US" sz="3200" dirty="0">
                <a:sym typeface="Wingdings" panose="05000000000000000000" pitchFamily="2" charset="2"/>
              </a:rPr>
              <a:t>  </a:t>
            </a:r>
            <a:r>
              <a:rPr lang="en-US" sz="4800" dirty="0"/>
              <a:t>Leader</a:t>
            </a:r>
          </a:p>
          <a:p>
            <a:endParaRPr lang="en-US" sz="36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6128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4BD7E-3E7A-A5BB-ABEF-8B2350208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Follower Style: INDIVIDUALIST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B374977-6A94-B683-71C6-FDEB458EFB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1188464"/>
              </p:ext>
            </p:extLst>
          </p:nvPr>
        </p:nvGraphicFramePr>
        <p:xfrm>
          <a:off x="163773" y="1596788"/>
          <a:ext cx="10413244" cy="4872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164">
                  <a:extLst>
                    <a:ext uri="{9D8B030D-6E8A-4147-A177-3AD203B41FA5}">
                      <a16:colId xmlns:a16="http://schemas.microsoft.com/office/drawing/2014/main" val="3577516581"/>
                    </a:ext>
                  </a:extLst>
                </a:gridCol>
                <a:gridCol w="3159458">
                  <a:extLst>
                    <a:ext uri="{9D8B030D-6E8A-4147-A177-3AD203B41FA5}">
                      <a16:colId xmlns:a16="http://schemas.microsoft.com/office/drawing/2014/main" val="3745221006"/>
                    </a:ext>
                  </a:extLst>
                </a:gridCol>
                <a:gridCol w="3118512">
                  <a:extLst>
                    <a:ext uri="{9D8B030D-6E8A-4147-A177-3AD203B41FA5}">
                      <a16:colId xmlns:a16="http://schemas.microsoft.com/office/drawing/2014/main" val="2357589988"/>
                    </a:ext>
                  </a:extLst>
                </a:gridCol>
                <a:gridCol w="2088110">
                  <a:extLst>
                    <a:ext uri="{9D8B030D-6E8A-4147-A177-3AD203B41FA5}">
                      <a16:colId xmlns:a16="http://schemas.microsoft.com/office/drawing/2014/main" val="47851258"/>
                    </a:ext>
                  </a:extLst>
                </a:gridCol>
              </a:tblGrid>
              <a:tr h="893654">
                <a:tc gridSpan="4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High Support</a:t>
                      </a:r>
                      <a:endParaRPr lang="en-US" sz="2800" b="0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dirty="0" err="1"/>
                        <a:t>H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Support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288875"/>
                  </a:ext>
                </a:extLst>
              </a:tr>
              <a:tr h="1542471"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Low Challenge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Quadrant II</a:t>
                      </a:r>
                    </a:p>
                    <a:p>
                      <a:pPr algn="ctr"/>
                      <a:endParaRPr lang="en-US" sz="3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Quadrant I</a:t>
                      </a:r>
                    </a:p>
                    <a:p>
                      <a:pPr algn="ctr"/>
                      <a:endParaRPr lang="en-US" sz="3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High Challenge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9787021"/>
                  </a:ext>
                </a:extLst>
              </a:tr>
              <a:tr h="154247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Quadrant IV</a:t>
                      </a:r>
                    </a:p>
                    <a:p>
                      <a:pPr algn="ctr"/>
                      <a:r>
                        <a:rPr lang="en-US" sz="3200" b="1" dirty="0"/>
                        <a:t>RESOURCE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Quadrant III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/>
                        <a:t>INDIVIDUALIST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7924145"/>
                  </a:ext>
                </a:extLst>
              </a:tr>
              <a:tr h="893654"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Low Support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dirty="0"/>
                        <a:t>Low Support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5755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3399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7A07C-9018-6A9D-508C-EF37C5EF6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Follower Style: INDIVIDUALIST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C1272-6428-D0D2-67A8-D01C91330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12835"/>
            <a:ext cx="8596668" cy="2337532"/>
          </a:xfrm>
        </p:spPr>
        <p:txBody>
          <a:bodyPr>
            <a:normAutofit/>
          </a:bodyPr>
          <a:lstStyle/>
          <a:p>
            <a:r>
              <a:rPr lang="en-US" sz="3200" dirty="0"/>
              <a:t>Quadrant III: Low Support, High Challenge – INDIVIDUALIST</a:t>
            </a:r>
          </a:p>
          <a:p>
            <a:pPr lvl="1"/>
            <a:r>
              <a:rPr lang="en-US" sz="2800" dirty="0"/>
              <a:t>Speaks out freely – maybe too freely; doesn’t support leader with high energy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13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4BD7E-3E7A-A5BB-ABEF-8B2350208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Follower Style: IMPLEMENTER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B374977-6A94-B683-71C6-FDEB458EFB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966346"/>
              </p:ext>
            </p:extLst>
          </p:nvPr>
        </p:nvGraphicFramePr>
        <p:xfrm>
          <a:off x="163773" y="1596788"/>
          <a:ext cx="10413244" cy="4872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164">
                  <a:extLst>
                    <a:ext uri="{9D8B030D-6E8A-4147-A177-3AD203B41FA5}">
                      <a16:colId xmlns:a16="http://schemas.microsoft.com/office/drawing/2014/main" val="3577516581"/>
                    </a:ext>
                  </a:extLst>
                </a:gridCol>
                <a:gridCol w="3159458">
                  <a:extLst>
                    <a:ext uri="{9D8B030D-6E8A-4147-A177-3AD203B41FA5}">
                      <a16:colId xmlns:a16="http://schemas.microsoft.com/office/drawing/2014/main" val="3745221006"/>
                    </a:ext>
                  </a:extLst>
                </a:gridCol>
                <a:gridCol w="3118512">
                  <a:extLst>
                    <a:ext uri="{9D8B030D-6E8A-4147-A177-3AD203B41FA5}">
                      <a16:colId xmlns:a16="http://schemas.microsoft.com/office/drawing/2014/main" val="2357589988"/>
                    </a:ext>
                  </a:extLst>
                </a:gridCol>
                <a:gridCol w="2088110">
                  <a:extLst>
                    <a:ext uri="{9D8B030D-6E8A-4147-A177-3AD203B41FA5}">
                      <a16:colId xmlns:a16="http://schemas.microsoft.com/office/drawing/2014/main" val="47851258"/>
                    </a:ext>
                  </a:extLst>
                </a:gridCol>
              </a:tblGrid>
              <a:tr h="893654">
                <a:tc gridSpan="4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High Support</a:t>
                      </a:r>
                      <a:endParaRPr lang="en-US" sz="2800" b="0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dirty="0" err="1"/>
                        <a:t>H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Support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288875"/>
                  </a:ext>
                </a:extLst>
              </a:tr>
              <a:tr h="1542471"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Low Challenge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Quadrant II</a:t>
                      </a:r>
                    </a:p>
                    <a:p>
                      <a:pPr algn="ctr"/>
                      <a:r>
                        <a:rPr lang="en-US" sz="3200" b="1" dirty="0"/>
                        <a:t>IMPLEMENTER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Quadrant I</a:t>
                      </a:r>
                    </a:p>
                    <a:p>
                      <a:pPr algn="ctr"/>
                      <a:endParaRPr lang="en-US" sz="3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High Challenge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9787021"/>
                  </a:ext>
                </a:extLst>
              </a:tr>
              <a:tr h="154247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Quadrant IV</a:t>
                      </a:r>
                    </a:p>
                    <a:p>
                      <a:pPr algn="ctr"/>
                      <a:r>
                        <a:rPr lang="en-US" sz="3200" b="1" dirty="0"/>
                        <a:t>RESOURCE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Quadrant III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/>
                        <a:t>INDIVIDUALIST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7924145"/>
                  </a:ext>
                </a:extLst>
              </a:tr>
              <a:tr h="893654"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Low Support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dirty="0"/>
                        <a:t>Low Support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5755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81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7A07C-9018-6A9D-508C-EF37C5EF6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Follower Style: IMPLEMENTER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C1272-6428-D0D2-67A8-D01C91330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2337532"/>
          </a:xfrm>
        </p:spPr>
        <p:txBody>
          <a:bodyPr>
            <a:normAutofit/>
          </a:bodyPr>
          <a:lstStyle/>
          <a:p>
            <a:r>
              <a:rPr lang="en-US" sz="3600" dirty="0"/>
              <a:t>Quadrant II: High Support, Low Challenge – IMPLEMENTER</a:t>
            </a:r>
          </a:p>
          <a:p>
            <a:pPr lvl="1"/>
            <a:r>
              <a:rPr lang="en-US" sz="3200" dirty="0"/>
              <a:t>Works hard without much oversight; won’t challenge leader or policy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90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4BD7E-3E7A-A5BB-ABEF-8B2350208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Follower Style: PARTNER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B374977-6A94-B683-71C6-FDEB458EFB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860565"/>
              </p:ext>
            </p:extLst>
          </p:nvPr>
        </p:nvGraphicFramePr>
        <p:xfrm>
          <a:off x="163773" y="1596788"/>
          <a:ext cx="10413244" cy="4872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164">
                  <a:extLst>
                    <a:ext uri="{9D8B030D-6E8A-4147-A177-3AD203B41FA5}">
                      <a16:colId xmlns:a16="http://schemas.microsoft.com/office/drawing/2014/main" val="3577516581"/>
                    </a:ext>
                  </a:extLst>
                </a:gridCol>
                <a:gridCol w="3159458">
                  <a:extLst>
                    <a:ext uri="{9D8B030D-6E8A-4147-A177-3AD203B41FA5}">
                      <a16:colId xmlns:a16="http://schemas.microsoft.com/office/drawing/2014/main" val="3745221006"/>
                    </a:ext>
                  </a:extLst>
                </a:gridCol>
                <a:gridCol w="3118512">
                  <a:extLst>
                    <a:ext uri="{9D8B030D-6E8A-4147-A177-3AD203B41FA5}">
                      <a16:colId xmlns:a16="http://schemas.microsoft.com/office/drawing/2014/main" val="2357589988"/>
                    </a:ext>
                  </a:extLst>
                </a:gridCol>
                <a:gridCol w="2088110">
                  <a:extLst>
                    <a:ext uri="{9D8B030D-6E8A-4147-A177-3AD203B41FA5}">
                      <a16:colId xmlns:a16="http://schemas.microsoft.com/office/drawing/2014/main" val="47851258"/>
                    </a:ext>
                  </a:extLst>
                </a:gridCol>
              </a:tblGrid>
              <a:tr h="893654">
                <a:tc gridSpan="4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High Support</a:t>
                      </a:r>
                      <a:endParaRPr lang="en-US" sz="2800" b="0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dirty="0" err="1"/>
                        <a:t>H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Support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288875"/>
                  </a:ext>
                </a:extLst>
              </a:tr>
              <a:tr h="1542471"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Low Challenge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Quadrant II</a:t>
                      </a:r>
                    </a:p>
                    <a:p>
                      <a:pPr algn="ctr"/>
                      <a:r>
                        <a:rPr lang="en-US" sz="3200" b="1" dirty="0"/>
                        <a:t>IMPLEMENTER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Quadrant I</a:t>
                      </a:r>
                    </a:p>
                    <a:p>
                      <a:pPr algn="ctr"/>
                      <a:r>
                        <a:rPr lang="en-US" sz="3200" b="1" dirty="0"/>
                        <a:t>PARTNER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High Challenge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9787021"/>
                  </a:ext>
                </a:extLst>
              </a:tr>
              <a:tr h="154247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Quadrant IV</a:t>
                      </a:r>
                    </a:p>
                    <a:p>
                      <a:pPr algn="ctr"/>
                      <a:r>
                        <a:rPr lang="en-US" sz="3200" b="1" dirty="0"/>
                        <a:t>RESOURCE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Quadrant III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/>
                        <a:t>INDIVIDUALIST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7924145"/>
                  </a:ext>
                </a:extLst>
              </a:tr>
              <a:tr h="893654"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Low Support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dirty="0"/>
                        <a:t>Low Support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5755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14576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7A07C-9018-6A9D-508C-EF37C5EF6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Follower Style: PARTNER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C1272-6428-D0D2-67A8-D01C91330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19909"/>
            <a:ext cx="8596668" cy="2045301"/>
          </a:xfrm>
        </p:spPr>
        <p:txBody>
          <a:bodyPr>
            <a:normAutofit/>
          </a:bodyPr>
          <a:lstStyle/>
          <a:p>
            <a:r>
              <a:rPr lang="en-US" sz="2800" dirty="0"/>
              <a:t>Quadrant I: High Support, High Challenge – PARTNER</a:t>
            </a:r>
          </a:p>
          <a:p>
            <a:pPr lvl="1"/>
            <a:r>
              <a:rPr lang="en-US" sz="2400" dirty="0"/>
              <a:t>Willing to challenge leader’s actions when necessary; highly supportive of leader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06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4BD7E-3E7A-A5BB-ABEF-8B2350208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Follower Style Quadrants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B374977-6A94-B683-71C6-FDEB458EFB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8413004"/>
              </p:ext>
            </p:extLst>
          </p:nvPr>
        </p:nvGraphicFramePr>
        <p:xfrm>
          <a:off x="163773" y="1596788"/>
          <a:ext cx="10413244" cy="4872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164">
                  <a:extLst>
                    <a:ext uri="{9D8B030D-6E8A-4147-A177-3AD203B41FA5}">
                      <a16:colId xmlns:a16="http://schemas.microsoft.com/office/drawing/2014/main" val="3577516581"/>
                    </a:ext>
                  </a:extLst>
                </a:gridCol>
                <a:gridCol w="3159458">
                  <a:extLst>
                    <a:ext uri="{9D8B030D-6E8A-4147-A177-3AD203B41FA5}">
                      <a16:colId xmlns:a16="http://schemas.microsoft.com/office/drawing/2014/main" val="3745221006"/>
                    </a:ext>
                  </a:extLst>
                </a:gridCol>
                <a:gridCol w="3118512">
                  <a:extLst>
                    <a:ext uri="{9D8B030D-6E8A-4147-A177-3AD203B41FA5}">
                      <a16:colId xmlns:a16="http://schemas.microsoft.com/office/drawing/2014/main" val="2357589988"/>
                    </a:ext>
                  </a:extLst>
                </a:gridCol>
                <a:gridCol w="2088110">
                  <a:extLst>
                    <a:ext uri="{9D8B030D-6E8A-4147-A177-3AD203B41FA5}">
                      <a16:colId xmlns:a16="http://schemas.microsoft.com/office/drawing/2014/main" val="47851258"/>
                    </a:ext>
                  </a:extLst>
                </a:gridCol>
              </a:tblGrid>
              <a:tr h="893654">
                <a:tc gridSpan="4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High Support</a:t>
                      </a:r>
                      <a:endParaRPr lang="en-US" sz="2800" b="0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dirty="0" err="1"/>
                        <a:t>H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Support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288875"/>
                  </a:ext>
                </a:extLst>
              </a:tr>
              <a:tr h="1542471"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Low Challenge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Quadrant II</a:t>
                      </a:r>
                    </a:p>
                    <a:p>
                      <a:pPr algn="ctr"/>
                      <a:r>
                        <a:rPr lang="en-US" sz="3200" b="1" dirty="0"/>
                        <a:t>IMPLEMENTER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Quadrant I</a:t>
                      </a:r>
                    </a:p>
                    <a:p>
                      <a:pPr algn="ctr"/>
                      <a:r>
                        <a:rPr lang="en-US" sz="3200" b="1" dirty="0"/>
                        <a:t>PARTNER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High Challenge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9787021"/>
                  </a:ext>
                </a:extLst>
              </a:tr>
              <a:tr h="154247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Quadrant IV</a:t>
                      </a:r>
                    </a:p>
                    <a:p>
                      <a:pPr algn="ctr"/>
                      <a:r>
                        <a:rPr lang="en-US" sz="3200" b="1" dirty="0"/>
                        <a:t>RESOURCE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Quadrant III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/>
                        <a:t>INDIVIDUALIST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7924145"/>
                  </a:ext>
                </a:extLst>
              </a:tr>
              <a:tr h="893654"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Low Support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dirty="0"/>
                        <a:t>Low Support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5755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5290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50106-56C7-F504-CA2A-D9AF3C31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Followership Exercises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FDA01-3805-1406-09A0-A51F62720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Copy your check marks from the Personal Attributes List to the quadrants on the Follower Styles table</a:t>
            </a:r>
          </a:p>
          <a:p>
            <a:r>
              <a:rPr lang="en-US" sz="3600" dirty="0"/>
              <a:t>Notice the trends – Where are most of your check marks?</a:t>
            </a:r>
          </a:p>
        </p:txBody>
      </p:sp>
    </p:spTree>
    <p:extLst>
      <p:ext uri="{BB962C8B-B14F-4D97-AF65-F5344CB8AC3E}">
        <p14:creationId xmlns:p14="http://schemas.microsoft.com/office/powerpoint/2010/main" val="18958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48876-BB25-2769-392C-767038A60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5745" y="2108200"/>
            <a:ext cx="8596668" cy="1320800"/>
          </a:xfrm>
        </p:spPr>
        <p:txBody>
          <a:bodyPr>
            <a:noAutofit/>
          </a:bodyPr>
          <a:lstStyle/>
          <a:p>
            <a:r>
              <a:rPr lang="en-US" sz="7200" dirty="0"/>
              <a:t>What kind of follower are you?</a:t>
            </a:r>
          </a:p>
        </p:txBody>
      </p:sp>
    </p:spTree>
    <p:extLst>
      <p:ext uri="{BB962C8B-B14F-4D97-AF65-F5344CB8AC3E}">
        <p14:creationId xmlns:p14="http://schemas.microsoft.com/office/powerpoint/2010/main" val="3319116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6FC19-2287-7C48-5A16-791862C65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/>
              <a:t>Beyond </a:t>
            </a:r>
            <a:r>
              <a:rPr lang="en-US" sz="4400" dirty="0"/>
              <a:t>“Lead, Follow, or Get Out of the Way!”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44A83-85C0-5BB4-497D-66700442C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17632"/>
          </a:xfrm>
        </p:spPr>
        <p:txBody>
          <a:bodyPr>
            <a:normAutofit/>
          </a:bodyPr>
          <a:lstStyle/>
          <a:p>
            <a:r>
              <a:rPr lang="en-US" sz="3200" dirty="0"/>
              <a:t>Leadership had been studied for many years</a:t>
            </a:r>
          </a:p>
          <a:p>
            <a:pPr lvl="1"/>
            <a:r>
              <a:rPr lang="en-US" sz="2800" dirty="0"/>
              <a:t>At least three leadership departments/centers on our campus</a:t>
            </a:r>
          </a:p>
          <a:p>
            <a:r>
              <a:rPr lang="en-US" sz="3200" dirty="0"/>
              <a:t>But what is a leader without followers?</a:t>
            </a:r>
          </a:p>
          <a:p>
            <a:pPr lvl="1"/>
            <a:r>
              <a:rPr lang="en-US" sz="2800" dirty="0"/>
              <a:t>We have no followership department!</a:t>
            </a:r>
          </a:p>
          <a:p>
            <a:r>
              <a:rPr lang="en-US" sz="3200" dirty="0"/>
              <a:t>More attention to followership in the last couple decades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99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6FC19-2287-7C48-5A16-791862C65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Beyond</a:t>
            </a:r>
            <a:r>
              <a:rPr lang="en-US" sz="4400" dirty="0"/>
              <a:t> “Lead, Follow, or Get Out of the Way!”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44A83-85C0-5BB4-497D-66700442C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17632"/>
          </a:xfrm>
        </p:spPr>
        <p:txBody>
          <a:bodyPr>
            <a:normAutofit/>
          </a:bodyPr>
          <a:lstStyle/>
          <a:p>
            <a:pPr lvl="1"/>
            <a:r>
              <a:rPr lang="en-US" sz="3200" dirty="0"/>
              <a:t>Most of our roles require us to frequently alternate between leading the charge and following the leader. </a:t>
            </a:r>
          </a:p>
          <a:p>
            <a:pPr lvl="1"/>
            <a:r>
              <a:rPr lang="en-US" sz="3200" dirty="0"/>
              <a:t>Examining our followership styles will improve our ability to courageously follow – and lead. </a:t>
            </a:r>
            <a:endParaRPr lang="en-US" sz="4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67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99481-073E-19F7-514C-D2F7B2BAF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/>
          </a:bodyPr>
          <a:lstStyle/>
          <a:p>
            <a:r>
              <a:rPr lang="en-US" sz="4400" dirty="0"/>
              <a:t>Ira </a:t>
            </a:r>
            <a:r>
              <a:rPr lang="en-US" sz="4400" dirty="0" err="1"/>
              <a:t>Chaleff’s</a:t>
            </a:r>
            <a:r>
              <a:rPr lang="en-US" sz="4400" dirty="0"/>
              <a:t> 5 Dimensions of Courageous Followership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57312-11B2-B359-0B55-C9A69D923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From his book </a:t>
            </a:r>
            <a:r>
              <a:rPr lang="en-US" sz="3200" i="1" dirty="0"/>
              <a:t>The Courageous Follower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131630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99481-073E-19F7-514C-D2F7B2BAF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/>
          </a:bodyPr>
          <a:lstStyle/>
          <a:p>
            <a:r>
              <a:rPr lang="en-US" sz="4400" dirty="0"/>
              <a:t>Ira </a:t>
            </a:r>
            <a:r>
              <a:rPr lang="en-US" sz="4400" dirty="0" err="1"/>
              <a:t>Chaleff’s</a:t>
            </a:r>
            <a:r>
              <a:rPr lang="en-US" sz="4400" dirty="0"/>
              <a:t> 5 Dimensions of Courageous Followership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57312-11B2-B359-0B55-C9A69D923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3200" dirty="0"/>
              <a:t>The courage to assume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3702266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99481-073E-19F7-514C-D2F7B2BAF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/>
          </a:bodyPr>
          <a:lstStyle/>
          <a:p>
            <a:r>
              <a:rPr lang="en-US" sz="4400" dirty="0"/>
              <a:t>Ira </a:t>
            </a:r>
            <a:r>
              <a:rPr lang="en-US" sz="4400" dirty="0" err="1"/>
              <a:t>Chaleff’s</a:t>
            </a:r>
            <a:r>
              <a:rPr lang="en-US" sz="4400" dirty="0"/>
              <a:t> 5 Dimensions of Courageous Followership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57312-11B2-B359-0B55-C9A69D923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3200" dirty="0"/>
              <a:t>The courage to assume responsibility</a:t>
            </a:r>
          </a:p>
          <a:p>
            <a:pPr>
              <a:buFont typeface="+mj-lt"/>
              <a:buAutoNum type="arabicPeriod"/>
            </a:pPr>
            <a:r>
              <a:rPr lang="en-US" sz="3200" dirty="0"/>
              <a:t>The courage to serve</a:t>
            </a:r>
          </a:p>
        </p:txBody>
      </p:sp>
    </p:spTree>
    <p:extLst>
      <p:ext uri="{BB962C8B-B14F-4D97-AF65-F5344CB8AC3E}">
        <p14:creationId xmlns:p14="http://schemas.microsoft.com/office/powerpoint/2010/main" val="1862780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99481-073E-19F7-514C-D2F7B2BAF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/>
          </a:bodyPr>
          <a:lstStyle/>
          <a:p>
            <a:r>
              <a:rPr lang="en-US" sz="4400" dirty="0"/>
              <a:t>Ira </a:t>
            </a:r>
            <a:r>
              <a:rPr lang="en-US" sz="4400" dirty="0" err="1"/>
              <a:t>Chaleff’s</a:t>
            </a:r>
            <a:r>
              <a:rPr lang="en-US" sz="4400" dirty="0"/>
              <a:t> 5 Dimensions of Courageous Followership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57312-11B2-B359-0B55-C9A69D923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3200" dirty="0"/>
              <a:t>The courage to assume responsibility</a:t>
            </a:r>
          </a:p>
          <a:p>
            <a:pPr>
              <a:buFont typeface="+mj-lt"/>
              <a:buAutoNum type="arabicPeriod"/>
            </a:pPr>
            <a:r>
              <a:rPr lang="en-US" sz="3200" dirty="0"/>
              <a:t>The courage to serve</a:t>
            </a:r>
          </a:p>
          <a:p>
            <a:pPr>
              <a:buFont typeface="+mj-lt"/>
              <a:buAutoNum type="arabicPeriod"/>
            </a:pPr>
            <a:r>
              <a:rPr lang="en-US" sz="3200" dirty="0"/>
              <a:t>The courage to challenge</a:t>
            </a:r>
          </a:p>
        </p:txBody>
      </p:sp>
    </p:spTree>
    <p:extLst>
      <p:ext uri="{BB962C8B-B14F-4D97-AF65-F5344CB8AC3E}">
        <p14:creationId xmlns:p14="http://schemas.microsoft.com/office/powerpoint/2010/main" val="184966707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EFFE3CCB08E449BD3C5D146A9C9A47" ma:contentTypeVersion="7" ma:contentTypeDescription="Create a new document." ma:contentTypeScope="" ma:versionID="e8ffce695a7432fbef920747a625abf0">
  <xsd:schema xmlns:xsd="http://www.w3.org/2001/XMLSchema" xmlns:xs="http://www.w3.org/2001/XMLSchema" xmlns:p="http://schemas.microsoft.com/office/2006/metadata/properties" xmlns:ns2="dc71d1f4-9875-4763-9455-58d4fec0b177" xmlns:ns3="7e6c8fe6-1d1e-4ded-a7d1-0fd668402528" targetNamespace="http://schemas.microsoft.com/office/2006/metadata/properties" ma:root="true" ma:fieldsID="beaac881e30efc82db911ff6d750a4d1" ns2:_="" ns3:_="">
    <xsd:import namespace="dc71d1f4-9875-4763-9455-58d4fec0b177"/>
    <xsd:import namespace="7e6c8fe6-1d1e-4ded-a7d1-0fd66840252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71d1f4-9875-4763-9455-58d4fec0b17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6c8fe6-1d1e-4ded-a7d1-0fd6684025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06BF36C-5594-470A-81ED-541BA4CB2D5A}"/>
</file>

<file path=customXml/itemProps2.xml><?xml version="1.0" encoding="utf-8"?>
<ds:datastoreItem xmlns:ds="http://schemas.openxmlformats.org/officeDocument/2006/customXml" ds:itemID="{F29135D6-1FEA-4C95-B1F9-B7403230CB64}"/>
</file>

<file path=customXml/itemProps3.xml><?xml version="1.0" encoding="utf-8"?>
<ds:datastoreItem xmlns:ds="http://schemas.openxmlformats.org/officeDocument/2006/customXml" ds:itemID="{FFB6A4B1-3686-4019-A302-DC2795D36F1C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278</TotalTime>
  <Words>1628</Words>
  <Application>Microsoft Office PowerPoint</Application>
  <PresentationFormat>Widescreen</PresentationFormat>
  <Paragraphs>214</Paragraphs>
  <Slides>38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Segoe UI</vt:lpstr>
      <vt:lpstr>Trebuchet MS</vt:lpstr>
      <vt:lpstr>Wingdings 3</vt:lpstr>
      <vt:lpstr>Facet</vt:lpstr>
      <vt:lpstr>Beyond  “Lead, Follow, or Get Out of the Way”  —Kevin Wiley</vt:lpstr>
      <vt:lpstr>“Lead, Follow, or Get Out of the Way!”</vt:lpstr>
      <vt:lpstr>“Lead, Follow, or Get Out of the Way!”</vt:lpstr>
      <vt:lpstr>Beyond “Lead, Follow, or Get Out of the Way!”</vt:lpstr>
      <vt:lpstr>Beyond “Lead, Follow, or Get Out of the Way!”</vt:lpstr>
      <vt:lpstr>Ira Chaleff’s 5 Dimensions of Courageous Followership</vt:lpstr>
      <vt:lpstr>Ira Chaleff’s 5 Dimensions of Courageous Followership</vt:lpstr>
      <vt:lpstr>Ira Chaleff’s 5 Dimensions of Courageous Followership</vt:lpstr>
      <vt:lpstr>Ira Chaleff’s 5 Dimensions of Courageous Followership</vt:lpstr>
      <vt:lpstr>Ira Chaleff’s 5 Dimensions of Courageous Followership</vt:lpstr>
      <vt:lpstr>Ira Chaleff’s 5 Dimensions of Courageous Followership</vt:lpstr>
      <vt:lpstr>Dynamics of the Leader-Follower Relationship </vt:lpstr>
      <vt:lpstr>Followers and leaders both orbit around a common purpose</vt:lpstr>
      <vt:lpstr>Dynamics of the Leader-Follower Relationship </vt:lpstr>
      <vt:lpstr>Dynamics of the Leader-Follower Relationship </vt:lpstr>
      <vt:lpstr>Dynamics of the Leader-Follower Relationship </vt:lpstr>
      <vt:lpstr>Dynamics of the Leader-Follower Relationship </vt:lpstr>
      <vt:lpstr>Dynamics of the Leader-Follower Relationship </vt:lpstr>
      <vt:lpstr>The Courage to Assume Responsibility</vt:lpstr>
      <vt:lpstr>The Courage to Assume Responsibility</vt:lpstr>
      <vt:lpstr>The Courage to Assume Responsibility</vt:lpstr>
      <vt:lpstr>Case in Point: Study showed that…</vt:lpstr>
      <vt:lpstr>The Courage to Assume Responsibility</vt:lpstr>
      <vt:lpstr>The Courage to Assume Responsibility</vt:lpstr>
      <vt:lpstr>Taking Responsibility  True Partnership with Leadership</vt:lpstr>
      <vt:lpstr>Follower Style</vt:lpstr>
      <vt:lpstr>Follower Style Quadrants</vt:lpstr>
      <vt:lpstr>Follower Style: RESOURCE</vt:lpstr>
      <vt:lpstr>Follower Style: RESOURCE</vt:lpstr>
      <vt:lpstr>Follower Style: INDIVIDUALIST</vt:lpstr>
      <vt:lpstr>Follower Style: INDIVIDUALIST</vt:lpstr>
      <vt:lpstr>Follower Style: IMPLEMENTER</vt:lpstr>
      <vt:lpstr>Follower Style: IMPLEMENTER</vt:lpstr>
      <vt:lpstr>Follower Style: PARTNER</vt:lpstr>
      <vt:lpstr>Follower Style: PARTNER</vt:lpstr>
      <vt:lpstr>Follower Style Quadrants</vt:lpstr>
      <vt:lpstr>Followership Exercises</vt:lpstr>
      <vt:lpstr>What kind of follower are you?</vt:lpstr>
    </vt:vector>
  </TitlesOfParts>
  <Company>Andrews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a Courageous Follower</dc:title>
  <dc:creator>Kevin Wiley</dc:creator>
  <cp:lastModifiedBy>Kevin Wiley</cp:lastModifiedBy>
  <cp:revision>6</cp:revision>
  <dcterms:created xsi:type="dcterms:W3CDTF">2023-05-30T19:18:22Z</dcterms:created>
  <dcterms:modified xsi:type="dcterms:W3CDTF">2023-07-26T15:14:05Z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0x0101002DEFFE3CCB08E449BD3C5D146A9C9A47</vt:lpwstr>
  </property>
</Properties>
</file>