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3" r:id="rId8"/>
    <p:sldId id="262" r:id="rId9"/>
    <p:sldId id="264" r:id="rId10"/>
    <p:sldId id="267" r:id="rId11"/>
    <p:sldId id="289" r:id="rId12"/>
    <p:sldId id="266" r:id="rId13"/>
    <p:sldId id="268" r:id="rId14"/>
    <p:sldId id="269" r:id="rId15"/>
    <p:sldId id="270" r:id="rId16"/>
    <p:sldId id="271" r:id="rId17"/>
    <p:sldId id="272" r:id="rId18"/>
    <p:sldId id="273" r:id="rId19"/>
    <p:sldId id="278" r:id="rId20"/>
    <p:sldId id="291" r:id="rId21"/>
    <p:sldId id="292" r:id="rId22"/>
    <p:sldId id="293" r:id="rId23"/>
    <p:sldId id="274" r:id="rId24"/>
    <p:sldId id="279" r:id="rId25"/>
    <p:sldId id="280" r:id="rId26"/>
    <p:sldId id="286" r:id="rId27"/>
    <p:sldId id="283" r:id="rId28"/>
    <p:sldId id="287" r:id="rId29"/>
    <p:sldId id="288"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9"/>
    <p:restoredTop sz="94694"/>
  </p:normalViewPr>
  <p:slideViewPr>
    <p:cSldViewPr snapToGrid="0">
      <p:cViewPr varScale="1">
        <p:scale>
          <a:sx n="108" d="100"/>
          <a:sy n="108" d="100"/>
        </p:scale>
        <p:origin x="4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18185-47FE-44BD-8FED-F609606F093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4FB009-0524-4263-B900-2C2BB0BDD339}">
      <dgm:prSet/>
      <dgm:spPr/>
      <dgm:t>
        <a:bodyPr/>
        <a:lstStyle/>
        <a:p>
          <a:r>
            <a:rPr lang="en-US"/>
            <a:t>Think about a colleague or campus office/ department that gives you the best customer service. </a:t>
          </a:r>
        </a:p>
      </dgm:t>
    </dgm:pt>
    <dgm:pt modelId="{02A1E469-D842-4B18-BFDA-2032F84D8878}" type="parTrans" cxnId="{D4C75F23-980D-4D2B-9ACC-039EAA063950}">
      <dgm:prSet/>
      <dgm:spPr/>
      <dgm:t>
        <a:bodyPr/>
        <a:lstStyle/>
        <a:p>
          <a:endParaRPr lang="en-US"/>
        </a:p>
      </dgm:t>
    </dgm:pt>
    <dgm:pt modelId="{D69DD0DB-0E02-43C8-9598-A99F9C10DE51}" type="sibTrans" cxnId="{D4C75F23-980D-4D2B-9ACC-039EAA063950}">
      <dgm:prSet/>
      <dgm:spPr/>
      <dgm:t>
        <a:bodyPr/>
        <a:lstStyle/>
        <a:p>
          <a:endParaRPr lang="en-US"/>
        </a:p>
      </dgm:t>
    </dgm:pt>
    <dgm:pt modelId="{36F90DFB-CC30-424D-B136-E7A49169225E}">
      <dgm:prSet/>
      <dgm:spPr/>
      <dgm:t>
        <a:bodyPr/>
        <a:lstStyle/>
        <a:p>
          <a:r>
            <a:rPr lang="en-US" b="0" i="0"/>
            <a:t>Think about an individual or department that when you interact with them, you feel seen and heard and feel better about yourself or your circumstance. </a:t>
          </a:r>
          <a:endParaRPr lang="en-US"/>
        </a:p>
      </dgm:t>
    </dgm:pt>
    <dgm:pt modelId="{E61B05C2-481E-4710-B8EE-75160C29292C}" type="parTrans" cxnId="{AA29CB89-0D0F-42F9-B530-5019498AF4DA}">
      <dgm:prSet/>
      <dgm:spPr/>
      <dgm:t>
        <a:bodyPr/>
        <a:lstStyle/>
        <a:p>
          <a:endParaRPr lang="en-US"/>
        </a:p>
      </dgm:t>
    </dgm:pt>
    <dgm:pt modelId="{12F4B9B1-E294-4885-BC9F-56210416AC0F}" type="sibTrans" cxnId="{AA29CB89-0D0F-42F9-B530-5019498AF4DA}">
      <dgm:prSet/>
      <dgm:spPr/>
      <dgm:t>
        <a:bodyPr/>
        <a:lstStyle/>
        <a:p>
          <a:endParaRPr lang="en-US"/>
        </a:p>
      </dgm:t>
    </dgm:pt>
    <dgm:pt modelId="{7A0EF99E-129A-405B-BC0D-E46E185B53B3}" type="pres">
      <dgm:prSet presAssocID="{0B618185-47FE-44BD-8FED-F609606F0937}" presName="root" presStyleCnt="0">
        <dgm:presLayoutVars>
          <dgm:dir/>
          <dgm:resizeHandles val="exact"/>
        </dgm:presLayoutVars>
      </dgm:prSet>
      <dgm:spPr/>
    </dgm:pt>
    <dgm:pt modelId="{20DA8393-DFDE-45C7-BD59-E0A59AB757AA}" type="pres">
      <dgm:prSet presAssocID="{194FB009-0524-4263-B900-2C2BB0BDD339}" presName="compNode" presStyleCnt="0"/>
      <dgm:spPr/>
    </dgm:pt>
    <dgm:pt modelId="{816A5851-4F02-4CF2-99A8-790CEC83733C}" type="pres">
      <dgm:prSet presAssocID="{194FB009-0524-4263-B900-2C2BB0BDD3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6CE94676-609D-4E42-ADF7-CD8527CFBD25}" type="pres">
      <dgm:prSet presAssocID="{194FB009-0524-4263-B900-2C2BB0BDD339}" presName="spaceRect" presStyleCnt="0"/>
      <dgm:spPr/>
    </dgm:pt>
    <dgm:pt modelId="{A7922808-97A8-451F-A349-C71BC5A54A36}" type="pres">
      <dgm:prSet presAssocID="{194FB009-0524-4263-B900-2C2BB0BDD339}" presName="textRect" presStyleLbl="revTx" presStyleIdx="0" presStyleCnt="2">
        <dgm:presLayoutVars>
          <dgm:chMax val="1"/>
          <dgm:chPref val="1"/>
        </dgm:presLayoutVars>
      </dgm:prSet>
      <dgm:spPr/>
    </dgm:pt>
    <dgm:pt modelId="{CE706430-5FBB-45A0-A485-140AD6FF6735}" type="pres">
      <dgm:prSet presAssocID="{D69DD0DB-0E02-43C8-9598-A99F9C10DE51}" presName="sibTrans" presStyleCnt="0"/>
      <dgm:spPr/>
    </dgm:pt>
    <dgm:pt modelId="{2BBF8E54-36E1-416C-BCF8-CAFC6E26CC74}" type="pres">
      <dgm:prSet presAssocID="{36F90DFB-CC30-424D-B136-E7A49169225E}" presName="compNode" presStyleCnt="0"/>
      <dgm:spPr/>
    </dgm:pt>
    <dgm:pt modelId="{580374CC-8FF9-4E60-8B85-36D556E6C098}" type="pres">
      <dgm:prSet presAssocID="{36F90DFB-CC30-424D-B136-E7A4916922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496F11C3-A93F-4A11-B79B-2F713CD25C70}" type="pres">
      <dgm:prSet presAssocID="{36F90DFB-CC30-424D-B136-E7A49169225E}" presName="spaceRect" presStyleCnt="0"/>
      <dgm:spPr/>
    </dgm:pt>
    <dgm:pt modelId="{C29EB2D3-F8EF-4885-AD71-953A069146BD}" type="pres">
      <dgm:prSet presAssocID="{36F90DFB-CC30-424D-B136-E7A49169225E}" presName="textRect" presStyleLbl="revTx" presStyleIdx="1" presStyleCnt="2">
        <dgm:presLayoutVars>
          <dgm:chMax val="1"/>
          <dgm:chPref val="1"/>
        </dgm:presLayoutVars>
      </dgm:prSet>
      <dgm:spPr/>
    </dgm:pt>
  </dgm:ptLst>
  <dgm:cxnLst>
    <dgm:cxn modelId="{D4C75F23-980D-4D2B-9ACC-039EAA063950}" srcId="{0B618185-47FE-44BD-8FED-F609606F0937}" destId="{194FB009-0524-4263-B900-2C2BB0BDD339}" srcOrd="0" destOrd="0" parTransId="{02A1E469-D842-4B18-BFDA-2032F84D8878}" sibTransId="{D69DD0DB-0E02-43C8-9598-A99F9C10DE51}"/>
    <dgm:cxn modelId="{DF6F452B-C15A-45A5-B879-091CCCA320E0}" type="presOf" srcId="{194FB009-0524-4263-B900-2C2BB0BDD339}" destId="{A7922808-97A8-451F-A349-C71BC5A54A36}" srcOrd="0" destOrd="0" presId="urn:microsoft.com/office/officeart/2018/2/layout/IconLabelList"/>
    <dgm:cxn modelId="{024F4D5B-0056-4889-89EB-1F144C3FABE0}" type="presOf" srcId="{0B618185-47FE-44BD-8FED-F609606F0937}" destId="{7A0EF99E-129A-405B-BC0D-E46E185B53B3}" srcOrd="0" destOrd="0" presId="urn:microsoft.com/office/officeart/2018/2/layout/IconLabelList"/>
    <dgm:cxn modelId="{5B72565C-9C40-4774-8A56-5DA0EDEE1657}" type="presOf" srcId="{36F90DFB-CC30-424D-B136-E7A49169225E}" destId="{C29EB2D3-F8EF-4885-AD71-953A069146BD}" srcOrd="0" destOrd="0" presId="urn:microsoft.com/office/officeart/2018/2/layout/IconLabelList"/>
    <dgm:cxn modelId="{AA29CB89-0D0F-42F9-B530-5019498AF4DA}" srcId="{0B618185-47FE-44BD-8FED-F609606F0937}" destId="{36F90DFB-CC30-424D-B136-E7A49169225E}" srcOrd="1" destOrd="0" parTransId="{E61B05C2-481E-4710-B8EE-75160C29292C}" sibTransId="{12F4B9B1-E294-4885-BC9F-56210416AC0F}"/>
    <dgm:cxn modelId="{19DC26F0-1E89-47EA-9229-278A6B708FF5}" type="presParOf" srcId="{7A0EF99E-129A-405B-BC0D-E46E185B53B3}" destId="{20DA8393-DFDE-45C7-BD59-E0A59AB757AA}" srcOrd="0" destOrd="0" presId="urn:microsoft.com/office/officeart/2018/2/layout/IconLabelList"/>
    <dgm:cxn modelId="{91011F36-8934-4AE6-9FF0-C0763C749BBF}" type="presParOf" srcId="{20DA8393-DFDE-45C7-BD59-E0A59AB757AA}" destId="{816A5851-4F02-4CF2-99A8-790CEC83733C}" srcOrd="0" destOrd="0" presId="urn:microsoft.com/office/officeart/2018/2/layout/IconLabelList"/>
    <dgm:cxn modelId="{0FA606AC-67C5-4185-BA7E-874926ACC7F3}" type="presParOf" srcId="{20DA8393-DFDE-45C7-BD59-E0A59AB757AA}" destId="{6CE94676-609D-4E42-ADF7-CD8527CFBD25}" srcOrd="1" destOrd="0" presId="urn:microsoft.com/office/officeart/2018/2/layout/IconLabelList"/>
    <dgm:cxn modelId="{3F34A73B-364A-48BA-9EE2-D00D5FD63069}" type="presParOf" srcId="{20DA8393-DFDE-45C7-BD59-E0A59AB757AA}" destId="{A7922808-97A8-451F-A349-C71BC5A54A36}" srcOrd="2" destOrd="0" presId="urn:microsoft.com/office/officeart/2018/2/layout/IconLabelList"/>
    <dgm:cxn modelId="{F9CE15F2-D122-4323-AB42-2A1EF34128AF}" type="presParOf" srcId="{7A0EF99E-129A-405B-BC0D-E46E185B53B3}" destId="{CE706430-5FBB-45A0-A485-140AD6FF6735}" srcOrd="1" destOrd="0" presId="urn:microsoft.com/office/officeart/2018/2/layout/IconLabelList"/>
    <dgm:cxn modelId="{1678A5B4-097B-45AD-A89A-E65CCA4C8165}" type="presParOf" srcId="{7A0EF99E-129A-405B-BC0D-E46E185B53B3}" destId="{2BBF8E54-36E1-416C-BCF8-CAFC6E26CC74}" srcOrd="2" destOrd="0" presId="urn:microsoft.com/office/officeart/2018/2/layout/IconLabelList"/>
    <dgm:cxn modelId="{FB2ACC1D-6605-4F2F-B2F6-705DD443FD59}" type="presParOf" srcId="{2BBF8E54-36E1-416C-BCF8-CAFC6E26CC74}" destId="{580374CC-8FF9-4E60-8B85-36D556E6C098}" srcOrd="0" destOrd="0" presId="urn:microsoft.com/office/officeart/2018/2/layout/IconLabelList"/>
    <dgm:cxn modelId="{D20BF924-DEA4-4345-BF68-1655D492FA5E}" type="presParOf" srcId="{2BBF8E54-36E1-416C-BCF8-CAFC6E26CC74}" destId="{496F11C3-A93F-4A11-B79B-2F713CD25C70}" srcOrd="1" destOrd="0" presId="urn:microsoft.com/office/officeart/2018/2/layout/IconLabelList"/>
    <dgm:cxn modelId="{AABDC32D-462C-4BFF-B268-41160DE472EF}" type="presParOf" srcId="{2BBF8E54-36E1-416C-BCF8-CAFC6E26CC74}" destId="{C29EB2D3-F8EF-4885-AD71-953A069146B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B55F0-5EEB-4EA2-B8CF-8D3E0CE5FEA2}"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5994ED8E-0089-4E2F-BDC9-4DF0D535ECE5}">
      <dgm:prSet/>
      <dgm:spPr/>
      <dgm:t>
        <a:bodyPr/>
        <a:lstStyle/>
        <a:p>
          <a:r>
            <a:rPr lang="en-US" b="0" i="0"/>
            <a:t>Race </a:t>
          </a:r>
          <a:endParaRPr lang="en-US"/>
        </a:p>
      </dgm:t>
    </dgm:pt>
    <dgm:pt modelId="{C3A2D792-A86E-4481-BB4D-1EC396BDD16E}" type="parTrans" cxnId="{2E6E0C35-FEF4-454F-808D-27A0B9E5F573}">
      <dgm:prSet/>
      <dgm:spPr/>
      <dgm:t>
        <a:bodyPr/>
        <a:lstStyle/>
        <a:p>
          <a:endParaRPr lang="en-US"/>
        </a:p>
      </dgm:t>
    </dgm:pt>
    <dgm:pt modelId="{87ED9CE2-2576-49CA-8525-D01B4E0726F1}" type="sibTrans" cxnId="{2E6E0C35-FEF4-454F-808D-27A0B9E5F573}">
      <dgm:prSet/>
      <dgm:spPr/>
      <dgm:t>
        <a:bodyPr/>
        <a:lstStyle/>
        <a:p>
          <a:endParaRPr lang="en-US"/>
        </a:p>
      </dgm:t>
    </dgm:pt>
    <dgm:pt modelId="{078E76FB-FF28-43FF-9455-2AC8863459D8}">
      <dgm:prSet/>
      <dgm:spPr/>
      <dgm:t>
        <a:bodyPr/>
        <a:lstStyle/>
        <a:p>
          <a:r>
            <a:rPr lang="en-US" b="0" i="0"/>
            <a:t>Ethnicity </a:t>
          </a:r>
          <a:endParaRPr lang="en-US"/>
        </a:p>
      </dgm:t>
    </dgm:pt>
    <dgm:pt modelId="{F6E69AF8-8AE1-4C3D-A777-A23A47FDC341}" type="parTrans" cxnId="{2903DC94-6BC2-4249-BBD3-B7EE248A010F}">
      <dgm:prSet/>
      <dgm:spPr/>
      <dgm:t>
        <a:bodyPr/>
        <a:lstStyle/>
        <a:p>
          <a:endParaRPr lang="en-US"/>
        </a:p>
      </dgm:t>
    </dgm:pt>
    <dgm:pt modelId="{1123B1EB-3C35-42B6-B0BB-C5BF8486931E}" type="sibTrans" cxnId="{2903DC94-6BC2-4249-BBD3-B7EE248A010F}">
      <dgm:prSet/>
      <dgm:spPr/>
      <dgm:t>
        <a:bodyPr/>
        <a:lstStyle/>
        <a:p>
          <a:endParaRPr lang="en-US"/>
        </a:p>
      </dgm:t>
    </dgm:pt>
    <dgm:pt modelId="{A6E2E8DB-833B-4613-A52B-95CC6E86AA6C}">
      <dgm:prSet/>
      <dgm:spPr/>
      <dgm:t>
        <a:bodyPr/>
        <a:lstStyle/>
        <a:p>
          <a:r>
            <a:rPr lang="en-US" b="0" i="0"/>
            <a:t>Culture</a:t>
          </a:r>
          <a:endParaRPr lang="en-US"/>
        </a:p>
      </dgm:t>
    </dgm:pt>
    <dgm:pt modelId="{FA474418-6EBD-4EE8-B95E-6AF4C256F9EA}" type="parTrans" cxnId="{EAB1DC56-4E10-49DF-B9DD-D590606921C4}">
      <dgm:prSet/>
      <dgm:spPr/>
      <dgm:t>
        <a:bodyPr/>
        <a:lstStyle/>
        <a:p>
          <a:endParaRPr lang="en-US"/>
        </a:p>
      </dgm:t>
    </dgm:pt>
    <dgm:pt modelId="{07649995-A608-4405-A257-7FA9D090D670}" type="sibTrans" cxnId="{EAB1DC56-4E10-49DF-B9DD-D590606921C4}">
      <dgm:prSet/>
      <dgm:spPr/>
      <dgm:t>
        <a:bodyPr/>
        <a:lstStyle/>
        <a:p>
          <a:endParaRPr lang="en-US"/>
        </a:p>
      </dgm:t>
    </dgm:pt>
    <dgm:pt modelId="{AF29FCEC-F2A3-4363-A074-1326211355FD}">
      <dgm:prSet/>
      <dgm:spPr/>
      <dgm:t>
        <a:bodyPr/>
        <a:lstStyle/>
        <a:p>
          <a:r>
            <a:rPr lang="en-US" b="0" i="0"/>
            <a:t>Ability </a:t>
          </a:r>
          <a:endParaRPr lang="en-US"/>
        </a:p>
      </dgm:t>
    </dgm:pt>
    <dgm:pt modelId="{74114E07-6B52-4225-A5CD-2D1632CEBE84}" type="parTrans" cxnId="{1609E934-19FF-4CBF-985C-21B1BD0DD39F}">
      <dgm:prSet/>
      <dgm:spPr/>
      <dgm:t>
        <a:bodyPr/>
        <a:lstStyle/>
        <a:p>
          <a:endParaRPr lang="en-US"/>
        </a:p>
      </dgm:t>
    </dgm:pt>
    <dgm:pt modelId="{A44CF34C-4C3C-4AEE-B1FB-3F1E18190052}" type="sibTrans" cxnId="{1609E934-19FF-4CBF-985C-21B1BD0DD39F}">
      <dgm:prSet/>
      <dgm:spPr/>
      <dgm:t>
        <a:bodyPr/>
        <a:lstStyle/>
        <a:p>
          <a:endParaRPr lang="en-US"/>
        </a:p>
      </dgm:t>
    </dgm:pt>
    <dgm:pt modelId="{7FFA682A-B66A-44CB-A919-8B953634D818}">
      <dgm:prSet/>
      <dgm:spPr/>
      <dgm:t>
        <a:bodyPr/>
        <a:lstStyle/>
        <a:p>
          <a:r>
            <a:rPr lang="en-US" b="0" i="0"/>
            <a:t>Gender </a:t>
          </a:r>
          <a:endParaRPr lang="en-US"/>
        </a:p>
      </dgm:t>
    </dgm:pt>
    <dgm:pt modelId="{CAAEB23B-2427-4583-939B-5730103A2FBD}" type="parTrans" cxnId="{B4C3BB18-42C4-47A9-B8E1-E6EF89FEA4F6}">
      <dgm:prSet/>
      <dgm:spPr/>
      <dgm:t>
        <a:bodyPr/>
        <a:lstStyle/>
        <a:p>
          <a:endParaRPr lang="en-US"/>
        </a:p>
      </dgm:t>
    </dgm:pt>
    <dgm:pt modelId="{D565E014-218D-4792-8571-32E6380127C6}" type="sibTrans" cxnId="{B4C3BB18-42C4-47A9-B8E1-E6EF89FEA4F6}">
      <dgm:prSet/>
      <dgm:spPr/>
      <dgm:t>
        <a:bodyPr/>
        <a:lstStyle/>
        <a:p>
          <a:endParaRPr lang="en-US"/>
        </a:p>
      </dgm:t>
    </dgm:pt>
    <dgm:pt modelId="{DCA0367E-7D59-490A-A036-339EE9E0CCA6}">
      <dgm:prSet/>
      <dgm:spPr/>
      <dgm:t>
        <a:bodyPr/>
        <a:lstStyle/>
        <a:p>
          <a:r>
            <a:rPr lang="en-US" b="0" i="0"/>
            <a:t>Age </a:t>
          </a:r>
          <a:endParaRPr lang="en-US"/>
        </a:p>
      </dgm:t>
    </dgm:pt>
    <dgm:pt modelId="{6125F761-06B4-45AA-935D-4F834C825A37}" type="parTrans" cxnId="{8EED2536-EFEF-4A0D-94EB-CA423BE21738}">
      <dgm:prSet/>
      <dgm:spPr/>
      <dgm:t>
        <a:bodyPr/>
        <a:lstStyle/>
        <a:p>
          <a:endParaRPr lang="en-US"/>
        </a:p>
      </dgm:t>
    </dgm:pt>
    <dgm:pt modelId="{803CE4AC-C5EB-4FF9-8588-7AC1D3C1DDAC}" type="sibTrans" cxnId="{8EED2536-EFEF-4A0D-94EB-CA423BE21738}">
      <dgm:prSet/>
      <dgm:spPr/>
      <dgm:t>
        <a:bodyPr/>
        <a:lstStyle/>
        <a:p>
          <a:endParaRPr lang="en-US"/>
        </a:p>
      </dgm:t>
    </dgm:pt>
    <dgm:pt modelId="{0F8DB2BF-6231-4CA0-BB32-627AFB1E0CC5}">
      <dgm:prSet/>
      <dgm:spPr/>
      <dgm:t>
        <a:bodyPr/>
        <a:lstStyle/>
        <a:p>
          <a:r>
            <a:rPr lang="en-US" b="0" i="0"/>
            <a:t>Religion</a:t>
          </a:r>
          <a:endParaRPr lang="en-US"/>
        </a:p>
      </dgm:t>
    </dgm:pt>
    <dgm:pt modelId="{41632B84-7541-4F7A-9F3D-3B40D6F4687E}" type="parTrans" cxnId="{E69C67CB-31E7-401F-AC58-7B9958E91B72}">
      <dgm:prSet/>
      <dgm:spPr/>
      <dgm:t>
        <a:bodyPr/>
        <a:lstStyle/>
        <a:p>
          <a:endParaRPr lang="en-US"/>
        </a:p>
      </dgm:t>
    </dgm:pt>
    <dgm:pt modelId="{9F7CD6C6-3EEF-486C-A82F-E8A52DC4DF99}" type="sibTrans" cxnId="{E69C67CB-31E7-401F-AC58-7B9958E91B72}">
      <dgm:prSet/>
      <dgm:spPr/>
      <dgm:t>
        <a:bodyPr/>
        <a:lstStyle/>
        <a:p>
          <a:endParaRPr lang="en-US"/>
        </a:p>
      </dgm:t>
    </dgm:pt>
    <dgm:pt modelId="{FEE1B2FD-5DB6-4C15-9DE8-8EDF3F9965CF}">
      <dgm:prSet/>
      <dgm:spPr/>
      <dgm:t>
        <a:bodyPr/>
        <a:lstStyle/>
        <a:p>
          <a:r>
            <a:rPr lang="en-US" b="0" i="0"/>
            <a:t>Global </a:t>
          </a:r>
          <a:endParaRPr lang="en-US"/>
        </a:p>
      </dgm:t>
    </dgm:pt>
    <dgm:pt modelId="{E1ADE2C7-035B-4026-BF69-BC9E87E45281}" type="parTrans" cxnId="{75DE3A9D-80C3-4094-9EDF-6AD3FDF660C8}">
      <dgm:prSet/>
      <dgm:spPr/>
      <dgm:t>
        <a:bodyPr/>
        <a:lstStyle/>
        <a:p>
          <a:endParaRPr lang="en-US"/>
        </a:p>
      </dgm:t>
    </dgm:pt>
    <dgm:pt modelId="{55BEFCB5-5D6F-46CB-8EA4-EE1A8A1EF817}" type="sibTrans" cxnId="{75DE3A9D-80C3-4094-9EDF-6AD3FDF660C8}">
      <dgm:prSet/>
      <dgm:spPr/>
      <dgm:t>
        <a:bodyPr/>
        <a:lstStyle/>
        <a:p>
          <a:endParaRPr lang="en-US"/>
        </a:p>
      </dgm:t>
    </dgm:pt>
    <dgm:pt modelId="{EDCBBCF9-C6E1-4B64-9EB4-7F8939CDB35C}">
      <dgm:prSet/>
      <dgm:spPr/>
      <dgm:t>
        <a:bodyPr/>
        <a:lstStyle/>
        <a:p>
          <a:r>
            <a:rPr lang="en-US" b="0" i="0" dirty="0"/>
            <a:t> </a:t>
          </a:r>
          <a:endParaRPr lang="en-US" dirty="0"/>
        </a:p>
      </dgm:t>
    </dgm:pt>
    <dgm:pt modelId="{3CB8B9E0-EB25-48A7-ADEF-8B9D7DE70725}" type="parTrans" cxnId="{9AE108B0-1409-4842-A148-AC576B6D1984}">
      <dgm:prSet/>
      <dgm:spPr/>
      <dgm:t>
        <a:bodyPr/>
        <a:lstStyle/>
        <a:p>
          <a:endParaRPr lang="en-US"/>
        </a:p>
      </dgm:t>
    </dgm:pt>
    <dgm:pt modelId="{BABC9F09-DD37-4F0D-ABA6-DE522F1CAD60}" type="sibTrans" cxnId="{9AE108B0-1409-4842-A148-AC576B6D1984}">
      <dgm:prSet/>
      <dgm:spPr/>
      <dgm:t>
        <a:bodyPr/>
        <a:lstStyle/>
        <a:p>
          <a:endParaRPr lang="en-US"/>
        </a:p>
      </dgm:t>
    </dgm:pt>
    <dgm:pt modelId="{605AC6AB-4044-9A4F-A9F8-A92BF51BD4C8}">
      <dgm:prSet/>
      <dgm:spPr/>
      <dgm:t>
        <a:bodyPr/>
        <a:lstStyle/>
        <a:p>
          <a:r>
            <a:rPr lang="en-US" b="0" i="0"/>
            <a:t>Neurodivergent</a:t>
          </a:r>
          <a:endParaRPr lang="en-US"/>
        </a:p>
      </dgm:t>
    </dgm:pt>
    <dgm:pt modelId="{108F2F73-2370-8D4E-BF71-4BB5B970C01B}" type="parTrans" cxnId="{142FC09B-1ED5-6446-A790-13FC831A2BAC}">
      <dgm:prSet/>
      <dgm:spPr/>
      <dgm:t>
        <a:bodyPr/>
        <a:lstStyle/>
        <a:p>
          <a:endParaRPr lang="en-US"/>
        </a:p>
      </dgm:t>
    </dgm:pt>
    <dgm:pt modelId="{A95777F9-5D27-DC4B-BC62-01080B2AED79}" type="sibTrans" cxnId="{142FC09B-1ED5-6446-A790-13FC831A2BAC}">
      <dgm:prSet/>
      <dgm:spPr/>
      <dgm:t>
        <a:bodyPr/>
        <a:lstStyle/>
        <a:p>
          <a:endParaRPr lang="en-US"/>
        </a:p>
      </dgm:t>
    </dgm:pt>
    <dgm:pt modelId="{95663A5F-6027-A84D-A582-F3FFEF9EFDD4}" type="pres">
      <dgm:prSet presAssocID="{EB0B55F0-5EEB-4EA2-B8CF-8D3E0CE5FEA2}" presName="Name0" presStyleCnt="0">
        <dgm:presLayoutVars>
          <dgm:dir/>
          <dgm:resizeHandles val="exact"/>
        </dgm:presLayoutVars>
      </dgm:prSet>
      <dgm:spPr/>
    </dgm:pt>
    <dgm:pt modelId="{E953477A-8070-414D-AE9A-901276482DDD}" type="pres">
      <dgm:prSet presAssocID="{5994ED8E-0089-4E2F-BDC9-4DF0D535ECE5}" presName="node" presStyleLbl="node1" presStyleIdx="0" presStyleCnt="10">
        <dgm:presLayoutVars>
          <dgm:bulletEnabled val="1"/>
        </dgm:presLayoutVars>
      </dgm:prSet>
      <dgm:spPr/>
    </dgm:pt>
    <dgm:pt modelId="{3500A9ED-8ED7-BE47-AD78-197B9286C6DF}" type="pres">
      <dgm:prSet presAssocID="{87ED9CE2-2576-49CA-8525-D01B4E0726F1}" presName="sibTrans" presStyleLbl="sibTrans1D1" presStyleIdx="0" presStyleCnt="9"/>
      <dgm:spPr/>
    </dgm:pt>
    <dgm:pt modelId="{DEF9AD1A-7450-9340-A5B1-EBF5B1A4AEB8}" type="pres">
      <dgm:prSet presAssocID="{87ED9CE2-2576-49CA-8525-D01B4E0726F1}" presName="connectorText" presStyleLbl="sibTrans1D1" presStyleIdx="0" presStyleCnt="9"/>
      <dgm:spPr/>
    </dgm:pt>
    <dgm:pt modelId="{CE554960-E20A-CB47-AA25-217EDA0AA08A}" type="pres">
      <dgm:prSet presAssocID="{078E76FB-FF28-43FF-9455-2AC8863459D8}" presName="node" presStyleLbl="node1" presStyleIdx="1" presStyleCnt="10">
        <dgm:presLayoutVars>
          <dgm:bulletEnabled val="1"/>
        </dgm:presLayoutVars>
      </dgm:prSet>
      <dgm:spPr/>
    </dgm:pt>
    <dgm:pt modelId="{39E9D11B-EEB3-3F40-BFC6-0C94AACF6D97}" type="pres">
      <dgm:prSet presAssocID="{1123B1EB-3C35-42B6-B0BB-C5BF8486931E}" presName="sibTrans" presStyleLbl="sibTrans1D1" presStyleIdx="1" presStyleCnt="9"/>
      <dgm:spPr/>
    </dgm:pt>
    <dgm:pt modelId="{FBC4972A-177E-2B4D-9F62-68C255B731B8}" type="pres">
      <dgm:prSet presAssocID="{1123B1EB-3C35-42B6-B0BB-C5BF8486931E}" presName="connectorText" presStyleLbl="sibTrans1D1" presStyleIdx="1" presStyleCnt="9"/>
      <dgm:spPr/>
    </dgm:pt>
    <dgm:pt modelId="{77717653-69E0-6C4B-93AB-4E1DA393DEE9}" type="pres">
      <dgm:prSet presAssocID="{A6E2E8DB-833B-4613-A52B-95CC6E86AA6C}" presName="node" presStyleLbl="node1" presStyleIdx="2" presStyleCnt="10">
        <dgm:presLayoutVars>
          <dgm:bulletEnabled val="1"/>
        </dgm:presLayoutVars>
      </dgm:prSet>
      <dgm:spPr/>
    </dgm:pt>
    <dgm:pt modelId="{03A55F4B-6E0B-0D4D-B372-E8AC19D7402B}" type="pres">
      <dgm:prSet presAssocID="{07649995-A608-4405-A257-7FA9D090D670}" presName="sibTrans" presStyleLbl="sibTrans1D1" presStyleIdx="2" presStyleCnt="9"/>
      <dgm:spPr/>
    </dgm:pt>
    <dgm:pt modelId="{8415977A-1592-BF4E-BA96-452843068B2C}" type="pres">
      <dgm:prSet presAssocID="{07649995-A608-4405-A257-7FA9D090D670}" presName="connectorText" presStyleLbl="sibTrans1D1" presStyleIdx="2" presStyleCnt="9"/>
      <dgm:spPr/>
    </dgm:pt>
    <dgm:pt modelId="{8E283C19-DD96-A14B-B2FF-C0C6498D9934}" type="pres">
      <dgm:prSet presAssocID="{AF29FCEC-F2A3-4363-A074-1326211355FD}" presName="node" presStyleLbl="node1" presStyleIdx="3" presStyleCnt="10">
        <dgm:presLayoutVars>
          <dgm:bulletEnabled val="1"/>
        </dgm:presLayoutVars>
      </dgm:prSet>
      <dgm:spPr/>
    </dgm:pt>
    <dgm:pt modelId="{FBB801B1-4FAD-284C-9460-35E8DE7C3AE2}" type="pres">
      <dgm:prSet presAssocID="{A44CF34C-4C3C-4AEE-B1FB-3F1E18190052}" presName="sibTrans" presStyleLbl="sibTrans1D1" presStyleIdx="3" presStyleCnt="9"/>
      <dgm:spPr/>
    </dgm:pt>
    <dgm:pt modelId="{9B21AAF8-3520-0C4D-9F42-92F27AB35214}" type="pres">
      <dgm:prSet presAssocID="{A44CF34C-4C3C-4AEE-B1FB-3F1E18190052}" presName="connectorText" presStyleLbl="sibTrans1D1" presStyleIdx="3" presStyleCnt="9"/>
      <dgm:spPr/>
    </dgm:pt>
    <dgm:pt modelId="{A6D48D03-12A2-E046-9798-D0CD56FDAAD5}" type="pres">
      <dgm:prSet presAssocID="{7FFA682A-B66A-44CB-A919-8B953634D818}" presName="node" presStyleLbl="node1" presStyleIdx="4" presStyleCnt="10">
        <dgm:presLayoutVars>
          <dgm:bulletEnabled val="1"/>
        </dgm:presLayoutVars>
      </dgm:prSet>
      <dgm:spPr/>
    </dgm:pt>
    <dgm:pt modelId="{6F864B10-54EF-F948-9ED7-0764A7FB05DB}" type="pres">
      <dgm:prSet presAssocID="{D565E014-218D-4792-8571-32E6380127C6}" presName="sibTrans" presStyleLbl="sibTrans1D1" presStyleIdx="4" presStyleCnt="9"/>
      <dgm:spPr/>
    </dgm:pt>
    <dgm:pt modelId="{39EA78C1-4F4A-5A40-A0E2-C889A5ABF36B}" type="pres">
      <dgm:prSet presAssocID="{D565E014-218D-4792-8571-32E6380127C6}" presName="connectorText" presStyleLbl="sibTrans1D1" presStyleIdx="4" presStyleCnt="9"/>
      <dgm:spPr/>
    </dgm:pt>
    <dgm:pt modelId="{4E4AB611-7AD0-3140-A516-DD5C7D739114}" type="pres">
      <dgm:prSet presAssocID="{DCA0367E-7D59-490A-A036-339EE9E0CCA6}" presName="node" presStyleLbl="node1" presStyleIdx="5" presStyleCnt="10">
        <dgm:presLayoutVars>
          <dgm:bulletEnabled val="1"/>
        </dgm:presLayoutVars>
      </dgm:prSet>
      <dgm:spPr/>
    </dgm:pt>
    <dgm:pt modelId="{BCC58289-AAD5-2C40-9490-06731B0C7DC6}" type="pres">
      <dgm:prSet presAssocID="{803CE4AC-C5EB-4FF9-8588-7AC1D3C1DDAC}" presName="sibTrans" presStyleLbl="sibTrans1D1" presStyleIdx="5" presStyleCnt="9"/>
      <dgm:spPr/>
    </dgm:pt>
    <dgm:pt modelId="{31E2E4D0-FDAF-114A-9A8F-74473CB6D6D6}" type="pres">
      <dgm:prSet presAssocID="{803CE4AC-C5EB-4FF9-8588-7AC1D3C1DDAC}" presName="connectorText" presStyleLbl="sibTrans1D1" presStyleIdx="5" presStyleCnt="9"/>
      <dgm:spPr/>
    </dgm:pt>
    <dgm:pt modelId="{46422D09-550E-454B-9601-0A868D437DBC}" type="pres">
      <dgm:prSet presAssocID="{0F8DB2BF-6231-4CA0-BB32-627AFB1E0CC5}" presName="node" presStyleLbl="node1" presStyleIdx="6" presStyleCnt="10">
        <dgm:presLayoutVars>
          <dgm:bulletEnabled val="1"/>
        </dgm:presLayoutVars>
      </dgm:prSet>
      <dgm:spPr/>
    </dgm:pt>
    <dgm:pt modelId="{A494958D-AEF1-F74C-8286-6EE5A0985662}" type="pres">
      <dgm:prSet presAssocID="{9F7CD6C6-3EEF-486C-A82F-E8A52DC4DF99}" presName="sibTrans" presStyleLbl="sibTrans1D1" presStyleIdx="6" presStyleCnt="9"/>
      <dgm:spPr/>
    </dgm:pt>
    <dgm:pt modelId="{691B0609-40A7-3443-9F4E-529238BE1094}" type="pres">
      <dgm:prSet presAssocID="{9F7CD6C6-3EEF-486C-A82F-E8A52DC4DF99}" presName="connectorText" presStyleLbl="sibTrans1D1" presStyleIdx="6" presStyleCnt="9"/>
      <dgm:spPr/>
    </dgm:pt>
    <dgm:pt modelId="{AD7CA154-76FB-FB45-A0C2-24BEA291E006}" type="pres">
      <dgm:prSet presAssocID="{FEE1B2FD-5DB6-4C15-9DE8-8EDF3F9965CF}" presName="node" presStyleLbl="node1" presStyleIdx="7" presStyleCnt="10">
        <dgm:presLayoutVars>
          <dgm:bulletEnabled val="1"/>
        </dgm:presLayoutVars>
      </dgm:prSet>
      <dgm:spPr/>
    </dgm:pt>
    <dgm:pt modelId="{FDC53DE4-665E-8A44-B391-705CF606E67C}" type="pres">
      <dgm:prSet presAssocID="{55BEFCB5-5D6F-46CB-8EA4-EE1A8A1EF817}" presName="sibTrans" presStyleLbl="sibTrans1D1" presStyleIdx="7" presStyleCnt="9"/>
      <dgm:spPr/>
    </dgm:pt>
    <dgm:pt modelId="{AA7CD364-0A1C-FE47-AE48-4FF8E9C750EC}" type="pres">
      <dgm:prSet presAssocID="{55BEFCB5-5D6F-46CB-8EA4-EE1A8A1EF817}" presName="connectorText" presStyleLbl="sibTrans1D1" presStyleIdx="7" presStyleCnt="9"/>
      <dgm:spPr/>
    </dgm:pt>
    <dgm:pt modelId="{954B4B19-B48E-B04A-B78E-C5E7802A0194}" type="pres">
      <dgm:prSet presAssocID="{605AC6AB-4044-9A4F-A9F8-A92BF51BD4C8}" presName="node" presStyleLbl="node1" presStyleIdx="8" presStyleCnt="10">
        <dgm:presLayoutVars>
          <dgm:bulletEnabled val="1"/>
        </dgm:presLayoutVars>
      </dgm:prSet>
      <dgm:spPr/>
    </dgm:pt>
    <dgm:pt modelId="{140034A4-7016-F741-B9B4-56C2C5BB4BBF}" type="pres">
      <dgm:prSet presAssocID="{A95777F9-5D27-DC4B-BC62-01080B2AED79}" presName="sibTrans" presStyleLbl="sibTrans1D1" presStyleIdx="8" presStyleCnt="9"/>
      <dgm:spPr/>
    </dgm:pt>
    <dgm:pt modelId="{981319A5-F285-5C4E-B04F-802442997BD2}" type="pres">
      <dgm:prSet presAssocID="{A95777F9-5D27-DC4B-BC62-01080B2AED79}" presName="connectorText" presStyleLbl="sibTrans1D1" presStyleIdx="8" presStyleCnt="9"/>
      <dgm:spPr/>
    </dgm:pt>
    <dgm:pt modelId="{FC3E6039-D8CB-E44E-9C78-EEDF2D7EAB92}" type="pres">
      <dgm:prSet presAssocID="{EDCBBCF9-C6E1-4B64-9EB4-7F8939CDB35C}" presName="node" presStyleLbl="node1" presStyleIdx="9" presStyleCnt="10">
        <dgm:presLayoutVars>
          <dgm:bulletEnabled val="1"/>
        </dgm:presLayoutVars>
      </dgm:prSet>
      <dgm:spPr/>
    </dgm:pt>
  </dgm:ptLst>
  <dgm:cxnLst>
    <dgm:cxn modelId="{BDCBBB05-471B-9B46-8F96-A44E634F331D}" type="presOf" srcId="{AF29FCEC-F2A3-4363-A074-1326211355FD}" destId="{8E283C19-DD96-A14B-B2FF-C0C6498D9934}" srcOrd="0" destOrd="0" presId="urn:microsoft.com/office/officeart/2016/7/layout/RepeatingBendingProcessNew"/>
    <dgm:cxn modelId="{B4C3BB18-42C4-47A9-B8E1-E6EF89FEA4F6}" srcId="{EB0B55F0-5EEB-4EA2-B8CF-8D3E0CE5FEA2}" destId="{7FFA682A-B66A-44CB-A919-8B953634D818}" srcOrd="4" destOrd="0" parTransId="{CAAEB23B-2427-4583-939B-5730103A2FBD}" sibTransId="{D565E014-218D-4792-8571-32E6380127C6}"/>
    <dgm:cxn modelId="{1609E934-19FF-4CBF-985C-21B1BD0DD39F}" srcId="{EB0B55F0-5EEB-4EA2-B8CF-8D3E0CE5FEA2}" destId="{AF29FCEC-F2A3-4363-A074-1326211355FD}" srcOrd="3" destOrd="0" parTransId="{74114E07-6B52-4225-A5CD-2D1632CEBE84}" sibTransId="{A44CF34C-4C3C-4AEE-B1FB-3F1E18190052}"/>
    <dgm:cxn modelId="{2E6E0C35-FEF4-454F-808D-27A0B9E5F573}" srcId="{EB0B55F0-5EEB-4EA2-B8CF-8D3E0CE5FEA2}" destId="{5994ED8E-0089-4E2F-BDC9-4DF0D535ECE5}" srcOrd="0" destOrd="0" parTransId="{C3A2D792-A86E-4481-BB4D-1EC396BDD16E}" sibTransId="{87ED9CE2-2576-49CA-8525-D01B4E0726F1}"/>
    <dgm:cxn modelId="{8EED2536-EFEF-4A0D-94EB-CA423BE21738}" srcId="{EB0B55F0-5EEB-4EA2-B8CF-8D3E0CE5FEA2}" destId="{DCA0367E-7D59-490A-A036-339EE9E0CCA6}" srcOrd="5" destOrd="0" parTransId="{6125F761-06B4-45AA-935D-4F834C825A37}" sibTransId="{803CE4AC-C5EB-4FF9-8588-7AC1D3C1DDAC}"/>
    <dgm:cxn modelId="{85095336-35D6-1F4E-855C-314CE86E955B}" type="presOf" srcId="{DCA0367E-7D59-490A-A036-339EE9E0CCA6}" destId="{4E4AB611-7AD0-3140-A516-DD5C7D739114}" srcOrd="0" destOrd="0" presId="urn:microsoft.com/office/officeart/2016/7/layout/RepeatingBendingProcessNew"/>
    <dgm:cxn modelId="{272E7341-3D3B-A147-8EC5-55AE771C0A06}" type="presOf" srcId="{D565E014-218D-4792-8571-32E6380127C6}" destId="{6F864B10-54EF-F948-9ED7-0764A7FB05DB}" srcOrd="0" destOrd="0" presId="urn:microsoft.com/office/officeart/2016/7/layout/RepeatingBendingProcessNew"/>
    <dgm:cxn modelId="{B5372F45-1CCD-F54B-8EB9-7341DBE6E621}" type="presOf" srcId="{55BEFCB5-5D6F-46CB-8EA4-EE1A8A1EF817}" destId="{FDC53DE4-665E-8A44-B391-705CF606E67C}" srcOrd="0" destOrd="0" presId="urn:microsoft.com/office/officeart/2016/7/layout/RepeatingBendingProcessNew"/>
    <dgm:cxn modelId="{2EC47C65-EF7C-E34B-A67A-22838BA292AB}" type="presOf" srcId="{803CE4AC-C5EB-4FF9-8588-7AC1D3C1DDAC}" destId="{31E2E4D0-FDAF-114A-9A8F-74473CB6D6D6}" srcOrd="1" destOrd="0" presId="urn:microsoft.com/office/officeart/2016/7/layout/RepeatingBendingProcessNew"/>
    <dgm:cxn modelId="{D69CC665-5783-7341-A81D-A6B5F6A5157E}" type="presOf" srcId="{87ED9CE2-2576-49CA-8525-D01B4E0726F1}" destId="{3500A9ED-8ED7-BE47-AD78-197B9286C6DF}" srcOrd="0" destOrd="0" presId="urn:microsoft.com/office/officeart/2016/7/layout/RepeatingBendingProcessNew"/>
    <dgm:cxn modelId="{3C655346-E360-2541-A36A-4C4CCA75326F}" type="presOf" srcId="{605AC6AB-4044-9A4F-A9F8-A92BF51BD4C8}" destId="{954B4B19-B48E-B04A-B78E-C5E7802A0194}" srcOrd="0" destOrd="0" presId="urn:microsoft.com/office/officeart/2016/7/layout/RepeatingBendingProcessNew"/>
    <dgm:cxn modelId="{B1B5F54A-4061-6741-B4FD-938C56CD68BB}" type="presOf" srcId="{EB0B55F0-5EEB-4EA2-B8CF-8D3E0CE5FEA2}" destId="{95663A5F-6027-A84D-A582-F3FFEF9EFDD4}" srcOrd="0" destOrd="0" presId="urn:microsoft.com/office/officeart/2016/7/layout/RepeatingBendingProcessNew"/>
    <dgm:cxn modelId="{E1827E6E-D005-0D47-A7DA-A5EC1401870A}" type="presOf" srcId="{A44CF34C-4C3C-4AEE-B1FB-3F1E18190052}" destId="{9B21AAF8-3520-0C4D-9F42-92F27AB35214}" srcOrd="1" destOrd="0" presId="urn:microsoft.com/office/officeart/2016/7/layout/RepeatingBendingProcessNew"/>
    <dgm:cxn modelId="{BD22E74E-3E39-B74C-99B7-77937AA70225}" type="presOf" srcId="{07649995-A608-4405-A257-7FA9D090D670}" destId="{8415977A-1592-BF4E-BA96-452843068B2C}" srcOrd="1" destOrd="0" presId="urn:microsoft.com/office/officeart/2016/7/layout/RepeatingBendingProcessNew"/>
    <dgm:cxn modelId="{6D37A254-2293-B84D-8AE1-5B3207B36691}" type="presOf" srcId="{9F7CD6C6-3EEF-486C-A82F-E8A52DC4DF99}" destId="{691B0609-40A7-3443-9F4E-529238BE1094}" srcOrd="1" destOrd="0" presId="urn:microsoft.com/office/officeart/2016/7/layout/RepeatingBendingProcessNew"/>
    <dgm:cxn modelId="{583AA255-1779-2B47-81C0-AA66FD737FC1}" type="presOf" srcId="{FEE1B2FD-5DB6-4C15-9DE8-8EDF3F9965CF}" destId="{AD7CA154-76FB-FB45-A0C2-24BEA291E006}" srcOrd="0" destOrd="0" presId="urn:microsoft.com/office/officeart/2016/7/layout/RepeatingBendingProcessNew"/>
    <dgm:cxn modelId="{EAB1DC56-4E10-49DF-B9DD-D590606921C4}" srcId="{EB0B55F0-5EEB-4EA2-B8CF-8D3E0CE5FEA2}" destId="{A6E2E8DB-833B-4613-A52B-95CC6E86AA6C}" srcOrd="2" destOrd="0" parTransId="{FA474418-6EBD-4EE8-B95E-6AF4C256F9EA}" sibTransId="{07649995-A608-4405-A257-7FA9D090D670}"/>
    <dgm:cxn modelId="{DD919478-7E8A-F14C-9494-7CFAAC2F6D88}" type="presOf" srcId="{A95777F9-5D27-DC4B-BC62-01080B2AED79}" destId="{140034A4-7016-F741-B9B4-56C2C5BB4BBF}" srcOrd="0" destOrd="0" presId="urn:microsoft.com/office/officeart/2016/7/layout/RepeatingBendingProcessNew"/>
    <dgm:cxn modelId="{54A7DC7C-50C1-E34E-8B10-ADCA41AD8072}" type="presOf" srcId="{1123B1EB-3C35-42B6-B0BB-C5BF8486931E}" destId="{39E9D11B-EEB3-3F40-BFC6-0C94AACF6D97}" srcOrd="0" destOrd="0" presId="urn:microsoft.com/office/officeart/2016/7/layout/RepeatingBendingProcessNew"/>
    <dgm:cxn modelId="{0FFEA18B-2F7B-C441-BAA7-B74C764F3190}" type="presOf" srcId="{9F7CD6C6-3EEF-486C-A82F-E8A52DC4DF99}" destId="{A494958D-AEF1-F74C-8286-6EE5A0985662}" srcOrd="0" destOrd="0" presId="urn:microsoft.com/office/officeart/2016/7/layout/RepeatingBendingProcessNew"/>
    <dgm:cxn modelId="{E74C0B8E-92A8-0F42-B7B7-297C0F2618AF}" type="presOf" srcId="{07649995-A608-4405-A257-7FA9D090D670}" destId="{03A55F4B-6E0B-0D4D-B372-E8AC19D7402B}" srcOrd="0" destOrd="0" presId="urn:microsoft.com/office/officeart/2016/7/layout/RepeatingBendingProcessNew"/>
    <dgm:cxn modelId="{2903DC94-6BC2-4249-BBD3-B7EE248A010F}" srcId="{EB0B55F0-5EEB-4EA2-B8CF-8D3E0CE5FEA2}" destId="{078E76FB-FF28-43FF-9455-2AC8863459D8}" srcOrd="1" destOrd="0" parTransId="{F6E69AF8-8AE1-4C3D-A777-A23A47FDC341}" sibTransId="{1123B1EB-3C35-42B6-B0BB-C5BF8486931E}"/>
    <dgm:cxn modelId="{62F06199-C5C2-EE43-A769-BA4E3EFE4BC5}" type="presOf" srcId="{1123B1EB-3C35-42B6-B0BB-C5BF8486931E}" destId="{FBC4972A-177E-2B4D-9F62-68C255B731B8}" srcOrd="1" destOrd="0" presId="urn:microsoft.com/office/officeart/2016/7/layout/RepeatingBendingProcessNew"/>
    <dgm:cxn modelId="{142FC09B-1ED5-6446-A790-13FC831A2BAC}" srcId="{EB0B55F0-5EEB-4EA2-B8CF-8D3E0CE5FEA2}" destId="{605AC6AB-4044-9A4F-A9F8-A92BF51BD4C8}" srcOrd="8" destOrd="0" parTransId="{108F2F73-2370-8D4E-BF71-4BB5B970C01B}" sibTransId="{A95777F9-5D27-DC4B-BC62-01080B2AED79}"/>
    <dgm:cxn modelId="{75DE3A9D-80C3-4094-9EDF-6AD3FDF660C8}" srcId="{EB0B55F0-5EEB-4EA2-B8CF-8D3E0CE5FEA2}" destId="{FEE1B2FD-5DB6-4C15-9DE8-8EDF3F9965CF}" srcOrd="7" destOrd="0" parTransId="{E1ADE2C7-035B-4026-BF69-BC9E87E45281}" sibTransId="{55BEFCB5-5D6F-46CB-8EA4-EE1A8A1EF817}"/>
    <dgm:cxn modelId="{C86572A6-89E0-EF43-97FA-E4715B43A29B}" type="presOf" srcId="{A6E2E8DB-833B-4613-A52B-95CC6E86AA6C}" destId="{77717653-69E0-6C4B-93AB-4E1DA393DEE9}" srcOrd="0" destOrd="0" presId="urn:microsoft.com/office/officeart/2016/7/layout/RepeatingBendingProcessNew"/>
    <dgm:cxn modelId="{353296AB-B55C-CA4E-A297-4F87A96B34DB}" type="presOf" srcId="{87ED9CE2-2576-49CA-8525-D01B4E0726F1}" destId="{DEF9AD1A-7450-9340-A5B1-EBF5B1A4AEB8}" srcOrd="1" destOrd="0" presId="urn:microsoft.com/office/officeart/2016/7/layout/RepeatingBendingProcessNew"/>
    <dgm:cxn modelId="{9AE108B0-1409-4842-A148-AC576B6D1984}" srcId="{EB0B55F0-5EEB-4EA2-B8CF-8D3E0CE5FEA2}" destId="{EDCBBCF9-C6E1-4B64-9EB4-7F8939CDB35C}" srcOrd="9" destOrd="0" parTransId="{3CB8B9E0-EB25-48A7-ADEF-8B9D7DE70725}" sibTransId="{BABC9F09-DD37-4F0D-ABA6-DE522F1CAD60}"/>
    <dgm:cxn modelId="{6CBE61B0-6858-6A48-85F1-FB10EC00628E}" type="presOf" srcId="{7FFA682A-B66A-44CB-A919-8B953634D818}" destId="{A6D48D03-12A2-E046-9798-D0CD56FDAAD5}" srcOrd="0" destOrd="0" presId="urn:microsoft.com/office/officeart/2016/7/layout/RepeatingBendingProcessNew"/>
    <dgm:cxn modelId="{0514CCBE-0526-274E-9050-0A2A17249933}" type="presOf" srcId="{5994ED8E-0089-4E2F-BDC9-4DF0D535ECE5}" destId="{E953477A-8070-414D-AE9A-901276482DDD}" srcOrd="0" destOrd="0" presId="urn:microsoft.com/office/officeart/2016/7/layout/RepeatingBendingProcessNew"/>
    <dgm:cxn modelId="{D2CC79C2-8A08-1542-920C-60CEE473DF63}" type="presOf" srcId="{A95777F9-5D27-DC4B-BC62-01080B2AED79}" destId="{981319A5-F285-5C4E-B04F-802442997BD2}" srcOrd="1" destOrd="0" presId="urn:microsoft.com/office/officeart/2016/7/layout/RepeatingBendingProcessNew"/>
    <dgm:cxn modelId="{087286CA-27CD-DE4E-86FD-7FF86529ABF7}" type="presOf" srcId="{EDCBBCF9-C6E1-4B64-9EB4-7F8939CDB35C}" destId="{FC3E6039-D8CB-E44E-9C78-EEDF2D7EAB92}" srcOrd="0" destOrd="0" presId="urn:microsoft.com/office/officeart/2016/7/layout/RepeatingBendingProcessNew"/>
    <dgm:cxn modelId="{E69C67CB-31E7-401F-AC58-7B9958E91B72}" srcId="{EB0B55F0-5EEB-4EA2-B8CF-8D3E0CE5FEA2}" destId="{0F8DB2BF-6231-4CA0-BB32-627AFB1E0CC5}" srcOrd="6" destOrd="0" parTransId="{41632B84-7541-4F7A-9F3D-3B40D6F4687E}" sibTransId="{9F7CD6C6-3EEF-486C-A82F-E8A52DC4DF99}"/>
    <dgm:cxn modelId="{ADCD2DCD-01F5-1D40-A6A3-CCFD5A9FCC80}" type="presOf" srcId="{078E76FB-FF28-43FF-9455-2AC8863459D8}" destId="{CE554960-E20A-CB47-AA25-217EDA0AA08A}" srcOrd="0" destOrd="0" presId="urn:microsoft.com/office/officeart/2016/7/layout/RepeatingBendingProcessNew"/>
    <dgm:cxn modelId="{CB43CACF-78D6-5740-AC4A-F7FD635EC81C}" type="presOf" srcId="{803CE4AC-C5EB-4FF9-8588-7AC1D3C1DDAC}" destId="{BCC58289-AAD5-2C40-9490-06731B0C7DC6}" srcOrd="0" destOrd="0" presId="urn:microsoft.com/office/officeart/2016/7/layout/RepeatingBendingProcessNew"/>
    <dgm:cxn modelId="{F42215D6-FBE6-884A-86F6-4ABE775AE72E}" type="presOf" srcId="{0F8DB2BF-6231-4CA0-BB32-627AFB1E0CC5}" destId="{46422D09-550E-454B-9601-0A868D437DBC}" srcOrd="0" destOrd="0" presId="urn:microsoft.com/office/officeart/2016/7/layout/RepeatingBendingProcessNew"/>
    <dgm:cxn modelId="{9C8F28E8-4387-9F46-861F-813287301E59}" type="presOf" srcId="{55BEFCB5-5D6F-46CB-8EA4-EE1A8A1EF817}" destId="{AA7CD364-0A1C-FE47-AE48-4FF8E9C750EC}" srcOrd="1" destOrd="0" presId="urn:microsoft.com/office/officeart/2016/7/layout/RepeatingBendingProcessNew"/>
    <dgm:cxn modelId="{8D0300EB-B132-3D41-B59E-AB8B38F4DDF1}" type="presOf" srcId="{D565E014-218D-4792-8571-32E6380127C6}" destId="{39EA78C1-4F4A-5A40-A0E2-C889A5ABF36B}" srcOrd="1" destOrd="0" presId="urn:microsoft.com/office/officeart/2016/7/layout/RepeatingBendingProcessNew"/>
    <dgm:cxn modelId="{CCC1B4FC-A4F2-BA43-9F66-4AEDBA2B4213}" type="presOf" srcId="{A44CF34C-4C3C-4AEE-B1FB-3F1E18190052}" destId="{FBB801B1-4FAD-284C-9460-35E8DE7C3AE2}" srcOrd="0" destOrd="0" presId="urn:microsoft.com/office/officeart/2016/7/layout/RepeatingBendingProcessNew"/>
    <dgm:cxn modelId="{470037C5-1349-554F-9EE5-1A4EB4A831C2}" type="presParOf" srcId="{95663A5F-6027-A84D-A582-F3FFEF9EFDD4}" destId="{E953477A-8070-414D-AE9A-901276482DDD}" srcOrd="0" destOrd="0" presId="urn:microsoft.com/office/officeart/2016/7/layout/RepeatingBendingProcessNew"/>
    <dgm:cxn modelId="{97E4DD04-E216-F444-A422-83F76CB05E17}" type="presParOf" srcId="{95663A5F-6027-A84D-A582-F3FFEF9EFDD4}" destId="{3500A9ED-8ED7-BE47-AD78-197B9286C6DF}" srcOrd="1" destOrd="0" presId="urn:microsoft.com/office/officeart/2016/7/layout/RepeatingBendingProcessNew"/>
    <dgm:cxn modelId="{E98D06AA-4421-844D-8D59-8649E597A744}" type="presParOf" srcId="{3500A9ED-8ED7-BE47-AD78-197B9286C6DF}" destId="{DEF9AD1A-7450-9340-A5B1-EBF5B1A4AEB8}" srcOrd="0" destOrd="0" presId="urn:microsoft.com/office/officeart/2016/7/layout/RepeatingBendingProcessNew"/>
    <dgm:cxn modelId="{0B410BA8-3E2B-9947-A006-F7485372F0DD}" type="presParOf" srcId="{95663A5F-6027-A84D-A582-F3FFEF9EFDD4}" destId="{CE554960-E20A-CB47-AA25-217EDA0AA08A}" srcOrd="2" destOrd="0" presId="urn:microsoft.com/office/officeart/2016/7/layout/RepeatingBendingProcessNew"/>
    <dgm:cxn modelId="{26358C26-53E5-2C48-BF86-6A868A24FDE5}" type="presParOf" srcId="{95663A5F-6027-A84D-A582-F3FFEF9EFDD4}" destId="{39E9D11B-EEB3-3F40-BFC6-0C94AACF6D97}" srcOrd="3" destOrd="0" presId="urn:microsoft.com/office/officeart/2016/7/layout/RepeatingBendingProcessNew"/>
    <dgm:cxn modelId="{473923B0-13C8-CE47-9A06-0476A11C4447}" type="presParOf" srcId="{39E9D11B-EEB3-3F40-BFC6-0C94AACF6D97}" destId="{FBC4972A-177E-2B4D-9F62-68C255B731B8}" srcOrd="0" destOrd="0" presId="urn:microsoft.com/office/officeart/2016/7/layout/RepeatingBendingProcessNew"/>
    <dgm:cxn modelId="{05C9395F-BBED-2C49-819F-947854283700}" type="presParOf" srcId="{95663A5F-6027-A84D-A582-F3FFEF9EFDD4}" destId="{77717653-69E0-6C4B-93AB-4E1DA393DEE9}" srcOrd="4" destOrd="0" presId="urn:microsoft.com/office/officeart/2016/7/layout/RepeatingBendingProcessNew"/>
    <dgm:cxn modelId="{06508D11-CB5B-8346-AE67-C981135A4276}" type="presParOf" srcId="{95663A5F-6027-A84D-A582-F3FFEF9EFDD4}" destId="{03A55F4B-6E0B-0D4D-B372-E8AC19D7402B}" srcOrd="5" destOrd="0" presId="urn:microsoft.com/office/officeart/2016/7/layout/RepeatingBendingProcessNew"/>
    <dgm:cxn modelId="{5500EC3C-9BA3-8140-B691-A4E1596DA34B}" type="presParOf" srcId="{03A55F4B-6E0B-0D4D-B372-E8AC19D7402B}" destId="{8415977A-1592-BF4E-BA96-452843068B2C}" srcOrd="0" destOrd="0" presId="urn:microsoft.com/office/officeart/2016/7/layout/RepeatingBendingProcessNew"/>
    <dgm:cxn modelId="{AD658443-B973-5440-9557-1F08CDB9974B}" type="presParOf" srcId="{95663A5F-6027-A84D-A582-F3FFEF9EFDD4}" destId="{8E283C19-DD96-A14B-B2FF-C0C6498D9934}" srcOrd="6" destOrd="0" presId="urn:microsoft.com/office/officeart/2016/7/layout/RepeatingBendingProcessNew"/>
    <dgm:cxn modelId="{9E17B4C6-6BA8-9340-9DC4-983C64083D3C}" type="presParOf" srcId="{95663A5F-6027-A84D-A582-F3FFEF9EFDD4}" destId="{FBB801B1-4FAD-284C-9460-35E8DE7C3AE2}" srcOrd="7" destOrd="0" presId="urn:microsoft.com/office/officeart/2016/7/layout/RepeatingBendingProcessNew"/>
    <dgm:cxn modelId="{1FEDB066-D2C0-E049-88AD-2F147F4C1EAD}" type="presParOf" srcId="{FBB801B1-4FAD-284C-9460-35E8DE7C3AE2}" destId="{9B21AAF8-3520-0C4D-9F42-92F27AB35214}" srcOrd="0" destOrd="0" presId="urn:microsoft.com/office/officeart/2016/7/layout/RepeatingBendingProcessNew"/>
    <dgm:cxn modelId="{E5BC0A19-C394-2F41-BD77-7EA28DAE7B40}" type="presParOf" srcId="{95663A5F-6027-A84D-A582-F3FFEF9EFDD4}" destId="{A6D48D03-12A2-E046-9798-D0CD56FDAAD5}" srcOrd="8" destOrd="0" presId="urn:microsoft.com/office/officeart/2016/7/layout/RepeatingBendingProcessNew"/>
    <dgm:cxn modelId="{D2092CD7-577F-264B-A0E7-10FC7D9561E4}" type="presParOf" srcId="{95663A5F-6027-A84D-A582-F3FFEF9EFDD4}" destId="{6F864B10-54EF-F948-9ED7-0764A7FB05DB}" srcOrd="9" destOrd="0" presId="urn:microsoft.com/office/officeart/2016/7/layout/RepeatingBendingProcessNew"/>
    <dgm:cxn modelId="{3BFBDD50-4510-8E4C-9A44-435354EBCEB4}" type="presParOf" srcId="{6F864B10-54EF-F948-9ED7-0764A7FB05DB}" destId="{39EA78C1-4F4A-5A40-A0E2-C889A5ABF36B}" srcOrd="0" destOrd="0" presId="urn:microsoft.com/office/officeart/2016/7/layout/RepeatingBendingProcessNew"/>
    <dgm:cxn modelId="{6B68E15D-CCC9-7145-B546-23254115D462}" type="presParOf" srcId="{95663A5F-6027-A84D-A582-F3FFEF9EFDD4}" destId="{4E4AB611-7AD0-3140-A516-DD5C7D739114}" srcOrd="10" destOrd="0" presId="urn:microsoft.com/office/officeart/2016/7/layout/RepeatingBendingProcessNew"/>
    <dgm:cxn modelId="{8082DC86-F03F-8B41-86DB-0FC8EA07EFD7}" type="presParOf" srcId="{95663A5F-6027-A84D-A582-F3FFEF9EFDD4}" destId="{BCC58289-AAD5-2C40-9490-06731B0C7DC6}" srcOrd="11" destOrd="0" presId="urn:microsoft.com/office/officeart/2016/7/layout/RepeatingBendingProcessNew"/>
    <dgm:cxn modelId="{5F25A647-F85E-7F48-AAA7-95CDFC21DB62}" type="presParOf" srcId="{BCC58289-AAD5-2C40-9490-06731B0C7DC6}" destId="{31E2E4D0-FDAF-114A-9A8F-74473CB6D6D6}" srcOrd="0" destOrd="0" presId="urn:microsoft.com/office/officeart/2016/7/layout/RepeatingBendingProcessNew"/>
    <dgm:cxn modelId="{75FC63DF-8BF1-0B45-A470-8664CE8AF7F4}" type="presParOf" srcId="{95663A5F-6027-A84D-A582-F3FFEF9EFDD4}" destId="{46422D09-550E-454B-9601-0A868D437DBC}" srcOrd="12" destOrd="0" presId="urn:microsoft.com/office/officeart/2016/7/layout/RepeatingBendingProcessNew"/>
    <dgm:cxn modelId="{D96F2A75-70B5-E947-9DC4-77CB7FEDBE31}" type="presParOf" srcId="{95663A5F-6027-A84D-A582-F3FFEF9EFDD4}" destId="{A494958D-AEF1-F74C-8286-6EE5A0985662}" srcOrd="13" destOrd="0" presId="urn:microsoft.com/office/officeart/2016/7/layout/RepeatingBendingProcessNew"/>
    <dgm:cxn modelId="{8C33A249-1C3E-B646-B84A-03F8B358C70E}" type="presParOf" srcId="{A494958D-AEF1-F74C-8286-6EE5A0985662}" destId="{691B0609-40A7-3443-9F4E-529238BE1094}" srcOrd="0" destOrd="0" presId="urn:microsoft.com/office/officeart/2016/7/layout/RepeatingBendingProcessNew"/>
    <dgm:cxn modelId="{F290A799-D985-AE49-82D8-60AD60811433}" type="presParOf" srcId="{95663A5F-6027-A84D-A582-F3FFEF9EFDD4}" destId="{AD7CA154-76FB-FB45-A0C2-24BEA291E006}" srcOrd="14" destOrd="0" presId="urn:microsoft.com/office/officeart/2016/7/layout/RepeatingBendingProcessNew"/>
    <dgm:cxn modelId="{DAEE066E-D23C-C04D-82C1-A5357514E693}" type="presParOf" srcId="{95663A5F-6027-A84D-A582-F3FFEF9EFDD4}" destId="{FDC53DE4-665E-8A44-B391-705CF606E67C}" srcOrd="15" destOrd="0" presId="urn:microsoft.com/office/officeart/2016/7/layout/RepeatingBendingProcessNew"/>
    <dgm:cxn modelId="{FC924197-F21F-7E4D-9532-D665F2C3B63D}" type="presParOf" srcId="{FDC53DE4-665E-8A44-B391-705CF606E67C}" destId="{AA7CD364-0A1C-FE47-AE48-4FF8E9C750EC}" srcOrd="0" destOrd="0" presId="urn:microsoft.com/office/officeart/2016/7/layout/RepeatingBendingProcessNew"/>
    <dgm:cxn modelId="{B46C3A79-748B-F044-90F0-AB0AE2E94A0F}" type="presParOf" srcId="{95663A5F-6027-A84D-A582-F3FFEF9EFDD4}" destId="{954B4B19-B48E-B04A-B78E-C5E7802A0194}" srcOrd="16" destOrd="0" presId="urn:microsoft.com/office/officeart/2016/7/layout/RepeatingBendingProcessNew"/>
    <dgm:cxn modelId="{C17C4617-5358-7344-B29C-1DF81409042A}" type="presParOf" srcId="{95663A5F-6027-A84D-A582-F3FFEF9EFDD4}" destId="{140034A4-7016-F741-B9B4-56C2C5BB4BBF}" srcOrd="17" destOrd="0" presId="urn:microsoft.com/office/officeart/2016/7/layout/RepeatingBendingProcessNew"/>
    <dgm:cxn modelId="{BCAEF18C-286B-4A42-8628-8939CB5F268F}" type="presParOf" srcId="{140034A4-7016-F741-B9B4-56C2C5BB4BBF}" destId="{981319A5-F285-5C4E-B04F-802442997BD2}" srcOrd="0" destOrd="0" presId="urn:microsoft.com/office/officeart/2016/7/layout/RepeatingBendingProcessNew"/>
    <dgm:cxn modelId="{EB34A7C3-F2A3-0740-9935-97D551FA43CC}" type="presParOf" srcId="{95663A5F-6027-A84D-A582-F3FFEF9EFDD4}" destId="{FC3E6039-D8CB-E44E-9C78-EEDF2D7EAB92}"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F5BF3-57E0-46CC-9EDB-230B16E3C035}" type="doc">
      <dgm:prSet loTypeId="urn:microsoft.com/office/officeart/2005/8/layout/default" loCatId="list" qsTypeId="urn:microsoft.com/office/officeart/2005/8/quickstyle/simple2" qsCatId="simple" csTypeId="urn:microsoft.com/office/officeart/2005/8/colors/accent0_3" csCatId="mainScheme"/>
      <dgm:spPr/>
      <dgm:t>
        <a:bodyPr/>
        <a:lstStyle/>
        <a:p>
          <a:endParaRPr lang="en-US"/>
        </a:p>
      </dgm:t>
    </dgm:pt>
    <dgm:pt modelId="{DECBC695-24A7-4BA1-927E-5A91CC89F248}">
      <dgm:prSet/>
      <dgm:spPr/>
      <dgm:t>
        <a:bodyPr/>
        <a:lstStyle/>
        <a:p>
          <a:r>
            <a:rPr lang="en-US" b="0" i="0" dirty="0"/>
            <a:t>Racial/ethnic identity</a:t>
          </a:r>
          <a:endParaRPr lang="en-US" dirty="0"/>
        </a:p>
      </dgm:t>
    </dgm:pt>
    <dgm:pt modelId="{2D449F67-B6BC-4F8E-BA94-4F61CA7B4F76}" type="parTrans" cxnId="{A4605EA8-167F-4FD2-BB2A-AB234374F3A7}">
      <dgm:prSet/>
      <dgm:spPr/>
      <dgm:t>
        <a:bodyPr/>
        <a:lstStyle/>
        <a:p>
          <a:endParaRPr lang="en-US"/>
        </a:p>
      </dgm:t>
    </dgm:pt>
    <dgm:pt modelId="{7C4B9D71-4BD1-489C-AFB8-6F046131E24F}" type="sibTrans" cxnId="{A4605EA8-167F-4FD2-BB2A-AB234374F3A7}">
      <dgm:prSet/>
      <dgm:spPr/>
      <dgm:t>
        <a:bodyPr/>
        <a:lstStyle/>
        <a:p>
          <a:endParaRPr lang="en-US"/>
        </a:p>
      </dgm:t>
    </dgm:pt>
    <dgm:pt modelId="{D10A660F-6FE2-4B05-A218-E1259D1AC005}">
      <dgm:prSet/>
      <dgm:spPr/>
      <dgm:t>
        <a:bodyPr/>
        <a:lstStyle/>
        <a:p>
          <a:r>
            <a:rPr lang="en-US" b="0" i="0"/>
            <a:t>Gender identity</a:t>
          </a:r>
          <a:endParaRPr lang="en-US"/>
        </a:p>
      </dgm:t>
    </dgm:pt>
    <dgm:pt modelId="{AE4810F6-DD7E-45FD-97BA-B1F57AC94034}" type="parTrans" cxnId="{D6AF19A6-F629-4ECE-9338-69E3EA3C16C1}">
      <dgm:prSet/>
      <dgm:spPr/>
      <dgm:t>
        <a:bodyPr/>
        <a:lstStyle/>
        <a:p>
          <a:endParaRPr lang="en-US"/>
        </a:p>
      </dgm:t>
    </dgm:pt>
    <dgm:pt modelId="{09A6B8EA-476C-4554-ABCD-5B7764D4A7BE}" type="sibTrans" cxnId="{D6AF19A6-F629-4ECE-9338-69E3EA3C16C1}">
      <dgm:prSet/>
      <dgm:spPr/>
      <dgm:t>
        <a:bodyPr/>
        <a:lstStyle/>
        <a:p>
          <a:endParaRPr lang="en-US"/>
        </a:p>
      </dgm:t>
    </dgm:pt>
    <dgm:pt modelId="{DF3426EA-1C51-4A78-B2B7-E0DED6A442A4}">
      <dgm:prSet/>
      <dgm:spPr/>
      <dgm:t>
        <a:bodyPr/>
        <a:lstStyle/>
        <a:p>
          <a:r>
            <a:rPr lang="en-US" b="0" i="0"/>
            <a:t>Political affiliation</a:t>
          </a:r>
          <a:endParaRPr lang="en-US"/>
        </a:p>
      </dgm:t>
    </dgm:pt>
    <dgm:pt modelId="{F3265744-EA96-40AB-B39E-1A0A8AA1D37F}" type="parTrans" cxnId="{36DFFBA2-A03C-4296-8E89-EDCB6BFADDE1}">
      <dgm:prSet/>
      <dgm:spPr/>
      <dgm:t>
        <a:bodyPr/>
        <a:lstStyle/>
        <a:p>
          <a:endParaRPr lang="en-US"/>
        </a:p>
      </dgm:t>
    </dgm:pt>
    <dgm:pt modelId="{27E29C8C-4AFE-416E-94AD-92EBBC37DDF5}" type="sibTrans" cxnId="{36DFFBA2-A03C-4296-8E89-EDCB6BFADDE1}">
      <dgm:prSet/>
      <dgm:spPr/>
      <dgm:t>
        <a:bodyPr/>
        <a:lstStyle/>
        <a:p>
          <a:endParaRPr lang="en-US"/>
        </a:p>
      </dgm:t>
    </dgm:pt>
    <dgm:pt modelId="{F1FD7DF0-B396-44FB-8C72-5212CF3A9694}">
      <dgm:prSet/>
      <dgm:spPr/>
      <dgm:t>
        <a:bodyPr/>
        <a:lstStyle/>
        <a:p>
          <a:r>
            <a:rPr lang="en-US" b="0" i="0"/>
            <a:t>Economic background</a:t>
          </a:r>
          <a:endParaRPr lang="en-US"/>
        </a:p>
      </dgm:t>
    </dgm:pt>
    <dgm:pt modelId="{FC0C9C36-72DD-4C1B-97BB-869A881B9F70}" type="parTrans" cxnId="{9B1C4A49-0A6E-4235-B2B3-AC8D25C5E69D}">
      <dgm:prSet/>
      <dgm:spPr/>
      <dgm:t>
        <a:bodyPr/>
        <a:lstStyle/>
        <a:p>
          <a:endParaRPr lang="en-US"/>
        </a:p>
      </dgm:t>
    </dgm:pt>
    <dgm:pt modelId="{FF47825E-0C4D-439E-898A-07ADF7ED50C5}" type="sibTrans" cxnId="{9B1C4A49-0A6E-4235-B2B3-AC8D25C5E69D}">
      <dgm:prSet/>
      <dgm:spPr/>
      <dgm:t>
        <a:bodyPr/>
        <a:lstStyle/>
        <a:p>
          <a:endParaRPr lang="en-US"/>
        </a:p>
      </dgm:t>
    </dgm:pt>
    <dgm:pt modelId="{A2A83947-BF91-4ADA-A225-4D44F0FA7AB0}">
      <dgm:prSet/>
      <dgm:spPr/>
      <dgm:t>
        <a:bodyPr/>
        <a:lstStyle/>
        <a:p>
          <a:r>
            <a:rPr lang="en-US" b="0" i="0"/>
            <a:t>Religious affiliation</a:t>
          </a:r>
          <a:endParaRPr lang="en-US"/>
        </a:p>
      </dgm:t>
    </dgm:pt>
    <dgm:pt modelId="{95DA294F-C72A-4877-94A7-A3EA09DD5CE1}" type="parTrans" cxnId="{4DEE83A9-EE88-4FB3-9A10-A38C02248E15}">
      <dgm:prSet/>
      <dgm:spPr/>
      <dgm:t>
        <a:bodyPr/>
        <a:lstStyle/>
        <a:p>
          <a:endParaRPr lang="en-US"/>
        </a:p>
      </dgm:t>
    </dgm:pt>
    <dgm:pt modelId="{C5A57A66-EC17-468F-87CE-69B9157F8D40}" type="sibTrans" cxnId="{4DEE83A9-EE88-4FB3-9A10-A38C02248E15}">
      <dgm:prSet/>
      <dgm:spPr/>
      <dgm:t>
        <a:bodyPr/>
        <a:lstStyle/>
        <a:p>
          <a:endParaRPr lang="en-US"/>
        </a:p>
      </dgm:t>
    </dgm:pt>
    <dgm:pt modelId="{7B79AE81-78E7-4C48-AB35-C2EC38AABC46}">
      <dgm:prSet/>
      <dgm:spPr/>
      <dgm:t>
        <a:bodyPr/>
        <a:lstStyle/>
        <a:p>
          <a:r>
            <a:rPr lang="en-US" b="0" i="0"/>
            <a:t>Disability status</a:t>
          </a:r>
          <a:endParaRPr lang="en-US"/>
        </a:p>
      </dgm:t>
    </dgm:pt>
    <dgm:pt modelId="{6E1427BD-6767-42FB-BB3A-82DB81AB74AB}" type="parTrans" cxnId="{EF1DF201-B17E-4C6C-A316-D51BEB847242}">
      <dgm:prSet/>
      <dgm:spPr/>
      <dgm:t>
        <a:bodyPr/>
        <a:lstStyle/>
        <a:p>
          <a:endParaRPr lang="en-US"/>
        </a:p>
      </dgm:t>
    </dgm:pt>
    <dgm:pt modelId="{044D5370-3FFC-437B-AB73-BF0C609BD377}" type="sibTrans" cxnId="{EF1DF201-B17E-4C6C-A316-D51BEB847242}">
      <dgm:prSet/>
      <dgm:spPr/>
      <dgm:t>
        <a:bodyPr/>
        <a:lstStyle/>
        <a:p>
          <a:endParaRPr lang="en-US"/>
        </a:p>
      </dgm:t>
    </dgm:pt>
    <dgm:pt modelId="{8F0CB867-0AF6-498E-9BAA-54E610C9561E}">
      <dgm:prSet/>
      <dgm:spPr/>
      <dgm:t>
        <a:bodyPr/>
        <a:lstStyle/>
        <a:p>
          <a:r>
            <a:rPr lang="en-US"/>
            <a:t>Sexual Identity </a:t>
          </a:r>
          <a:br>
            <a:rPr lang="en-US"/>
          </a:br>
          <a:br>
            <a:rPr lang="en-US"/>
          </a:br>
          <a:endParaRPr lang="en-US"/>
        </a:p>
      </dgm:t>
    </dgm:pt>
    <dgm:pt modelId="{9E038C69-BC83-4D2C-BCBF-4BB55C1017DC}" type="parTrans" cxnId="{51542E0F-8F79-4C5F-A6D4-FF56EC50F08B}">
      <dgm:prSet/>
      <dgm:spPr/>
      <dgm:t>
        <a:bodyPr/>
        <a:lstStyle/>
        <a:p>
          <a:endParaRPr lang="en-US"/>
        </a:p>
      </dgm:t>
    </dgm:pt>
    <dgm:pt modelId="{D9B1FD3F-1B5E-4AD0-8E2D-8AF67D72607A}" type="sibTrans" cxnId="{51542E0F-8F79-4C5F-A6D4-FF56EC50F08B}">
      <dgm:prSet/>
      <dgm:spPr/>
      <dgm:t>
        <a:bodyPr/>
        <a:lstStyle/>
        <a:p>
          <a:endParaRPr lang="en-US"/>
        </a:p>
      </dgm:t>
    </dgm:pt>
    <dgm:pt modelId="{8AC9EB49-3A97-BD4C-A7FF-514D1B93CBD7}" type="pres">
      <dgm:prSet presAssocID="{C46F5BF3-57E0-46CC-9EDB-230B16E3C035}" presName="diagram" presStyleCnt="0">
        <dgm:presLayoutVars>
          <dgm:dir/>
          <dgm:resizeHandles val="exact"/>
        </dgm:presLayoutVars>
      </dgm:prSet>
      <dgm:spPr/>
    </dgm:pt>
    <dgm:pt modelId="{0235F8D8-DDE3-5747-9C18-9B901171FD73}" type="pres">
      <dgm:prSet presAssocID="{DECBC695-24A7-4BA1-927E-5A91CC89F248}" presName="node" presStyleLbl="node1" presStyleIdx="0" presStyleCnt="7">
        <dgm:presLayoutVars>
          <dgm:bulletEnabled val="1"/>
        </dgm:presLayoutVars>
      </dgm:prSet>
      <dgm:spPr/>
    </dgm:pt>
    <dgm:pt modelId="{C3370F8D-09EB-1746-AD9D-2852F772830D}" type="pres">
      <dgm:prSet presAssocID="{7C4B9D71-4BD1-489C-AFB8-6F046131E24F}" presName="sibTrans" presStyleCnt="0"/>
      <dgm:spPr/>
    </dgm:pt>
    <dgm:pt modelId="{C77D39E5-1019-3E49-87D7-A04DC7B52CF2}" type="pres">
      <dgm:prSet presAssocID="{D10A660F-6FE2-4B05-A218-E1259D1AC005}" presName="node" presStyleLbl="node1" presStyleIdx="1" presStyleCnt="7">
        <dgm:presLayoutVars>
          <dgm:bulletEnabled val="1"/>
        </dgm:presLayoutVars>
      </dgm:prSet>
      <dgm:spPr/>
    </dgm:pt>
    <dgm:pt modelId="{545887B1-A75A-7543-9267-526A30955F54}" type="pres">
      <dgm:prSet presAssocID="{09A6B8EA-476C-4554-ABCD-5B7764D4A7BE}" presName="sibTrans" presStyleCnt="0"/>
      <dgm:spPr/>
    </dgm:pt>
    <dgm:pt modelId="{61ED5660-9FD8-1046-8424-D3228ECB6D3E}" type="pres">
      <dgm:prSet presAssocID="{DF3426EA-1C51-4A78-B2B7-E0DED6A442A4}" presName="node" presStyleLbl="node1" presStyleIdx="2" presStyleCnt="7">
        <dgm:presLayoutVars>
          <dgm:bulletEnabled val="1"/>
        </dgm:presLayoutVars>
      </dgm:prSet>
      <dgm:spPr/>
    </dgm:pt>
    <dgm:pt modelId="{DE1CCE03-5B32-3543-BA2D-567515FF651C}" type="pres">
      <dgm:prSet presAssocID="{27E29C8C-4AFE-416E-94AD-92EBBC37DDF5}" presName="sibTrans" presStyleCnt="0"/>
      <dgm:spPr/>
    </dgm:pt>
    <dgm:pt modelId="{CA7A1C89-471B-D54A-962E-31B6A3D80FCA}" type="pres">
      <dgm:prSet presAssocID="{F1FD7DF0-B396-44FB-8C72-5212CF3A9694}" presName="node" presStyleLbl="node1" presStyleIdx="3" presStyleCnt="7">
        <dgm:presLayoutVars>
          <dgm:bulletEnabled val="1"/>
        </dgm:presLayoutVars>
      </dgm:prSet>
      <dgm:spPr/>
    </dgm:pt>
    <dgm:pt modelId="{A78BF945-8EC3-C146-89E6-7D04E6687E98}" type="pres">
      <dgm:prSet presAssocID="{FF47825E-0C4D-439E-898A-07ADF7ED50C5}" presName="sibTrans" presStyleCnt="0"/>
      <dgm:spPr/>
    </dgm:pt>
    <dgm:pt modelId="{F670D05A-2AF1-8447-B7F8-8047AF51F6F5}" type="pres">
      <dgm:prSet presAssocID="{A2A83947-BF91-4ADA-A225-4D44F0FA7AB0}" presName="node" presStyleLbl="node1" presStyleIdx="4" presStyleCnt="7">
        <dgm:presLayoutVars>
          <dgm:bulletEnabled val="1"/>
        </dgm:presLayoutVars>
      </dgm:prSet>
      <dgm:spPr/>
    </dgm:pt>
    <dgm:pt modelId="{FDD662BC-D0E9-2346-BDDB-D390AE5A5AF2}" type="pres">
      <dgm:prSet presAssocID="{C5A57A66-EC17-468F-87CE-69B9157F8D40}" presName="sibTrans" presStyleCnt="0"/>
      <dgm:spPr/>
    </dgm:pt>
    <dgm:pt modelId="{AAE3566C-239C-8B46-80E4-3AFD5A287118}" type="pres">
      <dgm:prSet presAssocID="{7B79AE81-78E7-4C48-AB35-C2EC38AABC46}" presName="node" presStyleLbl="node1" presStyleIdx="5" presStyleCnt="7">
        <dgm:presLayoutVars>
          <dgm:bulletEnabled val="1"/>
        </dgm:presLayoutVars>
      </dgm:prSet>
      <dgm:spPr/>
    </dgm:pt>
    <dgm:pt modelId="{2FE37D85-E880-5342-8229-D45922B862B3}" type="pres">
      <dgm:prSet presAssocID="{044D5370-3FFC-437B-AB73-BF0C609BD377}" presName="sibTrans" presStyleCnt="0"/>
      <dgm:spPr/>
    </dgm:pt>
    <dgm:pt modelId="{D0049B85-779A-0A4D-8DA8-83D27BA97F23}" type="pres">
      <dgm:prSet presAssocID="{8F0CB867-0AF6-498E-9BAA-54E610C9561E}" presName="node" presStyleLbl="node1" presStyleIdx="6" presStyleCnt="7">
        <dgm:presLayoutVars>
          <dgm:bulletEnabled val="1"/>
        </dgm:presLayoutVars>
      </dgm:prSet>
      <dgm:spPr/>
    </dgm:pt>
  </dgm:ptLst>
  <dgm:cxnLst>
    <dgm:cxn modelId="{EF1DF201-B17E-4C6C-A316-D51BEB847242}" srcId="{C46F5BF3-57E0-46CC-9EDB-230B16E3C035}" destId="{7B79AE81-78E7-4C48-AB35-C2EC38AABC46}" srcOrd="5" destOrd="0" parTransId="{6E1427BD-6767-42FB-BB3A-82DB81AB74AB}" sibTransId="{044D5370-3FFC-437B-AB73-BF0C609BD377}"/>
    <dgm:cxn modelId="{51542E0F-8F79-4C5F-A6D4-FF56EC50F08B}" srcId="{C46F5BF3-57E0-46CC-9EDB-230B16E3C035}" destId="{8F0CB867-0AF6-498E-9BAA-54E610C9561E}" srcOrd="6" destOrd="0" parTransId="{9E038C69-BC83-4D2C-BCBF-4BB55C1017DC}" sibTransId="{D9B1FD3F-1B5E-4AD0-8E2D-8AF67D72607A}"/>
    <dgm:cxn modelId="{70CE892B-A72B-D449-B4AF-AF8E35DCBE50}" type="presOf" srcId="{DF3426EA-1C51-4A78-B2B7-E0DED6A442A4}" destId="{61ED5660-9FD8-1046-8424-D3228ECB6D3E}" srcOrd="0" destOrd="0" presId="urn:microsoft.com/office/officeart/2005/8/layout/default"/>
    <dgm:cxn modelId="{9B1C4A49-0A6E-4235-B2B3-AC8D25C5E69D}" srcId="{C46F5BF3-57E0-46CC-9EDB-230B16E3C035}" destId="{F1FD7DF0-B396-44FB-8C72-5212CF3A9694}" srcOrd="3" destOrd="0" parTransId="{FC0C9C36-72DD-4C1B-97BB-869A881B9F70}" sibTransId="{FF47825E-0C4D-439E-898A-07ADF7ED50C5}"/>
    <dgm:cxn modelId="{4C253193-5822-724E-89D0-D800DA5370A8}" type="presOf" srcId="{F1FD7DF0-B396-44FB-8C72-5212CF3A9694}" destId="{CA7A1C89-471B-D54A-962E-31B6A3D80FCA}" srcOrd="0" destOrd="0" presId="urn:microsoft.com/office/officeart/2005/8/layout/default"/>
    <dgm:cxn modelId="{15C1E593-FB2E-9F4A-9FF3-406CAFA97D35}" type="presOf" srcId="{8F0CB867-0AF6-498E-9BAA-54E610C9561E}" destId="{D0049B85-779A-0A4D-8DA8-83D27BA97F23}" srcOrd="0" destOrd="0" presId="urn:microsoft.com/office/officeart/2005/8/layout/default"/>
    <dgm:cxn modelId="{13700596-258C-B547-911B-BD6E7815BF63}" type="presOf" srcId="{C46F5BF3-57E0-46CC-9EDB-230B16E3C035}" destId="{8AC9EB49-3A97-BD4C-A7FF-514D1B93CBD7}" srcOrd="0" destOrd="0" presId="urn:microsoft.com/office/officeart/2005/8/layout/default"/>
    <dgm:cxn modelId="{36DFFBA2-A03C-4296-8E89-EDCB6BFADDE1}" srcId="{C46F5BF3-57E0-46CC-9EDB-230B16E3C035}" destId="{DF3426EA-1C51-4A78-B2B7-E0DED6A442A4}" srcOrd="2" destOrd="0" parTransId="{F3265744-EA96-40AB-B39E-1A0A8AA1D37F}" sibTransId="{27E29C8C-4AFE-416E-94AD-92EBBC37DDF5}"/>
    <dgm:cxn modelId="{20E4C3A3-951D-8F48-A73C-267000840D0F}" type="presOf" srcId="{7B79AE81-78E7-4C48-AB35-C2EC38AABC46}" destId="{AAE3566C-239C-8B46-80E4-3AFD5A287118}" srcOrd="0" destOrd="0" presId="urn:microsoft.com/office/officeart/2005/8/layout/default"/>
    <dgm:cxn modelId="{D3551AA4-FEC9-AD42-A2BA-EA9D2AC6ACDF}" type="presOf" srcId="{D10A660F-6FE2-4B05-A218-E1259D1AC005}" destId="{C77D39E5-1019-3E49-87D7-A04DC7B52CF2}" srcOrd="0" destOrd="0" presId="urn:microsoft.com/office/officeart/2005/8/layout/default"/>
    <dgm:cxn modelId="{D6AF19A6-F629-4ECE-9338-69E3EA3C16C1}" srcId="{C46F5BF3-57E0-46CC-9EDB-230B16E3C035}" destId="{D10A660F-6FE2-4B05-A218-E1259D1AC005}" srcOrd="1" destOrd="0" parTransId="{AE4810F6-DD7E-45FD-97BA-B1F57AC94034}" sibTransId="{09A6B8EA-476C-4554-ABCD-5B7764D4A7BE}"/>
    <dgm:cxn modelId="{A4605EA8-167F-4FD2-BB2A-AB234374F3A7}" srcId="{C46F5BF3-57E0-46CC-9EDB-230B16E3C035}" destId="{DECBC695-24A7-4BA1-927E-5A91CC89F248}" srcOrd="0" destOrd="0" parTransId="{2D449F67-B6BC-4F8E-BA94-4F61CA7B4F76}" sibTransId="{7C4B9D71-4BD1-489C-AFB8-6F046131E24F}"/>
    <dgm:cxn modelId="{4DEE83A9-EE88-4FB3-9A10-A38C02248E15}" srcId="{C46F5BF3-57E0-46CC-9EDB-230B16E3C035}" destId="{A2A83947-BF91-4ADA-A225-4D44F0FA7AB0}" srcOrd="4" destOrd="0" parTransId="{95DA294F-C72A-4877-94A7-A3EA09DD5CE1}" sibTransId="{C5A57A66-EC17-468F-87CE-69B9157F8D40}"/>
    <dgm:cxn modelId="{66D36CB9-C9A4-D448-9C56-79E7E18DDF66}" type="presOf" srcId="{A2A83947-BF91-4ADA-A225-4D44F0FA7AB0}" destId="{F670D05A-2AF1-8447-B7F8-8047AF51F6F5}" srcOrd="0" destOrd="0" presId="urn:microsoft.com/office/officeart/2005/8/layout/default"/>
    <dgm:cxn modelId="{FDEFB4C8-6CFC-B746-BB2E-7F43E4FD961D}" type="presOf" srcId="{DECBC695-24A7-4BA1-927E-5A91CC89F248}" destId="{0235F8D8-DDE3-5747-9C18-9B901171FD73}" srcOrd="0" destOrd="0" presId="urn:microsoft.com/office/officeart/2005/8/layout/default"/>
    <dgm:cxn modelId="{D264B9FB-2ADF-994B-A0EA-8EB031910D25}" type="presParOf" srcId="{8AC9EB49-3A97-BD4C-A7FF-514D1B93CBD7}" destId="{0235F8D8-DDE3-5747-9C18-9B901171FD73}" srcOrd="0" destOrd="0" presId="urn:microsoft.com/office/officeart/2005/8/layout/default"/>
    <dgm:cxn modelId="{2D88F9E4-208C-FD40-BF86-109427D5713E}" type="presParOf" srcId="{8AC9EB49-3A97-BD4C-A7FF-514D1B93CBD7}" destId="{C3370F8D-09EB-1746-AD9D-2852F772830D}" srcOrd="1" destOrd="0" presId="urn:microsoft.com/office/officeart/2005/8/layout/default"/>
    <dgm:cxn modelId="{EDEEB0A9-0139-5E4D-BBFD-60C2322BDB75}" type="presParOf" srcId="{8AC9EB49-3A97-BD4C-A7FF-514D1B93CBD7}" destId="{C77D39E5-1019-3E49-87D7-A04DC7B52CF2}" srcOrd="2" destOrd="0" presId="urn:microsoft.com/office/officeart/2005/8/layout/default"/>
    <dgm:cxn modelId="{F3C73FC9-870A-1240-8717-30397D63AACB}" type="presParOf" srcId="{8AC9EB49-3A97-BD4C-A7FF-514D1B93CBD7}" destId="{545887B1-A75A-7543-9267-526A30955F54}" srcOrd="3" destOrd="0" presId="urn:microsoft.com/office/officeart/2005/8/layout/default"/>
    <dgm:cxn modelId="{1EA04693-C353-264A-93B9-A4C0E1C2A990}" type="presParOf" srcId="{8AC9EB49-3A97-BD4C-A7FF-514D1B93CBD7}" destId="{61ED5660-9FD8-1046-8424-D3228ECB6D3E}" srcOrd="4" destOrd="0" presId="urn:microsoft.com/office/officeart/2005/8/layout/default"/>
    <dgm:cxn modelId="{E6CFB6DE-EB03-694B-8B2C-177C76B3FE73}" type="presParOf" srcId="{8AC9EB49-3A97-BD4C-A7FF-514D1B93CBD7}" destId="{DE1CCE03-5B32-3543-BA2D-567515FF651C}" srcOrd="5" destOrd="0" presId="urn:microsoft.com/office/officeart/2005/8/layout/default"/>
    <dgm:cxn modelId="{09C86D38-7477-7C40-B8C5-06DE4BB6DBA9}" type="presParOf" srcId="{8AC9EB49-3A97-BD4C-A7FF-514D1B93CBD7}" destId="{CA7A1C89-471B-D54A-962E-31B6A3D80FCA}" srcOrd="6" destOrd="0" presId="urn:microsoft.com/office/officeart/2005/8/layout/default"/>
    <dgm:cxn modelId="{6B9BB438-BD12-614D-A2FA-438184DEC6A4}" type="presParOf" srcId="{8AC9EB49-3A97-BD4C-A7FF-514D1B93CBD7}" destId="{A78BF945-8EC3-C146-89E6-7D04E6687E98}" srcOrd="7" destOrd="0" presId="urn:microsoft.com/office/officeart/2005/8/layout/default"/>
    <dgm:cxn modelId="{AC89D0D7-AED4-6B46-B732-54E51FF7DA03}" type="presParOf" srcId="{8AC9EB49-3A97-BD4C-A7FF-514D1B93CBD7}" destId="{F670D05A-2AF1-8447-B7F8-8047AF51F6F5}" srcOrd="8" destOrd="0" presId="urn:microsoft.com/office/officeart/2005/8/layout/default"/>
    <dgm:cxn modelId="{8C327EA9-6DCB-774E-9A3F-27C531F1C3C2}" type="presParOf" srcId="{8AC9EB49-3A97-BD4C-A7FF-514D1B93CBD7}" destId="{FDD662BC-D0E9-2346-BDDB-D390AE5A5AF2}" srcOrd="9" destOrd="0" presId="urn:microsoft.com/office/officeart/2005/8/layout/default"/>
    <dgm:cxn modelId="{4142D151-10FE-744D-BB1C-C8AE56D745AD}" type="presParOf" srcId="{8AC9EB49-3A97-BD4C-A7FF-514D1B93CBD7}" destId="{AAE3566C-239C-8B46-80E4-3AFD5A287118}" srcOrd="10" destOrd="0" presId="urn:microsoft.com/office/officeart/2005/8/layout/default"/>
    <dgm:cxn modelId="{25E2EF2B-E37E-E740-8DCD-9C8A5691236C}" type="presParOf" srcId="{8AC9EB49-3A97-BD4C-A7FF-514D1B93CBD7}" destId="{2FE37D85-E880-5342-8229-D45922B862B3}" srcOrd="11" destOrd="0" presId="urn:microsoft.com/office/officeart/2005/8/layout/default"/>
    <dgm:cxn modelId="{FFB42A86-3954-3A48-99FC-761F2BDCBDB6}" type="presParOf" srcId="{8AC9EB49-3A97-BD4C-A7FF-514D1B93CBD7}" destId="{D0049B85-779A-0A4D-8DA8-83D27BA97F2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80A8D-DA0F-4236-9DD3-102052D82D5B}"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DCBEA72-A2AE-48B4-994C-1C6FD9EDFACE}">
      <dgm:prSet/>
      <dgm:spPr/>
      <dgm:t>
        <a:bodyPr/>
        <a:lstStyle/>
        <a:p>
          <a:pPr>
            <a:defRPr b="1"/>
          </a:pPr>
          <a:r>
            <a:rPr lang="en-US"/>
            <a:t>To what extent do you agree or disagree with the following statements? </a:t>
          </a:r>
        </a:p>
      </dgm:t>
    </dgm:pt>
    <dgm:pt modelId="{2A6851A0-B53F-4F99-9F30-E9F35A824E6D}" type="parTrans" cxnId="{C102973F-1305-499F-8555-92A3725525D1}">
      <dgm:prSet/>
      <dgm:spPr/>
      <dgm:t>
        <a:bodyPr/>
        <a:lstStyle/>
        <a:p>
          <a:endParaRPr lang="en-US"/>
        </a:p>
      </dgm:t>
    </dgm:pt>
    <dgm:pt modelId="{94D3E72B-C23A-4B68-8405-10037F2925B2}" type="sibTrans" cxnId="{C102973F-1305-499F-8555-92A3725525D1}">
      <dgm:prSet/>
      <dgm:spPr/>
      <dgm:t>
        <a:bodyPr/>
        <a:lstStyle/>
        <a:p>
          <a:endParaRPr lang="en-US"/>
        </a:p>
      </dgm:t>
    </dgm:pt>
    <dgm:pt modelId="{EBAA310F-3262-49FE-BCCE-36249228B452}">
      <dgm:prSet/>
      <dgm:spPr/>
      <dgm:t>
        <a:bodyPr/>
        <a:lstStyle/>
        <a:p>
          <a:pPr>
            <a:defRPr b="1"/>
          </a:pPr>
          <a:r>
            <a:rPr lang="en-US"/>
            <a:t>Freshmen </a:t>
          </a:r>
        </a:p>
      </dgm:t>
    </dgm:pt>
    <dgm:pt modelId="{533A6C2F-3201-412C-B38A-C8F6A9BA04EC}" type="parTrans" cxnId="{63715233-021C-441E-8595-BFF1EFD60687}">
      <dgm:prSet/>
      <dgm:spPr/>
      <dgm:t>
        <a:bodyPr/>
        <a:lstStyle/>
        <a:p>
          <a:endParaRPr lang="en-US"/>
        </a:p>
      </dgm:t>
    </dgm:pt>
    <dgm:pt modelId="{9354184D-2DC6-4C85-B348-C286ABEE8135}" type="sibTrans" cxnId="{63715233-021C-441E-8595-BFF1EFD60687}">
      <dgm:prSet/>
      <dgm:spPr/>
      <dgm:t>
        <a:bodyPr/>
        <a:lstStyle/>
        <a:p>
          <a:endParaRPr lang="en-US"/>
        </a:p>
      </dgm:t>
    </dgm:pt>
    <dgm:pt modelId="{36F8F051-A1EC-4F47-A626-4A0B33F5ECA3}">
      <dgm:prSet/>
      <dgm:spPr/>
      <dgm:t>
        <a:bodyPr/>
        <a:lstStyle/>
        <a:p>
          <a:r>
            <a:rPr lang="en-US"/>
            <a:t>I feel comfortable being myself at this institution. </a:t>
          </a:r>
        </a:p>
      </dgm:t>
    </dgm:pt>
    <dgm:pt modelId="{2C8683A4-AE40-41C7-ABF7-F7508CA204B1}" type="parTrans" cxnId="{5CDF7F7F-FDFC-448B-ACB0-BA9CA6F1F528}">
      <dgm:prSet/>
      <dgm:spPr/>
      <dgm:t>
        <a:bodyPr/>
        <a:lstStyle/>
        <a:p>
          <a:endParaRPr lang="en-US"/>
        </a:p>
      </dgm:t>
    </dgm:pt>
    <dgm:pt modelId="{C9E360B7-057A-4626-A759-CA2BCDA30609}" type="sibTrans" cxnId="{5CDF7F7F-FDFC-448B-ACB0-BA9CA6F1F528}">
      <dgm:prSet/>
      <dgm:spPr/>
      <dgm:t>
        <a:bodyPr/>
        <a:lstStyle/>
        <a:p>
          <a:endParaRPr lang="en-US"/>
        </a:p>
      </dgm:t>
    </dgm:pt>
    <dgm:pt modelId="{37133609-A0C9-414B-8751-1837BD2A050E}">
      <dgm:prSet/>
      <dgm:spPr/>
      <dgm:t>
        <a:bodyPr/>
        <a:lstStyle/>
        <a:p>
          <a:r>
            <a:rPr lang="en-US"/>
            <a:t>I feel valued by this institution. </a:t>
          </a:r>
        </a:p>
      </dgm:t>
    </dgm:pt>
    <dgm:pt modelId="{C6163BE5-569F-438C-8149-ADD1F8006E0B}" type="parTrans" cxnId="{0F988D89-F685-4A5E-BC4E-BCCA61DDA5A4}">
      <dgm:prSet/>
      <dgm:spPr/>
      <dgm:t>
        <a:bodyPr/>
        <a:lstStyle/>
        <a:p>
          <a:endParaRPr lang="en-US"/>
        </a:p>
      </dgm:t>
    </dgm:pt>
    <dgm:pt modelId="{AD03134F-22E6-497D-A58A-F4A906CF108E}" type="sibTrans" cxnId="{0F988D89-F685-4A5E-BC4E-BCCA61DDA5A4}">
      <dgm:prSet/>
      <dgm:spPr/>
      <dgm:t>
        <a:bodyPr/>
        <a:lstStyle/>
        <a:p>
          <a:endParaRPr lang="en-US"/>
        </a:p>
      </dgm:t>
    </dgm:pt>
    <dgm:pt modelId="{D7639CD7-CD5A-4957-A364-0C503B4D9213}">
      <dgm:prSet/>
      <dgm:spPr/>
      <dgm:t>
        <a:bodyPr/>
        <a:lstStyle/>
        <a:p>
          <a:r>
            <a:rPr lang="en-US"/>
            <a:t>I feel like part of the community at this institution. </a:t>
          </a:r>
        </a:p>
      </dgm:t>
    </dgm:pt>
    <dgm:pt modelId="{F1E7FC18-15A4-4C23-BA3A-CB04EBF2086C}" type="parTrans" cxnId="{7C253E8D-F6E6-4651-8C4A-F937C9F70812}">
      <dgm:prSet/>
      <dgm:spPr/>
      <dgm:t>
        <a:bodyPr/>
        <a:lstStyle/>
        <a:p>
          <a:endParaRPr lang="en-US"/>
        </a:p>
      </dgm:t>
    </dgm:pt>
    <dgm:pt modelId="{CD95C19D-31D7-4DBA-9D29-5D4387EB9F68}" type="sibTrans" cxnId="{7C253E8D-F6E6-4651-8C4A-F937C9F70812}">
      <dgm:prSet/>
      <dgm:spPr/>
      <dgm:t>
        <a:bodyPr/>
        <a:lstStyle/>
        <a:p>
          <a:endParaRPr lang="en-US"/>
        </a:p>
      </dgm:t>
    </dgm:pt>
    <dgm:pt modelId="{3925102D-03F5-4AFF-80D6-4BA46D22DD02}" type="pres">
      <dgm:prSet presAssocID="{87380A8D-DA0F-4236-9DD3-102052D82D5B}" presName="root" presStyleCnt="0">
        <dgm:presLayoutVars>
          <dgm:dir/>
          <dgm:resizeHandles val="exact"/>
        </dgm:presLayoutVars>
      </dgm:prSet>
      <dgm:spPr/>
    </dgm:pt>
    <dgm:pt modelId="{0DAB1486-8321-45F0-958C-D88682A5E7A8}" type="pres">
      <dgm:prSet presAssocID="{DDCBEA72-A2AE-48B4-994C-1C6FD9EDFACE}" presName="compNode" presStyleCnt="0"/>
      <dgm:spPr/>
    </dgm:pt>
    <dgm:pt modelId="{F3FB7370-D882-4DD5-B9CD-4A917A17DC27}" type="pres">
      <dgm:prSet presAssocID="{DDCBEA72-A2AE-48B4-994C-1C6FD9EDFA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E066039F-174E-4F82-BF24-326FA08865EB}" type="pres">
      <dgm:prSet presAssocID="{DDCBEA72-A2AE-48B4-994C-1C6FD9EDFACE}" presName="iconSpace" presStyleCnt="0"/>
      <dgm:spPr/>
    </dgm:pt>
    <dgm:pt modelId="{5E8D7B47-99BE-450A-AEE4-CDEB9A40ED55}" type="pres">
      <dgm:prSet presAssocID="{DDCBEA72-A2AE-48B4-994C-1C6FD9EDFACE}" presName="parTx" presStyleLbl="revTx" presStyleIdx="0" presStyleCnt="4">
        <dgm:presLayoutVars>
          <dgm:chMax val="0"/>
          <dgm:chPref val="0"/>
        </dgm:presLayoutVars>
      </dgm:prSet>
      <dgm:spPr/>
    </dgm:pt>
    <dgm:pt modelId="{6DA1C05A-7942-4349-9E30-30BBEFE4C543}" type="pres">
      <dgm:prSet presAssocID="{DDCBEA72-A2AE-48B4-994C-1C6FD9EDFACE}" presName="txSpace" presStyleCnt="0"/>
      <dgm:spPr/>
    </dgm:pt>
    <dgm:pt modelId="{62D9E7B3-9BCA-4018-9E15-DAA898AD7507}" type="pres">
      <dgm:prSet presAssocID="{DDCBEA72-A2AE-48B4-994C-1C6FD9EDFACE}" presName="desTx" presStyleLbl="revTx" presStyleIdx="1" presStyleCnt="4">
        <dgm:presLayoutVars/>
      </dgm:prSet>
      <dgm:spPr/>
    </dgm:pt>
    <dgm:pt modelId="{3CA5277C-C483-49A5-9BA0-4B7EFE8FF39B}" type="pres">
      <dgm:prSet presAssocID="{94D3E72B-C23A-4B68-8405-10037F2925B2}" presName="sibTrans" presStyleCnt="0"/>
      <dgm:spPr/>
    </dgm:pt>
    <dgm:pt modelId="{394D84C6-BDA0-4F41-96D5-7C8C4C7F9C81}" type="pres">
      <dgm:prSet presAssocID="{EBAA310F-3262-49FE-BCCE-36249228B452}" presName="compNode" presStyleCnt="0"/>
      <dgm:spPr/>
    </dgm:pt>
    <dgm:pt modelId="{417D6CBD-950B-45C1-9F09-EC2C37118E6F}" type="pres">
      <dgm:prSet presAssocID="{EBAA310F-3262-49FE-BCCE-36249228B4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BA88BD1-2E8E-461E-88F9-63D2CDF2FEDA}" type="pres">
      <dgm:prSet presAssocID="{EBAA310F-3262-49FE-BCCE-36249228B452}" presName="iconSpace" presStyleCnt="0"/>
      <dgm:spPr/>
    </dgm:pt>
    <dgm:pt modelId="{21992BC5-979E-4713-B083-378C40E3728B}" type="pres">
      <dgm:prSet presAssocID="{EBAA310F-3262-49FE-BCCE-36249228B452}" presName="parTx" presStyleLbl="revTx" presStyleIdx="2" presStyleCnt="4">
        <dgm:presLayoutVars>
          <dgm:chMax val="0"/>
          <dgm:chPref val="0"/>
        </dgm:presLayoutVars>
      </dgm:prSet>
      <dgm:spPr/>
    </dgm:pt>
    <dgm:pt modelId="{32B4BCD0-5536-4F3D-93A0-FC3EFFF279A5}" type="pres">
      <dgm:prSet presAssocID="{EBAA310F-3262-49FE-BCCE-36249228B452}" presName="txSpace" presStyleCnt="0"/>
      <dgm:spPr/>
    </dgm:pt>
    <dgm:pt modelId="{4F78717D-586F-4620-9339-CB8D4D19BEFD}" type="pres">
      <dgm:prSet presAssocID="{EBAA310F-3262-49FE-BCCE-36249228B452}" presName="desTx" presStyleLbl="revTx" presStyleIdx="3" presStyleCnt="4">
        <dgm:presLayoutVars/>
      </dgm:prSet>
      <dgm:spPr/>
    </dgm:pt>
  </dgm:ptLst>
  <dgm:cxnLst>
    <dgm:cxn modelId="{45BF0A17-5F9C-4421-8D10-22074B5AF345}" type="presOf" srcId="{D7639CD7-CD5A-4957-A364-0C503B4D9213}" destId="{4F78717D-586F-4620-9339-CB8D4D19BEFD}" srcOrd="0" destOrd="2" presId="urn:microsoft.com/office/officeart/2018/5/layout/CenteredIconLabelDescriptionList"/>
    <dgm:cxn modelId="{63715233-021C-441E-8595-BFF1EFD60687}" srcId="{87380A8D-DA0F-4236-9DD3-102052D82D5B}" destId="{EBAA310F-3262-49FE-BCCE-36249228B452}" srcOrd="1" destOrd="0" parTransId="{533A6C2F-3201-412C-B38A-C8F6A9BA04EC}" sibTransId="{9354184D-2DC6-4C85-B348-C286ABEE8135}"/>
    <dgm:cxn modelId="{C102973F-1305-499F-8555-92A3725525D1}" srcId="{87380A8D-DA0F-4236-9DD3-102052D82D5B}" destId="{DDCBEA72-A2AE-48B4-994C-1C6FD9EDFACE}" srcOrd="0" destOrd="0" parTransId="{2A6851A0-B53F-4F99-9F30-E9F35A824E6D}" sibTransId="{94D3E72B-C23A-4B68-8405-10037F2925B2}"/>
    <dgm:cxn modelId="{8B9A9C5C-B517-4598-996B-57626C7131A4}" type="presOf" srcId="{37133609-A0C9-414B-8751-1837BD2A050E}" destId="{4F78717D-586F-4620-9339-CB8D4D19BEFD}" srcOrd="0" destOrd="1" presId="urn:microsoft.com/office/officeart/2018/5/layout/CenteredIconLabelDescriptionList"/>
    <dgm:cxn modelId="{BBB4616A-0481-4C22-9A69-78014DB6D40C}" type="presOf" srcId="{36F8F051-A1EC-4F47-A626-4A0B33F5ECA3}" destId="{4F78717D-586F-4620-9339-CB8D4D19BEFD}" srcOrd="0" destOrd="0" presId="urn:microsoft.com/office/officeart/2018/5/layout/CenteredIconLabelDescriptionList"/>
    <dgm:cxn modelId="{5CDF7F7F-FDFC-448B-ACB0-BA9CA6F1F528}" srcId="{EBAA310F-3262-49FE-BCCE-36249228B452}" destId="{36F8F051-A1EC-4F47-A626-4A0B33F5ECA3}" srcOrd="0" destOrd="0" parTransId="{2C8683A4-AE40-41C7-ABF7-F7508CA204B1}" sibTransId="{C9E360B7-057A-4626-A759-CA2BCDA30609}"/>
    <dgm:cxn modelId="{CAF09E83-8597-463E-9270-7448DDD1C5F9}" type="presOf" srcId="{DDCBEA72-A2AE-48B4-994C-1C6FD9EDFACE}" destId="{5E8D7B47-99BE-450A-AEE4-CDEB9A40ED55}" srcOrd="0" destOrd="0" presId="urn:microsoft.com/office/officeart/2018/5/layout/CenteredIconLabelDescriptionList"/>
    <dgm:cxn modelId="{0F988D89-F685-4A5E-BC4E-BCCA61DDA5A4}" srcId="{EBAA310F-3262-49FE-BCCE-36249228B452}" destId="{37133609-A0C9-414B-8751-1837BD2A050E}" srcOrd="1" destOrd="0" parTransId="{C6163BE5-569F-438C-8149-ADD1F8006E0B}" sibTransId="{AD03134F-22E6-497D-A58A-F4A906CF108E}"/>
    <dgm:cxn modelId="{7C253E8D-F6E6-4651-8C4A-F937C9F70812}" srcId="{EBAA310F-3262-49FE-BCCE-36249228B452}" destId="{D7639CD7-CD5A-4957-A364-0C503B4D9213}" srcOrd="2" destOrd="0" parTransId="{F1E7FC18-15A4-4C23-BA3A-CB04EBF2086C}" sibTransId="{CD95C19D-31D7-4DBA-9D29-5D4387EB9F68}"/>
    <dgm:cxn modelId="{617646E7-AC3E-407E-AEAF-8B6C80C49FF2}" type="presOf" srcId="{87380A8D-DA0F-4236-9DD3-102052D82D5B}" destId="{3925102D-03F5-4AFF-80D6-4BA46D22DD02}" srcOrd="0" destOrd="0" presId="urn:microsoft.com/office/officeart/2018/5/layout/CenteredIconLabelDescriptionList"/>
    <dgm:cxn modelId="{2D5DB7F1-DF89-4E3F-847D-4BD041B83F0E}" type="presOf" srcId="{EBAA310F-3262-49FE-BCCE-36249228B452}" destId="{21992BC5-979E-4713-B083-378C40E3728B}" srcOrd="0" destOrd="0" presId="urn:microsoft.com/office/officeart/2018/5/layout/CenteredIconLabelDescriptionList"/>
    <dgm:cxn modelId="{908225EA-E749-4381-A05C-2E5F6612B889}" type="presParOf" srcId="{3925102D-03F5-4AFF-80D6-4BA46D22DD02}" destId="{0DAB1486-8321-45F0-958C-D88682A5E7A8}" srcOrd="0" destOrd="0" presId="urn:microsoft.com/office/officeart/2018/5/layout/CenteredIconLabelDescriptionList"/>
    <dgm:cxn modelId="{5210151C-B829-40F9-A97C-58BEBA279B08}" type="presParOf" srcId="{0DAB1486-8321-45F0-958C-D88682A5E7A8}" destId="{F3FB7370-D882-4DD5-B9CD-4A917A17DC27}" srcOrd="0" destOrd="0" presId="urn:microsoft.com/office/officeart/2018/5/layout/CenteredIconLabelDescriptionList"/>
    <dgm:cxn modelId="{29F5A25E-22E2-4D91-9201-26E2E3F5E69E}" type="presParOf" srcId="{0DAB1486-8321-45F0-958C-D88682A5E7A8}" destId="{E066039F-174E-4F82-BF24-326FA08865EB}" srcOrd="1" destOrd="0" presId="urn:microsoft.com/office/officeart/2018/5/layout/CenteredIconLabelDescriptionList"/>
    <dgm:cxn modelId="{9472C718-A554-404B-B856-4766FE8486CB}" type="presParOf" srcId="{0DAB1486-8321-45F0-958C-D88682A5E7A8}" destId="{5E8D7B47-99BE-450A-AEE4-CDEB9A40ED55}" srcOrd="2" destOrd="0" presId="urn:microsoft.com/office/officeart/2018/5/layout/CenteredIconLabelDescriptionList"/>
    <dgm:cxn modelId="{D75DE051-EDC7-401F-A849-558A285D2818}" type="presParOf" srcId="{0DAB1486-8321-45F0-958C-D88682A5E7A8}" destId="{6DA1C05A-7942-4349-9E30-30BBEFE4C543}" srcOrd="3" destOrd="0" presId="urn:microsoft.com/office/officeart/2018/5/layout/CenteredIconLabelDescriptionList"/>
    <dgm:cxn modelId="{F0B2C180-229F-48D7-BA9E-FA5192BACE5B}" type="presParOf" srcId="{0DAB1486-8321-45F0-958C-D88682A5E7A8}" destId="{62D9E7B3-9BCA-4018-9E15-DAA898AD7507}" srcOrd="4" destOrd="0" presId="urn:microsoft.com/office/officeart/2018/5/layout/CenteredIconLabelDescriptionList"/>
    <dgm:cxn modelId="{3E4A0485-D01C-4692-81BA-7059CBFD3D0A}" type="presParOf" srcId="{3925102D-03F5-4AFF-80D6-4BA46D22DD02}" destId="{3CA5277C-C483-49A5-9BA0-4B7EFE8FF39B}" srcOrd="1" destOrd="0" presId="urn:microsoft.com/office/officeart/2018/5/layout/CenteredIconLabelDescriptionList"/>
    <dgm:cxn modelId="{46C82B7D-CD1B-4BD3-949F-4B47CA68B428}" type="presParOf" srcId="{3925102D-03F5-4AFF-80D6-4BA46D22DD02}" destId="{394D84C6-BDA0-4F41-96D5-7C8C4C7F9C81}" srcOrd="2" destOrd="0" presId="urn:microsoft.com/office/officeart/2018/5/layout/CenteredIconLabelDescriptionList"/>
    <dgm:cxn modelId="{A3C81009-DD04-4122-AE5D-0EC789FE5D50}" type="presParOf" srcId="{394D84C6-BDA0-4F41-96D5-7C8C4C7F9C81}" destId="{417D6CBD-950B-45C1-9F09-EC2C37118E6F}" srcOrd="0" destOrd="0" presId="urn:microsoft.com/office/officeart/2018/5/layout/CenteredIconLabelDescriptionList"/>
    <dgm:cxn modelId="{BBD27E3D-8A2D-454F-9FF9-A8F4E1FC75DD}" type="presParOf" srcId="{394D84C6-BDA0-4F41-96D5-7C8C4C7F9C81}" destId="{8BA88BD1-2E8E-461E-88F9-63D2CDF2FEDA}" srcOrd="1" destOrd="0" presId="urn:microsoft.com/office/officeart/2018/5/layout/CenteredIconLabelDescriptionList"/>
    <dgm:cxn modelId="{1FD14C46-B0E0-48F5-BE6B-D2400EA55B5A}" type="presParOf" srcId="{394D84C6-BDA0-4F41-96D5-7C8C4C7F9C81}" destId="{21992BC5-979E-4713-B083-378C40E3728B}" srcOrd="2" destOrd="0" presId="urn:microsoft.com/office/officeart/2018/5/layout/CenteredIconLabelDescriptionList"/>
    <dgm:cxn modelId="{CD8B523B-B7CD-43DF-A0C0-678921A14B99}" type="presParOf" srcId="{394D84C6-BDA0-4F41-96D5-7C8C4C7F9C81}" destId="{32B4BCD0-5536-4F3D-93A0-FC3EFFF279A5}" srcOrd="3" destOrd="0" presId="urn:microsoft.com/office/officeart/2018/5/layout/CenteredIconLabelDescriptionList"/>
    <dgm:cxn modelId="{81FA1398-F89A-471B-A4E4-024B28DE87B7}" type="presParOf" srcId="{394D84C6-BDA0-4F41-96D5-7C8C4C7F9C81}" destId="{4F78717D-586F-4620-9339-CB8D4D19BEF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BA875-F307-4709-B488-901EBEC858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4D3B537-167B-4A90-9E14-323EE62F8E37}">
      <dgm:prSet/>
      <dgm:spPr/>
      <dgm:t>
        <a:bodyPr/>
        <a:lstStyle/>
        <a:p>
          <a:r>
            <a:rPr lang="en-US" b="1" i="0"/>
            <a:t>1. Being fully present</a:t>
          </a:r>
          <a:endParaRPr lang="en-US"/>
        </a:p>
      </dgm:t>
    </dgm:pt>
    <dgm:pt modelId="{22800880-F5ED-4833-806E-AF58E0712C8B}" type="parTrans" cxnId="{474F5502-4F0E-40B7-9240-E12417F83E64}">
      <dgm:prSet/>
      <dgm:spPr/>
      <dgm:t>
        <a:bodyPr/>
        <a:lstStyle/>
        <a:p>
          <a:endParaRPr lang="en-US"/>
        </a:p>
      </dgm:t>
    </dgm:pt>
    <dgm:pt modelId="{7937B345-0E40-438E-9630-FA3BE21B6E0C}" type="sibTrans" cxnId="{474F5502-4F0E-40B7-9240-E12417F83E64}">
      <dgm:prSet/>
      <dgm:spPr/>
      <dgm:t>
        <a:bodyPr/>
        <a:lstStyle/>
        <a:p>
          <a:endParaRPr lang="en-US"/>
        </a:p>
      </dgm:t>
    </dgm:pt>
    <dgm:pt modelId="{031DD1EB-7762-4A71-B324-6283769F502C}">
      <dgm:prSet/>
      <dgm:spPr/>
      <dgm:t>
        <a:bodyPr/>
        <a:lstStyle/>
        <a:p>
          <a:r>
            <a:rPr lang="en-US" b="1" i="0"/>
            <a:t>2. No assumptions</a:t>
          </a:r>
          <a:endParaRPr lang="en-US"/>
        </a:p>
      </dgm:t>
    </dgm:pt>
    <dgm:pt modelId="{5D9D39D1-2CBB-483D-8AEE-0A0184F98708}" type="parTrans" cxnId="{4B1A8EEE-0A5C-47C9-BA99-1C97614B70DA}">
      <dgm:prSet/>
      <dgm:spPr/>
      <dgm:t>
        <a:bodyPr/>
        <a:lstStyle/>
        <a:p>
          <a:endParaRPr lang="en-US"/>
        </a:p>
      </dgm:t>
    </dgm:pt>
    <dgm:pt modelId="{DB87605E-AC09-4EBF-B879-E145AF68CD50}" type="sibTrans" cxnId="{4B1A8EEE-0A5C-47C9-BA99-1C97614B70DA}">
      <dgm:prSet/>
      <dgm:spPr/>
      <dgm:t>
        <a:bodyPr/>
        <a:lstStyle/>
        <a:p>
          <a:endParaRPr lang="en-US"/>
        </a:p>
      </dgm:t>
    </dgm:pt>
    <dgm:pt modelId="{4CCC5ED3-2722-4E5F-8AA1-B38B29ADDF52}">
      <dgm:prSet/>
      <dgm:spPr/>
      <dgm:t>
        <a:bodyPr/>
        <a:lstStyle/>
        <a:p>
          <a:r>
            <a:rPr lang="en-US" b="1"/>
            <a:t>3. Clarity </a:t>
          </a:r>
          <a:endParaRPr lang="en-US"/>
        </a:p>
      </dgm:t>
    </dgm:pt>
    <dgm:pt modelId="{4A2438F4-2731-465D-9B94-0660D87E5D08}" type="parTrans" cxnId="{6CC9E900-5BB0-47FB-9AF7-9B8058D236DE}">
      <dgm:prSet/>
      <dgm:spPr/>
      <dgm:t>
        <a:bodyPr/>
        <a:lstStyle/>
        <a:p>
          <a:endParaRPr lang="en-US"/>
        </a:p>
      </dgm:t>
    </dgm:pt>
    <dgm:pt modelId="{744FA441-88AC-48F3-BA15-7B333A39F0FD}" type="sibTrans" cxnId="{6CC9E900-5BB0-47FB-9AF7-9B8058D236DE}">
      <dgm:prSet/>
      <dgm:spPr/>
      <dgm:t>
        <a:bodyPr/>
        <a:lstStyle/>
        <a:p>
          <a:endParaRPr lang="en-US"/>
        </a:p>
      </dgm:t>
    </dgm:pt>
    <dgm:pt modelId="{75D58B9B-1FB8-5E4F-BBB2-86A576BE6AFB}" type="pres">
      <dgm:prSet presAssocID="{E19BA875-F307-4709-B488-901EBEC858DC}" presName="linear" presStyleCnt="0">
        <dgm:presLayoutVars>
          <dgm:animLvl val="lvl"/>
          <dgm:resizeHandles val="exact"/>
        </dgm:presLayoutVars>
      </dgm:prSet>
      <dgm:spPr/>
    </dgm:pt>
    <dgm:pt modelId="{BBEC54D9-B8F3-FD4F-A668-F785A8884DA9}" type="pres">
      <dgm:prSet presAssocID="{94D3B537-167B-4A90-9E14-323EE62F8E37}" presName="parentText" presStyleLbl="node1" presStyleIdx="0" presStyleCnt="3">
        <dgm:presLayoutVars>
          <dgm:chMax val="0"/>
          <dgm:bulletEnabled val="1"/>
        </dgm:presLayoutVars>
      </dgm:prSet>
      <dgm:spPr/>
    </dgm:pt>
    <dgm:pt modelId="{AD675CCE-ABD1-9446-A4ED-3B1A401A9980}" type="pres">
      <dgm:prSet presAssocID="{7937B345-0E40-438E-9630-FA3BE21B6E0C}" presName="spacer" presStyleCnt="0"/>
      <dgm:spPr/>
    </dgm:pt>
    <dgm:pt modelId="{6A90713C-95BD-B645-A4B3-AB1F86D1A2A6}" type="pres">
      <dgm:prSet presAssocID="{031DD1EB-7762-4A71-B324-6283769F502C}" presName="parentText" presStyleLbl="node1" presStyleIdx="1" presStyleCnt="3">
        <dgm:presLayoutVars>
          <dgm:chMax val="0"/>
          <dgm:bulletEnabled val="1"/>
        </dgm:presLayoutVars>
      </dgm:prSet>
      <dgm:spPr/>
    </dgm:pt>
    <dgm:pt modelId="{C3C9D3CF-B9E8-3E4A-BED5-F79EF1B3B9BF}" type="pres">
      <dgm:prSet presAssocID="{DB87605E-AC09-4EBF-B879-E145AF68CD50}" presName="spacer" presStyleCnt="0"/>
      <dgm:spPr/>
    </dgm:pt>
    <dgm:pt modelId="{8CE89F24-4285-4040-BDCF-76BF49159D78}" type="pres">
      <dgm:prSet presAssocID="{4CCC5ED3-2722-4E5F-8AA1-B38B29ADDF52}" presName="parentText" presStyleLbl="node1" presStyleIdx="2" presStyleCnt="3">
        <dgm:presLayoutVars>
          <dgm:chMax val="0"/>
          <dgm:bulletEnabled val="1"/>
        </dgm:presLayoutVars>
      </dgm:prSet>
      <dgm:spPr/>
    </dgm:pt>
  </dgm:ptLst>
  <dgm:cxnLst>
    <dgm:cxn modelId="{6CC9E900-5BB0-47FB-9AF7-9B8058D236DE}" srcId="{E19BA875-F307-4709-B488-901EBEC858DC}" destId="{4CCC5ED3-2722-4E5F-8AA1-B38B29ADDF52}" srcOrd="2" destOrd="0" parTransId="{4A2438F4-2731-465D-9B94-0660D87E5D08}" sibTransId="{744FA441-88AC-48F3-BA15-7B333A39F0FD}"/>
    <dgm:cxn modelId="{474F5502-4F0E-40B7-9240-E12417F83E64}" srcId="{E19BA875-F307-4709-B488-901EBEC858DC}" destId="{94D3B537-167B-4A90-9E14-323EE62F8E37}" srcOrd="0" destOrd="0" parTransId="{22800880-F5ED-4833-806E-AF58E0712C8B}" sibTransId="{7937B345-0E40-438E-9630-FA3BE21B6E0C}"/>
    <dgm:cxn modelId="{0CE7D761-920C-0D49-9D59-5206D0FE35A0}" type="presOf" srcId="{031DD1EB-7762-4A71-B324-6283769F502C}" destId="{6A90713C-95BD-B645-A4B3-AB1F86D1A2A6}" srcOrd="0" destOrd="0" presId="urn:microsoft.com/office/officeart/2005/8/layout/vList2"/>
    <dgm:cxn modelId="{5F47AFA3-4298-2945-9403-6473D31618F7}" type="presOf" srcId="{E19BA875-F307-4709-B488-901EBEC858DC}" destId="{75D58B9B-1FB8-5E4F-BBB2-86A576BE6AFB}" srcOrd="0" destOrd="0" presId="urn:microsoft.com/office/officeart/2005/8/layout/vList2"/>
    <dgm:cxn modelId="{F8018CEE-73EB-E041-8581-E96640BCE8E1}" type="presOf" srcId="{4CCC5ED3-2722-4E5F-8AA1-B38B29ADDF52}" destId="{8CE89F24-4285-4040-BDCF-76BF49159D78}" srcOrd="0" destOrd="0" presId="urn:microsoft.com/office/officeart/2005/8/layout/vList2"/>
    <dgm:cxn modelId="{4B1A8EEE-0A5C-47C9-BA99-1C97614B70DA}" srcId="{E19BA875-F307-4709-B488-901EBEC858DC}" destId="{031DD1EB-7762-4A71-B324-6283769F502C}" srcOrd="1" destOrd="0" parTransId="{5D9D39D1-2CBB-483D-8AEE-0A0184F98708}" sibTransId="{DB87605E-AC09-4EBF-B879-E145AF68CD50}"/>
    <dgm:cxn modelId="{910AE7F7-5F90-A54F-993E-4F74AC1EADB5}" type="presOf" srcId="{94D3B537-167B-4A90-9E14-323EE62F8E37}" destId="{BBEC54D9-B8F3-FD4F-A668-F785A8884DA9}" srcOrd="0" destOrd="0" presId="urn:microsoft.com/office/officeart/2005/8/layout/vList2"/>
    <dgm:cxn modelId="{5B95931A-340B-3B46-A69F-049C65984C33}" type="presParOf" srcId="{75D58B9B-1FB8-5E4F-BBB2-86A576BE6AFB}" destId="{BBEC54D9-B8F3-FD4F-A668-F785A8884DA9}" srcOrd="0" destOrd="0" presId="urn:microsoft.com/office/officeart/2005/8/layout/vList2"/>
    <dgm:cxn modelId="{EB1AE04A-1776-7943-B7CE-7E1A2B00C0E0}" type="presParOf" srcId="{75D58B9B-1FB8-5E4F-BBB2-86A576BE6AFB}" destId="{AD675CCE-ABD1-9446-A4ED-3B1A401A9980}" srcOrd="1" destOrd="0" presId="urn:microsoft.com/office/officeart/2005/8/layout/vList2"/>
    <dgm:cxn modelId="{E797FE98-8537-704E-A151-9E00B78D51B0}" type="presParOf" srcId="{75D58B9B-1FB8-5E4F-BBB2-86A576BE6AFB}" destId="{6A90713C-95BD-B645-A4B3-AB1F86D1A2A6}" srcOrd="2" destOrd="0" presId="urn:microsoft.com/office/officeart/2005/8/layout/vList2"/>
    <dgm:cxn modelId="{2F423465-C9AF-014D-A250-255BDE231D9A}" type="presParOf" srcId="{75D58B9B-1FB8-5E4F-BBB2-86A576BE6AFB}" destId="{C3C9D3CF-B9E8-3E4A-BED5-F79EF1B3B9BF}" srcOrd="3" destOrd="0" presId="urn:microsoft.com/office/officeart/2005/8/layout/vList2"/>
    <dgm:cxn modelId="{E2B57B2C-341D-AD45-935F-F1FB45CBEAEE}" type="presParOf" srcId="{75D58B9B-1FB8-5E4F-BBB2-86A576BE6AFB}" destId="{8CE89F24-4285-4040-BDCF-76BF49159D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5851-4F02-4CF2-99A8-790CEC83733C}">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922808-97A8-451F-A349-C71BC5A54A36}">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Think about a colleague or campus office/ department that gives you the best customer service. </a:t>
          </a:r>
        </a:p>
      </dsp:txBody>
      <dsp:txXfrm>
        <a:off x="559800" y="3022743"/>
        <a:ext cx="4320000" cy="720000"/>
      </dsp:txXfrm>
    </dsp:sp>
    <dsp:sp modelId="{580374CC-8FF9-4E60-8B85-36D556E6C098}">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EB2D3-F8EF-4885-AD71-953A069146BD}">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Think about an individual or department that when you interact with them, you feel seen and heard and feel better about yourself or your circumstance. </a:t>
          </a:r>
          <a:endParaRPr lang="en-US" sz="1600" kern="1200"/>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0A9ED-8ED7-BE47-AD78-197B9286C6DF}">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E953477A-8070-414D-AE9A-901276482DDD}">
      <dsp:nvSpPr>
        <dsp:cNvPr id="0" name=""/>
        <dsp:cNvSpPr/>
      </dsp:nvSpPr>
      <dsp:spPr>
        <a:xfrm>
          <a:off x="748607" y="2795"/>
          <a:ext cx="1922896" cy="115373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Race </a:t>
          </a:r>
          <a:endParaRPr lang="en-US" sz="2100" kern="1200"/>
        </a:p>
      </dsp:txBody>
      <dsp:txXfrm>
        <a:off x="748607" y="2795"/>
        <a:ext cx="1922896" cy="1153737"/>
      </dsp:txXfrm>
    </dsp:sp>
    <dsp:sp modelId="{39E9D11B-EEB3-3F40-BFC6-0C94AACF6D97}">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181920"/>
              <a:satOff val="-10491"/>
              <a:lumOff val="10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CE554960-E20A-CB47-AA25-217EDA0AA08A}">
      <dsp:nvSpPr>
        <dsp:cNvPr id="0" name=""/>
        <dsp:cNvSpPr/>
      </dsp:nvSpPr>
      <dsp:spPr>
        <a:xfrm>
          <a:off x="3113770" y="2795"/>
          <a:ext cx="1922896" cy="1153737"/>
        </a:xfrm>
        <a:prstGeom prst="rect">
          <a:avLst/>
        </a:prstGeom>
        <a:solidFill>
          <a:schemeClr val="accent2">
            <a:hueOff val="-161707"/>
            <a:satOff val="-9325"/>
            <a:lumOff val="9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Ethnicity </a:t>
          </a:r>
          <a:endParaRPr lang="en-US" sz="2100" kern="1200"/>
        </a:p>
      </dsp:txBody>
      <dsp:txXfrm>
        <a:off x="3113770" y="2795"/>
        <a:ext cx="1922896" cy="1153737"/>
      </dsp:txXfrm>
    </dsp:sp>
    <dsp:sp modelId="{03A55F4B-6E0B-0D4D-B372-E8AC19D7402B}">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77717653-69E0-6C4B-93AB-4E1DA393DEE9}">
      <dsp:nvSpPr>
        <dsp:cNvPr id="0" name=""/>
        <dsp:cNvSpPr/>
      </dsp:nvSpPr>
      <dsp:spPr>
        <a:xfrm>
          <a:off x="5478933" y="2795"/>
          <a:ext cx="1922896" cy="1153737"/>
        </a:xfrm>
        <a:prstGeom prst="rect">
          <a:avLst/>
        </a:prstGeom>
        <a:solidFill>
          <a:schemeClr val="accent2">
            <a:hueOff val="-323414"/>
            <a:satOff val="-18651"/>
            <a:lumOff val="19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Culture</a:t>
          </a:r>
          <a:endParaRPr lang="en-US" sz="2100" kern="1200"/>
        </a:p>
      </dsp:txBody>
      <dsp:txXfrm>
        <a:off x="5478933" y="2795"/>
        <a:ext cx="1922896" cy="1153737"/>
      </dsp:txXfrm>
    </dsp:sp>
    <dsp:sp modelId="{FBB801B1-4FAD-284C-9460-35E8DE7C3AE2}">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545761"/>
              <a:satOff val="-31473"/>
              <a:lumOff val="323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8E283C19-DD96-A14B-B2FF-C0C6498D9934}">
      <dsp:nvSpPr>
        <dsp:cNvPr id="0" name=""/>
        <dsp:cNvSpPr/>
      </dsp:nvSpPr>
      <dsp:spPr>
        <a:xfrm>
          <a:off x="7844095" y="2795"/>
          <a:ext cx="1922896" cy="1153737"/>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Ability </a:t>
          </a:r>
          <a:endParaRPr lang="en-US" sz="2100" kern="1200"/>
        </a:p>
      </dsp:txBody>
      <dsp:txXfrm>
        <a:off x="7844095" y="2795"/>
        <a:ext cx="1922896" cy="1153737"/>
      </dsp:txXfrm>
    </dsp:sp>
    <dsp:sp modelId="{6F864B10-54EF-F948-9ED7-0764A7FB05DB}">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A6D48D03-12A2-E046-9798-D0CD56FDAAD5}">
      <dsp:nvSpPr>
        <dsp:cNvPr id="0" name=""/>
        <dsp:cNvSpPr/>
      </dsp:nvSpPr>
      <dsp:spPr>
        <a:xfrm>
          <a:off x="748607" y="1598800"/>
          <a:ext cx="1922896" cy="1153737"/>
        </a:xfrm>
        <a:prstGeom prst="rect">
          <a:avLst/>
        </a:prstGeom>
        <a:solidFill>
          <a:schemeClr val="accent2">
            <a:hueOff val="-646828"/>
            <a:satOff val="-37301"/>
            <a:lumOff val="38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Gender </a:t>
          </a:r>
          <a:endParaRPr lang="en-US" sz="2100" kern="1200"/>
        </a:p>
      </dsp:txBody>
      <dsp:txXfrm>
        <a:off x="748607" y="1598800"/>
        <a:ext cx="1922896" cy="1153737"/>
      </dsp:txXfrm>
    </dsp:sp>
    <dsp:sp modelId="{BCC58289-AAD5-2C40-9490-06731B0C7DC6}">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909602"/>
              <a:satOff val="-52455"/>
              <a:lumOff val="53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4E4AB611-7AD0-3140-A516-DD5C7D739114}">
      <dsp:nvSpPr>
        <dsp:cNvPr id="0" name=""/>
        <dsp:cNvSpPr/>
      </dsp:nvSpPr>
      <dsp:spPr>
        <a:xfrm>
          <a:off x="3113770" y="1598800"/>
          <a:ext cx="1922896" cy="1153737"/>
        </a:xfrm>
        <a:prstGeom prst="rect">
          <a:avLst/>
        </a:prstGeom>
        <a:solidFill>
          <a:schemeClr val="accent2">
            <a:hueOff val="-808535"/>
            <a:satOff val="-46627"/>
            <a:lumOff val="47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Age </a:t>
          </a:r>
          <a:endParaRPr lang="en-US" sz="2100" kern="1200"/>
        </a:p>
      </dsp:txBody>
      <dsp:txXfrm>
        <a:off x="3113770" y="1598800"/>
        <a:ext cx="1922896" cy="1153737"/>
      </dsp:txXfrm>
    </dsp:sp>
    <dsp:sp modelId="{A494958D-AEF1-F74C-8286-6EE5A0985662}">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46422D09-550E-454B-9601-0A868D437DBC}">
      <dsp:nvSpPr>
        <dsp:cNvPr id="0" name=""/>
        <dsp:cNvSpPr/>
      </dsp:nvSpPr>
      <dsp:spPr>
        <a:xfrm>
          <a:off x="5478933" y="1598800"/>
          <a:ext cx="1922896" cy="1153737"/>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Religion</a:t>
          </a:r>
          <a:endParaRPr lang="en-US" sz="2100" kern="1200"/>
        </a:p>
      </dsp:txBody>
      <dsp:txXfrm>
        <a:off x="5478933" y="1598800"/>
        <a:ext cx="1922896" cy="1153737"/>
      </dsp:txXfrm>
    </dsp:sp>
    <dsp:sp modelId="{FDC53DE4-665E-8A44-B391-705CF606E67C}">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1273443"/>
              <a:satOff val="-73437"/>
              <a:lumOff val="7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AD7CA154-76FB-FB45-A0C2-24BEA291E006}">
      <dsp:nvSpPr>
        <dsp:cNvPr id="0" name=""/>
        <dsp:cNvSpPr/>
      </dsp:nvSpPr>
      <dsp:spPr>
        <a:xfrm>
          <a:off x="7844095" y="1598800"/>
          <a:ext cx="1922896" cy="1153737"/>
        </a:xfrm>
        <a:prstGeom prst="rect">
          <a:avLst/>
        </a:prstGeom>
        <a:solidFill>
          <a:schemeClr val="accent2">
            <a:hueOff val="-1131949"/>
            <a:satOff val="-65277"/>
            <a:lumOff val="67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Global </a:t>
          </a:r>
          <a:endParaRPr lang="en-US" sz="2100" kern="1200"/>
        </a:p>
      </dsp:txBody>
      <dsp:txXfrm>
        <a:off x="7844095" y="1598800"/>
        <a:ext cx="1922896" cy="1153737"/>
      </dsp:txXfrm>
    </dsp:sp>
    <dsp:sp modelId="{140034A4-7016-F741-B9B4-56C2C5BB4BBF}">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954B4B19-B48E-B04A-B78E-C5E7802A0194}">
      <dsp:nvSpPr>
        <dsp:cNvPr id="0" name=""/>
        <dsp:cNvSpPr/>
      </dsp:nvSpPr>
      <dsp:spPr>
        <a:xfrm>
          <a:off x="748607" y="3194804"/>
          <a:ext cx="1922896" cy="1153737"/>
        </a:xfrm>
        <a:prstGeom prst="rect">
          <a:avLst/>
        </a:prstGeom>
        <a:solidFill>
          <a:schemeClr val="accent2">
            <a:hueOff val="-1293656"/>
            <a:satOff val="-74603"/>
            <a:lumOff val="76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a:t>Neurodivergent</a:t>
          </a:r>
          <a:endParaRPr lang="en-US" sz="2100" kern="1200"/>
        </a:p>
      </dsp:txBody>
      <dsp:txXfrm>
        <a:off x="748607" y="3194804"/>
        <a:ext cx="1922896" cy="1153737"/>
      </dsp:txXfrm>
    </dsp:sp>
    <dsp:sp modelId="{FC3E6039-D8CB-E44E-9C78-EEDF2D7EAB92}">
      <dsp:nvSpPr>
        <dsp:cNvPr id="0" name=""/>
        <dsp:cNvSpPr/>
      </dsp:nvSpPr>
      <dsp:spPr>
        <a:xfrm>
          <a:off x="3113770" y="3194804"/>
          <a:ext cx="1922896" cy="1153737"/>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933450">
            <a:lnSpc>
              <a:spcPct val="90000"/>
            </a:lnSpc>
            <a:spcBef>
              <a:spcPct val="0"/>
            </a:spcBef>
            <a:spcAft>
              <a:spcPct val="35000"/>
            </a:spcAft>
            <a:buNone/>
          </a:pPr>
          <a:r>
            <a:rPr lang="en-US" sz="2100" b="0" i="0" kern="1200" dirty="0"/>
            <a:t> </a:t>
          </a:r>
          <a:endParaRPr lang="en-US" sz="2100" kern="1200" dirty="0"/>
        </a:p>
      </dsp:txBody>
      <dsp:txXfrm>
        <a:off x="3113770" y="3194804"/>
        <a:ext cx="1922896" cy="1153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5F8D8-DDE3-5747-9C18-9B901171FD73}">
      <dsp:nvSpPr>
        <dsp:cNvPr id="0" name=""/>
        <dsp:cNvSpPr/>
      </dsp:nvSpPr>
      <dsp:spPr>
        <a:xfrm>
          <a:off x="3080" y="499812"/>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Racial/ethnic identity</a:t>
          </a:r>
          <a:endParaRPr lang="en-US" sz="2900" kern="1200" dirty="0"/>
        </a:p>
      </dsp:txBody>
      <dsp:txXfrm>
        <a:off x="3080" y="499812"/>
        <a:ext cx="2444055" cy="1466433"/>
      </dsp:txXfrm>
    </dsp:sp>
    <dsp:sp modelId="{C77D39E5-1019-3E49-87D7-A04DC7B52CF2}">
      <dsp:nvSpPr>
        <dsp:cNvPr id="0" name=""/>
        <dsp:cNvSpPr/>
      </dsp:nvSpPr>
      <dsp:spPr>
        <a:xfrm>
          <a:off x="2691541" y="499812"/>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Gender identity</a:t>
          </a:r>
          <a:endParaRPr lang="en-US" sz="2900" kern="1200"/>
        </a:p>
      </dsp:txBody>
      <dsp:txXfrm>
        <a:off x="2691541" y="499812"/>
        <a:ext cx="2444055" cy="1466433"/>
      </dsp:txXfrm>
    </dsp:sp>
    <dsp:sp modelId="{61ED5660-9FD8-1046-8424-D3228ECB6D3E}">
      <dsp:nvSpPr>
        <dsp:cNvPr id="0" name=""/>
        <dsp:cNvSpPr/>
      </dsp:nvSpPr>
      <dsp:spPr>
        <a:xfrm>
          <a:off x="5380002" y="499812"/>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Political affiliation</a:t>
          </a:r>
          <a:endParaRPr lang="en-US" sz="2900" kern="1200"/>
        </a:p>
      </dsp:txBody>
      <dsp:txXfrm>
        <a:off x="5380002" y="499812"/>
        <a:ext cx="2444055" cy="1466433"/>
      </dsp:txXfrm>
    </dsp:sp>
    <dsp:sp modelId="{CA7A1C89-471B-D54A-962E-31B6A3D80FCA}">
      <dsp:nvSpPr>
        <dsp:cNvPr id="0" name=""/>
        <dsp:cNvSpPr/>
      </dsp:nvSpPr>
      <dsp:spPr>
        <a:xfrm>
          <a:off x="8068463" y="499812"/>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Economic background</a:t>
          </a:r>
          <a:endParaRPr lang="en-US" sz="2900" kern="1200"/>
        </a:p>
      </dsp:txBody>
      <dsp:txXfrm>
        <a:off x="8068463" y="499812"/>
        <a:ext cx="2444055" cy="1466433"/>
      </dsp:txXfrm>
    </dsp:sp>
    <dsp:sp modelId="{F670D05A-2AF1-8447-B7F8-8047AF51F6F5}">
      <dsp:nvSpPr>
        <dsp:cNvPr id="0" name=""/>
        <dsp:cNvSpPr/>
      </dsp:nvSpPr>
      <dsp:spPr>
        <a:xfrm>
          <a:off x="1347311" y="2210651"/>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Religious affiliation</a:t>
          </a:r>
          <a:endParaRPr lang="en-US" sz="2900" kern="1200"/>
        </a:p>
      </dsp:txBody>
      <dsp:txXfrm>
        <a:off x="1347311" y="2210651"/>
        <a:ext cx="2444055" cy="1466433"/>
      </dsp:txXfrm>
    </dsp:sp>
    <dsp:sp modelId="{AAE3566C-239C-8B46-80E4-3AFD5A287118}">
      <dsp:nvSpPr>
        <dsp:cNvPr id="0" name=""/>
        <dsp:cNvSpPr/>
      </dsp:nvSpPr>
      <dsp:spPr>
        <a:xfrm>
          <a:off x="4035772" y="2210651"/>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Disability status</a:t>
          </a:r>
          <a:endParaRPr lang="en-US" sz="2900" kern="1200"/>
        </a:p>
      </dsp:txBody>
      <dsp:txXfrm>
        <a:off x="4035772" y="2210651"/>
        <a:ext cx="2444055" cy="1466433"/>
      </dsp:txXfrm>
    </dsp:sp>
    <dsp:sp modelId="{D0049B85-779A-0A4D-8DA8-83D27BA97F23}">
      <dsp:nvSpPr>
        <dsp:cNvPr id="0" name=""/>
        <dsp:cNvSpPr/>
      </dsp:nvSpPr>
      <dsp:spPr>
        <a:xfrm>
          <a:off x="6724233" y="2210651"/>
          <a:ext cx="2444055" cy="14664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Sexual Identity </a:t>
          </a:r>
          <a:br>
            <a:rPr lang="en-US" sz="2900" kern="1200"/>
          </a:br>
          <a:br>
            <a:rPr lang="en-US" sz="2900" kern="1200"/>
          </a:br>
          <a:endParaRPr lang="en-US" sz="2900" kern="1200"/>
        </a:p>
      </dsp:txBody>
      <dsp:txXfrm>
        <a:off x="6724233" y="221065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B7370-D882-4DD5-B9CD-4A917A17DC27}">
      <dsp:nvSpPr>
        <dsp:cNvPr id="0" name=""/>
        <dsp:cNvSpPr/>
      </dsp:nvSpPr>
      <dsp:spPr>
        <a:xfrm>
          <a:off x="1963800" y="59766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D7B47-99BE-450A-AEE4-CDEB9A40ED55}">
      <dsp:nvSpPr>
        <dsp:cNvPr id="0" name=""/>
        <dsp:cNvSpPr/>
      </dsp:nvSpPr>
      <dsp:spPr>
        <a:xfrm>
          <a:off x="559800" y="224537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To what extent do you agree or disagree with the following statements? </a:t>
          </a:r>
        </a:p>
      </dsp:txBody>
      <dsp:txXfrm>
        <a:off x="559800" y="2245376"/>
        <a:ext cx="4320000" cy="648000"/>
      </dsp:txXfrm>
    </dsp:sp>
    <dsp:sp modelId="{62D9E7B3-9BCA-4018-9E15-DAA898AD7507}">
      <dsp:nvSpPr>
        <dsp:cNvPr id="0" name=""/>
        <dsp:cNvSpPr/>
      </dsp:nvSpPr>
      <dsp:spPr>
        <a:xfrm>
          <a:off x="559800" y="2956496"/>
          <a:ext cx="4320000" cy="797172"/>
        </a:xfrm>
        <a:prstGeom prst="rect">
          <a:avLst/>
        </a:prstGeom>
        <a:noFill/>
        <a:ln>
          <a:noFill/>
        </a:ln>
        <a:effectLst/>
      </dsp:spPr>
      <dsp:style>
        <a:lnRef idx="0">
          <a:scrgbClr r="0" g="0" b="0"/>
        </a:lnRef>
        <a:fillRef idx="0">
          <a:scrgbClr r="0" g="0" b="0"/>
        </a:fillRef>
        <a:effectRef idx="0">
          <a:scrgbClr r="0" g="0" b="0"/>
        </a:effectRef>
        <a:fontRef idx="minor"/>
      </dsp:style>
    </dsp:sp>
    <dsp:sp modelId="{417D6CBD-950B-45C1-9F09-EC2C37118E6F}">
      <dsp:nvSpPr>
        <dsp:cNvPr id="0" name=""/>
        <dsp:cNvSpPr/>
      </dsp:nvSpPr>
      <dsp:spPr>
        <a:xfrm>
          <a:off x="7039800" y="59766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92BC5-979E-4713-B083-378C40E3728B}">
      <dsp:nvSpPr>
        <dsp:cNvPr id="0" name=""/>
        <dsp:cNvSpPr/>
      </dsp:nvSpPr>
      <dsp:spPr>
        <a:xfrm>
          <a:off x="5635800" y="224537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Freshmen </a:t>
          </a:r>
        </a:p>
      </dsp:txBody>
      <dsp:txXfrm>
        <a:off x="5635800" y="2245376"/>
        <a:ext cx="4320000" cy="648000"/>
      </dsp:txXfrm>
    </dsp:sp>
    <dsp:sp modelId="{4F78717D-586F-4620-9339-CB8D4D19BEFD}">
      <dsp:nvSpPr>
        <dsp:cNvPr id="0" name=""/>
        <dsp:cNvSpPr/>
      </dsp:nvSpPr>
      <dsp:spPr>
        <a:xfrm>
          <a:off x="5635800" y="2956496"/>
          <a:ext cx="4320000" cy="79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I feel comfortable being myself at this institution. </a:t>
          </a:r>
        </a:p>
        <a:p>
          <a:pPr marL="0" lvl="0" indent="0" algn="ctr" defTabSz="666750">
            <a:lnSpc>
              <a:spcPct val="90000"/>
            </a:lnSpc>
            <a:spcBef>
              <a:spcPct val="0"/>
            </a:spcBef>
            <a:spcAft>
              <a:spcPct val="35000"/>
            </a:spcAft>
            <a:buNone/>
          </a:pPr>
          <a:r>
            <a:rPr lang="en-US" sz="1500" kern="1200"/>
            <a:t>I feel valued by this institution. </a:t>
          </a:r>
        </a:p>
        <a:p>
          <a:pPr marL="0" lvl="0" indent="0" algn="ctr" defTabSz="666750">
            <a:lnSpc>
              <a:spcPct val="90000"/>
            </a:lnSpc>
            <a:spcBef>
              <a:spcPct val="0"/>
            </a:spcBef>
            <a:spcAft>
              <a:spcPct val="35000"/>
            </a:spcAft>
            <a:buNone/>
          </a:pPr>
          <a:r>
            <a:rPr lang="en-US" sz="1500" kern="1200"/>
            <a:t>I feel like part of the community at this institution. </a:t>
          </a:r>
        </a:p>
      </dsp:txBody>
      <dsp:txXfrm>
        <a:off x="5635800" y="2956496"/>
        <a:ext cx="4320000" cy="797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C54D9-B8F3-FD4F-A668-F785A8884DA9}">
      <dsp:nvSpPr>
        <dsp:cNvPr id="0" name=""/>
        <dsp:cNvSpPr/>
      </dsp:nvSpPr>
      <dsp:spPr>
        <a:xfrm>
          <a:off x="0" y="1045175"/>
          <a:ext cx="5508710" cy="1055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a:t>1. Being fully present</a:t>
          </a:r>
          <a:endParaRPr lang="en-US" sz="4400" kern="1200"/>
        </a:p>
      </dsp:txBody>
      <dsp:txXfrm>
        <a:off x="51517" y="1096692"/>
        <a:ext cx="5405676" cy="952306"/>
      </dsp:txXfrm>
    </dsp:sp>
    <dsp:sp modelId="{6A90713C-95BD-B645-A4B3-AB1F86D1A2A6}">
      <dsp:nvSpPr>
        <dsp:cNvPr id="0" name=""/>
        <dsp:cNvSpPr/>
      </dsp:nvSpPr>
      <dsp:spPr>
        <a:xfrm>
          <a:off x="0" y="2227235"/>
          <a:ext cx="5508710" cy="10553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a:t>2. No assumptions</a:t>
          </a:r>
          <a:endParaRPr lang="en-US" sz="4400" kern="1200"/>
        </a:p>
      </dsp:txBody>
      <dsp:txXfrm>
        <a:off x="51517" y="2278752"/>
        <a:ext cx="5405676" cy="952306"/>
      </dsp:txXfrm>
    </dsp:sp>
    <dsp:sp modelId="{8CE89F24-4285-4040-BDCF-76BF49159D78}">
      <dsp:nvSpPr>
        <dsp:cNvPr id="0" name=""/>
        <dsp:cNvSpPr/>
      </dsp:nvSpPr>
      <dsp:spPr>
        <a:xfrm>
          <a:off x="0" y="3409296"/>
          <a:ext cx="5508710" cy="10553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3. Clarity </a:t>
          </a:r>
          <a:endParaRPr lang="en-US" sz="4400" kern="1200"/>
        </a:p>
      </dsp:txBody>
      <dsp:txXfrm>
        <a:off x="51517" y="3460813"/>
        <a:ext cx="5405676" cy="9523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A7961-557D-FF49-B93A-CC1B75D59425}"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C967C-96FE-494F-AD17-3B2944065B51}" type="slidenum">
              <a:rPr lang="en-US" smtClean="0"/>
              <a:t>‹#›</a:t>
            </a:fld>
            <a:endParaRPr lang="en-US"/>
          </a:p>
        </p:txBody>
      </p:sp>
    </p:spTree>
    <p:extLst>
      <p:ext uri="{BB962C8B-B14F-4D97-AF65-F5344CB8AC3E}">
        <p14:creationId xmlns:p14="http://schemas.microsoft.com/office/powerpoint/2010/main" val="21837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dirty="0">
                <a:solidFill>
                  <a:srgbClr val="000000"/>
                </a:solidFill>
                <a:effectLst/>
                <a:latin typeface="Arial" panose="020B0604020202020204" pitchFamily="34" charset="0"/>
              </a:rPr>
              <a:t>1-3 people </a:t>
            </a:r>
            <a:endParaRPr lang="en-US" b="0" i="0" u="none" strike="noStrike" dirty="0">
              <a:solidFill>
                <a:srgbClr val="000000"/>
              </a:solidFill>
              <a:effectLst/>
            </a:endParaRPr>
          </a:p>
          <a:p>
            <a:pPr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Share the characteristics/qualities of that person </a:t>
            </a:r>
          </a:p>
          <a:p>
            <a:pPr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do they make you feel? </a:t>
            </a:r>
          </a:p>
          <a:p>
            <a:endParaRPr lang="en-US" dirty="0"/>
          </a:p>
        </p:txBody>
      </p:sp>
      <p:sp>
        <p:nvSpPr>
          <p:cNvPr id="4" name="Slide Number Placeholder 3"/>
          <p:cNvSpPr>
            <a:spLocks noGrp="1"/>
          </p:cNvSpPr>
          <p:nvPr>
            <p:ph type="sldNum" sz="quarter" idx="5"/>
          </p:nvPr>
        </p:nvSpPr>
        <p:spPr/>
        <p:txBody>
          <a:bodyPr/>
          <a:lstStyle/>
          <a:p>
            <a:fld id="{7D3C967C-96FE-494F-AD17-3B2944065B51}" type="slidenum">
              <a:rPr lang="en-US" smtClean="0"/>
              <a:t>4</a:t>
            </a:fld>
            <a:endParaRPr lang="en-US"/>
          </a:p>
        </p:txBody>
      </p:sp>
    </p:spTree>
    <p:extLst>
      <p:ext uri="{BB962C8B-B14F-4D97-AF65-F5344CB8AC3E}">
        <p14:creationId xmlns:p14="http://schemas.microsoft.com/office/powerpoint/2010/main" val="166966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C967C-96FE-494F-AD17-3B2944065B51}" type="slidenum">
              <a:rPr lang="en-US" smtClean="0"/>
              <a:t>5</a:t>
            </a:fld>
            <a:endParaRPr lang="en-US"/>
          </a:p>
        </p:txBody>
      </p:sp>
    </p:spTree>
    <p:extLst>
      <p:ext uri="{BB962C8B-B14F-4D97-AF65-F5344CB8AC3E}">
        <p14:creationId xmlns:p14="http://schemas.microsoft.com/office/powerpoint/2010/main" val="322639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C967C-96FE-494F-AD17-3B2944065B51}" type="slidenum">
              <a:rPr lang="en-US" smtClean="0"/>
              <a:t>7</a:t>
            </a:fld>
            <a:endParaRPr lang="en-US"/>
          </a:p>
        </p:txBody>
      </p:sp>
    </p:spTree>
    <p:extLst>
      <p:ext uri="{BB962C8B-B14F-4D97-AF65-F5344CB8AC3E}">
        <p14:creationId xmlns:p14="http://schemas.microsoft.com/office/powerpoint/2010/main" val="102099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46FF-5479-3C12-4330-E6FF9108E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F4D3A-CAB4-9AAF-53B4-449BDE0CD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37D3E-7FE9-EA99-9A91-B8B7CCBC6B5E}"/>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2EEE4C78-326B-A316-FFF3-9AAA3217D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33FC9-D721-39F2-7B29-8D387D3D2B20}"/>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109790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E9B1-D436-E40D-A905-2C2ACD5043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19157-4FBF-315F-3FB2-B7CCE7995F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A2120-E353-BAA0-3D22-9C88DA3BC63C}"/>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D9B35657-B60A-5C31-344C-FE62E74FE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59111-5AE8-9636-14CE-C954D49408B3}"/>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77742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F32154-14D5-06E3-2CA3-A2FB2321F6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2A315-57D1-3F83-2D31-8A37141C9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26AFB-0216-32D0-EFD9-B8A55D3A4E4E}"/>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25A3C367-3C91-C537-DCEC-B60232F79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46B52-F42E-8B5A-D4F7-FCEE5FF6B615}"/>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275855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85CD-458F-4BBF-0087-A5AE44657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1A3E7-C7D8-A426-06F8-153872D2C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510A4-86C1-A78E-8811-CC190539F8F9}"/>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F28DCC0A-D420-8419-DFE1-815BB815B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072C6-FFC6-4EB2-DA28-147EFAE5122B}"/>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25432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685A-257B-3342-E20D-4657F849FA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95E79F-7EA1-362F-A161-6EB22C850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704D9-0FE1-66DB-4C9A-2D8A53853AEB}"/>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CAEC37DE-B745-6D03-286E-69CB4D26B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08BA4-1110-3D83-81D9-55CD4675E083}"/>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276561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8E0E-A41A-70BC-F0FD-79FE9CD47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0434A-E8BB-3F3E-2C91-F4811A6AA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05196-3C51-5E16-6A30-60A362CA3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80011-C3D1-ACCB-3C0A-C6E96C106D6C}"/>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6" name="Footer Placeholder 5">
            <a:extLst>
              <a:ext uri="{FF2B5EF4-FFF2-40B4-BE49-F238E27FC236}">
                <a16:creationId xmlns:a16="http://schemas.microsoft.com/office/drawing/2014/main" id="{0DB215C6-9FE2-7D94-43EE-E3B9413CC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2329-E83B-E4EB-EDFC-02D1D0C3FFED}"/>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140969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BDCF-0C09-B3DC-BA27-D35496368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50CB3B-3212-B46E-C57A-D2AC8100D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F0C55-4435-5A68-A017-F877F9B0F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736F5-7FC6-E922-0EE0-FE6704117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B9344-CFCD-294D-B68F-6D28E409E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D6264-53F1-0A36-4B3C-575B3D1E1E31}"/>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8" name="Footer Placeholder 7">
            <a:extLst>
              <a:ext uri="{FF2B5EF4-FFF2-40B4-BE49-F238E27FC236}">
                <a16:creationId xmlns:a16="http://schemas.microsoft.com/office/drawing/2014/main" id="{A8A4CDA1-ED91-84AD-EEE8-80FFD88B40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A621B-6FF1-602A-95FF-A6FF2E32E70F}"/>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25437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7EFF-2208-DB63-A67E-7DB0A8824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A65C4-18B1-2382-1021-6F160D592077}"/>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4" name="Footer Placeholder 3">
            <a:extLst>
              <a:ext uri="{FF2B5EF4-FFF2-40B4-BE49-F238E27FC236}">
                <a16:creationId xmlns:a16="http://schemas.microsoft.com/office/drawing/2014/main" id="{95A79BD6-C3BE-C98D-EF01-5B2F9BE4C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17E174-54AF-5C30-4016-D729B45FD27C}"/>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50638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10D82-86CB-610D-68DA-291E607F2A46}"/>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3" name="Footer Placeholder 2">
            <a:extLst>
              <a:ext uri="{FF2B5EF4-FFF2-40B4-BE49-F238E27FC236}">
                <a16:creationId xmlns:a16="http://schemas.microsoft.com/office/drawing/2014/main" id="{56DFB0C4-C32B-261E-E9AC-08AB1AFF4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621F1-809C-0093-B810-7AA2FDCEC914}"/>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41003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8BE5-3E0C-FF16-A282-657F3FBC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48D19-CF5F-6F0D-A7DB-AA497F7A4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145715-C6AB-B173-34C2-A5CF917DC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2007-FCD2-0631-705B-514B4F94FF53}"/>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6" name="Footer Placeholder 5">
            <a:extLst>
              <a:ext uri="{FF2B5EF4-FFF2-40B4-BE49-F238E27FC236}">
                <a16:creationId xmlns:a16="http://schemas.microsoft.com/office/drawing/2014/main" id="{660E3057-0CD1-A4F0-D635-C295EB06E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4C5C5-5B65-0AC2-22DE-F8B0D57E23BD}"/>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135728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3A05-B21D-DC61-DFA9-1394DA497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1BCF5-37D1-B413-6451-235525374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3FBE5D-4FFE-569A-7956-D18F767AE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7F887-5B8B-ACB3-71F3-D4A431CF2F59}"/>
              </a:ext>
            </a:extLst>
          </p:cNvPr>
          <p:cNvSpPr>
            <a:spLocks noGrp="1"/>
          </p:cNvSpPr>
          <p:nvPr>
            <p:ph type="dt" sz="half" idx="10"/>
          </p:nvPr>
        </p:nvSpPr>
        <p:spPr/>
        <p:txBody>
          <a:bodyPr/>
          <a:lstStyle/>
          <a:p>
            <a:fld id="{C41F8DC2-3331-8B47-97E3-42390356C265}" type="datetimeFigureOut">
              <a:rPr lang="en-US" smtClean="0"/>
              <a:t>8/2/2023</a:t>
            </a:fld>
            <a:endParaRPr lang="en-US"/>
          </a:p>
        </p:txBody>
      </p:sp>
      <p:sp>
        <p:nvSpPr>
          <p:cNvPr id="6" name="Footer Placeholder 5">
            <a:extLst>
              <a:ext uri="{FF2B5EF4-FFF2-40B4-BE49-F238E27FC236}">
                <a16:creationId xmlns:a16="http://schemas.microsoft.com/office/drawing/2014/main" id="{C087325B-4626-BE22-D4C0-371242117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7C02E-669A-75BD-0E4C-022EC75D7B91}"/>
              </a:ext>
            </a:extLst>
          </p:cNvPr>
          <p:cNvSpPr>
            <a:spLocks noGrp="1"/>
          </p:cNvSpPr>
          <p:nvPr>
            <p:ph type="sldNum" sz="quarter" idx="12"/>
          </p:nvPr>
        </p:nvSpPr>
        <p:spPr/>
        <p:txBody>
          <a:bodyPr/>
          <a:lstStyle/>
          <a:p>
            <a:fld id="{71DCA643-9C19-DC4C-A64D-ED31A1F91E1E}" type="slidenum">
              <a:rPr lang="en-US" smtClean="0"/>
              <a:t>‹#›</a:t>
            </a:fld>
            <a:endParaRPr lang="en-US"/>
          </a:p>
        </p:txBody>
      </p:sp>
    </p:spTree>
    <p:extLst>
      <p:ext uri="{BB962C8B-B14F-4D97-AF65-F5344CB8AC3E}">
        <p14:creationId xmlns:p14="http://schemas.microsoft.com/office/powerpoint/2010/main" val="23716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DE7B2-831C-39E8-1AE7-15FC486FA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B1312C-79BA-6DE2-3F60-F72EA6139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268C0-7637-C4C4-A604-3505966EE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F8DC2-3331-8B47-97E3-42390356C265}" type="datetimeFigureOut">
              <a:rPr lang="en-US" smtClean="0"/>
              <a:t>8/2/2023</a:t>
            </a:fld>
            <a:endParaRPr lang="en-US"/>
          </a:p>
        </p:txBody>
      </p:sp>
      <p:sp>
        <p:nvSpPr>
          <p:cNvPr id="5" name="Footer Placeholder 4">
            <a:extLst>
              <a:ext uri="{FF2B5EF4-FFF2-40B4-BE49-F238E27FC236}">
                <a16:creationId xmlns:a16="http://schemas.microsoft.com/office/drawing/2014/main" id="{4C7B26D0-51F4-0695-3361-2738B710F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D4E90B-1FA2-6495-9AA6-31EEFEE5E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CA643-9C19-DC4C-A64D-ED31A1F91E1E}" type="slidenum">
              <a:rPr lang="en-US" smtClean="0"/>
              <a:t>‹#›</a:t>
            </a:fld>
            <a:endParaRPr lang="en-US"/>
          </a:p>
        </p:txBody>
      </p:sp>
    </p:spTree>
    <p:extLst>
      <p:ext uri="{BB962C8B-B14F-4D97-AF65-F5344CB8AC3E}">
        <p14:creationId xmlns:p14="http://schemas.microsoft.com/office/powerpoint/2010/main" val="274553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s faces&#10;&#10;Description automatically generated">
            <a:extLst>
              <a:ext uri="{FF2B5EF4-FFF2-40B4-BE49-F238E27FC236}">
                <a16:creationId xmlns:a16="http://schemas.microsoft.com/office/drawing/2014/main" id="{2A41376C-0DFE-410B-7C18-0F301291A8C6}"/>
              </a:ext>
            </a:extLst>
          </p:cNvPr>
          <p:cNvPicPr>
            <a:picLocks noChangeAspect="1"/>
          </p:cNvPicPr>
          <p:nvPr/>
        </p:nvPicPr>
        <p:blipFill rotWithShape="1">
          <a:blip r:embed="rId2"/>
          <a:srcRect t="3002" r="13818" b="608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EAA63C-270D-324D-67B9-FE449331E3F0}"/>
              </a:ext>
            </a:extLst>
          </p:cNvPr>
          <p:cNvSpPr>
            <a:spLocks noGrp="1"/>
          </p:cNvSpPr>
          <p:nvPr>
            <p:ph type="ctrTitle"/>
          </p:nvPr>
        </p:nvSpPr>
        <p:spPr>
          <a:xfrm>
            <a:off x="477981" y="1122363"/>
            <a:ext cx="4023360" cy="3204134"/>
          </a:xfrm>
        </p:spPr>
        <p:txBody>
          <a:bodyPr anchor="b">
            <a:normAutofit/>
          </a:bodyPr>
          <a:lstStyle/>
          <a:p>
            <a:pPr algn="l"/>
            <a:r>
              <a:rPr lang="en-US" sz="4800" dirty="0"/>
              <a:t>Diversity, Equity &amp; Inclusion </a:t>
            </a:r>
          </a:p>
        </p:txBody>
      </p:sp>
      <p:sp>
        <p:nvSpPr>
          <p:cNvPr id="3" name="Subtitle 2">
            <a:extLst>
              <a:ext uri="{FF2B5EF4-FFF2-40B4-BE49-F238E27FC236}">
                <a16:creationId xmlns:a16="http://schemas.microsoft.com/office/drawing/2014/main" id="{ADCF9F80-489C-432C-3347-5CA64DF72AF5}"/>
              </a:ext>
            </a:extLst>
          </p:cNvPr>
          <p:cNvSpPr>
            <a:spLocks noGrp="1"/>
          </p:cNvSpPr>
          <p:nvPr>
            <p:ph type="subTitle" idx="1"/>
          </p:nvPr>
        </p:nvSpPr>
        <p:spPr>
          <a:xfrm>
            <a:off x="477980" y="4872922"/>
            <a:ext cx="4023359" cy="1208141"/>
          </a:xfrm>
        </p:spPr>
        <p:txBody>
          <a:bodyPr>
            <a:normAutofit fontScale="92500" lnSpcReduction="20000"/>
          </a:bodyPr>
          <a:lstStyle/>
          <a:p>
            <a:pPr algn="l" rtl="0">
              <a:spcBef>
                <a:spcPts val="0"/>
              </a:spcBef>
              <a:spcAft>
                <a:spcPts val="0"/>
              </a:spcAft>
            </a:pPr>
            <a:endParaRPr lang="en-US" sz="1800" b="1" i="0" u="none" strike="noStrike" dirty="0">
              <a:solidFill>
                <a:srgbClr val="000000"/>
              </a:solidFill>
              <a:effectLst/>
              <a:latin typeface="Arial" panose="020B0604020202020204" pitchFamily="34" charset="0"/>
            </a:endParaRPr>
          </a:p>
          <a:p>
            <a:pPr algn="l" rtl="0">
              <a:spcBef>
                <a:spcPts val="0"/>
              </a:spcBef>
              <a:spcAft>
                <a:spcPts val="0"/>
              </a:spcAft>
            </a:pPr>
            <a:r>
              <a:rPr lang="en-US" sz="1600" b="0" i="0" u="none" strike="noStrike" dirty="0">
                <a:solidFill>
                  <a:srgbClr val="000000"/>
                </a:solidFill>
                <a:effectLst/>
              </a:rPr>
              <a:t>CUSTOMER SERVICE FROM A DEI PERSPECTIVE </a:t>
            </a:r>
          </a:p>
          <a:p>
            <a:br>
              <a:rPr lang="en-US" sz="1600" dirty="0"/>
            </a:br>
            <a:br>
              <a:rPr lang="en-US" sz="1600" dirty="0"/>
            </a:br>
            <a:endParaRPr lang="en-US"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4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CDABB115-B359-1939-488F-83B0585173C4}"/>
              </a:ext>
            </a:extLst>
          </p:cNvPr>
          <p:cNvPicPr>
            <a:picLocks noChangeAspect="1"/>
          </p:cNvPicPr>
          <p:nvPr/>
        </p:nvPicPr>
        <p:blipFill rotWithShape="1">
          <a:blip r:embed="rId2">
            <a:alphaModFix amt="50000"/>
          </a:blip>
          <a:srcRect t="1747"/>
          <a:stretch/>
        </p:blipFill>
        <p:spPr>
          <a:xfrm>
            <a:off x="20" y="1"/>
            <a:ext cx="12191980" cy="6857999"/>
          </a:xfrm>
          <a:prstGeom prst="rect">
            <a:avLst/>
          </a:prstGeom>
        </p:spPr>
      </p:pic>
      <p:sp>
        <p:nvSpPr>
          <p:cNvPr id="2" name="Title 1">
            <a:extLst>
              <a:ext uri="{FF2B5EF4-FFF2-40B4-BE49-F238E27FC236}">
                <a16:creationId xmlns:a16="http://schemas.microsoft.com/office/drawing/2014/main" id="{5611F211-1A9E-3467-F055-07D7339C3FB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Equity </a:t>
            </a:r>
          </a:p>
        </p:txBody>
      </p:sp>
      <p:sp>
        <p:nvSpPr>
          <p:cNvPr id="3" name="Text Placeholder 2">
            <a:extLst>
              <a:ext uri="{FF2B5EF4-FFF2-40B4-BE49-F238E27FC236}">
                <a16:creationId xmlns:a16="http://schemas.microsoft.com/office/drawing/2014/main" id="{340DA1CD-FEB3-9A25-2140-5D598DF4925A}"/>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fontAlgn="base">
              <a:spcAft>
                <a:spcPts val="0"/>
              </a:spcAft>
            </a:pPr>
            <a:r>
              <a:rPr lang="en-US" sz="2000" b="1" i="0" u="none" strike="noStrike" dirty="0">
                <a:solidFill>
                  <a:srgbClr val="FFFFFF"/>
                </a:solidFill>
                <a:effectLst/>
              </a:rPr>
              <a:t>a) </a:t>
            </a:r>
            <a:r>
              <a:rPr lang="en-US" sz="2000" b="0" i="0" u="none" strike="noStrike" dirty="0">
                <a:solidFill>
                  <a:srgbClr val="FFFFFF"/>
                </a:solidFill>
                <a:effectLst/>
              </a:rPr>
              <a:t>is defined as “the state, quality or ideal of being just, impartial and fair.”</a:t>
            </a:r>
            <a:endParaRPr lang="en-US" sz="2000" b="1" i="0" u="none" strike="noStrike" dirty="0">
              <a:solidFill>
                <a:srgbClr val="FFFFFF"/>
              </a:solidFill>
              <a:effectLst/>
            </a:endParaRPr>
          </a:p>
          <a:p>
            <a:pPr algn="ctr" fontAlgn="base">
              <a:spcAft>
                <a:spcPts val="0"/>
              </a:spcAft>
            </a:pPr>
            <a:r>
              <a:rPr lang="en-US" sz="2000" b="1" i="0" u="none" strike="noStrike" dirty="0">
                <a:solidFill>
                  <a:srgbClr val="FFFFFF"/>
                </a:solidFill>
                <a:effectLst/>
              </a:rPr>
              <a:t>b) </a:t>
            </a:r>
            <a:r>
              <a:rPr lang="en-US" sz="2000" b="0" i="0" u="none" strike="noStrike" dirty="0">
                <a:solidFill>
                  <a:srgbClr val="FFFFFF"/>
                </a:solidFill>
                <a:effectLst/>
              </a:rPr>
              <a:t>equity means recognizing that we do not all start from the same place and must acknowledge and adjust to address the imbalances.</a:t>
            </a:r>
          </a:p>
          <a:p>
            <a:pPr algn="ctr"/>
            <a:endParaRPr lang="en-US" sz="2000" dirty="0">
              <a:solidFill>
                <a:srgbClr val="FFFFFF"/>
              </a:solidFill>
            </a:endParaRPr>
          </a:p>
        </p:txBody>
      </p:sp>
    </p:spTree>
    <p:extLst>
      <p:ext uri="{BB962C8B-B14F-4D97-AF65-F5344CB8AC3E}">
        <p14:creationId xmlns:p14="http://schemas.microsoft.com/office/powerpoint/2010/main" val="12959116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toon of a person and children watching a baseball game&#10;&#10;Description automatically generated">
            <a:extLst>
              <a:ext uri="{FF2B5EF4-FFF2-40B4-BE49-F238E27FC236}">
                <a16:creationId xmlns:a16="http://schemas.microsoft.com/office/drawing/2014/main" id="{6EF51075-3CF8-612C-6692-8F8B6BDC52A1}"/>
              </a:ext>
            </a:extLst>
          </p:cNvPr>
          <p:cNvPicPr>
            <a:picLocks noGrp="1" noChangeAspect="1"/>
          </p:cNvPicPr>
          <p:nvPr>
            <p:ph idx="1"/>
          </p:nvPr>
        </p:nvPicPr>
        <p:blipFill rotWithShape="1">
          <a:blip r:embed="rId2"/>
          <a:srcRect t="12797" b="12217"/>
          <a:stretch/>
        </p:blipFill>
        <p:spPr>
          <a:xfrm>
            <a:off x="20" y="1282"/>
            <a:ext cx="12191980" cy="6856718"/>
          </a:xfrm>
          <a:prstGeom prst="rect">
            <a:avLst/>
          </a:prstGeom>
        </p:spPr>
      </p:pic>
    </p:spTree>
    <p:extLst>
      <p:ext uri="{BB962C8B-B14F-4D97-AF65-F5344CB8AC3E}">
        <p14:creationId xmlns:p14="http://schemas.microsoft.com/office/powerpoint/2010/main" val="183382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C0295C65-A968-E156-D521-2464132A3683}"/>
              </a:ext>
            </a:extLst>
          </p:cNvPr>
          <p:cNvPicPr>
            <a:picLocks noChangeAspect="1"/>
          </p:cNvPicPr>
          <p:nvPr/>
        </p:nvPicPr>
        <p:blipFill rotWithShape="1">
          <a:blip r:embed="rId2">
            <a:alphaModFix amt="50000"/>
          </a:blip>
          <a:srcRect t="6050" b="9681"/>
          <a:stretch/>
        </p:blipFill>
        <p:spPr>
          <a:xfrm>
            <a:off x="20" y="1"/>
            <a:ext cx="12191980" cy="6857999"/>
          </a:xfrm>
          <a:prstGeom prst="rect">
            <a:avLst/>
          </a:prstGeom>
        </p:spPr>
      </p:pic>
      <p:sp>
        <p:nvSpPr>
          <p:cNvPr id="2" name="Title 1">
            <a:extLst>
              <a:ext uri="{FF2B5EF4-FFF2-40B4-BE49-F238E27FC236}">
                <a16:creationId xmlns:a16="http://schemas.microsoft.com/office/drawing/2014/main" id="{AB259762-03D3-D77B-7D5C-67CB082E81B7}"/>
              </a:ext>
            </a:extLst>
          </p:cNvPr>
          <p:cNvSpPr>
            <a:spLocks noGrp="1"/>
          </p:cNvSpPr>
          <p:nvPr>
            <p:ph type="ctrTitle"/>
          </p:nvPr>
        </p:nvSpPr>
        <p:spPr>
          <a:xfrm>
            <a:off x="1524000" y="1122362"/>
            <a:ext cx="9144000" cy="2900518"/>
          </a:xfrm>
        </p:spPr>
        <p:txBody>
          <a:bodyPr>
            <a:normAutofit/>
          </a:bodyPr>
          <a:lstStyle/>
          <a:p>
            <a:r>
              <a:rPr lang="en-US">
                <a:solidFill>
                  <a:srgbClr val="FFFFFF"/>
                </a:solidFill>
              </a:rPr>
              <a:t>Inclusion </a:t>
            </a:r>
          </a:p>
        </p:txBody>
      </p:sp>
      <p:sp>
        <p:nvSpPr>
          <p:cNvPr id="3" name="Subtitle 2">
            <a:extLst>
              <a:ext uri="{FF2B5EF4-FFF2-40B4-BE49-F238E27FC236}">
                <a16:creationId xmlns:a16="http://schemas.microsoft.com/office/drawing/2014/main" id="{299C0BD6-AE17-EFB5-2898-F29BC4A801AB}"/>
              </a:ext>
            </a:extLst>
          </p:cNvPr>
          <p:cNvSpPr>
            <a:spLocks noGrp="1"/>
          </p:cNvSpPr>
          <p:nvPr>
            <p:ph type="subTitle" idx="1"/>
          </p:nvPr>
        </p:nvSpPr>
        <p:spPr>
          <a:xfrm>
            <a:off x="1524000" y="4159404"/>
            <a:ext cx="9144000" cy="1098395"/>
          </a:xfrm>
        </p:spPr>
        <p:txBody>
          <a:bodyPr>
            <a:normAutofit/>
          </a:bodyPr>
          <a:lstStyle/>
          <a:p>
            <a:r>
              <a:rPr lang="en-US" sz="2200" b="0" i="0" u="none" strike="noStrike" dirty="0">
                <a:solidFill>
                  <a:srgbClr val="FFFFFF"/>
                </a:solidFill>
                <a:effectLst/>
                <a:latin typeface="Arial" panose="020B0604020202020204" pitchFamily="34" charset="0"/>
              </a:rPr>
              <a:t>A process and practice of respect for and active, intentional, and sustained engagement of each person in the community that values and respects their perspectives, identities, experiences, and contributions. </a:t>
            </a:r>
          </a:p>
          <a:p>
            <a:endParaRPr lang="en-US" sz="2200" dirty="0">
              <a:solidFill>
                <a:srgbClr val="FFFFFF"/>
              </a:solidFill>
            </a:endParaRPr>
          </a:p>
        </p:txBody>
      </p:sp>
    </p:spTree>
    <p:extLst>
      <p:ext uri="{BB962C8B-B14F-4D97-AF65-F5344CB8AC3E}">
        <p14:creationId xmlns:p14="http://schemas.microsoft.com/office/powerpoint/2010/main" val="1800175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 name="Picture 4" descr="A group of multi coloured wooden stick figures">
            <a:extLst>
              <a:ext uri="{FF2B5EF4-FFF2-40B4-BE49-F238E27FC236}">
                <a16:creationId xmlns:a16="http://schemas.microsoft.com/office/drawing/2014/main" id="{D4167F22-1122-6A29-B3A3-96739D4082BC}"/>
              </a:ext>
            </a:extLst>
          </p:cNvPr>
          <p:cNvPicPr>
            <a:picLocks noChangeAspect="1"/>
          </p:cNvPicPr>
          <p:nvPr/>
        </p:nvPicPr>
        <p:blipFill rotWithShape="1">
          <a:blip r:embed="rId2">
            <a:alphaModFix amt="60000"/>
          </a:blip>
          <a:srcRect t="12232" b="6541"/>
          <a:stretch/>
        </p:blipFill>
        <p:spPr>
          <a:xfrm>
            <a:off x="-1" y="10"/>
            <a:ext cx="12192001" cy="6857990"/>
          </a:xfrm>
          <a:prstGeom prst="rect">
            <a:avLst/>
          </a:prstGeom>
        </p:spPr>
      </p:pic>
      <p:sp>
        <p:nvSpPr>
          <p:cNvPr id="2" name="Title 1">
            <a:extLst>
              <a:ext uri="{FF2B5EF4-FFF2-40B4-BE49-F238E27FC236}">
                <a16:creationId xmlns:a16="http://schemas.microsoft.com/office/drawing/2014/main" id="{12DEAD9B-2372-A881-E1E1-75EEB6F962B9}"/>
              </a:ext>
            </a:extLst>
          </p:cNvPr>
          <p:cNvSpPr>
            <a:spLocks noGrp="1"/>
          </p:cNvSpPr>
          <p:nvPr>
            <p:ph type="title"/>
          </p:nvPr>
        </p:nvSpPr>
        <p:spPr>
          <a:xfrm>
            <a:off x="1198181" y="728906"/>
            <a:ext cx="9792471" cy="2057037"/>
          </a:xfrm>
        </p:spPr>
        <p:txBody>
          <a:bodyPr>
            <a:normAutofit/>
          </a:bodyPr>
          <a:lstStyle/>
          <a:p>
            <a:pPr algn="ctr"/>
            <a:r>
              <a:rPr lang="en-US" dirty="0">
                <a:solidFill>
                  <a:srgbClr val="FFFFFF"/>
                </a:solidFill>
              </a:rPr>
              <a:t>Examples of Inclusion </a:t>
            </a:r>
          </a:p>
        </p:txBody>
      </p:sp>
      <p:sp>
        <p:nvSpPr>
          <p:cNvPr id="3" name="Content Placeholder 2">
            <a:extLst>
              <a:ext uri="{FF2B5EF4-FFF2-40B4-BE49-F238E27FC236}">
                <a16:creationId xmlns:a16="http://schemas.microsoft.com/office/drawing/2014/main" id="{0E1B8D02-2DBD-7435-E07A-87A36E9217E8}"/>
              </a:ext>
            </a:extLst>
          </p:cNvPr>
          <p:cNvSpPr>
            <a:spLocks noGrp="1"/>
          </p:cNvSpPr>
          <p:nvPr>
            <p:ph idx="1"/>
          </p:nvPr>
        </p:nvSpPr>
        <p:spPr>
          <a:xfrm>
            <a:off x="1198181" y="2957665"/>
            <a:ext cx="9792471" cy="3171423"/>
          </a:xfrm>
        </p:spPr>
        <p:txBody>
          <a:bodyPr>
            <a:normAutofit/>
          </a:bodyPr>
          <a:lstStyle/>
          <a:p>
            <a:r>
              <a:rPr lang="en-US" sz="2000" b="1" i="0" u="none" strike="noStrike" dirty="0">
                <a:solidFill>
                  <a:srgbClr val="FFFFFF"/>
                </a:solidFill>
                <a:effectLst/>
                <a:latin typeface="Arial" panose="020B0604020202020204" pitchFamily="34" charset="0"/>
              </a:rPr>
              <a:t>Inclusive Language</a:t>
            </a:r>
          </a:p>
          <a:p>
            <a:r>
              <a:rPr lang="en-US" sz="2000" b="1" i="0" u="none" strike="noStrike" dirty="0">
                <a:solidFill>
                  <a:srgbClr val="FFFFFF"/>
                </a:solidFill>
                <a:effectLst/>
                <a:latin typeface="Arial" panose="020B0604020202020204" pitchFamily="34" charset="0"/>
              </a:rPr>
              <a:t>Ethnic and Racial Designations</a:t>
            </a:r>
            <a:endParaRPr lang="en-US" sz="2000" dirty="0">
              <a:solidFill>
                <a:srgbClr val="FFFFFF"/>
              </a:solidFill>
              <a:latin typeface="Arial" panose="020B0604020202020204" pitchFamily="34" charset="0"/>
            </a:endParaRPr>
          </a:p>
          <a:p>
            <a:r>
              <a:rPr lang="en-US" sz="2000" b="1" i="0" u="none" strike="noStrike" dirty="0">
                <a:solidFill>
                  <a:srgbClr val="FFFFFF"/>
                </a:solidFill>
                <a:effectLst/>
                <a:latin typeface="Arial" panose="020B0604020202020204" pitchFamily="34" charset="0"/>
              </a:rPr>
              <a:t>Preferred Names</a:t>
            </a:r>
          </a:p>
          <a:p>
            <a:r>
              <a:rPr lang="en-US" sz="2000" b="1" i="0" u="none" strike="noStrike" dirty="0">
                <a:solidFill>
                  <a:srgbClr val="FFFFFF"/>
                </a:solidFill>
                <a:effectLst/>
                <a:latin typeface="Arial" panose="020B0604020202020204" pitchFamily="34" charset="0"/>
              </a:rPr>
              <a:t>Inclusive voice</a:t>
            </a:r>
            <a:endParaRPr lang="en-US" sz="2000" dirty="0">
              <a:solidFill>
                <a:srgbClr val="FFFFFF"/>
              </a:solidFill>
            </a:endParaRPr>
          </a:p>
        </p:txBody>
      </p:sp>
    </p:spTree>
    <p:extLst>
      <p:ext uri="{BB962C8B-B14F-4D97-AF65-F5344CB8AC3E}">
        <p14:creationId xmlns:p14="http://schemas.microsoft.com/office/powerpoint/2010/main" val="160469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5544A4DE-DFC2-EFDD-0919-82A3D1A7CD2C}"/>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51723B08-4088-1C81-3FE7-138D8EA24537}"/>
              </a:ext>
            </a:extLst>
          </p:cNvPr>
          <p:cNvSpPr>
            <a:spLocks noGrp="1"/>
          </p:cNvSpPr>
          <p:nvPr>
            <p:ph type="title"/>
          </p:nvPr>
        </p:nvSpPr>
        <p:spPr>
          <a:xfrm>
            <a:off x="841249" y="941832"/>
            <a:ext cx="10506456" cy="2057400"/>
          </a:xfrm>
        </p:spPr>
        <p:txBody>
          <a:bodyPr anchor="b">
            <a:normAutofit/>
          </a:bodyPr>
          <a:lstStyle/>
          <a:p>
            <a:r>
              <a:rPr lang="en-US" sz="5000">
                <a:solidFill>
                  <a:schemeClr val="bg1"/>
                </a:solidFill>
              </a:rPr>
              <a:t>Results of DEI </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DCE775-C4D7-E75F-A38C-66EB305ED194}"/>
              </a:ext>
            </a:extLst>
          </p:cNvPr>
          <p:cNvSpPr>
            <a:spLocks noGrp="1"/>
          </p:cNvSpPr>
          <p:nvPr>
            <p:ph idx="1"/>
          </p:nvPr>
        </p:nvSpPr>
        <p:spPr>
          <a:xfrm>
            <a:off x="841248" y="3502152"/>
            <a:ext cx="10506456" cy="2670048"/>
          </a:xfrm>
        </p:spPr>
        <p:txBody>
          <a:bodyPr>
            <a:normAutofit/>
          </a:bodyPr>
          <a:lstStyle/>
          <a:p>
            <a:r>
              <a:rPr lang="en-US" sz="2000" dirty="0">
                <a:solidFill>
                  <a:schemeClr val="bg1"/>
                </a:solidFill>
              </a:rPr>
              <a:t>Each person is treated with dignity </a:t>
            </a:r>
          </a:p>
          <a:p>
            <a:r>
              <a:rPr lang="en-US" sz="2000" dirty="0">
                <a:solidFill>
                  <a:schemeClr val="bg1"/>
                </a:solidFill>
              </a:rPr>
              <a:t>Empathetic care </a:t>
            </a:r>
          </a:p>
          <a:p>
            <a:r>
              <a:rPr lang="en-US" sz="2000" dirty="0">
                <a:solidFill>
                  <a:schemeClr val="bg1"/>
                </a:solidFill>
              </a:rPr>
              <a:t>No hierarchy of human value</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97497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holding a puzzle piece">
            <a:extLst>
              <a:ext uri="{FF2B5EF4-FFF2-40B4-BE49-F238E27FC236}">
                <a16:creationId xmlns:a16="http://schemas.microsoft.com/office/drawing/2014/main" id="{7E6742F7-9EAE-80C8-0A57-41AE20EEF1F8}"/>
              </a:ext>
            </a:extLst>
          </p:cNvPr>
          <p:cNvPicPr>
            <a:picLocks noChangeAspect="1"/>
          </p:cNvPicPr>
          <p:nvPr/>
        </p:nvPicPr>
        <p:blipFill rotWithShape="1">
          <a:blip r:embed="rId2">
            <a:alphaModFix amt="40000"/>
          </a:blip>
          <a:srcRect t="16974"/>
          <a:stretch/>
        </p:blipFill>
        <p:spPr>
          <a:xfrm>
            <a:off x="20" y="10"/>
            <a:ext cx="12191980" cy="6857990"/>
          </a:xfrm>
          <a:prstGeom prst="rect">
            <a:avLst/>
          </a:prstGeom>
        </p:spPr>
      </p:pic>
      <p:sp>
        <p:nvSpPr>
          <p:cNvPr id="2" name="Title 1">
            <a:extLst>
              <a:ext uri="{FF2B5EF4-FFF2-40B4-BE49-F238E27FC236}">
                <a16:creationId xmlns:a16="http://schemas.microsoft.com/office/drawing/2014/main" id="{5245FB5C-1BAE-8F9E-D685-22D7F3EE2EED}"/>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8100" dirty="0">
                <a:ln w="22225">
                  <a:solidFill>
                    <a:schemeClr val="tx1"/>
                  </a:solidFill>
                  <a:miter lim="800000"/>
                </a:ln>
                <a:noFill/>
              </a:rPr>
              <a:t>Customer Service from a DEI Framework </a:t>
            </a:r>
          </a:p>
        </p:txBody>
      </p:sp>
      <p:sp>
        <p:nvSpPr>
          <p:cNvPr id="3" name="Text Placeholder 2">
            <a:extLst>
              <a:ext uri="{FF2B5EF4-FFF2-40B4-BE49-F238E27FC236}">
                <a16:creationId xmlns:a16="http://schemas.microsoft.com/office/drawing/2014/main" id="{219C257C-3E38-80E6-93D2-465920BBD418}"/>
              </a:ext>
            </a:extLst>
          </p:cNvPr>
          <p:cNvSpPr>
            <a:spLocks noGrp="1"/>
          </p:cNvSpPr>
          <p:nvPr>
            <p:ph type="body" idx="1"/>
          </p:nvPr>
        </p:nvSpPr>
        <p:spPr>
          <a:xfrm>
            <a:off x="965200" y="4572002"/>
            <a:ext cx="10261600" cy="1202995"/>
          </a:xfrm>
        </p:spPr>
        <p:txBody>
          <a:bodyPr vert="horz" lIns="91440" tIns="45720" rIns="91440" bIns="45720" rtlCol="0">
            <a:normAutofit fontScale="92500" lnSpcReduction="10000"/>
          </a:bodyPr>
          <a:lstStyle/>
          <a:p>
            <a:pPr>
              <a:spcAft>
                <a:spcPts val="0"/>
              </a:spcAft>
            </a:pPr>
            <a:endParaRPr lang="en-US" sz="800" b="0" i="0" u="none" strike="noStrike" dirty="0">
              <a:solidFill>
                <a:schemeClr val="tx1"/>
              </a:solidFill>
              <a:effectLst/>
            </a:endParaRPr>
          </a:p>
          <a:p>
            <a:pPr>
              <a:spcAft>
                <a:spcPts val="0"/>
              </a:spcAft>
            </a:pPr>
            <a:endParaRPr lang="en-US" sz="800" b="0" i="0" u="none" strike="noStrike" dirty="0">
              <a:solidFill>
                <a:schemeClr val="tx1"/>
              </a:solidFill>
              <a:effectLst/>
            </a:endParaRPr>
          </a:p>
          <a:p>
            <a:pPr>
              <a:spcAft>
                <a:spcPts val="0"/>
              </a:spcAft>
            </a:pPr>
            <a:r>
              <a:rPr lang="en-US" sz="2000" b="0" i="0" u="none" strike="noStrike" dirty="0">
                <a:solidFill>
                  <a:schemeClr val="tx1"/>
                </a:solidFill>
                <a:effectLst/>
              </a:rPr>
              <a:t>The “other” is also human. A person shouldn’t be diminished for their difference/uniqueness. </a:t>
            </a:r>
          </a:p>
          <a:p>
            <a:br>
              <a:rPr lang="en-US" sz="800" dirty="0">
                <a:solidFill>
                  <a:schemeClr val="tx1"/>
                </a:solidFill>
              </a:rPr>
            </a:br>
            <a:br>
              <a:rPr lang="en-US" sz="800" dirty="0">
                <a:solidFill>
                  <a:schemeClr val="tx1"/>
                </a:solidFill>
              </a:rPr>
            </a:br>
            <a:endParaRPr lang="en-US" sz="800" dirty="0">
              <a:solidFill>
                <a:schemeClr val="tx1"/>
              </a:solidFill>
            </a:endParaRPr>
          </a:p>
        </p:txBody>
      </p:sp>
    </p:spTree>
    <p:extLst>
      <p:ext uri="{BB962C8B-B14F-4D97-AF65-F5344CB8AC3E}">
        <p14:creationId xmlns:p14="http://schemas.microsoft.com/office/powerpoint/2010/main" val="33435321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4" descr="A closeup of door handles of glass building doors">
            <a:extLst>
              <a:ext uri="{FF2B5EF4-FFF2-40B4-BE49-F238E27FC236}">
                <a16:creationId xmlns:a16="http://schemas.microsoft.com/office/drawing/2014/main" id="{A11855C7-3EC3-986E-7C82-A59246B547EF}"/>
              </a:ext>
            </a:extLst>
          </p:cNvPr>
          <p:cNvPicPr>
            <a:picLocks noChangeAspect="1"/>
          </p:cNvPicPr>
          <p:nvPr/>
        </p:nvPicPr>
        <p:blipFill rotWithShape="1">
          <a:blip r:embed="rId2">
            <a:alphaModFix amt="60000"/>
          </a:blip>
          <a:srcRect t="8658" b="7072"/>
          <a:stretch/>
        </p:blipFill>
        <p:spPr>
          <a:xfrm>
            <a:off x="-1" y="10"/>
            <a:ext cx="12192001" cy="6857990"/>
          </a:xfrm>
          <a:prstGeom prst="rect">
            <a:avLst/>
          </a:prstGeom>
        </p:spPr>
      </p:pic>
      <p:sp>
        <p:nvSpPr>
          <p:cNvPr id="2" name="Title 1">
            <a:extLst>
              <a:ext uri="{FF2B5EF4-FFF2-40B4-BE49-F238E27FC236}">
                <a16:creationId xmlns:a16="http://schemas.microsoft.com/office/drawing/2014/main" id="{80842671-AEA1-7211-5ECA-CFCB23A21903}"/>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dirty="0">
                <a:solidFill>
                  <a:srgbClr val="FFFFFF"/>
                </a:solidFill>
              </a:rPr>
              <a:t>Barriers to DEI in Customer Service </a:t>
            </a:r>
          </a:p>
        </p:txBody>
      </p:sp>
      <p:sp>
        <p:nvSpPr>
          <p:cNvPr id="3" name="Text Placeholder 2">
            <a:extLst>
              <a:ext uri="{FF2B5EF4-FFF2-40B4-BE49-F238E27FC236}">
                <a16:creationId xmlns:a16="http://schemas.microsoft.com/office/drawing/2014/main" id="{0954F3D5-6D66-2197-111F-4D24759223F0}"/>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dirty="0">
                <a:solidFill>
                  <a:srgbClr val="FFFFFF"/>
                </a:solidFill>
              </a:rPr>
              <a:t>Steve Yeagley </a:t>
            </a:r>
          </a:p>
        </p:txBody>
      </p:sp>
    </p:spTree>
    <p:extLst>
      <p:ext uri="{BB962C8B-B14F-4D97-AF65-F5344CB8AC3E}">
        <p14:creationId xmlns:p14="http://schemas.microsoft.com/office/powerpoint/2010/main" val="383225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Slide Background Fill">
            <a:extLst>
              <a:ext uri="{FF2B5EF4-FFF2-40B4-BE49-F238E27FC236}">
                <a16:creationId xmlns:a16="http://schemas.microsoft.com/office/drawing/2014/main" id="{C04DA1FE-EBEF-4AF3-A3C6-067C78D4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fill">
            <a:extLst>
              <a:ext uri="{FF2B5EF4-FFF2-40B4-BE49-F238E27FC236}">
                <a16:creationId xmlns:a16="http://schemas.microsoft.com/office/drawing/2014/main" id="{8B1B3E66-23F5-436C-A0C1-32A666D28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ose up image of hands applauding">
            <a:extLst>
              <a:ext uri="{FF2B5EF4-FFF2-40B4-BE49-F238E27FC236}">
                <a16:creationId xmlns:a16="http://schemas.microsoft.com/office/drawing/2014/main" id="{14CA940B-EF0D-5F9B-5072-307E4A150C68}"/>
              </a:ext>
            </a:extLst>
          </p:cNvPr>
          <p:cNvPicPr>
            <a:picLocks noChangeAspect="1"/>
          </p:cNvPicPr>
          <p:nvPr/>
        </p:nvPicPr>
        <p:blipFill rotWithShape="1">
          <a:blip r:embed="rId2">
            <a:alphaModFix amt="31000"/>
          </a:blip>
          <a:srcRect t="597" b="15134"/>
          <a:stretch/>
        </p:blipFill>
        <p:spPr>
          <a:xfrm>
            <a:off x="3048" y="14767"/>
            <a:ext cx="12192001" cy="6858000"/>
          </a:xfrm>
          <a:prstGeom prst="rect">
            <a:avLst/>
          </a:prstGeom>
        </p:spPr>
      </p:pic>
      <p:grpSp>
        <p:nvGrpSpPr>
          <p:cNvPr id="15" name="Group 14">
            <a:extLst>
              <a:ext uri="{FF2B5EF4-FFF2-40B4-BE49-F238E27FC236}">
                <a16:creationId xmlns:a16="http://schemas.microsoft.com/office/drawing/2014/main" id="{28EC230A-A12C-4339-92EE-F850809ECE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6" name="Freeform: Shape 15">
              <a:extLst>
                <a:ext uri="{FF2B5EF4-FFF2-40B4-BE49-F238E27FC236}">
                  <a16:creationId xmlns:a16="http://schemas.microsoft.com/office/drawing/2014/main" id="{99266DA8-A1F2-4B9F-AD49-F0F4270B5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85EAE53-C456-4300-BEA6-3AF8CC0F5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31E0EBD-0F61-4DE9-9397-8E5362071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00BA56C-1B81-460E-96B4-6E0DDE67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F84DEAC-B1F0-4AAF-9532-1F93B473F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E9BF985-74AA-43F0-A812-F4CD33841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A31C745-2F56-4B25-8616-92358DAFA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31947BC-3B1B-FE53-623F-F2DB1A293E0C}"/>
              </a:ext>
            </a:extLst>
          </p:cNvPr>
          <p:cNvSpPr>
            <a:spLocks noGrp="1"/>
          </p:cNvSpPr>
          <p:nvPr>
            <p:ph type="title"/>
          </p:nvPr>
        </p:nvSpPr>
        <p:spPr>
          <a:xfrm>
            <a:off x="789708" y="666352"/>
            <a:ext cx="10558405" cy="3039374"/>
          </a:xfrm>
        </p:spPr>
        <p:txBody>
          <a:bodyPr vert="horz" lIns="91440" tIns="45720" rIns="91440" bIns="45720" rtlCol="0" anchor="b">
            <a:normAutofit/>
          </a:bodyPr>
          <a:lstStyle/>
          <a:p>
            <a:pPr algn="ctr"/>
            <a:r>
              <a:rPr lang="en-US" sz="4800" dirty="0">
                <a:solidFill>
                  <a:schemeClr val="bg1"/>
                </a:solidFill>
              </a:rPr>
              <a:t>Glossary of Terms </a:t>
            </a:r>
          </a:p>
        </p:txBody>
      </p:sp>
      <p:sp>
        <p:nvSpPr>
          <p:cNvPr id="3" name="Text Placeholder 2">
            <a:extLst>
              <a:ext uri="{FF2B5EF4-FFF2-40B4-BE49-F238E27FC236}">
                <a16:creationId xmlns:a16="http://schemas.microsoft.com/office/drawing/2014/main" id="{CEA00585-29C1-B733-F043-A5C90DE70A67}"/>
              </a:ext>
            </a:extLst>
          </p:cNvPr>
          <p:cNvSpPr>
            <a:spLocks noGrp="1"/>
          </p:cNvSpPr>
          <p:nvPr>
            <p:ph type="body" idx="1"/>
          </p:nvPr>
        </p:nvSpPr>
        <p:spPr>
          <a:xfrm>
            <a:off x="811650" y="3812005"/>
            <a:ext cx="10536463" cy="2288544"/>
          </a:xfrm>
        </p:spPr>
        <p:txBody>
          <a:bodyPr vert="horz" lIns="91440" tIns="45720" rIns="91440" bIns="45720" rtlCol="0" anchor="t">
            <a:normAutofit/>
          </a:bodyPr>
          <a:lstStyle/>
          <a:p>
            <a:pPr algn="ctr"/>
            <a:r>
              <a:rPr lang="en-US">
                <a:solidFill>
                  <a:schemeClr val="bg1"/>
                </a:solidFill>
              </a:rPr>
              <a:t>Common Language </a:t>
            </a:r>
          </a:p>
        </p:txBody>
      </p:sp>
    </p:spTree>
    <p:extLst>
      <p:ext uri="{BB962C8B-B14F-4D97-AF65-F5344CB8AC3E}">
        <p14:creationId xmlns:p14="http://schemas.microsoft.com/office/powerpoint/2010/main" val="46777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E9EE22-8A60-F5D4-5902-5640B79A8AB6}"/>
              </a:ext>
            </a:extLst>
          </p:cNvPr>
          <p:cNvPicPr>
            <a:picLocks noChangeAspect="1"/>
          </p:cNvPicPr>
          <p:nvPr/>
        </p:nvPicPr>
        <p:blipFill rotWithShape="1">
          <a:blip r:embed="rId2"/>
          <a:srcRect l="5688" r="1500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6BA2AA-5C36-985A-EBB9-E2FB385BEB4B}"/>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t>Scenarios </a:t>
            </a:r>
          </a:p>
        </p:txBody>
      </p:sp>
      <p:sp>
        <p:nvSpPr>
          <p:cNvPr id="3" name="Text Placeholder 2">
            <a:extLst>
              <a:ext uri="{FF2B5EF4-FFF2-40B4-BE49-F238E27FC236}">
                <a16:creationId xmlns:a16="http://schemas.microsoft.com/office/drawing/2014/main" id="{208E9039-E401-621C-A714-00F77E4F831D}"/>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endParaRPr lang="en-US" dirty="0">
              <a:solidFill>
                <a:schemeClr val="tx1"/>
              </a:solidFill>
            </a:endParaRPr>
          </a:p>
        </p:txBody>
      </p:sp>
    </p:spTree>
    <p:extLst>
      <p:ext uri="{BB962C8B-B14F-4D97-AF65-F5344CB8AC3E}">
        <p14:creationId xmlns:p14="http://schemas.microsoft.com/office/powerpoint/2010/main" val="70480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BA2AA-5C36-985A-EBB9-E2FB385BEB4B}"/>
              </a:ext>
            </a:extLst>
          </p:cNvPr>
          <p:cNvSpPr>
            <a:spLocks noGrp="1"/>
          </p:cNvSpPr>
          <p:nvPr>
            <p:ph type="title"/>
          </p:nvPr>
        </p:nvSpPr>
        <p:spPr>
          <a:xfrm>
            <a:off x="643468" y="643467"/>
            <a:ext cx="5319318" cy="5347430"/>
          </a:xfrm>
        </p:spPr>
        <p:txBody>
          <a:bodyPr vert="horz" lIns="91440" tIns="45720" rIns="91440" bIns="45720" rtlCol="0" anchor="b">
            <a:normAutofit/>
          </a:bodyPr>
          <a:lstStyle/>
          <a:p>
            <a:pPr marL="0" marR="0">
              <a:spcAft>
                <a:spcPts val="0"/>
              </a:spcAft>
            </a:pPr>
            <a:r>
              <a:rPr lang="en-US" sz="1400" dirty="0">
                <a:effectLst/>
              </a:rPr>
              <a:t> </a:t>
            </a:r>
            <a:br>
              <a:rPr lang="en-US" sz="1400" dirty="0">
                <a:effectLst/>
              </a:rPr>
            </a:br>
            <a:r>
              <a:rPr lang="en-US" sz="1400" dirty="0" err="1">
                <a:effectLst/>
              </a:rPr>
              <a:t>Moraya</a:t>
            </a:r>
            <a:r>
              <a:rPr lang="en-US" sz="1400" dirty="0">
                <a:effectLst/>
              </a:rPr>
              <a:t>, a Black college student, was working on an academic paper in a common space at her Ivy League residence hall. Sara, a white resident, entered the room and found her asleep. She woke </a:t>
            </a:r>
            <a:r>
              <a:rPr lang="en-US" sz="1400" dirty="0" err="1">
                <a:effectLst/>
              </a:rPr>
              <a:t>Moraya</a:t>
            </a:r>
            <a:r>
              <a:rPr lang="en-US" sz="1400" dirty="0">
                <a:effectLst/>
              </a:rPr>
              <a:t> and exclaimed, “You’re not supposed to be sleeping here. I’m going to call the police.” When the campus police arrived, </a:t>
            </a:r>
            <a:r>
              <a:rPr lang="en-US" sz="1400" dirty="0" err="1">
                <a:effectLst/>
              </a:rPr>
              <a:t>Moraya</a:t>
            </a:r>
            <a:r>
              <a:rPr lang="en-US" sz="1400" dirty="0">
                <a:effectLst/>
              </a:rPr>
              <a:t> unlocked her room door to show officers she lived there. “I deserve to be here,” she said. “I pay tuition just like everyone else.” Following protocol, the officers asked for her ID: “You’re in a campus building, and we need to ensure you belong here.” After verifying </a:t>
            </a:r>
            <a:r>
              <a:rPr lang="en-US" sz="1400" dirty="0" err="1">
                <a:effectLst/>
              </a:rPr>
              <a:t>Moraya’s</a:t>
            </a:r>
            <a:r>
              <a:rPr lang="en-US" sz="1400" dirty="0">
                <a:effectLst/>
              </a:rPr>
              <a:t> ID, they admonished Sara, saying that </a:t>
            </a:r>
            <a:r>
              <a:rPr lang="en-US" sz="1400" dirty="0" err="1">
                <a:effectLst/>
              </a:rPr>
              <a:t>Moraya</a:t>
            </a:r>
            <a:r>
              <a:rPr lang="en-US" sz="1400" dirty="0">
                <a:effectLst/>
              </a:rPr>
              <a:t> had every right to be present. </a:t>
            </a:r>
            <a:r>
              <a:rPr lang="en-US" sz="1400" dirty="0" err="1">
                <a:effectLst/>
              </a:rPr>
              <a:t>Moraya</a:t>
            </a:r>
            <a:r>
              <a:rPr lang="en-US" sz="1400" dirty="0">
                <a:effectLst/>
              </a:rPr>
              <a:t> recorded the incident on her phone and posted it to social media, garnering a half million views and attention from national media outlets.</a:t>
            </a:r>
            <a:br>
              <a:rPr lang="en-US" sz="1400" dirty="0">
                <a:effectLst/>
              </a:rPr>
            </a:br>
            <a:r>
              <a:rPr lang="en-US" sz="1400" dirty="0"/>
              <a:t> </a:t>
            </a:r>
          </a:p>
        </p:txBody>
      </p:sp>
      <p:sp>
        <p:nvSpPr>
          <p:cNvPr id="3" name="Text Placeholder 2">
            <a:extLst>
              <a:ext uri="{FF2B5EF4-FFF2-40B4-BE49-F238E27FC236}">
                <a16:creationId xmlns:a16="http://schemas.microsoft.com/office/drawing/2014/main" id="{208E9039-E401-621C-A714-00F77E4F831D}"/>
              </a:ext>
            </a:extLst>
          </p:cNvPr>
          <p:cNvSpPr>
            <a:spLocks noGrp="1"/>
          </p:cNvSpPr>
          <p:nvPr>
            <p:ph type="body" idx="1"/>
          </p:nvPr>
        </p:nvSpPr>
        <p:spPr>
          <a:xfrm>
            <a:off x="804316" y="556969"/>
            <a:ext cx="4620584" cy="775494"/>
          </a:xfrm>
        </p:spPr>
        <p:txBody>
          <a:bodyPr vert="horz" lIns="91440" tIns="45720" rIns="91440" bIns="45720" rtlCol="0">
            <a:normAutofit/>
          </a:bodyPr>
          <a:lstStyle/>
          <a:p>
            <a:pPr marR="0">
              <a:spcAft>
                <a:spcPts val="0"/>
              </a:spcAft>
            </a:pPr>
            <a:r>
              <a:rPr lang="en-US" sz="600" dirty="0">
                <a:solidFill>
                  <a:schemeClr val="tx1"/>
                </a:solidFill>
                <a:effectLst/>
              </a:rPr>
              <a:t> </a:t>
            </a:r>
          </a:p>
          <a:p>
            <a:r>
              <a:rPr lang="en-US" sz="3200" dirty="0">
                <a:solidFill>
                  <a:schemeClr val="tx1"/>
                </a:solidFill>
              </a:rPr>
              <a:t>Scenario 1 </a:t>
            </a:r>
          </a:p>
        </p:txBody>
      </p:sp>
      <p:pic>
        <p:nvPicPr>
          <p:cNvPr id="5" name="Picture 4">
            <a:extLst>
              <a:ext uri="{FF2B5EF4-FFF2-40B4-BE49-F238E27FC236}">
                <a16:creationId xmlns:a16="http://schemas.microsoft.com/office/drawing/2014/main" id="{42E9EE22-8A60-F5D4-5902-5640B79A8AB6}"/>
              </a:ext>
            </a:extLst>
          </p:cNvPr>
          <p:cNvPicPr>
            <a:picLocks noChangeAspect="1"/>
          </p:cNvPicPr>
          <p:nvPr/>
        </p:nvPicPr>
        <p:blipFill rotWithShape="1">
          <a:blip r:embed="rId2"/>
          <a:srcRect l="19990" r="31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329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0F8E4F-11FF-7C94-5A0D-3324FF0FA1A9}"/>
              </a:ext>
            </a:extLst>
          </p:cNvPr>
          <p:cNvPicPr>
            <a:picLocks noChangeAspect="1"/>
          </p:cNvPicPr>
          <p:nvPr/>
        </p:nvPicPr>
        <p:blipFill rotWithShape="1">
          <a:blip r:embed="rId2">
            <a:alphaModFix amt="50000"/>
          </a:blip>
          <a:srcRect t="29687"/>
          <a:stretch/>
        </p:blipFill>
        <p:spPr>
          <a:xfrm>
            <a:off x="20" y="1"/>
            <a:ext cx="12191980" cy="6857999"/>
          </a:xfrm>
          <a:prstGeom prst="rect">
            <a:avLst/>
          </a:prstGeom>
        </p:spPr>
      </p:pic>
      <p:sp>
        <p:nvSpPr>
          <p:cNvPr id="2" name="Title 1">
            <a:extLst>
              <a:ext uri="{FF2B5EF4-FFF2-40B4-BE49-F238E27FC236}">
                <a16:creationId xmlns:a16="http://schemas.microsoft.com/office/drawing/2014/main" id="{46A7E68A-E090-7332-7FE8-D3D578500ACE}"/>
              </a:ext>
            </a:extLst>
          </p:cNvPr>
          <p:cNvSpPr>
            <a:spLocks noGrp="1"/>
          </p:cNvSpPr>
          <p:nvPr>
            <p:ph type="title"/>
          </p:nvPr>
        </p:nvSpPr>
        <p:spPr>
          <a:xfrm>
            <a:off x="1524000" y="1122362"/>
            <a:ext cx="10165492" cy="2900518"/>
          </a:xfrm>
        </p:spPr>
        <p:txBody>
          <a:bodyPr vert="horz" lIns="91440" tIns="45720" rIns="91440" bIns="45720" rtlCol="0" anchor="b">
            <a:normAutofit/>
          </a:bodyPr>
          <a:lstStyle/>
          <a:p>
            <a:pPr algn="ctr"/>
            <a:r>
              <a:rPr lang="en-US" dirty="0">
                <a:solidFill>
                  <a:srgbClr val="FFFFFF"/>
                </a:solidFill>
              </a:rPr>
              <a:t>University Culture &amp; Inclusion </a:t>
            </a:r>
          </a:p>
        </p:txBody>
      </p:sp>
      <p:sp>
        <p:nvSpPr>
          <p:cNvPr id="3" name="Text Placeholder 2">
            <a:extLst>
              <a:ext uri="{FF2B5EF4-FFF2-40B4-BE49-F238E27FC236}">
                <a16:creationId xmlns:a16="http://schemas.microsoft.com/office/drawing/2014/main" id="{FA33F003-5D04-8468-813C-28E5F442A92B}"/>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dirty="0">
                <a:solidFill>
                  <a:srgbClr val="FFFFFF"/>
                </a:solidFill>
              </a:rPr>
              <a:t>Chief Diversity Officer – Danielle Pilgrim, Ph.D.</a:t>
            </a:r>
          </a:p>
          <a:p>
            <a:pPr algn="ctr"/>
            <a:r>
              <a:rPr lang="en-US" dirty="0">
                <a:solidFill>
                  <a:srgbClr val="FFFFFF"/>
                </a:solidFill>
              </a:rPr>
              <a:t>Associate Vice President, UCI – Stephen Yeagley, </a:t>
            </a:r>
            <a:r>
              <a:rPr lang="en-US" dirty="0" err="1">
                <a:solidFill>
                  <a:srgbClr val="FFFFFF"/>
                </a:solidFill>
              </a:rPr>
              <a:t>DMin</a:t>
            </a:r>
            <a:r>
              <a:rPr lang="en-US" dirty="0">
                <a:solidFill>
                  <a:srgbClr val="FFFFFF"/>
                </a:solidFill>
              </a:rPr>
              <a:t>. </a:t>
            </a:r>
          </a:p>
          <a:p>
            <a:pPr algn="ctr"/>
            <a:endParaRPr lang="en-US" dirty="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41786523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BA2AA-5C36-985A-EBB9-E2FB385BEB4B}"/>
              </a:ext>
            </a:extLst>
          </p:cNvPr>
          <p:cNvSpPr>
            <a:spLocks noGrp="1"/>
          </p:cNvSpPr>
          <p:nvPr>
            <p:ph type="title"/>
          </p:nvPr>
        </p:nvSpPr>
        <p:spPr>
          <a:xfrm>
            <a:off x="643468" y="643467"/>
            <a:ext cx="5319318" cy="5347430"/>
          </a:xfrm>
        </p:spPr>
        <p:txBody>
          <a:bodyPr vert="horz" lIns="91440" tIns="45720" rIns="91440" bIns="45720" rtlCol="0" anchor="b">
            <a:norm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Felipe is a graduate student diagnosed with schizophrenia. He manages his condition with medication. However, Felipe stopped taking his medication shortly after coming from out of state to the university. He began writing long, jumbled emails to professors in his department. Soon, concerned employees from across campus called in reports about a student showing up at their offices and engaging them in bizarre conversations. Although Felipe’s unmanaged condition makes him fearful and suspicious, a Campus Safety investigation found that his language and behavior were not physically threatening toward others. Nevertheless, many employees feel uncomfortable around Felipe and are afraid that he might become violent. Some are demanding that university administrators send Felipe home.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rPr>
              <a:t> </a:t>
            </a:r>
            <a:br>
              <a:rPr lang="en-US" sz="1400" dirty="0">
                <a:effectLst/>
              </a:rPr>
            </a:br>
            <a:r>
              <a:rPr lang="en-US" sz="1400" dirty="0"/>
              <a:t> </a:t>
            </a:r>
          </a:p>
        </p:txBody>
      </p:sp>
      <p:sp>
        <p:nvSpPr>
          <p:cNvPr id="3" name="Text Placeholder 2">
            <a:extLst>
              <a:ext uri="{FF2B5EF4-FFF2-40B4-BE49-F238E27FC236}">
                <a16:creationId xmlns:a16="http://schemas.microsoft.com/office/drawing/2014/main" id="{208E9039-E401-621C-A714-00F77E4F831D}"/>
              </a:ext>
            </a:extLst>
          </p:cNvPr>
          <p:cNvSpPr>
            <a:spLocks noGrp="1"/>
          </p:cNvSpPr>
          <p:nvPr>
            <p:ph type="body" idx="1"/>
          </p:nvPr>
        </p:nvSpPr>
        <p:spPr>
          <a:xfrm>
            <a:off x="804316" y="556969"/>
            <a:ext cx="4620584" cy="775494"/>
          </a:xfrm>
        </p:spPr>
        <p:txBody>
          <a:bodyPr vert="horz" lIns="91440" tIns="45720" rIns="91440" bIns="45720" rtlCol="0">
            <a:normAutofit/>
          </a:bodyPr>
          <a:lstStyle/>
          <a:p>
            <a:pPr marR="0">
              <a:spcAft>
                <a:spcPts val="0"/>
              </a:spcAft>
            </a:pPr>
            <a:r>
              <a:rPr lang="en-US" sz="600" dirty="0">
                <a:solidFill>
                  <a:schemeClr val="tx1"/>
                </a:solidFill>
                <a:effectLst/>
              </a:rPr>
              <a:t> </a:t>
            </a:r>
          </a:p>
          <a:p>
            <a:r>
              <a:rPr lang="en-US" sz="3200" dirty="0">
                <a:solidFill>
                  <a:schemeClr val="tx1"/>
                </a:solidFill>
              </a:rPr>
              <a:t>Scenario 2 </a:t>
            </a:r>
          </a:p>
        </p:txBody>
      </p:sp>
      <p:pic>
        <p:nvPicPr>
          <p:cNvPr id="5" name="Picture 4">
            <a:extLst>
              <a:ext uri="{FF2B5EF4-FFF2-40B4-BE49-F238E27FC236}">
                <a16:creationId xmlns:a16="http://schemas.microsoft.com/office/drawing/2014/main" id="{42E9EE22-8A60-F5D4-5902-5640B79A8AB6}"/>
              </a:ext>
            </a:extLst>
          </p:cNvPr>
          <p:cNvPicPr>
            <a:picLocks noChangeAspect="1"/>
          </p:cNvPicPr>
          <p:nvPr/>
        </p:nvPicPr>
        <p:blipFill rotWithShape="1">
          <a:blip r:embed="rId2"/>
          <a:srcRect l="19990" r="31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7537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BA2AA-5C36-985A-EBB9-E2FB385BEB4B}"/>
              </a:ext>
            </a:extLst>
          </p:cNvPr>
          <p:cNvSpPr>
            <a:spLocks noGrp="1"/>
          </p:cNvSpPr>
          <p:nvPr>
            <p:ph type="title"/>
          </p:nvPr>
        </p:nvSpPr>
        <p:spPr>
          <a:xfrm>
            <a:off x="643468" y="643467"/>
            <a:ext cx="5319318" cy="5347430"/>
          </a:xfrm>
        </p:spPr>
        <p:txBody>
          <a:bodyPr vert="horz" lIns="91440" tIns="45720" rIns="91440" bIns="45720" rtlCol="0" anchor="b">
            <a:normAutofit/>
          </a:bodyPr>
          <a:lstStyle/>
          <a:p>
            <a:r>
              <a:rPr lang="en-US" sz="1400" dirty="0">
                <a:effectLst/>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Yejin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works at a food establishment on campus. As a student worker, she noticed that Russell, a full-time staff member, treats faculty and staff differently than students. Sometimes it is subtle; at other times, quite noticeable. For instance, he greets professors warmly by name or asks administrators if their portion is large enough. Meanwhile, students barely receive a glance, and those who ask for larger servings are told bluntly to return for seconds—those are the rules. When international students ask questions with an accent unfamiliar to Russell, he replies in a loud, condescending tone.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Yejin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frustrated by this differential treatment and wonders if she should say something to her supervisor.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rPr>
            </a:br>
            <a:r>
              <a:rPr lang="en-US" sz="1400" dirty="0"/>
              <a:t> </a:t>
            </a:r>
          </a:p>
        </p:txBody>
      </p:sp>
      <p:sp>
        <p:nvSpPr>
          <p:cNvPr id="3" name="Text Placeholder 2">
            <a:extLst>
              <a:ext uri="{FF2B5EF4-FFF2-40B4-BE49-F238E27FC236}">
                <a16:creationId xmlns:a16="http://schemas.microsoft.com/office/drawing/2014/main" id="{208E9039-E401-621C-A714-00F77E4F831D}"/>
              </a:ext>
            </a:extLst>
          </p:cNvPr>
          <p:cNvSpPr>
            <a:spLocks noGrp="1"/>
          </p:cNvSpPr>
          <p:nvPr>
            <p:ph type="body" idx="1"/>
          </p:nvPr>
        </p:nvSpPr>
        <p:spPr>
          <a:xfrm>
            <a:off x="804316" y="556969"/>
            <a:ext cx="4620584" cy="775494"/>
          </a:xfrm>
        </p:spPr>
        <p:txBody>
          <a:bodyPr vert="horz" lIns="91440" tIns="45720" rIns="91440" bIns="45720" rtlCol="0">
            <a:normAutofit/>
          </a:bodyPr>
          <a:lstStyle/>
          <a:p>
            <a:pPr marR="0">
              <a:spcAft>
                <a:spcPts val="0"/>
              </a:spcAft>
            </a:pPr>
            <a:r>
              <a:rPr lang="en-US" sz="600" dirty="0">
                <a:solidFill>
                  <a:schemeClr val="tx1"/>
                </a:solidFill>
                <a:effectLst/>
              </a:rPr>
              <a:t> </a:t>
            </a:r>
          </a:p>
          <a:p>
            <a:r>
              <a:rPr lang="en-US" sz="3200" dirty="0">
                <a:solidFill>
                  <a:schemeClr val="tx1"/>
                </a:solidFill>
              </a:rPr>
              <a:t>Scenario 3 </a:t>
            </a:r>
          </a:p>
        </p:txBody>
      </p:sp>
      <p:pic>
        <p:nvPicPr>
          <p:cNvPr id="5" name="Picture 4">
            <a:extLst>
              <a:ext uri="{FF2B5EF4-FFF2-40B4-BE49-F238E27FC236}">
                <a16:creationId xmlns:a16="http://schemas.microsoft.com/office/drawing/2014/main" id="{42E9EE22-8A60-F5D4-5902-5640B79A8AB6}"/>
              </a:ext>
            </a:extLst>
          </p:cNvPr>
          <p:cNvPicPr>
            <a:picLocks noChangeAspect="1"/>
          </p:cNvPicPr>
          <p:nvPr/>
        </p:nvPicPr>
        <p:blipFill rotWithShape="1">
          <a:blip r:embed="rId2"/>
          <a:srcRect l="19990" r="31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65166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BA2AA-5C36-985A-EBB9-E2FB385BEB4B}"/>
              </a:ext>
            </a:extLst>
          </p:cNvPr>
          <p:cNvSpPr>
            <a:spLocks noGrp="1"/>
          </p:cNvSpPr>
          <p:nvPr>
            <p:ph type="title"/>
          </p:nvPr>
        </p:nvSpPr>
        <p:spPr>
          <a:xfrm>
            <a:off x="643468" y="643467"/>
            <a:ext cx="5319318" cy="5347430"/>
          </a:xfrm>
        </p:spPr>
        <p:txBody>
          <a:bodyPr vert="horz" lIns="91440" tIns="45720" rIns="91440" bIns="45720" rtlCol="0" anchor="b">
            <a:norm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Charissa was recently hired into a tenure-track position with her newly minted Ph.D. She is the only female professor in her department. Over the first semester, she noticed that the department chair publicly introduced her male colleagues by their titles, “Dr. Stan Jones” and “Dr. Clinton Smith,” while referring to her simply as “Charissa.” Several times he referred to her as “our lady professor,” remarking once to a group of students that young women, in particular, would find her classes interesting. Charissa is troubled by the chair’s exclusion of her title and his awkward, if not dismissive, habit of highlighting her gender. “Am I being too sensitive?” she wonders. Yet the scenes keep replaying in her mind.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rPr>
            </a:br>
            <a:r>
              <a:rPr lang="en-US" sz="1400" dirty="0"/>
              <a:t> </a:t>
            </a:r>
          </a:p>
        </p:txBody>
      </p:sp>
      <p:sp>
        <p:nvSpPr>
          <p:cNvPr id="3" name="Text Placeholder 2">
            <a:extLst>
              <a:ext uri="{FF2B5EF4-FFF2-40B4-BE49-F238E27FC236}">
                <a16:creationId xmlns:a16="http://schemas.microsoft.com/office/drawing/2014/main" id="{208E9039-E401-621C-A714-00F77E4F831D}"/>
              </a:ext>
            </a:extLst>
          </p:cNvPr>
          <p:cNvSpPr>
            <a:spLocks noGrp="1"/>
          </p:cNvSpPr>
          <p:nvPr>
            <p:ph type="body" idx="1"/>
          </p:nvPr>
        </p:nvSpPr>
        <p:spPr>
          <a:xfrm>
            <a:off x="804316" y="556969"/>
            <a:ext cx="4620584" cy="775494"/>
          </a:xfrm>
        </p:spPr>
        <p:txBody>
          <a:bodyPr vert="horz" lIns="91440" tIns="45720" rIns="91440" bIns="45720" rtlCol="0">
            <a:normAutofit/>
          </a:bodyPr>
          <a:lstStyle/>
          <a:p>
            <a:pPr marR="0">
              <a:spcAft>
                <a:spcPts val="0"/>
              </a:spcAft>
            </a:pPr>
            <a:r>
              <a:rPr lang="en-US" sz="600" dirty="0">
                <a:solidFill>
                  <a:schemeClr val="tx1"/>
                </a:solidFill>
                <a:effectLst/>
              </a:rPr>
              <a:t> </a:t>
            </a:r>
          </a:p>
          <a:p>
            <a:r>
              <a:rPr lang="en-US" sz="3200" dirty="0">
                <a:solidFill>
                  <a:schemeClr val="tx1"/>
                </a:solidFill>
              </a:rPr>
              <a:t>Scenario 4</a:t>
            </a:r>
          </a:p>
        </p:txBody>
      </p:sp>
      <p:pic>
        <p:nvPicPr>
          <p:cNvPr id="5" name="Picture 4">
            <a:extLst>
              <a:ext uri="{FF2B5EF4-FFF2-40B4-BE49-F238E27FC236}">
                <a16:creationId xmlns:a16="http://schemas.microsoft.com/office/drawing/2014/main" id="{42E9EE22-8A60-F5D4-5902-5640B79A8AB6}"/>
              </a:ext>
            </a:extLst>
          </p:cNvPr>
          <p:cNvPicPr>
            <a:picLocks noChangeAspect="1"/>
          </p:cNvPicPr>
          <p:nvPr/>
        </p:nvPicPr>
        <p:blipFill rotWithShape="1">
          <a:blip r:embed="rId2"/>
          <a:srcRect l="19990" r="31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76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1B38BCF6-128B-7D9F-EC94-8D055485E255}"/>
              </a:ext>
            </a:extLst>
          </p:cNvPr>
          <p:cNvPicPr>
            <a:picLocks noChangeAspect="1"/>
          </p:cNvPicPr>
          <p:nvPr/>
        </p:nvPicPr>
        <p:blipFill rotWithShape="1">
          <a:blip r:embed="rId2">
            <a:alphaModFix amt="50000"/>
          </a:blip>
          <a:srcRect t="18773"/>
          <a:stretch/>
        </p:blipFill>
        <p:spPr>
          <a:xfrm>
            <a:off x="20" y="10"/>
            <a:ext cx="12191979" cy="6857990"/>
          </a:xfrm>
          <a:prstGeom prst="rect">
            <a:avLst/>
          </a:prstGeom>
        </p:spPr>
      </p:pic>
      <p:sp>
        <p:nvSpPr>
          <p:cNvPr id="2" name="Title 1">
            <a:extLst>
              <a:ext uri="{FF2B5EF4-FFF2-40B4-BE49-F238E27FC236}">
                <a16:creationId xmlns:a16="http://schemas.microsoft.com/office/drawing/2014/main" id="{D0647997-F078-A513-4086-D0EC56D7F188}"/>
              </a:ext>
            </a:extLst>
          </p:cNvPr>
          <p:cNvSpPr>
            <a:spLocks noGrp="1"/>
          </p:cNvSpPr>
          <p:nvPr>
            <p:ph type="title"/>
          </p:nvPr>
        </p:nvSpPr>
        <p:spPr>
          <a:xfrm>
            <a:off x="762000" y="1137434"/>
            <a:ext cx="7848600" cy="3204429"/>
          </a:xfrm>
        </p:spPr>
        <p:txBody>
          <a:bodyPr vert="horz" lIns="91440" tIns="45720" rIns="91440" bIns="45720" rtlCol="0" anchor="t">
            <a:normAutofit/>
          </a:bodyPr>
          <a:lstStyle/>
          <a:p>
            <a:r>
              <a:rPr lang="en-US" sz="4000">
                <a:solidFill>
                  <a:srgbClr val="FFFFFF"/>
                </a:solidFill>
              </a:rPr>
              <a:t>Common Language </a:t>
            </a:r>
          </a:p>
        </p:txBody>
      </p:sp>
      <p:sp>
        <p:nvSpPr>
          <p:cNvPr id="3" name="Text Placeholder 2">
            <a:extLst>
              <a:ext uri="{FF2B5EF4-FFF2-40B4-BE49-F238E27FC236}">
                <a16:creationId xmlns:a16="http://schemas.microsoft.com/office/drawing/2014/main" id="{B4959621-62BB-309F-22F6-623B019B1B86}"/>
              </a:ext>
            </a:extLst>
          </p:cNvPr>
          <p:cNvSpPr>
            <a:spLocks noGrp="1"/>
          </p:cNvSpPr>
          <p:nvPr>
            <p:ph type="body" idx="1"/>
          </p:nvPr>
        </p:nvSpPr>
        <p:spPr>
          <a:xfrm>
            <a:off x="762000" y="4792531"/>
            <a:ext cx="5334000" cy="1089423"/>
          </a:xfrm>
        </p:spPr>
        <p:txBody>
          <a:bodyPr vert="horz" lIns="91440" tIns="45720" rIns="91440" bIns="45720" rtlCol="0" anchor="b">
            <a:normAutofit/>
          </a:bodyPr>
          <a:lstStyle/>
          <a:p>
            <a:r>
              <a:rPr lang="en-US" sz="1800" dirty="0">
                <a:solidFill>
                  <a:srgbClr val="FFFFFF"/>
                </a:solidFill>
              </a:rPr>
              <a:t>Naming and identifying behaviors is the first step in creating safe spaces and is a pathway to better customer service. </a:t>
            </a:r>
          </a:p>
        </p:txBody>
      </p:sp>
      <p:cxnSp>
        <p:nvCxnSpPr>
          <p:cNvPr id="11" name="Straight Connector 1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01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White puzzle with one red piece">
            <a:extLst>
              <a:ext uri="{FF2B5EF4-FFF2-40B4-BE49-F238E27FC236}">
                <a16:creationId xmlns:a16="http://schemas.microsoft.com/office/drawing/2014/main" id="{BBB56423-4DD6-A480-1AA5-360E108AB172}"/>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E05E9E06-C958-FA0B-384D-A4F84301EB3E}"/>
              </a:ext>
            </a:extLst>
          </p:cNvPr>
          <p:cNvSpPr>
            <a:spLocks noGrp="1"/>
          </p:cNvSpPr>
          <p:nvPr>
            <p:ph type="title"/>
          </p:nvPr>
        </p:nvSpPr>
        <p:spPr>
          <a:xfrm>
            <a:off x="1198181" y="728906"/>
            <a:ext cx="9792471" cy="2057037"/>
          </a:xfrm>
        </p:spPr>
        <p:txBody>
          <a:bodyPr>
            <a:normAutofit/>
          </a:bodyPr>
          <a:lstStyle/>
          <a:p>
            <a:r>
              <a:rPr lang="en-US" dirty="0">
                <a:solidFill>
                  <a:srgbClr val="FFFFFF"/>
                </a:solidFill>
              </a:rPr>
              <a:t>Belonging </a:t>
            </a:r>
          </a:p>
        </p:txBody>
      </p:sp>
      <p:sp>
        <p:nvSpPr>
          <p:cNvPr id="3" name="Content Placeholder 2">
            <a:extLst>
              <a:ext uri="{FF2B5EF4-FFF2-40B4-BE49-F238E27FC236}">
                <a16:creationId xmlns:a16="http://schemas.microsoft.com/office/drawing/2014/main" id="{EE7F7FC5-B110-0169-91AA-022EFEA4A8A0}"/>
              </a:ext>
            </a:extLst>
          </p:cNvPr>
          <p:cNvSpPr>
            <a:spLocks noGrp="1"/>
          </p:cNvSpPr>
          <p:nvPr>
            <p:ph idx="1"/>
          </p:nvPr>
        </p:nvSpPr>
        <p:spPr>
          <a:xfrm>
            <a:off x="1198181" y="2957665"/>
            <a:ext cx="9792471" cy="3171423"/>
          </a:xfrm>
        </p:spPr>
        <p:txBody>
          <a:bodyPr>
            <a:normAutofit fontScale="92500"/>
          </a:bodyPr>
          <a:lstStyle/>
          <a:p>
            <a:pPr rtl="0">
              <a:spcBef>
                <a:spcPts val="0"/>
              </a:spcBef>
              <a:spcAft>
                <a:spcPts val="0"/>
              </a:spcAft>
            </a:pPr>
            <a:r>
              <a:rPr lang="en-US" sz="4800" b="1" i="0" u="none" strike="noStrike" dirty="0">
                <a:solidFill>
                  <a:srgbClr val="FFFFFF"/>
                </a:solidFill>
                <a:effectLst/>
                <a:latin typeface="Arial" panose="020B0604020202020204" pitchFamily="34" charset="0"/>
              </a:rPr>
              <a:t>The result of providing customer service from a DEI framework is that it fosters belonging. </a:t>
            </a:r>
            <a:endParaRPr lang="en-US" sz="4800" b="0" i="0" u="none" strike="noStrike" dirty="0">
              <a:solidFill>
                <a:srgbClr val="FFFFFF"/>
              </a:solidFill>
              <a:effectLst/>
            </a:endParaRPr>
          </a:p>
          <a:p>
            <a:pPr marL="0" indent="0">
              <a:buNone/>
            </a:pPr>
            <a:br>
              <a:rPr lang="en-US" sz="2000" dirty="0">
                <a:solidFill>
                  <a:srgbClr val="FFFFFF"/>
                </a:solidFill>
              </a:rPr>
            </a:b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102946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oke from factory">
            <a:extLst>
              <a:ext uri="{FF2B5EF4-FFF2-40B4-BE49-F238E27FC236}">
                <a16:creationId xmlns:a16="http://schemas.microsoft.com/office/drawing/2014/main" id="{07716797-2A33-6BF9-312D-A4CBE7FA2F24}"/>
              </a:ext>
            </a:extLst>
          </p:cNvPr>
          <p:cNvPicPr>
            <a:picLocks noChangeAspect="1"/>
          </p:cNvPicPr>
          <p:nvPr/>
        </p:nvPicPr>
        <p:blipFill rotWithShape="1">
          <a:blip r:embed="rId2">
            <a:alphaModFix amt="50000"/>
          </a:blip>
          <a:srcRect t="2704" b="13027"/>
          <a:stretch/>
        </p:blipFill>
        <p:spPr>
          <a:xfrm>
            <a:off x="20" y="294290"/>
            <a:ext cx="12191980" cy="6857999"/>
          </a:xfrm>
          <a:prstGeom prst="rect">
            <a:avLst/>
          </a:prstGeom>
        </p:spPr>
      </p:pic>
      <p:sp>
        <p:nvSpPr>
          <p:cNvPr id="2" name="Title 1">
            <a:extLst>
              <a:ext uri="{FF2B5EF4-FFF2-40B4-BE49-F238E27FC236}">
                <a16:creationId xmlns:a16="http://schemas.microsoft.com/office/drawing/2014/main" id="{61BEA32A-3DD4-A4D0-2862-DBCEC926495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Poll </a:t>
            </a:r>
          </a:p>
        </p:txBody>
      </p:sp>
      <p:sp>
        <p:nvSpPr>
          <p:cNvPr id="3" name="Text Placeholder 2">
            <a:extLst>
              <a:ext uri="{FF2B5EF4-FFF2-40B4-BE49-F238E27FC236}">
                <a16:creationId xmlns:a16="http://schemas.microsoft.com/office/drawing/2014/main" id="{6E2CE981-4ECE-CCD7-3CEF-0C915EFC6C34}"/>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dirty="0" err="1">
                <a:solidFill>
                  <a:srgbClr val="FFFFFF"/>
                </a:solidFill>
              </a:rPr>
              <a:t>Pollseverywhere.com</a:t>
            </a:r>
            <a:r>
              <a:rPr lang="en-US" dirty="0">
                <a:solidFill>
                  <a:srgbClr val="FFFFFF"/>
                </a:solidFill>
              </a:rPr>
              <a:t>/Daniellepilgrim889</a:t>
            </a:r>
          </a:p>
        </p:txBody>
      </p:sp>
    </p:spTree>
    <p:extLst>
      <p:ext uri="{BB962C8B-B14F-4D97-AF65-F5344CB8AC3E}">
        <p14:creationId xmlns:p14="http://schemas.microsoft.com/office/powerpoint/2010/main" val="9178383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a solar panel&#10;&#10;Description automatically generated">
            <a:extLst>
              <a:ext uri="{FF2B5EF4-FFF2-40B4-BE49-F238E27FC236}">
                <a16:creationId xmlns:a16="http://schemas.microsoft.com/office/drawing/2014/main" id="{E49059A8-A9D3-E2E4-8613-DFDD741BB1B0}"/>
              </a:ext>
            </a:extLst>
          </p:cNvPr>
          <p:cNvPicPr>
            <a:picLocks noChangeAspect="1"/>
          </p:cNvPicPr>
          <p:nvPr/>
        </p:nvPicPr>
        <p:blipFill rotWithShape="1">
          <a:blip r:embed="rId2">
            <a:alphaModFix amt="40000"/>
          </a:blip>
          <a:srcRect t="3101" b="126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0EDD16F-47B3-814C-DA93-5F53629EF52C}"/>
              </a:ext>
            </a:extLst>
          </p:cNvPr>
          <p:cNvSpPr>
            <a:spLocks noGrp="1"/>
          </p:cNvSpPr>
          <p:nvPr>
            <p:ph type="title"/>
          </p:nvPr>
        </p:nvSpPr>
        <p:spPr>
          <a:xfrm>
            <a:off x="838200" y="365125"/>
            <a:ext cx="10515600" cy="1325563"/>
          </a:xfrm>
        </p:spPr>
        <p:txBody>
          <a:bodyPr>
            <a:normAutofit fontScale="90000"/>
          </a:bodyPr>
          <a:lstStyle/>
          <a:p>
            <a:pPr rtl="0">
              <a:spcBef>
                <a:spcPts val="1200"/>
              </a:spcBef>
              <a:spcAft>
                <a:spcPts val="1200"/>
              </a:spcAft>
            </a:pP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br>
              <a:rPr lang="en-US" sz="1400" b="0" i="0" u="none" strike="noStrike" dirty="0">
                <a:solidFill>
                  <a:schemeClr val="bg1"/>
                </a:solidFill>
                <a:effectLst/>
                <a:latin typeface="Arial" panose="020B0604020202020204" pitchFamily="34" charset="0"/>
              </a:rPr>
            </a:br>
            <a:r>
              <a:rPr lang="en-US" sz="1400" b="0" i="0" u="none" strike="noStrike" dirty="0">
                <a:solidFill>
                  <a:schemeClr val="bg1"/>
                </a:solidFill>
                <a:effectLst/>
                <a:latin typeface="Arial" panose="020B0604020202020204" pitchFamily="34" charset="0"/>
              </a:rPr>
              <a:t>How much does your institution provide a supportive environment for the following forms of diversity? (</a:t>
            </a:r>
            <a:r>
              <a:rPr lang="en-US" sz="1400" dirty="0" err="1">
                <a:solidFill>
                  <a:schemeClr val="bg1"/>
                </a:solidFill>
                <a:latin typeface="Arial" panose="020B0604020202020204" pitchFamily="34" charset="0"/>
              </a:rPr>
              <a:t>Senoirs</a:t>
            </a:r>
            <a:r>
              <a:rPr lang="en-US" sz="1400" b="0" i="0" u="none" strike="noStrike" dirty="0">
                <a:solidFill>
                  <a:schemeClr val="bg1"/>
                </a:solidFill>
                <a:effectLst/>
                <a:latin typeface="Arial" panose="020B0604020202020204" pitchFamily="34" charset="0"/>
              </a:rPr>
              <a:t>) </a:t>
            </a:r>
            <a:br>
              <a:rPr lang="en-US" sz="1400" b="0" i="0" u="none" strike="noStrike" dirty="0">
                <a:solidFill>
                  <a:schemeClr val="bg1"/>
                </a:solidFill>
                <a:effectLst/>
              </a:rPr>
            </a:br>
            <a:br>
              <a:rPr lang="en-US" sz="1400" dirty="0">
                <a:solidFill>
                  <a:schemeClr val="bg1"/>
                </a:solidFill>
              </a:rPr>
            </a:br>
            <a:br>
              <a:rPr lang="en-US" sz="1400" dirty="0">
                <a:solidFill>
                  <a:schemeClr val="bg1"/>
                </a:solidFill>
              </a:rPr>
            </a:br>
            <a:endParaRPr lang="en-US" sz="1400" dirty="0">
              <a:solidFill>
                <a:schemeClr val="bg1"/>
              </a:solidFill>
            </a:endParaRPr>
          </a:p>
        </p:txBody>
      </p:sp>
      <p:sp>
        <p:nvSpPr>
          <p:cNvPr id="2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E6CA07-7E51-B614-B328-1E5CD968EA87}"/>
              </a:ext>
            </a:extLst>
          </p:cNvPr>
          <p:cNvGraphicFramePr>
            <a:graphicFrameLocks noGrp="1"/>
          </p:cNvGraphicFramePr>
          <p:nvPr>
            <p:ph idx="1"/>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20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E64A80-93CF-76F7-7B9C-6A8DC63F0BCE}"/>
              </a:ext>
            </a:extLst>
          </p:cNvPr>
          <p:cNvPicPr>
            <a:picLocks noChangeAspect="1"/>
          </p:cNvPicPr>
          <p:nvPr/>
        </p:nvPicPr>
        <p:blipFill rotWithShape="1">
          <a:blip r:embed="rId2">
            <a:alphaModFix amt="35000"/>
          </a:blip>
          <a:srcRect t="16045"/>
          <a:stretch/>
        </p:blipFill>
        <p:spPr>
          <a:xfrm>
            <a:off x="20" y="10"/>
            <a:ext cx="12191980" cy="6857990"/>
          </a:xfrm>
          <a:prstGeom prst="rect">
            <a:avLst/>
          </a:prstGeom>
        </p:spPr>
      </p:pic>
      <p:sp>
        <p:nvSpPr>
          <p:cNvPr id="2" name="Title 1">
            <a:extLst>
              <a:ext uri="{FF2B5EF4-FFF2-40B4-BE49-F238E27FC236}">
                <a16:creationId xmlns:a16="http://schemas.microsoft.com/office/drawing/2014/main" id="{0E6D7019-0A33-2473-F562-AF4F5A561978}"/>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Student Experience (Seniors)</a:t>
            </a:r>
          </a:p>
        </p:txBody>
      </p:sp>
      <p:graphicFrame>
        <p:nvGraphicFramePr>
          <p:cNvPr id="5" name="Content Placeholder 2">
            <a:extLst>
              <a:ext uri="{FF2B5EF4-FFF2-40B4-BE49-F238E27FC236}">
                <a16:creationId xmlns:a16="http://schemas.microsoft.com/office/drawing/2014/main" id="{90D9558F-4687-C451-CE41-E70C32031D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10795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E76827CB-5848-235D-66B8-0C3E21B4165B}"/>
              </a:ext>
            </a:extLst>
          </p:cNvPr>
          <p:cNvPicPr>
            <a:picLocks noChangeAspect="1"/>
          </p:cNvPicPr>
          <p:nvPr/>
        </p:nvPicPr>
        <p:blipFill rotWithShape="1">
          <a:blip r:embed="rId2">
            <a:duotone>
              <a:prstClr val="black"/>
              <a:schemeClr val="tx2">
                <a:tint val="45000"/>
                <a:satMod val="400000"/>
              </a:schemeClr>
            </a:duotone>
            <a:alphaModFix amt="25000"/>
          </a:blip>
          <a:srcRect t="7734" b="17267"/>
          <a:stretch/>
        </p:blipFill>
        <p:spPr>
          <a:xfrm>
            <a:off x="20" y="10"/>
            <a:ext cx="12191980" cy="6857990"/>
          </a:xfrm>
          <a:prstGeom prst="rect">
            <a:avLst/>
          </a:prstGeom>
        </p:spPr>
      </p:pic>
      <p:sp>
        <p:nvSpPr>
          <p:cNvPr id="2" name="Title 1">
            <a:extLst>
              <a:ext uri="{FF2B5EF4-FFF2-40B4-BE49-F238E27FC236}">
                <a16:creationId xmlns:a16="http://schemas.microsoft.com/office/drawing/2014/main" id="{B3020DA9-D66C-50BE-B992-F8A73AE4B703}"/>
              </a:ext>
            </a:extLst>
          </p:cNvPr>
          <p:cNvSpPr>
            <a:spLocks noGrp="1"/>
          </p:cNvSpPr>
          <p:nvPr>
            <p:ph type="title"/>
          </p:nvPr>
        </p:nvSpPr>
        <p:spPr>
          <a:xfrm>
            <a:off x="838200" y="365125"/>
            <a:ext cx="10515600" cy="1325563"/>
          </a:xfrm>
        </p:spPr>
        <p:txBody>
          <a:bodyPr>
            <a:normAutofit/>
          </a:bodyPr>
          <a:lstStyle/>
          <a:p>
            <a:r>
              <a:rPr lang="en-US" b="1" dirty="0"/>
              <a:t>Barriers to Belonging </a:t>
            </a:r>
            <a:endParaRPr lang="en-US" b="1"/>
          </a:p>
        </p:txBody>
      </p:sp>
      <p:sp>
        <p:nvSpPr>
          <p:cNvPr id="3" name="Content Placeholder 2">
            <a:extLst>
              <a:ext uri="{FF2B5EF4-FFF2-40B4-BE49-F238E27FC236}">
                <a16:creationId xmlns:a16="http://schemas.microsoft.com/office/drawing/2014/main" id="{6F69436E-3D47-6190-EB47-BC32AD89B3C6}"/>
              </a:ext>
            </a:extLst>
          </p:cNvPr>
          <p:cNvSpPr>
            <a:spLocks noGrp="1"/>
          </p:cNvSpPr>
          <p:nvPr>
            <p:ph idx="1"/>
          </p:nvPr>
        </p:nvSpPr>
        <p:spPr>
          <a:xfrm>
            <a:off x="838200" y="1825625"/>
            <a:ext cx="10515600" cy="4351338"/>
          </a:xfrm>
        </p:spPr>
        <p:txBody>
          <a:bodyPr>
            <a:normAutofit/>
          </a:bodyPr>
          <a:lstStyle/>
          <a:p>
            <a:r>
              <a:rPr lang="en-US" b="0" i="0" u="none" strike="noStrike" dirty="0">
                <a:effectLst/>
                <a:latin typeface="Arial" panose="020B0604020202020204" pitchFamily="34" charset="0"/>
              </a:rPr>
              <a:t>Lack of self-awareness </a:t>
            </a:r>
          </a:p>
          <a:p>
            <a:r>
              <a:rPr lang="en-US" b="0" i="0" u="none" strike="noStrike" dirty="0">
                <a:effectLst/>
                <a:latin typeface="Arial" panose="020B0604020202020204" pitchFamily="34" charset="0"/>
              </a:rPr>
              <a:t>Ignorance </a:t>
            </a:r>
            <a:endParaRPr lang="en-US" dirty="0">
              <a:latin typeface="Arial" panose="020B0604020202020204" pitchFamily="34" charset="0"/>
            </a:endParaRPr>
          </a:p>
          <a:p>
            <a:r>
              <a:rPr lang="en-US" b="0" i="0" u="none" strike="noStrike" dirty="0">
                <a:effectLst/>
                <a:latin typeface="Arial" panose="020B0604020202020204" pitchFamily="34" charset="0"/>
              </a:rPr>
              <a:t>Lack of skills when handling conflict </a:t>
            </a:r>
          </a:p>
          <a:p>
            <a:r>
              <a:rPr lang="en-US" b="0" i="0" u="none" strike="noStrike" dirty="0">
                <a:effectLst/>
                <a:latin typeface="Arial" panose="020B0604020202020204" pitchFamily="34" charset="0"/>
              </a:rPr>
              <a:t>Cultural incompetence </a:t>
            </a:r>
            <a:endParaRPr lang="en-US" dirty="0"/>
          </a:p>
        </p:txBody>
      </p:sp>
    </p:spTree>
    <p:extLst>
      <p:ext uri="{BB962C8B-B14F-4D97-AF65-F5344CB8AC3E}">
        <p14:creationId xmlns:p14="http://schemas.microsoft.com/office/powerpoint/2010/main" val="400524765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C23C9F3-20B1-F8FD-696D-7FE5448EFA5C}"/>
              </a:ext>
            </a:extLst>
          </p:cNvPr>
          <p:cNvSpPr>
            <a:spLocks noGrp="1"/>
          </p:cNvSpPr>
          <p:nvPr>
            <p:ph type="title"/>
          </p:nvPr>
        </p:nvSpPr>
        <p:spPr>
          <a:xfrm>
            <a:off x="630936" y="630935"/>
            <a:ext cx="4948230" cy="5509815"/>
          </a:xfrm>
          <a:noFill/>
        </p:spPr>
        <p:txBody>
          <a:bodyPr anchor="t">
            <a:normAutofit/>
          </a:bodyPr>
          <a:lstStyle/>
          <a:p>
            <a:r>
              <a:rPr lang="en-US" sz="4800" b="1" i="0" u="none" strike="noStrike" dirty="0">
                <a:effectLst/>
                <a:latin typeface="Arial" panose="020B0604020202020204" pitchFamily="34" charset="0"/>
              </a:rPr>
              <a:t>Best </a:t>
            </a:r>
            <a:r>
              <a:rPr lang="en-US" sz="4800" b="1" dirty="0">
                <a:latin typeface="Arial" panose="020B0604020202020204" pitchFamily="34" charset="0"/>
              </a:rPr>
              <a:t>C</a:t>
            </a:r>
            <a:r>
              <a:rPr lang="en-US" sz="4800" b="1" i="0" u="none" strike="noStrike" dirty="0">
                <a:effectLst/>
                <a:latin typeface="Arial" panose="020B0604020202020204" pitchFamily="34" charset="0"/>
              </a:rPr>
              <a:t>ustomer Service </a:t>
            </a:r>
            <a:r>
              <a:rPr lang="en-US" sz="4800" b="1" dirty="0">
                <a:latin typeface="Arial" panose="020B0604020202020204" pitchFamily="34" charset="0"/>
              </a:rPr>
              <a:t>P</a:t>
            </a:r>
            <a:r>
              <a:rPr lang="en-US" sz="4800" b="1" i="0" u="none" strike="noStrike" dirty="0">
                <a:effectLst/>
                <a:latin typeface="Arial" panose="020B0604020202020204" pitchFamily="34" charset="0"/>
              </a:rPr>
              <a:t>ractices that Lead to Belonging </a:t>
            </a:r>
            <a:endParaRPr lang="en-US" sz="4800" dirty="0"/>
          </a:p>
        </p:txBody>
      </p:sp>
      <p:graphicFrame>
        <p:nvGraphicFramePr>
          <p:cNvPr id="5" name="Content Placeholder 2">
            <a:extLst>
              <a:ext uri="{FF2B5EF4-FFF2-40B4-BE49-F238E27FC236}">
                <a16:creationId xmlns:a16="http://schemas.microsoft.com/office/drawing/2014/main" id="{EA090F50-490F-499C-4693-002C438E6A40}"/>
              </a:ext>
            </a:extLst>
          </p:cNvPr>
          <p:cNvGraphicFramePr>
            <a:graphicFrameLocks noGrp="1"/>
          </p:cNvGraphicFramePr>
          <p:nvPr>
            <p:ph idx="1"/>
            <p:extLst>
              <p:ext uri="{D42A27DB-BD31-4B8C-83A1-F6EECF244321}">
                <p14:modId xmlns:p14="http://schemas.microsoft.com/office/powerpoint/2010/main" val="2899384116"/>
              </p:ext>
            </p:extLst>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3257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image of chess pawns">
            <a:extLst>
              <a:ext uri="{FF2B5EF4-FFF2-40B4-BE49-F238E27FC236}">
                <a16:creationId xmlns:a16="http://schemas.microsoft.com/office/drawing/2014/main" id="{229AAB12-D285-3F38-4806-78D17D32413E}"/>
              </a:ext>
            </a:extLst>
          </p:cNvPr>
          <p:cNvPicPr>
            <a:picLocks noChangeAspect="1"/>
          </p:cNvPicPr>
          <p:nvPr/>
        </p:nvPicPr>
        <p:blipFill rotWithShape="1">
          <a:blip r:embed="rId2">
            <a:alphaModFix amt="50000"/>
          </a:blip>
          <a:srcRect t="14449"/>
          <a:stretch/>
        </p:blipFill>
        <p:spPr>
          <a:xfrm>
            <a:off x="20" y="10"/>
            <a:ext cx="12191979" cy="6857990"/>
          </a:xfrm>
          <a:prstGeom prst="rect">
            <a:avLst/>
          </a:prstGeom>
        </p:spPr>
      </p:pic>
      <p:sp>
        <p:nvSpPr>
          <p:cNvPr id="2" name="Title 1">
            <a:extLst>
              <a:ext uri="{FF2B5EF4-FFF2-40B4-BE49-F238E27FC236}">
                <a16:creationId xmlns:a16="http://schemas.microsoft.com/office/drawing/2014/main" id="{811273C0-7E3C-46DF-CFE9-5C4A83165F7C}"/>
              </a:ext>
            </a:extLst>
          </p:cNvPr>
          <p:cNvSpPr>
            <a:spLocks noGrp="1"/>
          </p:cNvSpPr>
          <p:nvPr>
            <p:ph type="title"/>
          </p:nvPr>
        </p:nvSpPr>
        <p:spPr>
          <a:xfrm>
            <a:off x="1928648" y="1229625"/>
            <a:ext cx="7848600" cy="3204429"/>
          </a:xfrm>
        </p:spPr>
        <p:txBody>
          <a:bodyPr vert="horz" lIns="91440" tIns="45720" rIns="91440" bIns="45720" rtlCol="0" anchor="t">
            <a:normAutofit/>
          </a:bodyPr>
          <a:lstStyle/>
          <a:p>
            <a:pPr algn="ctr"/>
            <a:br>
              <a:rPr lang="en-US" dirty="0">
                <a:solidFill>
                  <a:srgbClr val="FFFFFF"/>
                </a:solidFill>
              </a:rPr>
            </a:br>
            <a:r>
              <a:rPr lang="en-US" dirty="0">
                <a:solidFill>
                  <a:srgbClr val="FFFFFF"/>
                </a:solidFill>
              </a:rPr>
              <a:t>Uplifting Human Value from a DEI Framework </a:t>
            </a:r>
          </a:p>
        </p:txBody>
      </p:sp>
      <p:sp>
        <p:nvSpPr>
          <p:cNvPr id="3" name="Text Placeholder 2">
            <a:extLst>
              <a:ext uri="{FF2B5EF4-FFF2-40B4-BE49-F238E27FC236}">
                <a16:creationId xmlns:a16="http://schemas.microsoft.com/office/drawing/2014/main" id="{A969FBE5-293E-4065-2096-AB2BEF4C813A}"/>
              </a:ext>
            </a:extLst>
          </p:cNvPr>
          <p:cNvSpPr>
            <a:spLocks noGrp="1"/>
          </p:cNvSpPr>
          <p:nvPr>
            <p:ph type="body" idx="1"/>
          </p:nvPr>
        </p:nvSpPr>
        <p:spPr>
          <a:xfrm>
            <a:off x="762000" y="4792531"/>
            <a:ext cx="5334000" cy="1089423"/>
          </a:xfrm>
        </p:spPr>
        <p:txBody>
          <a:bodyPr vert="horz" lIns="91440" tIns="45720" rIns="91440" bIns="45720" rtlCol="0" anchor="b">
            <a:normAutofit/>
          </a:bodyPr>
          <a:lstStyle/>
          <a:p>
            <a:r>
              <a:rPr lang="en-US" sz="1800" dirty="0">
                <a:solidFill>
                  <a:srgbClr val="FFFFFF"/>
                </a:solidFill>
              </a:rPr>
              <a:t>Employee Training </a:t>
            </a:r>
          </a:p>
        </p:txBody>
      </p:sp>
      <p:cxnSp>
        <p:nvCxnSpPr>
          <p:cNvPr id="11" name="Straight Connector 1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609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DAE9059-5BC0-4B75-B536-54BFB08FF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fill">
            <a:extLst>
              <a:ext uri="{FF2B5EF4-FFF2-40B4-BE49-F238E27FC236}">
                <a16:creationId xmlns:a16="http://schemas.microsoft.com/office/drawing/2014/main" id="{F17EE558-8341-47F3-B29A-14E701B36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rrows pointing towards light">
            <a:extLst>
              <a:ext uri="{FF2B5EF4-FFF2-40B4-BE49-F238E27FC236}">
                <a16:creationId xmlns:a16="http://schemas.microsoft.com/office/drawing/2014/main" id="{66941AB7-CEB1-4EED-09A5-7D148C86ED85}"/>
              </a:ext>
            </a:extLst>
          </p:cNvPr>
          <p:cNvPicPr>
            <a:picLocks noChangeAspect="1"/>
          </p:cNvPicPr>
          <p:nvPr/>
        </p:nvPicPr>
        <p:blipFill rotWithShape="1">
          <a:blip r:embed="rId2">
            <a:alphaModFix amt="31000"/>
          </a:blip>
          <a:srcRect b="15730"/>
          <a:stretch/>
        </p:blipFill>
        <p:spPr>
          <a:xfrm>
            <a:off x="3048" y="14767"/>
            <a:ext cx="12192001" cy="6858000"/>
          </a:xfrm>
          <a:prstGeom prst="rect">
            <a:avLst/>
          </a:prstGeom>
        </p:spPr>
      </p:pic>
      <p:grpSp>
        <p:nvGrpSpPr>
          <p:cNvPr id="13" name="Group 12">
            <a:extLst>
              <a:ext uri="{FF2B5EF4-FFF2-40B4-BE49-F238E27FC236}">
                <a16:creationId xmlns:a16="http://schemas.microsoft.com/office/drawing/2014/main" id="{73FC59CD-C9DA-4650-8128-10CD2396E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 name="Freeform: Shape 13">
              <a:extLst>
                <a:ext uri="{FF2B5EF4-FFF2-40B4-BE49-F238E27FC236}">
                  <a16:creationId xmlns:a16="http://schemas.microsoft.com/office/drawing/2014/main" id="{5987BEC2-A37A-4BD2-B378-ED56E078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8A84300-60A4-4D45-BC17-FE0C4F193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4AD69DF-D02A-4EED-92C3-CA0EBA047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5F2D3B-3AD8-4842-8C23-DF279210C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FCF15B7-4678-4175-81C2-84308D09BA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C6AEC7-0ECD-41FC-9A7D-4CCCCBC30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B8BBA06-D341-464C-8CF0-207A7D2A0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CAFDA51-51AB-CE07-9DB6-06564F697211}"/>
              </a:ext>
            </a:extLst>
          </p:cNvPr>
          <p:cNvSpPr>
            <a:spLocks noGrp="1"/>
          </p:cNvSpPr>
          <p:nvPr>
            <p:ph type="title"/>
          </p:nvPr>
        </p:nvSpPr>
        <p:spPr>
          <a:xfrm>
            <a:off x="1106848" y="-1362121"/>
            <a:ext cx="10158984" cy="2686825"/>
          </a:xfrm>
        </p:spPr>
        <p:txBody>
          <a:bodyPr anchor="b">
            <a:normAutofit/>
          </a:bodyPr>
          <a:lstStyle/>
          <a:p>
            <a:pPr algn="ctr"/>
            <a:r>
              <a:rPr lang="en-US" sz="4800" dirty="0">
                <a:solidFill>
                  <a:schemeClr val="bg1"/>
                </a:solidFill>
              </a:rPr>
              <a:t>Philippians 2: 2-4</a:t>
            </a:r>
          </a:p>
        </p:txBody>
      </p:sp>
      <p:sp>
        <p:nvSpPr>
          <p:cNvPr id="3" name="Content Placeholder 2">
            <a:extLst>
              <a:ext uri="{FF2B5EF4-FFF2-40B4-BE49-F238E27FC236}">
                <a16:creationId xmlns:a16="http://schemas.microsoft.com/office/drawing/2014/main" id="{27CD6C9B-773E-3740-FF3F-80AA68294D50}"/>
              </a:ext>
            </a:extLst>
          </p:cNvPr>
          <p:cNvSpPr>
            <a:spLocks noGrp="1"/>
          </p:cNvSpPr>
          <p:nvPr>
            <p:ph idx="1"/>
          </p:nvPr>
        </p:nvSpPr>
        <p:spPr>
          <a:xfrm>
            <a:off x="1137143" y="1473474"/>
            <a:ext cx="10158984" cy="3094165"/>
          </a:xfrm>
        </p:spPr>
        <p:txBody>
          <a:bodyPr anchor="t">
            <a:noAutofit/>
          </a:bodyPr>
          <a:lstStyle/>
          <a:p>
            <a:pPr algn="ctr" rtl="0">
              <a:spcBef>
                <a:spcPts val="5700"/>
              </a:spcBef>
              <a:spcAft>
                <a:spcPts val="0"/>
              </a:spcAft>
            </a:pPr>
            <a:r>
              <a:rPr lang="en-US" sz="3200" b="1" i="0" u="none" strike="noStrike" dirty="0">
                <a:solidFill>
                  <a:schemeClr val="bg1"/>
                </a:solidFill>
                <a:effectLst/>
                <a:latin typeface="Roboto" panose="02000000000000000000" pitchFamily="2" charset="0"/>
              </a:rPr>
              <a:t>2 </a:t>
            </a:r>
            <a:r>
              <a:rPr lang="en-US" sz="3200" b="0" i="0" u="none" strike="noStrike" dirty="0">
                <a:solidFill>
                  <a:schemeClr val="bg1"/>
                </a:solidFill>
                <a:effectLst/>
                <a:latin typeface="Roboto" panose="02000000000000000000" pitchFamily="2" charset="0"/>
              </a:rPr>
              <a:t>Is there any encouragement from belonging to Christ? Any comfort from his love? Any fellowship together in the Spirit? Are your hearts tender and compassionate? </a:t>
            </a:r>
            <a:r>
              <a:rPr lang="en-US" sz="3200" b="1" i="0" u="none" strike="noStrike" dirty="0">
                <a:solidFill>
                  <a:schemeClr val="bg1"/>
                </a:solidFill>
                <a:effectLst/>
                <a:latin typeface="Roboto" panose="02000000000000000000" pitchFamily="2" charset="0"/>
              </a:rPr>
              <a:t>2 </a:t>
            </a:r>
            <a:r>
              <a:rPr lang="en-US" sz="3200" b="0" i="0" u="none" strike="noStrike" dirty="0">
                <a:solidFill>
                  <a:schemeClr val="bg1"/>
                </a:solidFill>
                <a:effectLst/>
                <a:latin typeface="Roboto" panose="02000000000000000000" pitchFamily="2" charset="0"/>
              </a:rPr>
              <a:t>Then make me truly happy by agreeing wholeheartedly with each other, loving one another, and working together with one mind and purpose.</a:t>
            </a:r>
            <a:endParaRPr lang="en-US" sz="3200" b="0" i="0" u="none" strike="noStrike" dirty="0">
              <a:solidFill>
                <a:schemeClr val="bg1"/>
              </a:solidFill>
              <a:effectLst/>
            </a:endParaRPr>
          </a:p>
          <a:p>
            <a:pPr algn="ctr"/>
            <a:r>
              <a:rPr lang="en-US" sz="3200" b="1" i="0" u="none" strike="noStrike" dirty="0">
                <a:solidFill>
                  <a:schemeClr val="bg1"/>
                </a:solidFill>
                <a:effectLst/>
                <a:latin typeface="Roboto" panose="02000000000000000000" pitchFamily="2" charset="0"/>
              </a:rPr>
              <a:t>3 </a:t>
            </a:r>
            <a:r>
              <a:rPr lang="en-US" sz="3200" b="0" i="0" u="none" strike="noStrike" dirty="0">
                <a:solidFill>
                  <a:schemeClr val="bg1"/>
                </a:solidFill>
                <a:effectLst/>
                <a:latin typeface="Roboto" panose="02000000000000000000" pitchFamily="2" charset="0"/>
              </a:rPr>
              <a:t>Don’t be selfish; don’t try to impress others. Be humble, thinking of others as better than yourselves. </a:t>
            </a:r>
            <a:r>
              <a:rPr lang="en-US" sz="3200" b="1" i="0" u="none" strike="noStrike" dirty="0">
                <a:solidFill>
                  <a:schemeClr val="bg1"/>
                </a:solidFill>
                <a:effectLst/>
                <a:latin typeface="Roboto" panose="02000000000000000000" pitchFamily="2" charset="0"/>
              </a:rPr>
              <a:t>4 </a:t>
            </a:r>
            <a:r>
              <a:rPr lang="en-US" sz="3200" b="0" i="0" u="none" strike="noStrike" dirty="0">
                <a:solidFill>
                  <a:schemeClr val="bg1"/>
                </a:solidFill>
                <a:effectLst/>
                <a:latin typeface="Roboto" panose="02000000000000000000" pitchFamily="2" charset="0"/>
              </a:rPr>
              <a:t>Don’t look out only for your own interests, but take an interest in others, too.</a:t>
            </a:r>
            <a:endParaRPr lang="en-US" sz="3200" dirty="0">
              <a:solidFill>
                <a:schemeClr val="bg1"/>
              </a:solidFill>
            </a:endParaRPr>
          </a:p>
        </p:txBody>
      </p:sp>
    </p:spTree>
    <p:extLst>
      <p:ext uri="{BB962C8B-B14F-4D97-AF65-F5344CB8AC3E}">
        <p14:creationId xmlns:p14="http://schemas.microsoft.com/office/powerpoint/2010/main" val="214506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a molecule structure&#10;&#10;Description automatically generated">
            <a:extLst>
              <a:ext uri="{FF2B5EF4-FFF2-40B4-BE49-F238E27FC236}">
                <a16:creationId xmlns:a16="http://schemas.microsoft.com/office/drawing/2014/main" id="{BBE4568E-AC2B-ADD8-532D-FAA275BE8EAD}"/>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3E8434F-F66C-9123-6A16-35F2E6CEAACE}"/>
              </a:ext>
            </a:extLst>
          </p:cNvPr>
          <p:cNvSpPr>
            <a:spLocks noGrp="1"/>
          </p:cNvSpPr>
          <p:nvPr>
            <p:ph type="title"/>
          </p:nvPr>
        </p:nvSpPr>
        <p:spPr>
          <a:xfrm>
            <a:off x="838200" y="365125"/>
            <a:ext cx="10515600" cy="1325563"/>
          </a:xfrm>
        </p:spPr>
        <p:txBody>
          <a:bodyPr>
            <a:normAutofit/>
          </a:bodyPr>
          <a:lstStyle/>
          <a:p>
            <a:r>
              <a:rPr lang="en-US" b="1">
                <a:solidFill>
                  <a:srgbClr val="FFFFFF"/>
                </a:solidFill>
              </a:rPr>
              <a:t>Activity </a:t>
            </a:r>
          </a:p>
        </p:txBody>
      </p:sp>
      <p:graphicFrame>
        <p:nvGraphicFramePr>
          <p:cNvPr id="5" name="Content Placeholder 2">
            <a:extLst>
              <a:ext uri="{FF2B5EF4-FFF2-40B4-BE49-F238E27FC236}">
                <a16:creationId xmlns:a16="http://schemas.microsoft.com/office/drawing/2014/main" id="{BCFEC203-CB98-17FC-F539-ADDE854A39D5}"/>
              </a:ext>
            </a:extLst>
          </p:cNvPr>
          <p:cNvGraphicFramePr>
            <a:graphicFrameLocks noGrp="1"/>
          </p:cNvGraphicFramePr>
          <p:nvPr>
            <p:ph idx="1"/>
            <p:extLst>
              <p:ext uri="{D42A27DB-BD31-4B8C-83A1-F6EECF244321}">
                <p14:modId xmlns:p14="http://schemas.microsoft.com/office/powerpoint/2010/main" val="913768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83146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Colourful carved figures of humans">
            <a:extLst>
              <a:ext uri="{FF2B5EF4-FFF2-40B4-BE49-F238E27FC236}">
                <a16:creationId xmlns:a16="http://schemas.microsoft.com/office/drawing/2014/main" id="{65B07D8D-137B-FF16-5A06-9A7CC610C0A7}"/>
              </a:ext>
            </a:extLst>
          </p:cNvPr>
          <p:cNvPicPr>
            <a:picLocks noChangeAspect="1"/>
          </p:cNvPicPr>
          <p:nvPr/>
        </p:nvPicPr>
        <p:blipFill rotWithShape="1">
          <a:blip r:embed="rId3">
            <a:alphaModFix amt="60000"/>
          </a:blip>
          <a:srcRect t="21053"/>
          <a:stretch/>
        </p:blipFill>
        <p:spPr>
          <a:xfrm>
            <a:off x="-1" y="10"/>
            <a:ext cx="12192001" cy="6857990"/>
          </a:xfrm>
          <a:prstGeom prst="rect">
            <a:avLst/>
          </a:prstGeom>
        </p:spPr>
      </p:pic>
      <p:sp>
        <p:nvSpPr>
          <p:cNvPr id="2" name="Title 1">
            <a:extLst>
              <a:ext uri="{FF2B5EF4-FFF2-40B4-BE49-F238E27FC236}">
                <a16:creationId xmlns:a16="http://schemas.microsoft.com/office/drawing/2014/main" id="{D8BCDAB3-0544-03F0-7215-40B60743F605}"/>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dirty="0">
                <a:solidFill>
                  <a:srgbClr val="FFFFFF"/>
                </a:solidFill>
              </a:rPr>
              <a:t>Diversity Equity Inclusion </a:t>
            </a:r>
          </a:p>
        </p:txBody>
      </p:sp>
      <p:sp>
        <p:nvSpPr>
          <p:cNvPr id="3" name="Text Placeholder 2">
            <a:extLst>
              <a:ext uri="{FF2B5EF4-FFF2-40B4-BE49-F238E27FC236}">
                <a16:creationId xmlns:a16="http://schemas.microsoft.com/office/drawing/2014/main" id="{01260612-29E7-1D64-F821-A847BFCA5C59}"/>
              </a:ext>
            </a:extLst>
          </p:cNvPr>
          <p:cNvSpPr>
            <a:spLocks noGrp="1"/>
          </p:cNvSpPr>
          <p:nvPr>
            <p:ph type="body" idx="1"/>
          </p:nvPr>
        </p:nvSpPr>
        <p:spPr>
          <a:xfrm>
            <a:off x="1198181" y="3514853"/>
            <a:ext cx="9795637" cy="2057043"/>
          </a:xfrm>
        </p:spPr>
        <p:txBody>
          <a:bodyPr vert="horz" lIns="91440" tIns="45720" rIns="91440" bIns="45720" rtlCol="0">
            <a:normAutofit/>
          </a:bodyPr>
          <a:lstStyle/>
          <a:p>
            <a:pPr algn="ctr"/>
            <a:r>
              <a:rPr lang="en-US">
                <a:solidFill>
                  <a:srgbClr val="FFFFFF"/>
                </a:solidFill>
              </a:rPr>
              <a:t>The feeling and experience you described is the work of DEI</a:t>
            </a:r>
          </a:p>
        </p:txBody>
      </p:sp>
    </p:spTree>
    <p:extLst>
      <p:ext uri="{BB962C8B-B14F-4D97-AF65-F5344CB8AC3E}">
        <p14:creationId xmlns:p14="http://schemas.microsoft.com/office/powerpoint/2010/main" val="121233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rainbow colored smoke on a white background&#10;&#10;Description automatically generated">
            <a:extLst>
              <a:ext uri="{FF2B5EF4-FFF2-40B4-BE49-F238E27FC236}">
                <a16:creationId xmlns:a16="http://schemas.microsoft.com/office/drawing/2014/main" id="{1D3F5160-53BE-82F5-7964-E3970268E094}"/>
              </a:ext>
            </a:extLst>
          </p:cNvPr>
          <p:cNvPicPr>
            <a:picLocks noChangeAspect="1"/>
          </p:cNvPicPr>
          <p:nvPr/>
        </p:nvPicPr>
        <p:blipFill rotWithShape="1">
          <a:blip r:embed="rId2">
            <a:alphaModFix amt="60000"/>
          </a:blip>
          <a:srcRect t="9007" b="6724"/>
          <a:stretch/>
        </p:blipFill>
        <p:spPr>
          <a:xfrm>
            <a:off x="-1" y="10"/>
            <a:ext cx="12192001" cy="6857990"/>
          </a:xfrm>
          <a:prstGeom prst="rect">
            <a:avLst/>
          </a:prstGeom>
        </p:spPr>
      </p:pic>
      <p:sp>
        <p:nvSpPr>
          <p:cNvPr id="2" name="Title 1">
            <a:extLst>
              <a:ext uri="{FF2B5EF4-FFF2-40B4-BE49-F238E27FC236}">
                <a16:creationId xmlns:a16="http://schemas.microsoft.com/office/drawing/2014/main" id="{141FBF43-70E7-8815-E4A5-1C5916B55BDD}"/>
              </a:ext>
            </a:extLst>
          </p:cNvPr>
          <p:cNvSpPr>
            <a:spLocks noGrp="1"/>
          </p:cNvSpPr>
          <p:nvPr>
            <p:ph type="title"/>
          </p:nvPr>
        </p:nvSpPr>
        <p:spPr>
          <a:xfrm>
            <a:off x="841248" y="600427"/>
            <a:ext cx="9875520" cy="3299902"/>
          </a:xfrm>
        </p:spPr>
        <p:txBody>
          <a:bodyPr vert="horz" lIns="91440" tIns="45720" rIns="91440" bIns="45720" rtlCol="0" anchor="b">
            <a:normAutofit fontScale="90000"/>
          </a:bodyPr>
          <a:lstStyle/>
          <a:p>
            <a:br>
              <a:rPr lang="en-US" sz="2100" b="0" i="0" u="none" strike="noStrike" dirty="0">
                <a:solidFill>
                  <a:srgbClr val="FFFFFF"/>
                </a:solidFill>
                <a:effectLst/>
              </a:rPr>
            </a:br>
            <a:br>
              <a:rPr lang="en-US" sz="2100" b="0" i="0" u="none" strike="noStrike" dirty="0">
                <a:solidFill>
                  <a:srgbClr val="FFFFFF"/>
                </a:solidFill>
                <a:effectLst/>
              </a:rPr>
            </a:br>
            <a:br>
              <a:rPr lang="en-US" sz="2100" b="0" i="0" u="none" strike="noStrike" dirty="0">
                <a:solidFill>
                  <a:srgbClr val="FFFFFF"/>
                </a:solidFill>
                <a:effectLst/>
              </a:rPr>
            </a:br>
            <a:br>
              <a:rPr lang="en-US" sz="2100" b="0" i="0" u="none" strike="noStrike" dirty="0">
                <a:solidFill>
                  <a:srgbClr val="FFFFFF"/>
                </a:solidFill>
                <a:effectLst/>
              </a:rPr>
            </a:br>
            <a:r>
              <a:rPr lang="en-US" sz="2700" b="1" dirty="0">
                <a:solidFill>
                  <a:srgbClr val="FFFFFF"/>
                </a:solidFill>
              </a:rPr>
              <a:t>Quote</a:t>
            </a:r>
            <a:r>
              <a:rPr lang="en-US" sz="2700" dirty="0">
                <a:solidFill>
                  <a:srgbClr val="FFFFFF"/>
                </a:solidFill>
              </a:rPr>
              <a:t> </a:t>
            </a:r>
            <a:br>
              <a:rPr lang="en-US" sz="2100" b="0" i="0" u="none" strike="noStrike" dirty="0">
                <a:solidFill>
                  <a:srgbClr val="FFFFFF"/>
                </a:solidFill>
                <a:effectLst/>
              </a:rPr>
            </a:br>
            <a:br>
              <a:rPr lang="en-US" sz="2100" b="0" i="0" u="none" strike="noStrike" dirty="0">
                <a:solidFill>
                  <a:srgbClr val="FFFFFF"/>
                </a:solidFill>
                <a:effectLst/>
              </a:rPr>
            </a:br>
            <a:br>
              <a:rPr lang="en-US" sz="2100" b="0" i="0" u="none" strike="noStrike" dirty="0">
                <a:solidFill>
                  <a:srgbClr val="FFFFFF"/>
                </a:solidFill>
                <a:effectLst/>
              </a:rPr>
            </a:br>
            <a:br>
              <a:rPr lang="en-US" sz="4000" b="0" i="0" u="none" strike="noStrike" dirty="0">
                <a:solidFill>
                  <a:srgbClr val="FFFFFF"/>
                </a:solidFill>
                <a:effectLst/>
              </a:rPr>
            </a:br>
            <a:r>
              <a:rPr lang="en-US" sz="4000" b="0" i="0" u="none" strike="noStrike" dirty="0">
                <a:solidFill>
                  <a:srgbClr val="FFFFFF"/>
                </a:solidFill>
                <a:effectLst/>
              </a:rPr>
              <a:t>“I've learned that people will forget what you said, people will forget what you did, but people will never forget how you made them feel.” </a:t>
            </a:r>
            <a:endParaRPr lang="en-US" sz="4000" dirty="0">
              <a:solidFill>
                <a:srgbClr val="FFFFFF"/>
              </a:solidFill>
            </a:endParaRPr>
          </a:p>
        </p:txBody>
      </p:sp>
      <p:sp>
        <p:nvSpPr>
          <p:cNvPr id="3" name="Text Placeholder 2">
            <a:extLst>
              <a:ext uri="{FF2B5EF4-FFF2-40B4-BE49-F238E27FC236}">
                <a16:creationId xmlns:a16="http://schemas.microsoft.com/office/drawing/2014/main" id="{1D56F55B-1FE7-7259-7A0C-64240448314D}"/>
              </a:ext>
            </a:extLst>
          </p:cNvPr>
          <p:cNvSpPr>
            <a:spLocks noGrp="1"/>
          </p:cNvSpPr>
          <p:nvPr>
            <p:ph type="body" idx="1"/>
          </p:nvPr>
        </p:nvSpPr>
        <p:spPr>
          <a:xfrm>
            <a:off x="922598" y="4500746"/>
            <a:ext cx="9875520" cy="1414355"/>
          </a:xfrm>
        </p:spPr>
        <p:txBody>
          <a:bodyPr vert="horz" lIns="91440" tIns="45720" rIns="91440" bIns="45720" rtlCol="0">
            <a:normAutofit/>
          </a:bodyPr>
          <a:lstStyle/>
          <a:p>
            <a:r>
              <a:rPr lang="en-US" b="0" i="0" u="none" strike="noStrike" dirty="0">
                <a:solidFill>
                  <a:srgbClr val="FFFFFF"/>
                </a:solidFill>
                <a:effectLst/>
              </a:rPr>
              <a:t>Maya Angelou</a:t>
            </a:r>
            <a:endParaRPr lang="en-US" dirty="0">
              <a:solidFill>
                <a:srgbClr val="FFFFFF"/>
              </a:solidFill>
            </a:endParaRPr>
          </a:p>
        </p:txBody>
      </p:sp>
    </p:spTree>
    <p:extLst>
      <p:ext uri="{BB962C8B-B14F-4D97-AF65-F5344CB8AC3E}">
        <p14:creationId xmlns:p14="http://schemas.microsoft.com/office/powerpoint/2010/main" val="413997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Colourful carved figures of humans">
            <a:extLst>
              <a:ext uri="{FF2B5EF4-FFF2-40B4-BE49-F238E27FC236}">
                <a16:creationId xmlns:a16="http://schemas.microsoft.com/office/drawing/2014/main" id="{65B07D8D-137B-FF16-5A06-9A7CC610C0A7}"/>
              </a:ext>
            </a:extLst>
          </p:cNvPr>
          <p:cNvPicPr>
            <a:picLocks noChangeAspect="1"/>
          </p:cNvPicPr>
          <p:nvPr/>
        </p:nvPicPr>
        <p:blipFill rotWithShape="1">
          <a:blip r:embed="rId3">
            <a:alphaModFix amt="60000"/>
          </a:blip>
          <a:srcRect t="21053"/>
          <a:stretch/>
        </p:blipFill>
        <p:spPr>
          <a:xfrm>
            <a:off x="-1" y="10"/>
            <a:ext cx="12192001" cy="6857990"/>
          </a:xfrm>
          <a:prstGeom prst="rect">
            <a:avLst/>
          </a:prstGeom>
        </p:spPr>
      </p:pic>
      <p:sp>
        <p:nvSpPr>
          <p:cNvPr id="2" name="Title 1">
            <a:extLst>
              <a:ext uri="{FF2B5EF4-FFF2-40B4-BE49-F238E27FC236}">
                <a16:creationId xmlns:a16="http://schemas.microsoft.com/office/drawing/2014/main" id="{D8BCDAB3-0544-03F0-7215-40B60743F605}"/>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dirty="0">
                <a:solidFill>
                  <a:srgbClr val="FFFFFF"/>
                </a:solidFill>
              </a:rPr>
              <a:t>Diversity Equity Inclusion </a:t>
            </a:r>
          </a:p>
        </p:txBody>
      </p:sp>
      <p:sp>
        <p:nvSpPr>
          <p:cNvPr id="3" name="Text Placeholder 2">
            <a:extLst>
              <a:ext uri="{FF2B5EF4-FFF2-40B4-BE49-F238E27FC236}">
                <a16:creationId xmlns:a16="http://schemas.microsoft.com/office/drawing/2014/main" id="{01260612-29E7-1D64-F821-A847BFCA5C59}"/>
              </a:ext>
            </a:extLst>
          </p:cNvPr>
          <p:cNvSpPr>
            <a:spLocks noGrp="1"/>
          </p:cNvSpPr>
          <p:nvPr>
            <p:ph type="body" idx="1"/>
          </p:nvPr>
        </p:nvSpPr>
        <p:spPr>
          <a:xfrm>
            <a:off x="1198181" y="3514853"/>
            <a:ext cx="9795637" cy="2057043"/>
          </a:xfrm>
        </p:spPr>
        <p:txBody>
          <a:bodyPr vert="horz" lIns="91440" tIns="45720" rIns="91440" bIns="45720" rtlCol="0">
            <a:normAutofit/>
          </a:bodyPr>
          <a:lstStyle/>
          <a:p>
            <a:pPr algn="ctr"/>
            <a:r>
              <a:rPr lang="en-US" dirty="0">
                <a:solidFill>
                  <a:srgbClr val="FFFFFF"/>
                </a:solidFill>
              </a:rPr>
              <a:t>Clarifying the scope of DEI</a:t>
            </a:r>
          </a:p>
        </p:txBody>
      </p:sp>
    </p:spTree>
    <p:extLst>
      <p:ext uri="{BB962C8B-B14F-4D97-AF65-F5344CB8AC3E}">
        <p14:creationId xmlns:p14="http://schemas.microsoft.com/office/powerpoint/2010/main" val="53385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Top shot of a representation of networks with stick figures.">
            <a:extLst>
              <a:ext uri="{FF2B5EF4-FFF2-40B4-BE49-F238E27FC236}">
                <a16:creationId xmlns:a16="http://schemas.microsoft.com/office/drawing/2014/main" id="{E0144560-0FF0-06AA-6D31-BB357617F54C}"/>
              </a:ext>
            </a:extLst>
          </p:cNvPr>
          <p:cNvPicPr>
            <a:picLocks noChangeAspect="1"/>
          </p:cNvPicPr>
          <p:nvPr/>
        </p:nvPicPr>
        <p:blipFill rotWithShape="1">
          <a:blip r:embed="rId2"/>
          <a:srcRect l="7327" r="8617"/>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C9646F-068D-F316-5ACE-8A24FE68C1B4}"/>
              </a:ext>
            </a:extLst>
          </p:cNvPr>
          <p:cNvSpPr>
            <a:spLocks noGrp="1"/>
          </p:cNvSpPr>
          <p:nvPr>
            <p:ph type="title"/>
          </p:nvPr>
        </p:nvSpPr>
        <p:spPr>
          <a:xfrm>
            <a:off x="458169" y="1057387"/>
            <a:ext cx="4023360" cy="3204134"/>
          </a:xfrm>
        </p:spPr>
        <p:txBody>
          <a:bodyPr vert="horz" lIns="91440" tIns="45720" rIns="91440" bIns="45720" rtlCol="0" anchor="b">
            <a:normAutofit/>
          </a:bodyPr>
          <a:lstStyle/>
          <a:p>
            <a:r>
              <a:rPr lang="en-US" sz="4800" dirty="0"/>
              <a:t>Diversity </a:t>
            </a:r>
          </a:p>
        </p:txBody>
      </p:sp>
      <p:sp>
        <p:nvSpPr>
          <p:cNvPr id="3" name="Text Placeholder 2">
            <a:extLst>
              <a:ext uri="{FF2B5EF4-FFF2-40B4-BE49-F238E27FC236}">
                <a16:creationId xmlns:a16="http://schemas.microsoft.com/office/drawing/2014/main" id="{30118A4E-82A3-3358-BBD0-4B21E5844BF9}"/>
              </a:ext>
            </a:extLst>
          </p:cNvPr>
          <p:cNvSpPr>
            <a:spLocks noGrp="1"/>
          </p:cNvSpPr>
          <p:nvPr>
            <p:ph type="body" idx="1"/>
          </p:nvPr>
        </p:nvSpPr>
        <p:spPr>
          <a:xfrm>
            <a:off x="458169" y="4673642"/>
            <a:ext cx="4335758" cy="1754567"/>
          </a:xfrm>
        </p:spPr>
        <p:txBody>
          <a:bodyPr vert="horz" lIns="91440" tIns="45720" rIns="91440" bIns="45720" rtlCol="0">
            <a:normAutofit fontScale="92500"/>
          </a:bodyPr>
          <a:lstStyle/>
          <a:p>
            <a:r>
              <a:rPr lang="en-US" sz="2000" b="0" i="0" u="none" strike="noStrike" dirty="0">
                <a:solidFill>
                  <a:schemeClr val="tx1"/>
                </a:solidFill>
                <a:effectLst/>
              </a:rPr>
              <a:t>The presence, recognition, and engagement of people of social, political, and organizational identities from the wide range of human experiences and the complex ways these identities intersect and are expressed.</a:t>
            </a:r>
          </a:p>
          <a:p>
            <a:endParaRPr lang="en-US" sz="1600" dirty="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8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30B869C-E11E-6B3E-3BDA-BBCB73A9BEA4}"/>
              </a:ext>
            </a:extLst>
          </p:cNvPr>
          <p:cNvPicPr>
            <a:picLocks noChangeAspect="1"/>
          </p:cNvPicPr>
          <p:nvPr/>
        </p:nvPicPr>
        <p:blipFill rotWithShape="1">
          <a:blip r:embed="rId2">
            <a:alphaModFix amt="35000"/>
          </a:blip>
          <a:srcRect t="11409" b="4321"/>
          <a:stretch/>
        </p:blipFill>
        <p:spPr>
          <a:xfrm>
            <a:off x="20" y="10"/>
            <a:ext cx="12191980" cy="6857990"/>
          </a:xfrm>
          <a:prstGeom prst="rect">
            <a:avLst/>
          </a:prstGeom>
        </p:spPr>
      </p:pic>
      <p:sp>
        <p:nvSpPr>
          <p:cNvPr id="2" name="Title 1">
            <a:extLst>
              <a:ext uri="{FF2B5EF4-FFF2-40B4-BE49-F238E27FC236}">
                <a16:creationId xmlns:a16="http://schemas.microsoft.com/office/drawing/2014/main" id="{17A835F6-720B-7B45-0604-05E90F91499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0" i="0" u="none" strike="noStrike">
                <a:solidFill>
                  <a:srgbClr val="FFFFFF"/>
                </a:solidFill>
                <a:effectLst/>
              </a:rPr>
              <a:t>Compositional Diversity</a:t>
            </a:r>
            <a:endParaRPr lang="en-US">
              <a:solidFill>
                <a:srgbClr val="FFFFFF"/>
              </a:solidFill>
            </a:endParaRPr>
          </a:p>
        </p:txBody>
      </p:sp>
      <p:graphicFrame>
        <p:nvGraphicFramePr>
          <p:cNvPr id="17" name="TextBox 2">
            <a:extLst>
              <a:ext uri="{FF2B5EF4-FFF2-40B4-BE49-F238E27FC236}">
                <a16:creationId xmlns:a16="http://schemas.microsoft.com/office/drawing/2014/main" id="{F228DF6D-0873-D769-282B-8E73EFC6684F}"/>
              </a:ext>
            </a:extLst>
          </p:cNvPr>
          <p:cNvGraphicFramePr/>
          <p:nvPr>
            <p:extLst>
              <p:ext uri="{D42A27DB-BD31-4B8C-83A1-F6EECF244321}">
                <p14:modId xmlns:p14="http://schemas.microsoft.com/office/powerpoint/2010/main" val="21104088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2320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FFE3CCB08E449BD3C5D146A9C9A47" ma:contentTypeVersion="7" ma:contentTypeDescription="Create a new document." ma:contentTypeScope="" ma:versionID="e8ffce695a7432fbef920747a625abf0">
  <xsd:schema xmlns:xsd="http://www.w3.org/2001/XMLSchema" xmlns:xs="http://www.w3.org/2001/XMLSchema" xmlns:p="http://schemas.microsoft.com/office/2006/metadata/properties" xmlns:ns2="dc71d1f4-9875-4763-9455-58d4fec0b177" xmlns:ns3="7e6c8fe6-1d1e-4ded-a7d1-0fd668402528" targetNamespace="http://schemas.microsoft.com/office/2006/metadata/properties" ma:root="true" ma:fieldsID="beaac881e30efc82db911ff6d750a4d1" ns2:_="" ns3:_="">
    <xsd:import namespace="dc71d1f4-9875-4763-9455-58d4fec0b177"/>
    <xsd:import namespace="7e6c8fe6-1d1e-4ded-a7d1-0fd6684025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1d1f4-9875-4763-9455-58d4fec0b1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c8fe6-1d1e-4ded-a7d1-0fd6684025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791858-F8A6-4EBE-BF1B-3201619B20E1}"/>
</file>

<file path=customXml/itemProps2.xml><?xml version="1.0" encoding="utf-8"?>
<ds:datastoreItem xmlns:ds="http://schemas.openxmlformats.org/officeDocument/2006/customXml" ds:itemID="{50BF8DC6-3425-4AD7-BFCC-2534779FF09B}"/>
</file>

<file path=customXml/itemProps3.xml><?xml version="1.0" encoding="utf-8"?>
<ds:datastoreItem xmlns:ds="http://schemas.openxmlformats.org/officeDocument/2006/customXml" ds:itemID="{2E93141A-79AF-4BE7-831F-43E40F55A7C8}"/>
</file>

<file path=docProps/app.xml><?xml version="1.0" encoding="utf-8"?>
<Properties xmlns="http://schemas.openxmlformats.org/officeDocument/2006/extended-properties" xmlns:vt="http://schemas.openxmlformats.org/officeDocument/2006/docPropsVTypes">
  <TotalTime>9555</TotalTime>
  <Words>1253</Words>
  <Application>Microsoft Office PowerPoint</Application>
  <PresentationFormat>Widescreen</PresentationFormat>
  <Paragraphs>106</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Roboto</vt:lpstr>
      <vt:lpstr>Office Theme</vt:lpstr>
      <vt:lpstr>Diversity, Equity &amp; Inclusion </vt:lpstr>
      <vt:lpstr>University Culture &amp; Inclusion </vt:lpstr>
      <vt:lpstr> Uplifting Human Value from a DEI Framework </vt:lpstr>
      <vt:lpstr>Activity </vt:lpstr>
      <vt:lpstr>Diversity Equity Inclusion </vt:lpstr>
      <vt:lpstr>    Quote     “I've learned that people will forget what you said, people will forget what you did, but people will never forget how you made them feel.” </vt:lpstr>
      <vt:lpstr>Diversity Equity Inclusion </vt:lpstr>
      <vt:lpstr>Diversity </vt:lpstr>
      <vt:lpstr>Compositional Diversity</vt:lpstr>
      <vt:lpstr>Equity </vt:lpstr>
      <vt:lpstr>PowerPoint Presentation</vt:lpstr>
      <vt:lpstr>Inclusion </vt:lpstr>
      <vt:lpstr>Examples of Inclusion </vt:lpstr>
      <vt:lpstr>Results of DEI </vt:lpstr>
      <vt:lpstr>Customer Service from a DEI Framework </vt:lpstr>
      <vt:lpstr>Barriers to DEI in Customer Service </vt:lpstr>
      <vt:lpstr>Glossary of Terms </vt:lpstr>
      <vt:lpstr>Scenarios </vt:lpstr>
      <vt:lpstr>  Moraya, a Black college student, was working on an academic paper in a common space at her Ivy League residence hall. Sara, a white resident, entered the room and found her asleep. She woke Moraya and exclaimed, “You’re not supposed to be sleeping here. I’m going to call the police.” When the campus police arrived, Moraya unlocked her room door to show officers she lived there. “I deserve to be here,” she said. “I pay tuition just like everyone else.” Following protocol, the officers asked for her ID: “You’re in a campus building, and we need to ensure you belong here.” After verifying Moraya’s ID, they admonished Sara, saying that Moraya had every right to be present. Moraya recorded the incident on her phone and posted it to social media, garnering a half million views and attention from national media outlets.  </vt:lpstr>
      <vt:lpstr>Felipe is a graduate student diagnosed with schizophrenia. He manages his condition with medication. However, Felipe stopped taking his medication shortly after coming from out of state to the university. He began writing long, jumbled emails to professors in his department. Soon, concerned employees from across campus called in reports about a student showing up at their offices and engaging them in bizarre conversations. Although Felipe’s unmanaged condition makes him fearful and suspicious, a Campus Safety investigation found that his language and behavior were not physically threatening toward others. Nevertheless, many employees feel uncomfortable around Felipe and are afraid that he might become violent. Some are demanding that university administrators send Felipe home.    </vt:lpstr>
      <vt:lpstr> Yejin works at a food establishment on campus. As a student worker, she noticed that Russell, a full-time staff member, treats faculty and staff differently than students. Sometimes it is subtle; at other times, quite noticeable. For instance, he greets professors warmly by name or asks administrators if their portion is large enough. Meanwhile, students barely receive a glance, and those who ask for larger servings are told bluntly to return for seconds—those are the rules. When international students ask questions with an accent unfamiliar to Russell, he replies in a loud, condescending tone. Yejin is frustrated by this differential treatment and wonders if she should say something to her supervisor.   </vt:lpstr>
      <vt:lpstr>Charissa was recently hired into a tenure-track position with her newly minted Ph.D. She is the only female professor in her department. Over the first semester, she noticed that the department chair publicly introduced her male colleagues by their titles, “Dr. Stan Jones” and “Dr. Clinton Smith,” while referring to her simply as “Charissa.” Several times he referred to her as “our lady professor,” remarking once to a group of students that young women, in particular, would find her classes interesting. Charissa is troubled by the chair’s exclusion of her title and his awkward, if not dismissive, habit of highlighting her gender. “Am I being too sensitive?” she wonders. Yet the scenes keep replaying in her mind.       </vt:lpstr>
      <vt:lpstr>Common Language </vt:lpstr>
      <vt:lpstr>Belonging </vt:lpstr>
      <vt:lpstr>Poll </vt:lpstr>
      <vt:lpstr>        How much does your institution provide a supportive environment for the following forms of diversity? (Senoirs)    </vt:lpstr>
      <vt:lpstr>Student Experience (Seniors)</vt:lpstr>
      <vt:lpstr>Barriers to Belonging </vt:lpstr>
      <vt:lpstr>Best Customer Service Practices that Lead to Belonging </vt:lpstr>
      <vt:lpstr>Philippians 2: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&amp; Inclusion</dc:title>
  <dc:creator>Danielle Pilgrim</dc:creator>
  <cp:lastModifiedBy>Joshua Baltazar</cp:lastModifiedBy>
  <cp:revision>4</cp:revision>
  <dcterms:created xsi:type="dcterms:W3CDTF">2023-07-25T13:48:14Z</dcterms:created>
  <dcterms:modified xsi:type="dcterms:W3CDTF">2023-08-02T15:25:24Z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0x0101002DEFFE3CCB08E449BD3C5D146A9C9A47</vt:lpwstr>
  </property>
</Properties>
</file>