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8" r:id="rId5"/>
    <p:sldId id="256" r:id="rId6"/>
    <p:sldId id="439" r:id="rId7"/>
    <p:sldId id="442" r:id="rId8"/>
    <p:sldId id="440" r:id="rId9"/>
    <p:sldId id="443" r:id="rId10"/>
    <p:sldId id="451" r:id="rId11"/>
    <p:sldId id="444" r:id="rId12"/>
    <p:sldId id="445" r:id="rId13"/>
    <p:sldId id="461" r:id="rId14"/>
    <p:sldId id="406" r:id="rId15"/>
    <p:sldId id="455" r:id="rId16"/>
    <p:sldId id="456" r:id="rId17"/>
    <p:sldId id="453" r:id="rId18"/>
    <p:sldId id="463" r:id="rId19"/>
    <p:sldId id="459" r:id="rId20"/>
    <p:sldId id="462" r:id="rId21"/>
    <p:sldId id="428" r:id="rId22"/>
    <p:sldId id="458" r:id="rId23"/>
    <p:sldId id="457" r:id="rId24"/>
    <p:sldId id="36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C6D"/>
    <a:srgbClr val="003B75"/>
    <a:srgbClr val="906B52"/>
    <a:srgbClr val="B5985A"/>
    <a:srgbClr val="E1DABF"/>
    <a:srgbClr val="E5E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1A235-5B11-4B19-93A0-01958B7C4BDB}" v="10" dt="2023-07-25T18:53:20.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66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ee Vitangcol Regoso" userId="55451a63-88b1-459f-ac49-913e5245e320" providerId="ADAL" clId="{7341A235-5B11-4B19-93A0-01958B7C4BDB}"/>
    <pc:docChg chg="undo custSel addSld delSld modSld">
      <pc:chgData name="Aimee Vitangcol Regoso" userId="55451a63-88b1-459f-ac49-913e5245e320" providerId="ADAL" clId="{7341A235-5B11-4B19-93A0-01958B7C4BDB}" dt="2023-07-25T19:18:13.541" v="1091" actId="207"/>
      <pc:docMkLst>
        <pc:docMk/>
      </pc:docMkLst>
      <pc:sldChg chg="modSp mod">
        <pc:chgData name="Aimee Vitangcol Regoso" userId="55451a63-88b1-459f-ac49-913e5245e320" providerId="ADAL" clId="{7341A235-5B11-4B19-93A0-01958B7C4BDB}" dt="2023-07-17T14:42:58.474" v="10" actId="20577"/>
        <pc:sldMkLst>
          <pc:docMk/>
          <pc:sldMk cId="1669985167" sldId="439"/>
        </pc:sldMkLst>
        <pc:graphicFrameChg chg="modGraphic">
          <ac:chgData name="Aimee Vitangcol Regoso" userId="55451a63-88b1-459f-ac49-913e5245e320" providerId="ADAL" clId="{7341A235-5B11-4B19-93A0-01958B7C4BDB}" dt="2023-07-17T14:42:58.474" v="10" actId="20577"/>
          <ac:graphicFrameMkLst>
            <pc:docMk/>
            <pc:sldMk cId="1669985167" sldId="439"/>
            <ac:graphicFrameMk id="3" creationId="{00000000-0000-0000-0000-000000000000}"/>
          </ac:graphicFrameMkLst>
        </pc:graphicFrameChg>
      </pc:sldChg>
      <pc:sldChg chg="modSp mod">
        <pc:chgData name="Aimee Vitangcol Regoso" userId="55451a63-88b1-459f-ac49-913e5245e320" providerId="ADAL" clId="{7341A235-5B11-4B19-93A0-01958B7C4BDB}" dt="2023-07-17T14:47:00.526" v="112" actId="14734"/>
        <pc:sldMkLst>
          <pc:docMk/>
          <pc:sldMk cId="1591771498" sldId="442"/>
        </pc:sldMkLst>
        <pc:graphicFrameChg chg="mod modGraphic">
          <ac:chgData name="Aimee Vitangcol Regoso" userId="55451a63-88b1-459f-ac49-913e5245e320" providerId="ADAL" clId="{7341A235-5B11-4B19-93A0-01958B7C4BDB}" dt="2023-07-17T14:47:00.526" v="112" actId="14734"/>
          <ac:graphicFrameMkLst>
            <pc:docMk/>
            <pc:sldMk cId="1591771498" sldId="442"/>
            <ac:graphicFrameMk id="2" creationId="{D0673E60-C055-44B9-892A-657C3560F4C4}"/>
          </ac:graphicFrameMkLst>
        </pc:graphicFrameChg>
      </pc:sldChg>
      <pc:sldChg chg="addSp delSp mod modShow">
        <pc:chgData name="Aimee Vitangcol Regoso" userId="55451a63-88b1-459f-ac49-913e5245e320" providerId="ADAL" clId="{7341A235-5B11-4B19-93A0-01958B7C4BDB}" dt="2023-07-25T18:44:05.087" v="1065" actId="729"/>
        <pc:sldMkLst>
          <pc:docMk/>
          <pc:sldMk cId="1456348497" sldId="445"/>
        </pc:sldMkLst>
        <pc:spChg chg="add del">
          <ac:chgData name="Aimee Vitangcol Regoso" userId="55451a63-88b1-459f-ac49-913e5245e320" providerId="ADAL" clId="{7341A235-5B11-4B19-93A0-01958B7C4BDB}" dt="2023-07-17T15:50:07.839" v="746" actId="22"/>
          <ac:spMkLst>
            <pc:docMk/>
            <pc:sldMk cId="1456348497" sldId="445"/>
            <ac:spMk id="3" creationId="{42E412F1-F13C-7C61-58B5-08DC39539452}"/>
          </ac:spMkLst>
        </pc:spChg>
      </pc:sldChg>
      <pc:sldChg chg="modSp mod">
        <pc:chgData name="Aimee Vitangcol Regoso" userId="55451a63-88b1-459f-ac49-913e5245e320" providerId="ADAL" clId="{7341A235-5B11-4B19-93A0-01958B7C4BDB}" dt="2023-07-17T15:47:20.862" v="675" actId="20577"/>
        <pc:sldMkLst>
          <pc:docMk/>
          <pc:sldMk cId="1003301684" sldId="453"/>
        </pc:sldMkLst>
        <pc:spChg chg="mod">
          <ac:chgData name="Aimee Vitangcol Regoso" userId="55451a63-88b1-459f-ac49-913e5245e320" providerId="ADAL" clId="{7341A235-5B11-4B19-93A0-01958B7C4BDB}" dt="2023-07-17T15:47:20.862" v="675" actId="20577"/>
          <ac:spMkLst>
            <pc:docMk/>
            <pc:sldMk cId="1003301684" sldId="453"/>
            <ac:spMk id="5" creationId="{00000000-0000-0000-0000-000000000000}"/>
          </ac:spMkLst>
        </pc:spChg>
      </pc:sldChg>
      <pc:sldChg chg="modSp mod">
        <pc:chgData name="Aimee Vitangcol Regoso" userId="55451a63-88b1-459f-ac49-913e5245e320" providerId="ADAL" clId="{7341A235-5B11-4B19-93A0-01958B7C4BDB}" dt="2023-07-17T15:46:37.469" v="659" actId="20577"/>
        <pc:sldMkLst>
          <pc:docMk/>
          <pc:sldMk cId="2023887275" sldId="455"/>
        </pc:sldMkLst>
        <pc:spChg chg="mod">
          <ac:chgData name="Aimee Vitangcol Regoso" userId="55451a63-88b1-459f-ac49-913e5245e320" providerId="ADAL" clId="{7341A235-5B11-4B19-93A0-01958B7C4BDB}" dt="2023-07-17T15:46:37.469" v="659" actId="20577"/>
          <ac:spMkLst>
            <pc:docMk/>
            <pc:sldMk cId="2023887275" sldId="455"/>
            <ac:spMk id="4" creationId="{38EFB265-6283-4B8C-9472-941C89564346}"/>
          </ac:spMkLst>
        </pc:spChg>
      </pc:sldChg>
      <pc:sldChg chg="modSp mod">
        <pc:chgData name="Aimee Vitangcol Regoso" userId="55451a63-88b1-459f-ac49-913e5245e320" providerId="ADAL" clId="{7341A235-5B11-4B19-93A0-01958B7C4BDB}" dt="2023-07-17T15:46:42.839" v="660" actId="115"/>
        <pc:sldMkLst>
          <pc:docMk/>
          <pc:sldMk cId="2132130899" sldId="456"/>
        </pc:sldMkLst>
        <pc:spChg chg="mod">
          <ac:chgData name="Aimee Vitangcol Regoso" userId="55451a63-88b1-459f-ac49-913e5245e320" providerId="ADAL" clId="{7341A235-5B11-4B19-93A0-01958B7C4BDB}" dt="2023-07-17T15:46:42.839" v="660" actId="115"/>
          <ac:spMkLst>
            <pc:docMk/>
            <pc:sldMk cId="2132130899" sldId="456"/>
            <ac:spMk id="4" creationId="{38EFB265-6283-4B8C-9472-941C89564346}"/>
          </ac:spMkLst>
        </pc:spChg>
      </pc:sldChg>
      <pc:sldChg chg="modSp mod">
        <pc:chgData name="Aimee Vitangcol Regoso" userId="55451a63-88b1-459f-ac49-913e5245e320" providerId="ADAL" clId="{7341A235-5B11-4B19-93A0-01958B7C4BDB}" dt="2023-07-25T19:18:13.541" v="1091" actId="207"/>
        <pc:sldMkLst>
          <pc:docMk/>
          <pc:sldMk cId="2981237465" sldId="457"/>
        </pc:sldMkLst>
        <pc:spChg chg="mod">
          <ac:chgData name="Aimee Vitangcol Regoso" userId="55451a63-88b1-459f-ac49-913e5245e320" providerId="ADAL" clId="{7341A235-5B11-4B19-93A0-01958B7C4BDB}" dt="2023-07-25T19:18:13.541" v="1091" actId="207"/>
          <ac:spMkLst>
            <pc:docMk/>
            <pc:sldMk cId="2981237465" sldId="457"/>
            <ac:spMk id="4" creationId="{38EFB265-6283-4B8C-9472-941C89564346}"/>
          </ac:spMkLst>
        </pc:spChg>
      </pc:sldChg>
      <pc:sldChg chg="mod modShow">
        <pc:chgData name="Aimee Vitangcol Regoso" userId="55451a63-88b1-459f-ac49-913e5245e320" providerId="ADAL" clId="{7341A235-5B11-4B19-93A0-01958B7C4BDB}" dt="2023-07-17T15:48:10.843" v="676" actId="729"/>
        <pc:sldMkLst>
          <pc:docMk/>
          <pc:sldMk cId="1828691399" sldId="458"/>
        </pc:sldMkLst>
      </pc:sldChg>
      <pc:sldChg chg="modSp add del mod setBg">
        <pc:chgData name="Aimee Vitangcol Regoso" userId="55451a63-88b1-459f-ac49-913e5245e320" providerId="ADAL" clId="{7341A235-5B11-4B19-93A0-01958B7C4BDB}" dt="2023-07-17T15:50:46.869" v="753" actId="47"/>
        <pc:sldMkLst>
          <pc:docMk/>
          <pc:sldMk cId="245687260" sldId="460"/>
        </pc:sldMkLst>
        <pc:spChg chg="mod">
          <ac:chgData name="Aimee Vitangcol Regoso" userId="55451a63-88b1-459f-ac49-913e5245e320" providerId="ADAL" clId="{7341A235-5B11-4B19-93A0-01958B7C4BDB}" dt="2023-07-17T15:33:06.547" v="341" actId="20577"/>
          <ac:spMkLst>
            <pc:docMk/>
            <pc:sldMk cId="245687260" sldId="460"/>
            <ac:spMk id="4" creationId="{00000000-0000-0000-0000-000000000000}"/>
          </ac:spMkLst>
        </pc:spChg>
        <pc:spChg chg="mod">
          <ac:chgData name="Aimee Vitangcol Regoso" userId="55451a63-88b1-459f-ac49-913e5245e320" providerId="ADAL" clId="{7341A235-5B11-4B19-93A0-01958B7C4BDB}" dt="2023-07-17T15:41:17.266" v="613" actId="20577"/>
          <ac:spMkLst>
            <pc:docMk/>
            <pc:sldMk cId="245687260" sldId="460"/>
            <ac:spMk id="5" creationId="{00000000-0000-0000-0000-000000000000}"/>
          </ac:spMkLst>
        </pc:spChg>
      </pc:sldChg>
      <pc:sldChg chg="add del setBg">
        <pc:chgData name="Aimee Vitangcol Regoso" userId="55451a63-88b1-459f-ac49-913e5245e320" providerId="ADAL" clId="{7341A235-5B11-4B19-93A0-01958B7C4BDB}" dt="2023-07-17T15:50:21.895" v="748"/>
        <pc:sldMkLst>
          <pc:docMk/>
          <pc:sldMk cId="1892299826" sldId="461"/>
        </pc:sldMkLst>
      </pc:sldChg>
      <pc:sldChg chg="modSp add mod">
        <pc:chgData name="Aimee Vitangcol Regoso" userId="55451a63-88b1-459f-ac49-913e5245e320" providerId="ADAL" clId="{7341A235-5B11-4B19-93A0-01958B7C4BDB}" dt="2023-07-17T15:59:59.582" v="1064" actId="20577"/>
        <pc:sldMkLst>
          <pc:docMk/>
          <pc:sldMk cId="3734905834" sldId="461"/>
        </pc:sldMkLst>
        <pc:spChg chg="mod">
          <ac:chgData name="Aimee Vitangcol Regoso" userId="55451a63-88b1-459f-ac49-913e5245e320" providerId="ADAL" clId="{7341A235-5B11-4B19-93A0-01958B7C4BDB}" dt="2023-07-17T15:50:43.671" v="752"/>
          <ac:spMkLst>
            <pc:docMk/>
            <pc:sldMk cId="3734905834" sldId="461"/>
            <ac:spMk id="4" creationId="{00000000-0000-0000-0000-000000000000}"/>
          </ac:spMkLst>
        </pc:spChg>
        <pc:spChg chg="mod">
          <ac:chgData name="Aimee Vitangcol Regoso" userId="55451a63-88b1-459f-ac49-913e5245e320" providerId="ADAL" clId="{7341A235-5B11-4B19-93A0-01958B7C4BDB}" dt="2023-07-17T15:59:59.582" v="1064" actId="20577"/>
          <ac:spMkLst>
            <pc:docMk/>
            <pc:sldMk cId="3734905834" sldId="461"/>
            <ac:spMk id="5" creationId="{00000000-0000-0000-0000-000000000000}"/>
          </ac:spMkLst>
        </pc:spChg>
      </pc:sldChg>
      <pc:sldChg chg="addSp delSp modSp add mod">
        <pc:chgData name="Aimee Vitangcol Regoso" userId="55451a63-88b1-459f-ac49-913e5245e320" providerId="ADAL" clId="{7341A235-5B11-4B19-93A0-01958B7C4BDB}" dt="2023-07-25T18:53:29.993" v="1089" actId="207"/>
        <pc:sldMkLst>
          <pc:docMk/>
          <pc:sldMk cId="1987871832" sldId="462"/>
        </pc:sldMkLst>
        <pc:spChg chg="mod">
          <ac:chgData name="Aimee Vitangcol Regoso" userId="55451a63-88b1-459f-ac49-913e5245e320" providerId="ADAL" clId="{7341A235-5B11-4B19-93A0-01958B7C4BDB}" dt="2023-07-25T18:53:29.993" v="1089" actId="207"/>
          <ac:spMkLst>
            <pc:docMk/>
            <pc:sldMk cId="1987871832" sldId="462"/>
            <ac:spMk id="4" creationId="{00000000-0000-0000-0000-000000000000}"/>
          </ac:spMkLst>
        </pc:spChg>
        <pc:picChg chg="add mod">
          <ac:chgData name="Aimee Vitangcol Regoso" userId="55451a63-88b1-459f-ac49-913e5245e320" providerId="ADAL" clId="{7341A235-5B11-4B19-93A0-01958B7C4BDB}" dt="2023-07-25T18:51:26.139" v="1087" actId="1076"/>
          <ac:picMkLst>
            <pc:docMk/>
            <pc:sldMk cId="1987871832" sldId="462"/>
            <ac:picMk id="3" creationId="{95E1A416-B0BD-C2B8-0E52-59363CAA3F43}"/>
          </ac:picMkLst>
        </pc:picChg>
        <pc:picChg chg="del">
          <ac:chgData name="Aimee Vitangcol Regoso" userId="55451a63-88b1-459f-ac49-913e5245e320" providerId="ADAL" clId="{7341A235-5B11-4B19-93A0-01958B7C4BDB}" dt="2023-07-25T18:50:45.933" v="1080" actId="478"/>
          <ac:picMkLst>
            <pc:docMk/>
            <pc:sldMk cId="1987871832" sldId="462"/>
            <ac:picMk id="6" creationId="{FFC1BDB4-2B20-912B-9258-A9D2E304B69C}"/>
          </ac:picMkLst>
        </pc:picChg>
      </pc:sldChg>
      <pc:sldChg chg="add del setBg">
        <pc:chgData name="Aimee Vitangcol Regoso" userId="55451a63-88b1-459f-ac49-913e5245e320" providerId="ADAL" clId="{7341A235-5B11-4B19-93A0-01958B7C4BDB}" dt="2023-07-17T15:56:06.968" v="936"/>
        <pc:sldMkLst>
          <pc:docMk/>
          <pc:sldMk cId="2029459112" sldId="462"/>
        </pc:sldMkLst>
      </pc:sldChg>
      <pc:sldChg chg="delSp modSp add mod setBg">
        <pc:chgData name="Aimee Vitangcol Regoso" userId="55451a63-88b1-459f-ac49-913e5245e320" providerId="ADAL" clId="{7341A235-5B11-4B19-93A0-01958B7C4BDB}" dt="2023-07-25T18:49:38.584" v="1079" actId="478"/>
        <pc:sldMkLst>
          <pc:docMk/>
          <pc:sldMk cId="373103754" sldId="463"/>
        </pc:sldMkLst>
        <pc:spChg chg="mod">
          <ac:chgData name="Aimee Vitangcol Regoso" userId="55451a63-88b1-459f-ac49-913e5245e320" providerId="ADAL" clId="{7341A235-5B11-4B19-93A0-01958B7C4BDB}" dt="2023-07-25T18:49:27.404" v="1078" actId="20577"/>
          <ac:spMkLst>
            <pc:docMk/>
            <pc:sldMk cId="373103754" sldId="463"/>
            <ac:spMk id="4" creationId="{00000000-0000-0000-0000-000000000000}"/>
          </ac:spMkLst>
        </pc:spChg>
        <pc:spChg chg="mod">
          <ac:chgData name="Aimee Vitangcol Regoso" userId="55451a63-88b1-459f-ac49-913e5245e320" providerId="ADAL" clId="{7341A235-5B11-4B19-93A0-01958B7C4BDB}" dt="2023-07-25T18:49:07.750" v="1067" actId="6549"/>
          <ac:spMkLst>
            <pc:docMk/>
            <pc:sldMk cId="373103754" sldId="463"/>
            <ac:spMk id="5" creationId="{00000000-0000-0000-0000-000000000000}"/>
          </ac:spMkLst>
        </pc:spChg>
        <pc:graphicFrameChg chg="del modGraphic">
          <ac:chgData name="Aimee Vitangcol Regoso" userId="55451a63-88b1-459f-ac49-913e5245e320" providerId="ADAL" clId="{7341A235-5B11-4B19-93A0-01958B7C4BDB}" dt="2023-07-25T18:49:22.030" v="1070" actId="21"/>
          <ac:graphicFrameMkLst>
            <pc:docMk/>
            <pc:sldMk cId="373103754" sldId="463"/>
            <ac:graphicFrameMk id="6" creationId="{00000000-0000-0000-0000-000000000000}"/>
          </ac:graphicFrameMkLst>
        </pc:graphicFrameChg>
        <pc:graphicFrameChg chg="del">
          <ac:chgData name="Aimee Vitangcol Regoso" userId="55451a63-88b1-459f-ac49-913e5245e320" providerId="ADAL" clId="{7341A235-5B11-4B19-93A0-01958B7C4BDB}" dt="2023-07-25T18:49:38.584" v="1079" actId="478"/>
          <ac:graphicFrameMkLst>
            <pc:docMk/>
            <pc:sldMk cId="373103754" sldId="463"/>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22545421-3A69-4747-8EDB-A7293BB4559D}" type="datetimeFigureOut">
              <a:rPr lang="en-US" smtClean="0"/>
              <a:t>7/25/2023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D95F718E-7BCE-4662-94AD-D001CC534D3E}" type="slidenum">
              <a:rPr lang="en-US" smtClean="0"/>
              <a:t>‹#›</a:t>
            </a:fld>
            <a:endParaRPr lang="en-US"/>
          </a:p>
        </p:txBody>
      </p:sp>
    </p:spTree>
    <p:extLst>
      <p:ext uri="{BB962C8B-B14F-4D97-AF65-F5344CB8AC3E}">
        <p14:creationId xmlns:p14="http://schemas.microsoft.com/office/powerpoint/2010/main" val="2664316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10D3E5A0-87B1-430F-8DA6-DF58B113DBE3}" type="datetimeFigureOut">
              <a:rPr lang="en-US" smtClean="0"/>
              <a:t>7/25/2023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824C147-235F-4ABE-96BF-CF6AB139AC45}" type="slidenum">
              <a:rPr lang="en-US" smtClean="0"/>
              <a:t>‹#›</a:t>
            </a:fld>
            <a:endParaRPr lang="en-US"/>
          </a:p>
        </p:txBody>
      </p:sp>
    </p:spTree>
    <p:extLst>
      <p:ext uri="{BB962C8B-B14F-4D97-AF65-F5344CB8AC3E}">
        <p14:creationId xmlns:p14="http://schemas.microsoft.com/office/powerpoint/2010/main" val="167470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changes in staff</a:t>
            </a:r>
          </a:p>
          <a:p>
            <a:r>
              <a:rPr lang="en-US"/>
              <a:t>Utilize departmental email addresses as points of contact</a:t>
            </a:r>
          </a:p>
        </p:txBody>
      </p:sp>
      <p:sp>
        <p:nvSpPr>
          <p:cNvPr id="4" name="Slide Number Placeholder 3"/>
          <p:cNvSpPr>
            <a:spLocks noGrp="1"/>
          </p:cNvSpPr>
          <p:nvPr>
            <p:ph type="sldNum" sz="quarter" idx="5"/>
          </p:nvPr>
        </p:nvSpPr>
        <p:spPr/>
        <p:txBody>
          <a:bodyPr/>
          <a:lstStyle/>
          <a:p>
            <a:fld id="{5824C147-235F-4ABE-96BF-CF6AB139AC45}" type="slidenum">
              <a:rPr lang="en-US" smtClean="0"/>
              <a:t>3</a:t>
            </a:fld>
            <a:endParaRPr lang="en-US"/>
          </a:p>
        </p:txBody>
      </p:sp>
    </p:spTree>
    <p:extLst>
      <p:ext uri="{BB962C8B-B14F-4D97-AF65-F5344CB8AC3E}">
        <p14:creationId xmlns:p14="http://schemas.microsoft.com/office/powerpoint/2010/main" val="3014095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Student-centered</a:t>
            </a:r>
          </a:p>
          <a:p>
            <a:r>
              <a:rPr lang="en-US"/>
              <a:t>Integrity/consistency</a:t>
            </a:r>
          </a:p>
          <a:p>
            <a:endParaRPr lang="en-US"/>
          </a:p>
          <a:p>
            <a:r>
              <a:rPr lang="en-US"/>
              <a:t>*Degree audits ideally should be run and reviewed prior to registering for classes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08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*Encourage use of Registration Central. If an override can be completed online, do not use a drop/add form.</a:t>
            </a:r>
          </a:p>
        </p:txBody>
      </p:sp>
      <p:sp>
        <p:nvSpPr>
          <p:cNvPr id="4" name="Slide Number Placeholder 3"/>
          <p:cNvSpPr>
            <a:spLocks noGrp="1"/>
          </p:cNvSpPr>
          <p:nvPr>
            <p:ph type="sldNum" sz="quarter" idx="5"/>
          </p:nvPr>
        </p:nvSpPr>
        <p:spPr/>
        <p:txBody>
          <a:bodyPr/>
          <a:lstStyle/>
          <a:p>
            <a:fld id="{5824C147-235F-4ABE-96BF-CF6AB139AC45}" type="slidenum">
              <a:rPr lang="en-US" smtClean="0"/>
              <a:t>14</a:t>
            </a:fld>
            <a:endParaRPr lang="en-US"/>
          </a:p>
        </p:txBody>
      </p:sp>
    </p:spTree>
    <p:extLst>
      <p:ext uri="{BB962C8B-B14F-4D97-AF65-F5344CB8AC3E}">
        <p14:creationId xmlns:p14="http://schemas.microsoft.com/office/powerpoint/2010/main" val="248746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*Encourage use of Registration Central. If an override can be completed online, do not use a drop/add form.</a:t>
            </a:r>
          </a:p>
        </p:txBody>
      </p:sp>
      <p:sp>
        <p:nvSpPr>
          <p:cNvPr id="4" name="Slide Number Placeholder 3"/>
          <p:cNvSpPr>
            <a:spLocks noGrp="1"/>
          </p:cNvSpPr>
          <p:nvPr>
            <p:ph type="sldNum" sz="quarter" idx="5"/>
          </p:nvPr>
        </p:nvSpPr>
        <p:spPr/>
        <p:txBody>
          <a:bodyPr/>
          <a:lstStyle/>
          <a:p>
            <a:fld id="{5824C147-235F-4ABE-96BF-CF6AB139AC45}" type="slidenum">
              <a:rPr lang="en-US" smtClean="0"/>
              <a:t>15</a:t>
            </a:fld>
            <a:endParaRPr lang="en-US"/>
          </a:p>
        </p:txBody>
      </p:sp>
    </p:spTree>
    <p:extLst>
      <p:ext uri="{BB962C8B-B14F-4D97-AF65-F5344CB8AC3E}">
        <p14:creationId xmlns:p14="http://schemas.microsoft.com/office/powerpoint/2010/main" val="328500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Student-centered</a:t>
            </a:r>
          </a:p>
          <a:p>
            <a:r>
              <a:rPr lang="en-US"/>
              <a:t>Integrity/consistency</a:t>
            </a:r>
          </a:p>
          <a:p>
            <a:endParaRPr lang="en-US"/>
          </a:p>
          <a:p>
            <a:r>
              <a:rPr lang="en-US"/>
              <a:t>*Degree audits ideally should be run and reviewed prior to registering for classes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97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32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graduate level application is online;</a:t>
            </a:r>
            <a:r>
              <a:rPr lang="en-US" baseline="0"/>
              <a:t> the link is sent in the graduation deadlines email; it is also on the website.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879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Student-centered</a:t>
            </a:r>
          </a:p>
          <a:p>
            <a:r>
              <a:rPr lang="en-US"/>
              <a:t>Integrity/consistency</a:t>
            </a:r>
          </a:p>
          <a:p>
            <a:endParaRPr lang="en-US"/>
          </a:p>
          <a:p>
            <a:r>
              <a:rPr lang="en-US"/>
              <a:t>*Degree audits ideally should be run and reviewed prior to registering for classes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89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Student-centered</a:t>
            </a:r>
          </a:p>
          <a:p>
            <a:r>
              <a:rPr lang="en-US"/>
              <a:t>Integrity/consistency</a:t>
            </a:r>
          </a:p>
          <a:p>
            <a:endParaRPr lang="en-US"/>
          </a:p>
          <a:p>
            <a:r>
              <a:rPr lang="en-US"/>
              <a:t>*Degree audits ideally should be run and reviewed prior to registering for classes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14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52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slides are resources and reminders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18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Student-centered</a:t>
            </a:r>
          </a:p>
          <a:p>
            <a:r>
              <a:rPr lang="en-US"/>
              <a:t>Integrity/consistency</a:t>
            </a:r>
          </a:p>
          <a:p>
            <a:endParaRPr lang="en-US"/>
          </a:p>
          <a:p>
            <a:r>
              <a:rPr lang="en-US"/>
              <a:t>*Degree audits ideally should be run and reviewed prior to registering for classes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464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Self-Service Banner</a:t>
            </a:r>
          </a:p>
          <a:p>
            <a:pPr marL="171450" indent="-171450">
              <a:buFontTx/>
              <a:buChar char="-"/>
            </a:pPr>
            <a:r>
              <a:rPr lang="en-US" dirty="0"/>
              <a:t>Moving from iVue to SSB Fall 2022</a:t>
            </a:r>
          </a:p>
          <a:p>
            <a:pPr marL="171450" indent="-171450">
              <a:buFontTx/>
              <a:buChar char="-"/>
            </a:pPr>
            <a:r>
              <a:rPr lang="en-US" dirty="0"/>
              <a:t>Would like faculty to become familiar w/ Student Advisor SSB and provide feedback</a:t>
            </a:r>
          </a:p>
          <a:p>
            <a:pPr marL="171450" indent="-171450">
              <a:buFontTx/>
              <a:buChar char="-"/>
            </a:pPr>
            <a:r>
              <a:rPr lang="en-US" dirty="0"/>
              <a:t>Still in the process of configuration</a:t>
            </a:r>
          </a:p>
          <a:p>
            <a:pPr marL="0" indent="0">
              <a:buFontTx/>
              <a:buNone/>
            </a:pPr>
            <a:r>
              <a:rPr lang="en-US" dirty="0"/>
              <a:t>Automatization of Roles &amp; Assignments</a:t>
            </a:r>
          </a:p>
          <a:p>
            <a:pPr marL="171450" indent="-171450">
              <a:buFontTx/>
              <a:buChar char="-"/>
            </a:pPr>
            <a:r>
              <a:rPr lang="en-US" dirty="0"/>
              <a:t>First phase is to automate the assignment of deans, department chairs, program directors, administrative assistants</a:t>
            </a:r>
          </a:p>
          <a:p>
            <a:pPr marL="171450" indent="-171450">
              <a:buFontTx/>
              <a:buChar char="-"/>
            </a:pPr>
            <a:r>
              <a:rPr lang="en-US" dirty="0"/>
              <a:t>Currently, testing and reviewing data</a:t>
            </a:r>
          </a:p>
          <a:p>
            <a:pPr marL="171450" indent="-171450">
              <a:buFontTx/>
              <a:buChar char="-"/>
            </a:pPr>
            <a:r>
              <a:rPr lang="en-US" dirty="0"/>
              <a:t>Impact</a:t>
            </a:r>
          </a:p>
          <a:p>
            <a:pPr marL="628650" lvl="1" indent="-171450">
              <a:buFontTx/>
              <a:buChar char="-"/>
            </a:pPr>
            <a:r>
              <a:rPr lang="en-US" dirty="0"/>
              <a:t>Access to Degree Works &amp; self-service Banner</a:t>
            </a:r>
          </a:p>
          <a:p>
            <a:pPr marL="628650" lvl="1" indent="-171450">
              <a:buFontTx/>
              <a:buChar char="-"/>
            </a:pPr>
            <a:r>
              <a:rPr lang="en-US" dirty="0"/>
              <a:t>Changes in employment &amp; student curriculum</a:t>
            </a:r>
          </a:p>
          <a:p>
            <a:pPr marL="171450" indent="-171450">
              <a:buFontTx/>
              <a:buChar char="-"/>
            </a:pPr>
            <a:r>
              <a:rPr lang="en-US" dirty="0"/>
              <a:t>Second phase: automate faculty advisor assignments</a:t>
            </a:r>
          </a:p>
          <a:p>
            <a:pPr marL="0" indent="0">
              <a:buFontTx/>
              <a:buNone/>
            </a:pPr>
            <a:r>
              <a:rPr lang="en-US" dirty="0"/>
              <a:t>Change of Program </a:t>
            </a:r>
            <a:r>
              <a:rPr lang="en-US" b="1" dirty="0"/>
              <a:t>(screenshots)</a:t>
            </a:r>
          </a:p>
          <a:p>
            <a:pPr marL="171450" indent="-171450">
              <a:buFontTx/>
              <a:buChar char="-"/>
            </a:pPr>
            <a:r>
              <a:rPr lang="en-US" dirty="0"/>
              <a:t>Soft roll-out: sending change of major form to a select group of students to ensure it is functioning correctly</a:t>
            </a:r>
          </a:p>
          <a:p>
            <a:pPr marL="171450" indent="-171450">
              <a:buFontTx/>
              <a:buChar char="-"/>
            </a:pPr>
            <a:r>
              <a:rPr lang="en-US" dirty="0"/>
              <a:t>There are some approvals required depending circumstances which are being tested</a:t>
            </a:r>
          </a:p>
          <a:p>
            <a:pPr marL="0" indent="0">
              <a:buFontTx/>
              <a:buNone/>
            </a:pPr>
            <a:r>
              <a:rPr lang="en-US" dirty="0"/>
              <a:t>ePetition</a:t>
            </a:r>
          </a:p>
          <a:p>
            <a:pPr marL="171450" indent="-171450">
              <a:buFontTx/>
              <a:buChar char="-"/>
            </a:pPr>
            <a:r>
              <a:rPr lang="en-US" dirty="0"/>
              <a:t>Currently completing testing within Academic Records</a:t>
            </a:r>
          </a:p>
          <a:p>
            <a:pPr marL="171450" indent="-171450">
              <a:buFontTx/>
              <a:buChar char="-"/>
            </a:pPr>
            <a:r>
              <a:rPr lang="en-US" dirty="0"/>
              <a:t>Estimate to have faculty &amp; student testing in the Summer</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13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98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Self-Service Banner</a:t>
            </a:r>
          </a:p>
          <a:p>
            <a:pPr marL="171450" indent="-171450">
              <a:buFontTx/>
              <a:buChar char="-"/>
            </a:pPr>
            <a:r>
              <a:rPr lang="en-US" dirty="0"/>
              <a:t>Moving from iVue to SSB Fall 2022</a:t>
            </a:r>
          </a:p>
          <a:p>
            <a:pPr marL="171450" indent="-171450">
              <a:buFontTx/>
              <a:buChar char="-"/>
            </a:pPr>
            <a:r>
              <a:rPr lang="en-US" dirty="0"/>
              <a:t>Would like faculty to become familiar w/ Student Advisor SSB and provide feedback</a:t>
            </a:r>
          </a:p>
          <a:p>
            <a:pPr marL="171450" indent="-171450">
              <a:buFontTx/>
              <a:buChar char="-"/>
            </a:pPr>
            <a:r>
              <a:rPr lang="en-US" dirty="0"/>
              <a:t>Still in the process of configuration</a:t>
            </a:r>
          </a:p>
          <a:p>
            <a:pPr marL="0" indent="0">
              <a:buFontTx/>
              <a:buNone/>
            </a:pPr>
            <a:r>
              <a:rPr lang="en-US" dirty="0"/>
              <a:t>Automatization of Roles &amp; Assignments</a:t>
            </a:r>
          </a:p>
          <a:p>
            <a:pPr marL="171450" indent="-171450">
              <a:buFontTx/>
              <a:buChar char="-"/>
            </a:pPr>
            <a:r>
              <a:rPr lang="en-US" dirty="0"/>
              <a:t>First phase is to automate the assignment of deans, department chairs, program directors, administrative assistants</a:t>
            </a:r>
          </a:p>
          <a:p>
            <a:pPr marL="171450" indent="-171450">
              <a:buFontTx/>
              <a:buChar char="-"/>
            </a:pPr>
            <a:r>
              <a:rPr lang="en-US" dirty="0"/>
              <a:t>Currently, testing and reviewing data</a:t>
            </a:r>
          </a:p>
          <a:p>
            <a:pPr marL="171450" indent="-171450">
              <a:buFontTx/>
              <a:buChar char="-"/>
            </a:pPr>
            <a:r>
              <a:rPr lang="en-US" dirty="0"/>
              <a:t>Impact</a:t>
            </a:r>
          </a:p>
          <a:p>
            <a:pPr marL="628650" lvl="1" indent="-171450">
              <a:buFontTx/>
              <a:buChar char="-"/>
            </a:pPr>
            <a:r>
              <a:rPr lang="en-US" dirty="0"/>
              <a:t>Access to Degree Works &amp; self-service Banner</a:t>
            </a:r>
          </a:p>
          <a:p>
            <a:pPr marL="628650" lvl="1" indent="-171450">
              <a:buFontTx/>
              <a:buChar char="-"/>
            </a:pPr>
            <a:r>
              <a:rPr lang="en-US" dirty="0"/>
              <a:t>Changes in employment &amp; student curriculum</a:t>
            </a:r>
          </a:p>
          <a:p>
            <a:pPr marL="171450" indent="-171450">
              <a:buFontTx/>
              <a:buChar char="-"/>
            </a:pPr>
            <a:r>
              <a:rPr lang="en-US" dirty="0"/>
              <a:t>Second phase: automate faculty advisor assignments</a:t>
            </a:r>
          </a:p>
          <a:p>
            <a:pPr marL="0" indent="0">
              <a:buFontTx/>
              <a:buNone/>
            </a:pPr>
            <a:r>
              <a:rPr lang="en-US" dirty="0"/>
              <a:t>Change of Program </a:t>
            </a:r>
            <a:r>
              <a:rPr lang="en-US" b="1" dirty="0"/>
              <a:t>(screenshots)</a:t>
            </a:r>
          </a:p>
          <a:p>
            <a:pPr marL="171450" indent="-171450">
              <a:buFontTx/>
              <a:buChar char="-"/>
            </a:pPr>
            <a:r>
              <a:rPr lang="en-US" dirty="0"/>
              <a:t>Soft roll-out: sending change of major form to a select group of students to ensure it is functioning correctly</a:t>
            </a:r>
          </a:p>
          <a:p>
            <a:pPr marL="171450" indent="-171450">
              <a:buFontTx/>
              <a:buChar char="-"/>
            </a:pPr>
            <a:r>
              <a:rPr lang="en-US" dirty="0"/>
              <a:t>There are some approvals required depending circumstances which are being tested</a:t>
            </a:r>
          </a:p>
          <a:p>
            <a:pPr marL="0" indent="0">
              <a:buFontTx/>
              <a:buNone/>
            </a:pPr>
            <a:r>
              <a:rPr lang="en-US" dirty="0"/>
              <a:t>ePetition</a:t>
            </a:r>
          </a:p>
          <a:p>
            <a:pPr marL="171450" indent="-171450">
              <a:buFontTx/>
              <a:buChar char="-"/>
            </a:pPr>
            <a:r>
              <a:rPr lang="en-US" dirty="0"/>
              <a:t>Currently completing testing within Academic Records</a:t>
            </a:r>
          </a:p>
          <a:p>
            <a:pPr marL="171450" indent="-171450">
              <a:buFontTx/>
              <a:buChar char="-"/>
            </a:pPr>
            <a:r>
              <a:rPr lang="en-US" dirty="0"/>
              <a:t>Estimate to have faculty &amp; student testing in the Summer</a:t>
            </a:r>
          </a:p>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92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anose="020B0604020202020204" pitchFamily="34" charset="0"/>
              <a:buNone/>
            </a:pPr>
            <a:r>
              <a:rPr lang="en-US">
                <a:solidFill>
                  <a:schemeClr val="bg2">
                    <a:lumMod val="25000"/>
                  </a:schemeClr>
                </a:solidFill>
                <a:latin typeface="Arial"/>
                <a:cs typeface="Arial"/>
              </a:rPr>
              <a:t>Glossary of Terms</a:t>
            </a:r>
          </a:p>
          <a:p>
            <a:pPr marL="171450" indent="-171450">
              <a:buFont typeface="Arial" panose="020B0604020202020204" pitchFamily="34" charset="0"/>
              <a:buChar char="•"/>
            </a:pPr>
            <a:r>
              <a:rPr lang="en-US"/>
              <a:t>Financial Cancellation</a:t>
            </a:r>
            <a:endParaRPr lang="en-US">
              <a:cs typeface="Calibri"/>
            </a:endParaRPr>
          </a:p>
          <a:p>
            <a:pPr marL="171450" indent="-171450">
              <a:buFont typeface="Arial" panose="020B0604020202020204" pitchFamily="34" charset="0"/>
              <a:buChar char="•"/>
            </a:pPr>
            <a:r>
              <a:rPr lang="en-US"/>
              <a:t>Drop/add Deadline</a:t>
            </a:r>
            <a:endParaRPr lang="en-US">
              <a:cs typeface="Calibri"/>
            </a:endParaRPr>
          </a:p>
          <a:p>
            <a:pPr marL="171450" indent="-171450">
              <a:buFont typeface="Arial" panose="020B0604020202020204" pitchFamily="34" charset="0"/>
              <a:buChar char="•"/>
            </a:pPr>
            <a:r>
              <a:rPr lang="en-US"/>
              <a:t>Withdrawal Deadline</a:t>
            </a:r>
            <a:endParaRPr lang="en-US">
              <a:cs typeface="Calibri"/>
            </a:endParaRPr>
          </a:p>
          <a:p>
            <a:pPr marL="171450" indent="-171450">
              <a:buFont typeface="Arial" panose="020B0604020202020204" pitchFamily="34" charset="0"/>
              <a:buChar char="•"/>
            </a:pPr>
            <a:r>
              <a:rPr lang="en-US">
                <a:solidFill>
                  <a:srgbClr val="000000"/>
                </a:solidFill>
                <a:latin typeface="Calibri"/>
                <a:cs typeface="Calibri"/>
              </a:rPr>
              <a:t>Census Day: 10 days after the initial drop/add day</a:t>
            </a:r>
          </a:p>
          <a:p>
            <a:pPr>
              <a:spcBef>
                <a:spcPts val="1200"/>
              </a:spcBef>
            </a:pPr>
            <a:endParaRPr lang="en-US">
              <a:solidFill>
                <a:schemeClr val="bg2">
                  <a:lumMod val="25000"/>
                </a:schemeClr>
              </a:solidFill>
              <a:latin typeface="Arial" pitchFamily="34" charset="0"/>
            </a:endParaRPr>
          </a:p>
          <a:p>
            <a:pPr marL="0" indent="0">
              <a:spcBef>
                <a:spcPts val="1200"/>
              </a:spcBef>
              <a:buFont typeface="Arial" panose="020B0604020202020204" pitchFamily="34" charset="0"/>
              <a:buNone/>
            </a:pPr>
            <a:r>
              <a:rPr lang="en-US">
                <a:solidFill>
                  <a:schemeClr val="bg2">
                    <a:lumMod val="25000"/>
                  </a:schemeClr>
                </a:solidFill>
                <a:latin typeface="Arial"/>
                <a:cs typeface="Arial"/>
              </a:rPr>
              <a:t>Process</a:t>
            </a:r>
          </a:p>
          <a:p>
            <a:pPr marL="171450" indent="-171450">
              <a:spcBef>
                <a:spcPts val="1200"/>
              </a:spcBef>
              <a:buFont typeface="Arial" panose="020B0604020202020204" pitchFamily="34" charset="0"/>
              <a:buChar char="•"/>
            </a:pPr>
            <a:r>
              <a:rPr lang="en-US">
                <a:solidFill>
                  <a:schemeClr val="bg2">
                    <a:lumMod val="25000"/>
                  </a:schemeClr>
                </a:solidFill>
                <a:latin typeface="Arial"/>
                <a:cs typeface="Arial"/>
              </a:rPr>
              <a:t>Admissions: Students must first be admitted to register</a:t>
            </a:r>
          </a:p>
          <a:p>
            <a:pPr marL="171450" marR="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solidFill>
                  <a:schemeClr val="bg2">
                    <a:lumMod val="25000"/>
                  </a:schemeClr>
                </a:solidFill>
                <a:latin typeface="Arial"/>
                <a:cs typeface="Arial"/>
              </a:rPr>
              <a:t>Registration Central (RC): Register online through the Vault website</a:t>
            </a:r>
          </a:p>
          <a:p>
            <a:pPr marL="6286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solidFill>
                  <a:schemeClr val="bg2">
                    <a:lumMod val="25000"/>
                  </a:schemeClr>
                </a:solidFill>
                <a:latin typeface="Arial"/>
                <a:cs typeface="Arial"/>
              </a:rPr>
              <a:t>Financial clearance</a:t>
            </a:r>
          </a:p>
          <a:p>
            <a:pPr marL="628650" lvl="1" indent="-171450">
              <a:spcBef>
                <a:spcPts val="1200"/>
              </a:spcBef>
              <a:buFont typeface="Arial" panose="020B0604020202020204" pitchFamily="34" charset="0"/>
              <a:buChar char="•"/>
            </a:pPr>
            <a:r>
              <a:rPr lang="en-US" baseline="0">
                <a:solidFill>
                  <a:schemeClr val="bg2">
                    <a:lumMod val="25000"/>
                  </a:schemeClr>
                </a:solidFill>
                <a:latin typeface="Arial"/>
                <a:cs typeface="Arial"/>
              </a:rPr>
              <a:t>Registration of classes</a:t>
            </a:r>
          </a:p>
          <a:p>
            <a:pPr marL="1085850" marR="0" lvl="2"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solidFill>
                  <a:schemeClr val="bg2">
                    <a:lumMod val="25000"/>
                  </a:schemeClr>
                </a:solidFill>
                <a:latin typeface="Arial"/>
                <a:cs typeface="Arial"/>
              </a:rPr>
              <a:t>Students consult advisors to register (PINs)</a:t>
            </a:r>
            <a:endParaRPr lang="en-US" baseline="0">
              <a:solidFill>
                <a:schemeClr val="bg2">
                  <a:lumMod val="25000"/>
                </a:schemeClr>
              </a:solidFill>
              <a:latin typeface="Arial"/>
              <a:cs typeface="Arial"/>
            </a:endParaRPr>
          </a:p>
          <a:p>
            <a:pPr marL="171450" lvl="0" indent="-171450">
              <a:spcBef>
                <a:spcPts val="1200"/>
              </a:spcBef>
              <a:buFont typeface="Arial" panose="020B0604020202020204" pitchFamily="34" charset="0"/>
              <a:buChar char="•"/>
            </a:pPr>
            <a:r>
              <a:rPr lang="en-US">
                <a:solidFill>
                  <a:schemeClr val="bg2">
                    <a:lumMod val="25000"/>
                  </a:schemeClr>
                </a:solidFill>
                <a:latin typeface="Arial"/>
                <a:cs typeface="Arial"/>
              </a:rPr>
              <a:t>Holds: Clearance in several other departments needed to register</a:t>
            </a:r>
          </a:p>
          <a:p>
            <a:pPr marL="171450" indent="-171450">
              <a:spcBef>
                <a:spcPts val="1200"/>
              </a:spcBef>
              <a:buFont typeface="Arial" panose="020B0604020202020204" pitchFamily="34" charset="0"/>
              <a:buChar char="•"/>
            </a:pPr>
            <a:r>
              <a:rPr lang="en-US">
                <a:solidFill>
                  <a:schemeClr val="bg2">
                    <a:lumMod val="25000"/>
                  </a:schemeClr>
                </a:solidFill>
                <a:latin typeface="Arial"/>
                <a:cs typeface="Arial"/>
              </a:rPr>
              <a:t>Relevant</a:t>
            </a:r>
            <a:r>
              <a:rPr lang="en-US" baseline="0">
                <a:solidFill>
                  <a:schemeClr val="bg2">
                    <a:lumMod val="25000"/>
                  </a:schemeClr>
                </a:solidFill>
                <a:latin typeface="Arial"/>
                <a:cs typeface="Arial"/>
              </a:rPr>
              <a:t> registration topics for instructors</a:t>
            </a:r>
            <a:endParaRPr lang="en-US">
              <a:solidFill>
                <a:schemeClr val="bg2">
                  <a:lumMod val="25000"/>
                </a:schemeClr>
              </a:solidFill>
              <a:latin typeface="Arial"/>
              <a:cs typeface="Arial"/>
            </a:endParaRPr>
          </a:p>
          <a:p>
            <a:pPr marL="628650" lvl="1" indent="-171450">
              <a:spcBef>
                <a:spcPts val="1200"/>
              </a:spcBef>
              <a:buFont typeface="Arial" panose="020B0604020202020204" pitchFamily="34" charset="0"/>
              <a:buChar char="•"/>
            </a:pPr>
            <a:r>
              <a:rPr lang="en-US">
                <a:solidFill>
                  <a:schemeClr val="bg2">
                    <a:lumMod val="25000"/>
                  </a:schemeClr>
                </a:solidFill>
                <a:latin typeface="Arial"/>
                <a:cs typeface="Arial"/>
              </a:rPr>
              <a:t>Registration timeline can be viewed in the Academic Calendar</a:t>
            </a:r>
          </a:p>
          <a:p>
            <a:pPr marL="628650" lvl="1" indent="-171450">
              <a:spcBef>
                <a:spcPts val="1200"/>
              </a:spcBef>
              <a:buFont typeface="Arial" panose="020B0604020202020204" pitchFamily="34" charset="0"/>
              <a:buChar char="•"/>
            </a:pPr>
            <a:r>
              <a:rPr lang="en-US">
                <a:solidFill>
                  <a:schemeClr val="bg2">
                    <a:lumMod val="25000"/>
                  </a:schemeClr>
                </a:solidFill>
                <a:latin typeface="Arial"/>
                <a:cs typeface="Arial"/>
              </a:rPr>
              <a:t>Registration errors/flags requiring instructor intervention</a:t>
            </a:r>
          </a:p>
        </p:txBody>
      </p:sp>
      <p:sp>
        <p:nvSpPr>
          <p:cNvPr id="4" name="Slide Number Placeholder 3"/>
          <p:cNvSpPr>
            <a:spLocks noGrp="1"/>
          </p:cNvSpPr>
          <p:nvPr>
            <p:ph type="sldNum" sz="quarter" idx="10"/>
          </p:nvPr>
        </p:nvSpPr>
        <p:spPr/>
        <p:txBody>
          <a:bodyPr/>
          <a:lstStyle/>
          <a:p>
            <a:fld id="{5824C147-235F-4ABE-96BF-CF6AB139AC4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1981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Student-centered</a:t>
            </a:r>
          </a:p>
          <a:p>
            <a:r>
              <a:rPr lang="en-US"/>
              <a:t>Integrity/consistency</a:t>
            </a:r>
          </a:p>
          <a:p>
            <a:endParaRPr lang="en-US"/>
          </a:p>
          <a:p>
            <a:r>
              <a:rPr lang="en-US"/>
              <a:t>*Degree audits ideally should be run and reviewed prior to registering for classes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4C147-235F-4ABE-96BF-CF6AB139AC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87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955B4E-AC69-4969-B0B5-F59AE662B3E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287586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55B4E-AC69-4969-B0B5-F59AE662B3E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149841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55B4E-AC69-4969-B0B5-F59AE662B3E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282223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bg>
      <p:bgPr>
        <a:solidFill>
          <a:srgbClr val="003B75"/>
        </a:solidFill>
        <a:effectLst/>
      </p:bgPr>
    </p:bg>
    <p:spTree>
      <p:nvGrpSpPr>
        <p:cNvPr id="1" name=""/>
        <p:cNvGrpSpPr/>
        <p:nvPr/>
      </p:nvGrpSpPr>
      <p:grpSpPr>
        <a:xfrm>
          <a:off x="0" y="0"/>
          <a:ext cx="0" cy="0"/>
          <a:chOff x="0" y="0"/>
          <a:chExt cx="0" cy="0"/>
        </a:xfrm>
      </p:grpSpPr>
      <p:pic>
        <p:nvPicPr>
          <p:cNvPr id="2" name="Picture 6" descr="AU_Signature_Horizontal-Blue-Tag.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09725" y="2620963"/>
            <a:ext cx="59245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1709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55B4E-AC69-4969-B0B5-F59AE662B3E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212010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55B4E-AC69-4969-B0B5-F59AE662B3E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101033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955B4E-AC69-4969-B0B5-F59AE662B3E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16730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955B4E-AC69-4969-B0B5-F59AE662B3E4}"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182363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955B4E-AC69-4969-B0B5-F59AE662B3E4}"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426782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55B4E-AC69-4969-B0B5-F59AE662B3E4}"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166072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955B4E-AC69-4969-B0B5-F59AE662B3E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222240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955B4E-AC69-4969-B0B5-F59AE662B3E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D4802-C227-4B4A-B472-53193C19DD0A}" type="slidenum">
              <a:rPr lang="en-US" smtClean="0"/>
              <a:t>‹#›</a:t>
            </a:fld>
            <a:endParaRPr lang="en-US"/>
          </a:p>
        </p:txBody>
      </p:sp>
    </p:spTree>
    <p:extLst>
      <p:ext uri="{BB962C8B-B14F-4D97-AF65-F5344CB8AC3E}">
        <p14:creationId xmlns:p14="http://schemas.microsoft.com/office/powerpoint/2010/main" val="388729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55B4E-AC69-4969-B0B5-F59AE662B3E4}" type="datetimeFigureOut">
              <a:rPr lang="en-US" smtClean="0"/>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D4802-C227-4B4A-B472-53193C19DD0A}" type="slidenum">
              <a:rPr lang="en-US" smtClean="0"/>
              <a:t>‹#›</a:t>
            </a:fld>
            <a:endParaRPr lang="en-US"/>
          </a:p>
        </p:txBody>
      </p:sp>
    </p:spTree>
    <p:extLst>
      <p:ext uri="{BB962C8B-B14F-4D97-AF65-F5344CB8AC3E}">
        <p14:creationId xmlns:p14="http://schemas.microsoft.com/office/powerpoint/2010/main" val="300369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bulletin.andrews.edu/content.php?catoid=20&amp;navoid=465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aulttest.andrews.edu/epetition/student/createPeti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forms.logiforms.com/formdata/user_forms/66125_302498/321133/page1.html?cachebust=345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greeworks.andrews.edu/Dashboar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egistrar@andrews.edu" TargetMode="External"/><Relationship Id="rId2" Type="http://schemas.openxmlformats.org/officeDocument/2006/relationships/hyperlink" Target="mailto:academicrecords@andrews.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ulletin.andrews.edu/content.php?catoid=20&amp;navoid=465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ndrews.edu/services/its/admin-systems/banner.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1"/>
            <a:ext cx="9448800" cy="7096539"/>
          </a:xfrm>
          <a:prstGeom prst="rect">
            <a:avLst/>
          </a:prstGeom>
        </p:spPr>
      </p:pic>
    </p:spTree>
    <p:extLst>
      <p:ext uri="{BB962C8B-B14F-4D97-AF65-F5344CB8AC3E}">
        <p14:creationId xmlns:p14="http://schemas.microsoft.com/office/powerpoint/2010/main" val="66934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16075"/>
          </a:xfrm>
          <a:solidFill>
            <a:schemeClr val="tx2">
              <a:lumMod val="75000"/>
            </a:schemeClr>
          </a:solidFill>
        </p:spPr>
        <p:txBody>
          <a:bodyPr/>
          <a:lstStyle/>
          <a:p>
            <a:r>
              <a:rPr lang="en-US">
                <a:solidFill>
                  <a:schemeClr val="bg1"/>
                </a:solidFill>
                <a:latin typeface="Verdana"/>
                <a:ea typeface="Verdana"/>
                <a:cs typeface="Verdana" panose="020B0604030504040204" pitchFamily="34" charset="0"/>
              </a:rPr>
              <a:t>New Initiatives &amp; Changes:  </a:t>
            </a:r>
            <a:br>
              <a:rPr lang="en-US">
                <a:solidFill>
                  <a:schemeClr val="bg1"/>
                </a:solidFill>
                <a:latin typeface="Verdana"/>
                <a:ea typeface="Verdana"/>
                <a:cs typeface="Verdana" panose="020B0604030504040204" pitchFamily="34" charset="0"/>
              </a:rPr>
            </a:br>
            <a:r>
              <a:rPr lang="en-US">
                <a:solidFill>
                  <a:schemeClr val="bg1"/>
                </a:solidFill>
                <a:latin typeface="Verdana"/>
                <a:ea typeface="Verdana"/>
                <a:cs typeface="Verdana" panose="020B0604030504040204" pitchFamily="34" charset="0"/>
              </a:rPr>
              <a:t>Fall 2023</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192024" y="1828800"/>
            <a:ext cx="8805672" cy="4525963"/>
          </a:xfrm>
        </p:spPr>
        <p:txBody>
          <a:bodyPr vert="horz" lIns="91440" tIns="45720" rIns="91440" bIns="45720" numCol="1" rtlCol="0" anchor="t">
            <a:normAutofit fontScale="62500" lnSpcReduction="20000"/>
          </a:bodyPr>
          <a:lstStyle/>
          <a:p>
            <a:pPr>
              <a:spcBef>
                <a:spcPts val="0"/>
              </a:spcBef>
              <a:spcAft>
                <a:spcPts val="1800"/>
              </a:spcAft>
              <a:tabLst>
                <a:tab pos="5715000" algn="l"/>
              </a:tabLst>
            </a:pP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University Policy Library (</a:t>
            </a: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3"/>
              </a:rPr>
              <a:t>bulletin.andrews.edu</a:t>
            </a: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p>
          <a:p>
            <a:pPr lvl="1">
              <a:spcBef>
                <a:spcPts val="0"/>
              </a:spcBef>
              <a:spcAft>
                <a:spcPts val="1800"/>
              </a:spcAft>
              <a:tabLst>
                <a:tab pos="5715000" algn="l"/>
              </a:tabLst>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Academic Policy Changes in effect Fall 2023</a:t>
            </a:r>
          </a:p>
          <a:p>
            <a:pPr>
              <a:spcBef>
                <a:spcPts val="0"/>
              </a:spcBef>
              <a:spcAft>
                <a:spcPts val="1800"/>
              </a:spcAft>
              <a:tabLst>
                <a:tab pos="5715000" algn="l"/>
              </a:tabLst>
            </a:pPr>
            <a:r>
              <a:rPr lang="en-US" sz="2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25 Live &amp; Academic Schedule</a:t>
            </a:r>
          </a:p>
          <a:p>
            <a:pPr lvl="1">
              <a:spcBef>
                <a:spcPts val="0"/>
              </a:spcBef>
              <a:spcAft>
                <a:spcPts val="1800"/>
              </a:spcAft>
              <a:tabLst>
                <a:tab pos="5715000" algn="l"/>
              </a:tabLst>
            </a:pPr>
            <a:r>
              <a:rPr lang="en-US" sz="17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All face-to-face classes (lecture/lab/seminar/workshop) must include a room location</a:t>
            </a:r>
          </a:p>
          <a:p>
            <a:pPr>
              <a:spcBef>
                <a:spcPts val="0"/>
              </a:spcBef>
              <a:spcAft>
                <a:spcPts val="1800"/>
              </a:spcAft>
              <a:tabLst>
                <a:tab pos="5715000" algn="l"/>
              </a:tabLst>
            </a:pP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Registration Process Updates</a:t>
            </a:r>
          </a:p>
          <a:p>
            <a:pPr lvl="1">
              <a:spcBef>
                <a:spcPts val="0"/>
              </a:spcBef>
              <a:spcAft>
                <a:spcPts val="1800"/>
              </a:spcAft>
              <a:tabLst>
                <a:tab pos="5715000" algn="l"/>
              </a:tabLst>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Use Registration Central </a:t>
            </a:r>
          </a:p>
          <a:p>
            <a:pPr lvl="1">
              <a:spcBef>
                <a:spcPts val="0"/>
              </a:spcBef>
              <a:spcAft>
                <a:spcPts val="1800"/>
              </a:spcAft>
              <a:tabLst>
                <a:tab pos="5715000" algn="l"/>
              </a:tabLst>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Drop/add form separated out as follows:</a:t>
            </a:r>
          </a:p>
          <a:p>
            <a:pPr lvl="2">
              <a:spcBef>
                <a:spcPts val="0"/>
              </a:spcBef>
              <a:spcAft>
                <a:spcPts val="1800"/>
              </a:spcAft>
              <a:tabLst>
                <a:tab pos="5715000" algn="l"/>
              </a:tabLst>
            </a:pPr>
            <a:r>
              <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Registration Form (only if errors)</a:t>
            </a:r>
          </a:p>
          <a:p>
            <a:pPr lvl="2">
              <a:spcBef>
                <a:spcPts val="0"/>
              </a:spcBef>
              <a:spcAft>
                <a:spcPts val="1800"/>
              </a:spcAft>
              <a:tabLst>
                <a:tab pos="5715000" algn="l"/>
              </a:tabLst>
            </a:pPr>
            <a:r>
              <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Drop Form (use after registration deadline)</a:t>
            </a:r>
          </a:p>
          <a:p>
            <a:pPr>
              <a:spcBef>
                <a:spcPts val="0"/>
              </a:spcBef>
              <a:spcAft>
                <a:spcPts val="1800"/>
              </a:spcAft>
              <a:tabLst>
                <a:tab pos="5715000" algn="l"/>
              </a:tabLst>
            </a:pP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Grade Policy &amp; Process</a:t>
            </a:r>
          </a:p>
          <a:p>
            <a:pPr>
              <a:spcBef>
                <a:spcPts val="0"/>
              </a:spcBef>
              <a:spcAft>
                <a:spcPts val="1800"/>
              </a:spcAft>
              <a:tabLst>
                <a:tab pos="5715000" algn="l"/>
              </a:tabLst>
            </a:pP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ePetition</a:t>
            </a:r>
          </a:p>
          <a:p>
            <a:pPr>
              <a:spcBef>
                <a:spcPts val="0"/>
              </a:spcBef>
              <a:spcAft>
                <a:spcPts val="1800"/>
              </a:spcAft>
              <a:tabLst>
                <a:tab pos="5715000" algn="l"/>
              </a:tabLst>
            </a:pP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Graduation Process Updates</a:t>
            </a:r>
            <a:endParaRPr lang="en-US" sz="2000" i="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solidFill>
                <a:schemeClr val="bg2">
                  <a:lumMod val="25000"/>
                </a:schemeClr>
              </a:solidFill>
              <a:latin typeface="AkkuratProRegular" panose="02000503030000020004" pitchFamily="50" charset="0"/>
            </a:endParaRPr>
          </a:p>
        </p:txBody>
      </p:sp>
    </p:spTree>
    <p:extLst>
      <p:ext uri="{BB962C8B-B14F-4D97-AF65-F5344CB8AC3E}">
        <p14:creationId xmlns:p14="http://schemas.microsoft.com/office/powerpoint/2010/main" val="3734905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848447" y="1746738"/>
            <a:ext cx="4293781" cy="547760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ea typeface="+mn-lt"/>
                <a:cs typeface="+mn-lt"/>
              </a:rPr>
              <a:t>Registration Opens </a:t>
            </a:r>
            <a:r>
              <a:rPr lang="en-US" sz="1600" i="1">
                <a:ea typeface="+mn-lt"/>
                <a:cs typeface="+mn-lt"/>
              </a:rPr>
              <a:t>(Monday after Spring Break)</a:t>
            </a:r>
          </a:p>
          <a:p>
            <a:r>
              <a:rPr lang="en-US" sz="1800">
                <a:ea typeface="+mn-lt"/>
                <a:cs typeface="+mn-lt"/>
              </a:rPr>
              <a:t>Classes Begin</a:t>
            </a:r>
          </a:p>
          <a:p>
            <a:r>
              <a:rPr lang="en-US" sz="1800">
                <a:ea typeface="+mn-lt"/>
                <a:cs typeface="+mn-lt"/>
              </a:rPr>
              <a:t>Last day to register </a:t>
            </a:r>
            <a:r>
              <a:rPr lang="en-US" sz="1800" i="1">
                <a:ea typeface="+mn-lt"/>
                <a:cs typeface="+mn-lt"/>
              </a:rPr>
              <a:t>(day 10)</a:t>
            </a:r>
          </a:p>
          <a:p>
            <a:pPr lvl="1"/>
            <a:r>
              <a:rPr lang="en-US" sz="1600">
                <a:ea typeface="+mn-lt"/>
                <a:cs typeface="+mn-lt"/>
              </a:rPr>
              <a:t>Last day to add a class. </a:t>
            </a:r>
          </a:p>
          <a:p>
            <a:pPr lvl="1"/>
            <a:r>
              <a:rPr lang="en-US" sz="1600">
                <a:ea typeface="+mn-lt"/>
                <a:cs typeface="+mn-lt"/>
              </a:rPr>
              <a:t>Last day to drop without a fee. </a:t>
            </a:r>
          </a:p>
          <a:p>
            <a:pPr lvl="1"/>
            <a:r>
              <a:rPr lang="en-US" sz="1600">
                <a:solidFill>
                  <a:schemeClr val="tx2">
                    <a:lumMod val="60000"/>
                    <a:lumOff val="40000"/>
                  </a:schemeClr>
                </a:solidFill>
                <a:ea typeface="+mn-lt"/>
                <a:cs typeface="+mn-lt"/>
              </a:rPr>
              <a:t>Last day to change from credit to audit.</a:t>
            </a:r>
          </a:p>
          <a:p>
            <a:r>
              <a:rPr lang="en-US" sz="1800">
                <a:ea typeface="+mn-lt"/>
                <a:cs typeface="+mn-lt"/>
              </a:rPr>
              <a:t>Class Roster Notification</a:t>
            </a:r>
          </a:p>
          <a:p>
            <a:r>
              <a:rPr lang="en-US" sz="1800">
                <a:ea typeface="+mn-lt"/>
                <a:cs typeface="+mn-lt"/>
              </a:rPr>
              <a:t>Mid-term Grades Due</a:t>
            </a:r>
          </a:p>
          <a:p>
            <a:r>
              <a:rPr lang="en-US" sz="1800">
                <a:ea typeface="+mn-lt"/>
                <a:cs typeface="+mn-lt"/>
              </a:rPr>
              <a:t>Last day to withdraw </a:t>
            </a:r>
            <a:r>
              <a:rPr lang="en-US" sz="1600" i="1">
                <a:solidFill>
                  <a:schemeClr val="tx2">
                    <a:lumMod val="60000"/>
                    <a:lumOff val="40000"/>
                  </a:schemeClr>
                </a:solidFill>
                <a:ea typeface="+mn-lt"/>
                <a:cs typeface="+mn-lt"/>
              </a:rPr>
              <a:t>(65% of the academic term)</a:t>
            </a:r>
          </a:p>
          <a:p>
            <a:r>
              <a:rPr lang="en-US" sz="1800">
                <a:ea typeface="+mn-lt"/>
                <a:cs typeface="+mn-lt"/>
              </a:rPr>
              <a:t>Classes End</a:t>
            </a:r>
          </a:p>
          <a:p>
            <a:r>
              <a:rPr lang="en-US" sz="1800">
                <a:ea typeface="+mn-lt"/>
                <a:cs typeface="+mn-lt"/>
              </a:rPr>
              <a:t>Final Grades Due </a:t>
            </a:r>
            <a:r>
              <a:rPr lang="en-US" sz="1600" i="1">
                <a:ea typeface="+mn-lt"/>
                <a:cs typeface="+mn-lt"/>
              </a:rPr>
              <a:t>(Wednesday after final exams)</a:t>
            </a:r>
          </a:p>
          <a:p>
            <a:pPr>
              <a:spcBef>
                <a:spcPts val="0"/>
              </a:spcBef>
              <a:spcAft>
                <a:spcPts val="400"/>
              </a:spcAft>
            </a:pPr>
            <a:endParaRPr lang="en-US" sz="2600">
              <a:solidFill>
                <a:srgbClr val="EEECE1"/>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400"/>
              </a:spcAft>
            </a:pPr>
            <a:endParaRPr lang="en-US" sz="2200">
              <a:solidFill>
                <a:srgbClr val="EEECE1">
                  <a:lumMod val="25000"/>
                </a:srgbClr>
              </a:solidFill>
              <a:latin typeface="AkkuratProRegular" panose="02000503030000020004" pitchFamily="50" charset="0"/>
            </a:endParaRPr>
          </a:p>
          <a:p>
            <a:pPr lvl="1">
              <a:spcBef>
                <a:spcPts val="0"/>
              </a:spcBef>
              <a:spcAft>
                <a:spcPts val="400"/>
              </a:spcAft>
            </a:pPr>
            <a:endParaRPr lang="en-US" sz="2200">
              <a:solidFill>
                <a:srgbClr val="EEECE1">
                  <a:lumMod val="25000"/>
                </a:srgbClr>
              </a:solidFill>
              <a:latin typeface="AkkuratProRegular" panose="02000503030000020004" pitchFamily="50" charset="0"/>
            </a:endParaRPr>
          </a:p>
          <a:p>
            <a:pPr marL="457200" lvl="1" indent="0">
              <a:spcBef>
                <a:spcPts val="0"/>
              </a:spcBef>
              <a:spcAft>
                <a:spcPts val="400"/>
              </a:spcAft>
              <a:buFont typeface="Arial" pitchFamily="34" charset="0"/>
              <a:buNone/>
            </a:pPr>
            <a:endParaRPr lang="en-US" sz="2200">
              <a:solidFill>
                <a:srgbClr val="EEECE1">
                  <a:lumMod val="25000"/>
                </a:srgbClr>
              </a:solidFill>
              <a:latin typeface="AkkuratProRegular" panose="02000503030000020004" pitchFamily="50" charset="0"/>
            </a:endParaRPr>
          </a:p>
        </p:txBody>
      </p:sp>
      <p:pic>
        <p:nvPicPr>
          <p:cNvPr id="3" name="Picture 2"/>
          <p:cNvPicPr>
            <a:picLocks noChangeAspect="1"/>
          </p:cNvPicPr>
          <p:nvPr/>
        </p:nvPicPr>
        <p:blipFill rotWithShape="1">
          <a:blip r:embed="rId3"/>
          <a:srcRect r="933" b="17132"/>
          <a:stretch/>
        </p:blipFill>
        <p:spPr>
          <a:xfrm>
            <a:off x="235689" y="1828800"/>
            <a:ext cx="4495800" cy="3962400"/>
          </a:xfrm>
          <a:prstGeom prst="rect">
            <a:avLst/>
          </a:prstGeom>
        </p:spPr>
      </p:pic>
      <p:sp>
        <p:nvSpPr>
          <p:cNvPr id="8" name="Oval 7"/>
          <p:cNvSpPr/>
          <p:nvPr/>
        </p:nvSpPr>
        <p:spPr>
          <a:xfrm>
            <a:off x="162357" y="3279799"/>
            <a:ext cx="765313"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3"/>
          <p:cNvSpPr>
            <a:spLocks noGrp="1"/>
          </p:cNvSpPr>
          <p:nvPr>
            <p:ph type="title"/>
          </p:nvPr>
        </p:nvSpPr>
        <p:spPr>
          <a:xfrm>
            <a:off x="0" y="0"/>
            <a:ext cx="9144000" cy="1616075"/>
          </a:xfrm>
          <a:solidFill>
            <a:schemeClr val="tx2">
              <a:lumMod val="75000"/>
            </a:schemeClr>
          </a:solidFill>
        </p:spPr>
        <p:txBody>
          <a:body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Semester Timeline</a:t>
            </a:r>
          </a:p>
        </p:txBody>
      </p:sp>
      <p:sp>
        <p:nvSpPr>
          <p:cNvPr id="6" name="Content Placeholder 4">
            <a:extLst>
              <a:ext uri="{FF2B5EF4-FFF2-40B4-BE49-F238E27FC236}">
                <a16:creationId xmlns:a16="http://schemas.microsoft.com/office/drawing/2014/main" id="{D29AEB71-030D-4A3B-BC85-D7D031BFE9AE}"/>
              </a:ext>
            </a:extLst>
          </p:cNvPr>
          <p:cNvSpPr txBox="1">
            <a:spLocks/>
          </p:cNvSpPr>
          <p:nvPr/>
        </p:nvSpPr>
        <p:spPr>
          <a:xfrm>
            <a:off x="2057400" y="6003925"/>
            <a:ext cx="4800599" cy="806571"/>
          </a:xfrm>
          <a:prstGeom prst="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spcAft>
                <a:spcPts val="1800"/>
              </a:spcAft>
              <a:buFont typeface="Arial" pitchFamily="34" charset="0"/>
              <a:buNone/>
            </a:pPr>
            <a:r>
              <a:rPr lang="en-US" b="1">
                <a:solidFill>
                  <a:schemeClr val="bg1"/>
                </a:solidFill>
                <a:latin typeface="Verdana" panose="020B0604030504040204" pitchFamily="34" charset="0"/>
                <a:ea typeface="Verdana" panose="020B0604030504040204" pitchFamily="34" charset="0"/>
                <a:cs typeface="Verdana" panose="020B0604030504040204" pitchFamily="34" charset="0"/>
              </a:rPr>
              <a:t>bulletin.andrews.edu</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191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normAutofit/>
          </a:bodyPr>
          <a:lstStyle/>
          <a:p>
            <a:r>
              <a:rPr lang="en-US">
                <a:solidFill>
                  <a:schemeClr val="bg1"/>
                </a:solidFill>
                <a:latin typeface="Verdana"/>
                <a:ea typeface="Verdana"/>
                <a:cs typeface="Verdana"/>
              </a:rPr>
              <a:t>Important Registration Process Updates </a:t>
            </a:r>
            <a:r>
              <a:rPr lang="en-US" i="1">
                <a:solidFill>
                  <a:schemeClr val="bg1"/>
                </a:solidFill>
                <a:latin typeface="Verdana"/>
                <a:ea typeface="Verdana"/>
                <a:cs typeface="Verdana"/>
              </a:rPr>
              <a:t>(Add) </a:t>
            </a:r>
          </a:p>
        </p:txBody>
      </p:sp>
      <p:sp>
        <p:nvSpPr>
          <p:cNvPr id="4" name="Content Placeholder 4">
            <a:extLst>
              <a:ext uri="{FF2B5EF4-FFF2-40B4-BE49-F238E27FC236}">
                <a16:creationId xmlns:a16="http://schemas.microsoft.com/office/drawing/2014/main" id="{38EFB265-6283-4B8C-9472-941C89564346}"/>
              </a:ext>
            </a:extLst>
          </p:cNvPr>
          <p:cNvSpPr txBox="1">
            <a:spLocks/>
          </p:cNvSpPr>
          <p:nvPr/>
        </p:nvSpPr>
        <p:spPr>
          <a:xfrm>
            <a:off x="266700" y="1905000"/>
            <a:ext cx="8610600" cy="4724400"/>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1" i="0" u="none" strike="noStrike" kern="1200" cap="none" spc="0" normalizeH="0" baseline="0" noProof="0">
                <a:ln>
                  <a:noFill/>
                </a:ln>
                <a:effectLst/>
                <a:uLnTx/>
                <a:uFillTx/>
                <a:latin typeface="Verdana"/>
                <a:ea typeface="Verdana"/>
                <a:cs typeface="Verdana"/>
              </a:rPr>
              <a:t>Prior to Day 10</a:t>
            </a:r>
            <a:r>
              <a:rPr kumimoji="0" lang="en-US" sz="2500" b="0" i="0" u="none" strike="noStrike" kern="1200" cap="none" spc="0" normalizeH="0" baseline="0" noProof="0">
                <a:ln>
                  <a:noFill/>
                </a:ln>
                <a:effectLst/>
                <a:uLnTx/>
                <a:uFillTx/>
                <a:latin typeface="Verdana"/>
                <a:ea typeface="Verdana"/>
                <a:cs typeface="Verdana"/>
              </a:rPr>
              <a:t>, registrations (add</a:t>
            </a:r>
            <a:r>
              <a:rPr lang="en-US" sz="2500">
                <a:latin typeface="Verdana"/>
                <a:ea typeface="Verdana"/>
                <a:cs typeface="Verdana"/>
              </a:rPr>
              <a:t> &amp; </a:t>
            </a:r>
            <a:r>
              <a:rPr kumimoji="0" lang="en-US" sz="2500" b="0" i="0" u="none" strike="noStrike" kern="1200" cap="none" spc="0" normalizeH="0" baseline="0" noProof="0">
                <a:ln>
                  <a:noFill/>
                </a:ln>
                <a:effectLst/>
                <a:uLnTx/>
                <a:uFillTx/>
                <a:latin typeface="Verdana"/>
                <a:ea typeface="Verdana"/>
                <a:cs typeface="Verdana"/>
              </a:rPr>
              <a:t>drop) should be made through Registration Central</a:t>
            </a:r>
          </a:p>
          <a:p>
            <a:pPr lvl="1">
              <a:spcBef>
                <a:spcPts val="0"/>
              </a:spcBef>
              <a:defRPr/>
            </a:pPr>
            <a:r>
              <a:rPr lang="en-US" sz="2500">
                <a:latin typeface="Verdana"/>
                <a:ea typeface="Verdana"/>
              </a:rPr>
              <a:t>Exceptions use </a:t>
            </a:r>
            <a:r>
              <a:rPr lang="en-US" sz="2500" u="sng">
                <a:latin typeface="Verdana"/>
                <a:ea typeface="Verdana"/>
              </a:rPr>
              <a:t>Registration Form (Add Classes)</a:t>
            </a:r>
          </a:p>
          <a:p>
            <a:pPr lvl="2">
              <a:spcBef>
                <a:spcPts val="0"/>
              </a:spcBef>
              <a:defRPr/>
            </a:pPr>
            <a:r>
              <a:rPr lang="en-US" sz="2100">
                <a:latin typeface="Verdana"/>
                <a:ea typeface="Verdana"/>
              </a:rPr>
              <a:t>Audit</a:t>
            </a:r>
          </a:p>
          <a:p>
            <a:pPr lvl="2">
              <a:spcBef>
                <a:spcPts val="0"/>
              </a:spcBef>
              <a:defRPr/>
            </a:pPr>
            <a:r>
              <a:rPr lang="en-US" sz="2100">
                <a:latin typeface="Verdana"/>
                <a:ea typeface="Verdana"/>
              </a:rPr>
              <a:t>Time Conflict</a:t>
            </a:r>
          </a:p>
          <a:p>
            <a:pPr lvl="2">
              <a:spcBef>
                <a:spcPts val="0"/>
              </a:spcBef>
              <a:defRPr/>
            </a:pPr>
            <a:r>
              <a:rPr lang="en-US" sz="2100">
                <a:latin typeface="Verdana"/>
                <a:ea typeface="Verdana"/>
              </a:rPr>
              <a:t>Overload</a:t>
            </a:r>
          </a:p>
          <a:p>
            <a:pPr lvl="2">
              <a:spcBef>
                <a:spcPts val="0"/>
              </a:spcBef>
              <a:defRPr/>
            </a:pPr>
            <a:endParaRPr lang="en-US" sz="2100">
              <a:latin typeface="Verdana"/>
              <a:ea typeface="Verdana"/>
              <a:cs typeface="Verdana"/>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a:ln>
                  <a:noFill/>
                </a:ln>
                <a:effectLst/>
                <a:uLnTx/>
                <a:uFillTx/>
                <a:latin typeface="Verdana"/>
                <a:ea typeface="Verdana"/>
                <a:cs typeface="Verdana"/>
              </a:rPr>
              <a:t>All classes should be added by the registration deadline (Day 10)</a:t>
            </a:r>
            <a:endParaRPr lang="en-US" sz="2500" b="0" i="0" u="none" strike="noStrike" kern="1200" cap="none" spc="0" normalizeH="0" baseline="0" noProof="0">
              <a:ln>
                <a:noFill/>
              </a:ln>
              <a:effectLst/>
              <a:uLnTx/>
              <a:uFillTx/>
              <a:latin typeface="Verdana"/>
              <a:ea typeface="Verdana"/>
              <a:cs typeface="Verdana"/>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lang="en-US" sz="2500">
                <a:solidFill>
                  <a:schemeClr val="tx2">
                    <a:lumMod val="60000"/>
                    <a:lumOff val="40000"/>
                  </a:schemeClr>
                </a:solidFill>
                <a:latin typeface="Verdana"/>
                <a:ea typeface="Verdana"/>
                <a:cs typeface="Verdana"/>
              </a:rPr>
              <a:t>Adding classes </a:t>
            </a:r>
            <a:r>
              <a:rPr lang="en-US" sz="2500" b="1">
                <a:solidFill>
                  <a:schemeClr val="tx2">
                    <a:lumMod val="60000"/>
                    <a:lumOff val="40000"/>
                  </a:schemeClr>
                </a:solidFill>
                <a:latin typeface="Verdana"/>
                <a:ea typeface="Verdana"/>
                <a:cs typeface="Verdana"/>
              </a:rPr>
              <a:t>after Day 10 </a:t>
            </a:r>
            <a:r>
              <a:rPr lang="en-US" sz="2500">
                <a:solidFill>
                  <a:schemeClr val="tx2">
                    <a:lumMod val="60000"/>
                    <a:lumOff val="40000"/>
                  </a:schemeClr>
                </a:solidFill>
                <a:latin typeface="Verdana"/>
                <a:ea typeface="Verdana"/>
                <a:cs typeface="Verdana"/>
              </a:rPr>
              <a:t>will require the registration appeal form </a:t>
            </a:r>
            <a:r>
              <a:rPr lang="en-US" sz="2500" i="1">
                <a:solidFill>
                  <a:schemeClr val="tx2">
                    <a:lumMod val="60000"/>
                    <a:lumOff val="40000"/>
                  </a:schemeClr>
                </a:solidFill>
                <a:latin typeface="Verdana"/>
                <a:ea typeface="Verdana"/>
                <a:cs typeface="Verdana"/>
              </a:rPr>
              <a:t>(effective Fall 2023)</a:t>
            </a:r>
          </a:p>
          <a:p>
            <a:pPr lvl="1">
              <a:spcBef>
                <a:spcPts val="0"/>
              </a:spcBef>
              <a:defRPr/>
            </a:pPr>
            <a:r>
              <a:rPr lang="en-US" sz="2600">
                <a:latin typeface="Verdana"/>
                <a:ea typeface="Verdana"/>
              </a:rPr>
              <a:t>Explanation</a:t>
            </a:r>
          </a:p>
          <a:p>
            <a:pPr lvl="2">
              <a:spcBef>
                <a:spcPts val="0"/>
              </a:spcBef>
              <a:defRPr/>
            </a:pPr>
            <a:r>
              <a:rPr lang="en-US" sz="2100">
                <a:latin typeface="Verdana"/>
                <a:ea typeface="Verdana"/>
              </a:rPr>
              <a:t>Must indicate dates of attendance in addition to explanation</a:t>
            </a:r>
          </a:p>
          <a:p>
            <a:pPr lvl="2">
              <a:spcBef>
                <a:spcPts val="0"/>
              </a:spcBef>
              <a:tabLst>
                <a:tab pos="3709988" algn="l"/>
              </a:tabLst>
              <a:defRPr/>
            </a:pPr>
            <a:endParaRPr lang="en-US" sz="1700">
              <a:solidFill>
                <a:prstClr val="black"/>
              </a:solidFill>
              <a:latin typeface="Verdana"/>
              <a:ea typeface="Verdana"/>
            </a:endParaRPr>
          </a:p>
          <a:p>
            <a:pPr lvl="1">
              <a:spcBef>
                <a:spcPts val="0"/>
              </a:spcBef>
              <a:defRPr/>
            </a:pPr>
            <a:r>
              <a:rPr lang="en-US" sz="2600">
                <a:latin typeface="Verdana"/>
                <a:ea typeface="Verdana"/>
              </a:rPr>
              <a:t>Required</a:t>
            </a:r>
            <a:r>
              <a:rPr kumimoji="0" lang="en-US" sz="2600" b="0" i="0" u="none" strike="noStrike" kern="1200" cap="none" spc="0" normalizeH="0" baseline="0" noProof="0">
                <a:ln>
                  <a:noFill/>
                </a:ln>
                <a:effectLst/>
                <a:uLnTx/>
                <a:uFillTx/>
                <a:latin typeface="Verdana"/>
                <a:ea typeface="Verdana"/>
                <a:cs typeface="Verdana"/>
              </a:rPr>
              <a:t> Signatures</a:t>
            </a:r>
            <a:endParaRPr lang="en-US" sz="2600" b="0" i="0" u="none" strike="noStrike" kern="1200" cap="none" spc="0" normalizeH="0" baseline="0" noProof="0">
              <a:ln>
                <a:noFill/>
              </a:ln>
              <a:effectLst/>
              <a:uLnTx/>
              <a:uFillTx/>
              <a:latin typeface="Verdana"/>
              <a:ea typeface="Verdana"/>
              <a:cs typeface="Verdana"/>
            </a:endParaRPr>
          </a:p>
          <a:p>
            <a:pPr lvl="2">
              <a:spcBef>
                <a:spcPts val="0"/>
              </a:spcBef>
              <a:defRPr/>
            </a:pPr>
            <a:r>
              <a:rPr kumimoji="0" lang="en-US" sz="2100" b="0" i="0" u="none" strike="noStrike" kern="1200" cap="none" spc="0" normalizeH="0" baseline="0" noProof="0">
                <a:ln>
                  <a:noFill/>
                </a:ln>
                <a:effectLst/>
                <a:uLnTx/>
                <a:uFillTx/>
                <a:latin typeface="Verdana"/>
                <a:ea typeface="Verdana"/>
                <a:cs typeface="Verdana"/>
              </a:rPr>
              <a:t>Instructor</a:t>
            </a:r>
            <a:endParaRPr lang="en-US" sz="2100" b="0" i="0" u="none" strike="noStrike" kern="1200" cap="none" spc="0" normalizeH="0" baseline="0" noProof="0">
              <a:ln>
                <a:noFill/>
              </a:ln>
              <a:effectLst/>
              <a:uLnTx/>
              <a:uFillTx/>
              <a:latin typeface="Verdana"/>
              <a:ea typeface="Verdana"/>
              <a:cs typeface="Verdana"/>
            </a:endParaRPr>
          </a:p>
          <a:p>
            <a:pPr lvl="2">
              <a:spcBef>
                <a:spcPts val="0"/>
              </a:spcBef>
              <a:defRPr/>
            </a:pPr>
            <a:r>
              <a:rPr lang="en-US" sz="2100">
                <a:latin typeface="Verdana"/>
                <a:ea typeface="Verdana"/>
                <a:cs typeface="Verdana" panose="020B0604030504040204" pitchFamily="34" charset="0"/>
              </a:rPr>
              <a:t>Advisor</a:t>
            </a:r>
          </a:p>
          <a:p>
            <a:pPr lvl="2">
              <a:spcBef>
                <a:spcPts val="0"/>
              </a:spcBef>
              <a:defRPr/>
            </a:pPr>
            <a:r>
              <a:rPr kumimoji="0" lang="en-US" sz="2100" b="0" i="0" u="none" strike="noStrike" kern="1200" cap="none" spc="0" normalizeH="0" baseline="0" noProof="0">
                <a:ln>
                  <a:noFill/>
                </a:ln>
                <a:effectLst/>
                <a:uLnTx/>
                <a:uFillTx/>
                <a:latin typeface="Verdana"/>
                <a:ea typeface="Verdana"/>
                <a:cs typeface="Verdana" panose="020B0604030504040204" pitchFamily="34" charset="0"/>
              </a:rPr>
              <a:t>Dean</a:t>
            </a:r>
            <a:endParaRPr lang="en-US" sz="2100" b="0" i="0" u="none" strike="noStrike" kern="1200" cap="none" spc="0" normalizeH="0" baseline="0" noProof="0">
              <a:ln>
                <a:noFill/>
              </a:ln>
              <a:effectLst/>
              <a:uLnTx/>
              <a:uFillTx/>
              <a:latin typeface="Verdana"/>
              <a:ea typeface="Verdana"/>
              <a:cs typeface="Verdana" panose="020B0604030504040204" pitchFamily="34" charset="0"/>
            </a:endParaRPr>
          </a:p>
          <a:p>
            <a:pPr lvl="2">
              <a:spcBef>
                <a:spcPts val="0"/>
              </a:spcBef>
              <a:defRPr/>
            </a:pPr>
            <a:r>
              <a:rPr lang="en-US" sz="2100">
                <a:latin typeface="Verdana"/>
                <a:ea typeface="Verdana"/>
                <a:cs typeface="Verdana" panose="020B0604030504040204" pitchFamily="34" charset="0"/>
              </a:rPr>
              <a:t>Student Financial Services (SFS)</a:t>
            </a:r>
          </a:p>
          <a:p>
            <a:pPr>
              <a:spcBef>
                <a:spcPts val="0"/>
              </a:spcBef>
              <a:spcAft>
                <a:spcPts val="1800"/>
              </a:spcAft>
              <a:defRPr/>
            </a:pPr>
            <a:endParaRPr kumimoji="0" lang="en-US" sz="2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ts val="0"/>
              </a:spcBef>
              <a:spcAft>
                <a:spcPts val="1800"/>
              </a:spcAft>
              <a:buClrTx/>
              <a:buSzTx/>
              <a:buFont typeface="Arial" pitchFamily="34" charset="0"/>
              <a:buNone/>
              <a:tabLst/>
              <a:defRPr/>
            </a:pPr>
            <a:endParaRPr kumimoji="0" lang="en-US" sz="2800" b="0" i="0" u="none" strike="noStrike" kern="1200" cap="none" spc="0" normalizeH="0" baseline="0" noProof="0">
              <a:ln>
                <a:noFill/>
              </a:ln>
              <a:solidFill>
                <a:srgbClr val="EEECE1">
                  <a:lumMod val="2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02388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normAutofit/>
          </a:bodyPr>
          <a:lstStyle/>
          <a:p>
            <a:r>
              <a:rPr lang="en-US">
                <a:solidFill>
                  <a:schemeClr val="bg1"/>
                </a:solidFill>
                <a:latin typeface="Verdana"/>
                <a:ea typeface="Verdana"/>
                <a:cs typeface="Verdana"/>
              </a:rPr>
              <a:t>Important Registration Process Updates </a:t>
            </a:r>
            <a:r>
              <a:rPr lang="en-US" i="1">
                <a:solidFill>
                  <a:schemeClr val="bg1"/>
                </a:solidFill>
                <a:latin typeface="Verdana"/>
                <a:ea typeface="Verdana"/>
                <a:cs typeface="Verdana"/>
              </a:rPr>
              <a:t>(Drop) </a:t>
            </a:r>
          </a:p>
        </p:txBody>
      </p:sp>
      <p:sp>
        <p:nvSpPr>
          <p:cNvPr id="4" name="Content Placeholder 4">
            <a:extLst>
              <a:ext uri="{FF2B5EF4-FFF2-40B4-BE49-F238E27FC236}">
                <a16:creationId xmlns:a16="http://schemas.microsoft.com/office/drawing/2014/main" id="{38EFB265-6283-4B8C-9472-941C89564346}"/>
              </a:ext>
            </a:extLst>
          </p:cNvPr>
          <p:cNvSpPr txBox="1">
            <a:spLocks/>
          </p:cNvSpPr>
          <p:nvPr/>
        </p:nvSpPr>
        <p:spPr>
          <a:xfrm>
            <a:off x="266700" y="1905000"/>
            <a:ext cx="8610600" cy="4724400"/>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a:ln>
                  <a:noFill/>
                </a:ln>
                <a:solidFill>
                  <a:prstClr val="black"/>
                </a:solidFill>
                <a:effectLst/>
                <a:uLnTx/>
                <a:uFillTx/>
                <a:latin typeface="Verdana"/>
                <a:ea typeface="Verdana"/>
                <a:cs typeface="Verdana"/>
              </a:rPr>
              <a:t>Dropping classes </a:t>
            </a:r>
            <a:r>
              <a:rPr kumimoji="0" lang="en-US" sz="2500" b="1" i="0" u="none" strike="noStrike" kern="1200" cap="none" spc="0" normalizeH="0" baseline="0" noProof="0">
                <a:ln>
                  <a:noFill/>
                </a:ln>
                <a:solidFill>
                  <a:prstClr val="black"/>
                </a:solidFill>
                <a:effectLst/>
                <a:uLnTx/>
                <a:uFillTx/>
                <a:latin typeface="Verdana"/>
                <a:ea typeface="Verdana"/>
                <a:cs typeface="Verdana"/>
              </a:rPr>
              <a:t>after Day 10 </a:t>
            </a:r>
            <a:r>
              <a:rPr kumimoji="0" lang="en-US" sz="2500" b="0" i="0" u="none" strike="noStrike" kern="1200" cap="none" spc="0" normalizeH="0" baseline="0" noProof="0">
                <a:ln>
                  <a:noFill/>
                </a:ln>
                <a:solidFill>
                  <a:prstClr val="black"/>
                </a:solidFill>
                <a:effectLst/>
                <a:uLnTx/>
                <a:uFillTx/>
                <a:latin typeface="Verdana"/>
                <a:ea typeface="Verdana"/>
                <a:cs typeface="Verdana"/>
              </a:rPr>
              <a:t>and </a:t>
            </a:r>
            <a:r>
              <a:rPr kumimoji="0" lang="en-US" sz="2500" b="1" i="0" u="none" strike="noStrike" kern="1200" cap="none" spc="0" normalizeH="0" baseline="0" noProof="0">
                <a:ln>
                  <a:noFill/>
                </a:ln>
                <a:solidFill>
                  <a:prstClr val="black"/>
                </a:solidFill>
                <a:effectLst/>
                <a:uLnTx/>
                <a:uFillTx/>
                <a:latin typeface="Verdana"/>
                <a:ea typeface="Verdana"/>
                <a:cs typeface="Verdana"/>
              </a:rPr>
              <a:t>before the withdrawal deadline</a:t>
            </a:r>
            <a:r>
              <a:rPr kumimoji="0" lang="en-US" sz="2500" b="0" i="0" u="none" strike="noStrike" kern="1200" cap="none" spc="0" normalizeH="0" baseline="0" noProof="0">
                <a:ln>
                  <a:noFill/>
                </a:ln>
                <a:solidFill>
                  <a:prstClr val="black"/>
                </a:solidFill>
                <a:effectLst/>
                <a:uLnTx/>
                <a:uFillTx/>
                <a:latin typeface="Verdana"/>
                <a:ea typeface="Verdana"/>
                <a:cs typeface="Verdana"/>
              </a:rPr>
              <a:t> will require the </a:t>
            </a:r>
            <a:r>
              <a:rPr kumimoji="0" lang="en-US" sz="2500" b="0" i="0" u="sng" strike="noStrike" kern="1200" cap="none" spc="0" normalizeH="0" baseline="0" noProof="0">
                <a:ln>
                  <a:noFill/>
                </a:ln>
                <a:solidFill>
                  <a:prstClr val="black"/>
                </a:solidFill>
                <a:effectLst/>
                <a:uLnTx/>
                <a:uFillTx/>
                <a:latin typeface="Verdana"/>
                <a:ea typeface="Verdana"/>
                <a:cs typeface="Verdana"/>
              </a:rPr>
              <a:t>drop form</a:t>
            </a:r>
            <a:endParaRPr kumimoji="0" lang="en-US" sz="2500" b="0" i="1" u="sng" strike="noStrike" kern="1200" cap="none" spc="0" normalizeH="0" baseline="0" noProof="0">
              <a:ln>
                <a:noFill/>
              </a:ln>
              <a:solidFill>
                <a:prstClr val="black"/>
              </a:solidFill>
              <a:effectLst/>
              <a:uLnTx/>
              <a:uFillTx/>
              <a:latin typeface="Verdana"/>
              <a:ea typeface="Verdana"/>
              <a:cs typeface="Verdana"/>
            </a:endParaRP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100" b="0" i="0" u="none" strike="noStrike" kern="1200" cap="none" spc="0" normalizeH="0" baseline="0" noProof="0">
                <a:ln>
                  <a:noFill/>
                </a:ln>
                <a:solidFill>
                  <a:schemeClr val="tx2">
                    <a:lumMod val="60000"/>
                    <a:lumOff val="40000"/>
                  </a:schemeClr>
                </a:solidFill>
                <a:effectLst/>
                <a:uLnTx/>
                <a:uFillTx/>
                <a:latin typeface="Verdana"/>
                <a:ea typeface="Verdana"/>
                <a:cs typeface="+mn-cs"/>
              </a:rPr>
              <a:t>Must include last date of attendance</a:t>
            </a: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1700" b="0" i="0" u="none" strike="noStrike" kern="1200" cap="none" spc="0" normalizeH="0" baseline="0" noProof="0">
              <a:ln>
                <a:noFill/>
              </a:ln>
              <a:solidFill>
                <a:prstClr val="black"/>
              </a:solidFill>
              <a:effectLst/>
              <a:uLnTx/>
              <a:uFillTx/>
              <a:latin typeface="Verdana"/>
              <a:ea typeface="Verdan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600" b="0" i="0" u="none" strike="noStrike" kern="1200" cap="none" spc="0" normalizeH="0" baseline="0" noProof="0">
                <a:ln>
                  <a:noFill/>
                </a:ln>
                <a:solidFill>
                  <a:prstClr val="black"/>
                </a:solidFill>
                <a:effectLst/>
                <a:uLnTx/>
                <a:uFillTx/>
                <a:latin typeface="Verdana"/>
                <a:ea typeface="Verdana"/>
                <a:cs typeface="+mn-cs"/>
              </a:rPr>
              <a:t>Required</a:t>
            </a:r>
            <a:r>
              <a:rPr kumimoji="0" lang="en-US" sz="2600" b="0" i="0" u="none" strike="noStrike" kern="1200" cap="none" spc="0" normalizeH="0" baseline="0" noProof="0">
                <a:ln>
                  <a:noFill/>
                </a:ln>
                <a:solidFill>
                  <a:prstClr val="black"/>
                </a:solidFill>
                <a:effectLst/>
                <a:uLnTx/>
                <a:uFillTx/>
                <a:latin typeface="Verdana"/>
                <a:ea typeface="Verdana"/>
                <a:cs typeface="Verdana"/>
              </a:rPr>
              <a:t> Signatures</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100" b="0" i="0" u="none" strike="noStrike" kern="1200" cap="none" spc="0" normalizeH="0" baseline="0" noProof="0">
                <a:ln>
                  <a:noFill/>
                </a:ln>
                <a:solidFill>
                  <a:prstClr val="black"/>
                </a:solidFill>
                <a:effectLst/>
                <a:uLnTx/>
                <a:uFillTx/>
                <a:latin typeface="Verdana"/>
                <a:ea typeface="Verdana"/>
                <a:cs typeface="Verdana"/>
              </a:rPr>
              <a:t>Instructor</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1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Advisor</a:t>
            </a:r>
          </a:p>
          <a:p>
            <a:pPr marL="914400" marR="0" lvl="2" indent="0" algn="l" defTabSz="914400" rtl="0" eaLnBrk="1" fontAlgn="auto" latinLnBrk="0" hangingPunct="1">
              <a:lnSpc>
                <a:spcPct val="100000"/>
              </a:lnSpc>
              <a:spcBef>
                <a:spcPts val="0"/>
              </a:spcBef>
              <a:spcAft>
                <a:spcPts val="0"/>
              </a:spcAft>
              <a:buClrTx/>
              <a:buSzTx/>
              <a:buNone/>
              <a:tabLst/>
              <a:defRPr/>
            </a:pPr>
            <a:endParaRPr kumimoji="0" lang="en-US" sz="21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a:lnSpc>
                <a:spcPct val="110000"/>
              </a:lnSpc>
              <a:spcBef>
                <a:spcPts val="0"/>
              </a:spcBef>
              <a:spcAft>
                <a:spcPts val="1800"/>
              </a:spcAft>
              <a:defRPr/>
            </a:pPr>
            <a:r>
              <a:rPr lang="en-US" sz="2500">
                <a:solidFill>
                  <a:prstClr val="black"/>
                </a:solidFill>
                <a:latin typeface="Verdana"/>
                <a:ea typeface="Verdana"/>
              </a:rPr>
              <a:t>Dropping classes </a:t>
            </a:r>
            <a:r>
              <a:rPr lang="en-US" sz="2500" b="1">
                <a:solidFill>
                  <a:prstClr val="black"/>
                </a:solidFill>
                <a:latin typeface="Verdana"/>
                <a:ea typeface="Verdana"/>
              </a:rPr>
              <a:t>after the withdrawal deadline </a:t>
            </a:r>
            <a:r>
              <a:rPr lang="en-US" sz="2500">
                <a:solidFill>
                  <a:prstClr val="black"/>
                </a:solidFill>
                <a:latin typeface="Verdana"/>
                <a:ea typeface="Verdana"/>
              </a:rPr>
              <a:t>will require a registration appeal form</a:t>
            </a:r>
          </a:p>
          <a:p>
            <a:pPr lvl="1">
              <a:lnSpc>
                <a:spcPct val="110000"/>
              </a:lnSpc>
              <a:spcBef>
                <a:spcPts val="0"/>
              </a:spcBef>
              <a:spcAft>
                <a:spcPts val="1800"/>
              </a:spcAft>
              <a:defRPr/>
            </a:pPr>
            <a:r>
              <a:rPr lang="en-US" sz="2100">
                <a:solidFill>
                  <a:schemeClr val="tx2">
                    <a:lumMod val="60000"/>
                    <a:lumOff val="40000"/>
                  </a:schemeClr>
                </a:solidFill>
                <a:latin typeface="Verdana"/>
                <a:ea typeface="Verdana"/>
              </a:rPr>
              <a:t>No longer accepting backdate requests. The last date of attendance will be used to determine the effective date of the change. </a:t>
            </a: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ts val="0"/>
              </a:spcBef>
              <a:spcAft>
                <a:spcPts val="1800"/>
              </a:spcAft>
              <a:buClrTx/>
              <a:buSzTx/>
              <a:buFont typeface="Arial" pitchFamily="34" charset="0"/>
              <a:buNone/>
              <a:tabLst/>
              <a:defRPr/>
            </a:pPr>
            <a:endParaRPr kumimoji="0" lang="en-US" sz="2800" b="0" i="0" u="none" strike="noStrike" kern="1200" cap="none" spc="0" normalizeH="0" baseline="0" noProof="0">
              <a:ln>
                <a:noFill/>
              </a:ln>
              <a:solidFill>
                <a:srgbClr val="EEECE1">
                  <a:lumMod val="2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13213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16075"/>
          </a:xfrm>
          <a:solidFill>
            <a:schemeClr val="tx2">
              <a:lumMod val="75000"/>
            </a:schemeClr>
          </a:solidFill>
        </p:spPr>
        <p:txBody>
          <a:bodyPr>
            <a:normAutofit/>
          </a:body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Registration Overrides</a:t>
            </a:r>
            <a:endParaRPr lang="en-US" sz="2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114300" y="1642579"/>
            <a:ext cx="8915400" cy="5215421"/>
          </a:xfrm>
        </p:spPr>
        <p:txBody>
          <a:bodyPr>
            <a:noAutofit/>
          </a:bodyPr>
          <a:lstStyle/>
          <a:p>
            <a:pPr marL="0" indent="0">
              <a:spcBef>
                <a:spcPts val="0"/>
              </a:spcBef>
              <a:buNone/>
            </a:pPr>
            <a:r>
              <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Online overrides: </a:t>
            </a:r>
            <a:r>
              <a:rPr lang="en-US" sz="20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Go to vault.andrews.edu </a:t>
            </a:r>
            <a:r>
              <a:rPr lang="en-US" sz="20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US" sz="20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Registration </a:t>
            </a:r>
            <a:r>
              <a:rPr lang="en-US" sz="20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US" sz="20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Registration Overrides</a:t>
            </a: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lvl="1" indent="0">
              <a:spcBef>
                <a:spcPts val="0"/>
              </a:spcBef>
              <a:buNone/>
            </a:pPr>
            <a:endPar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pPr>
            <a:r>
              <a:rPr lang="en-US" sz="20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Overrides requiring Registration Form </a:t>
            </a:r>
            <a:r>
              <a:rPr lang="en-US" sz="2000" i="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(send completed form to academicrecords@andrews.edu)</a:t>
            </a:r>
          </a:p>
        </p:txBody>
      </p:sp>
      <p:graphicFrame>
        <p:nvGraphicFramePr>
          <p:cNvPr id="6" name="Table 5"/>
          <p:cNvGraphicFramePr>
            <a:graphicFrameLocks noGrp="1"/>
          </p:cNvGraphicFramePr>
          <p:nvPr/>
        </p:nvGraphicFramePr>
        <p:xfrm>
          <a:off x="495300" y="2362200"/>
          <a:ext cx="8229600" cy="2292801"/>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5240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INSTRUCTOR OVERRIDE</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ADVISOR OVERRIDE</a:t>
                      </a:r>
                    </a:p>
                  </a:txBody>
                  <a:tcPr/>
                </a:tc>
                <a:extLst>
                  <a:ext uri="{0D108BD9-81ED-4DB2-BD59-A6C34878D82A}">
                    <a16:rowId xmlns:a16="http://schemas.microsoft.com/office/drawing/2014/main" val="10000"/>
                  </a:ext>
                </a:extLst>
              </a:tr>
              <a:tr h="195752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Capacity override: Closed Course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Co-requisite / Pre-requisite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Instructor permission override: Independent Study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i="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After instructor override is</a:t>
                      </a:r>
                      <a:r>
                        <a:rPr lang="en-US" sz="1600" i="1" baseline="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entered, student can proceed to RC to register.</a:t>
                      </a:r>
                      <a:endParaRPr lang="en-US" sz="1600" i="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Repeat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Duplicate</a:t>
                      </a: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39125911"/>
              </p:ext>
            </p:extLst>
          </p:nvPr>
        </p:nvGraphicFramePr>
        <p:xfrm>
          <a:off x="1647825" y="5374622"/>
          <a:ext cx="6096000" cy="140208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INSTRUCTOR SIGNATURE</a:t>
                      </a:r>
                      <a:r>
                        <a:rPr lang="en-US" sz="1600" b="1" kern="1200" baseline="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REQUIRED</a:t>
                      </a:r>
                      <a:endParaRPr lang="en-US" sz="1600" b="1" kern="120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DEAN’S SIGNATURE</a:t>
                      </a:r>
                      <a:r>
                        <a:rPr lang="en-US" sz="1600" b="1" kern="1200" baseline="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REQUIRED</a:t>
                      </a:r>
                      <a:endParaRPr lang="en-US" sz="1600" b="1" kern="120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Audits</a:t>
                      </a:r>
                    </a:p>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Time Conflict (requires both instructors)</a:t>
                      </a:r>
                    </a:p>
                  </a:txBody>
                  <a:tcPr/>
                </a:tc>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Overload</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330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16075"/>
          </a:xfrm>
          <a:solidFill>
            <a:schemeClr val="tx2">
              <a:lumMod val="75000"/>
            </a:schemeClr>
          </a:solidFill>
        </p:spPr>
        <p:txBody>
          <a:bodyPr>
            <a:norm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Registration Timeline</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114300" y="1642579"/>
            <a:ext cx="8915400" cy="5215421"/>
          </a:xfrm>
        </p:spPr>
        <p:txBody>
          <a:bodyPr>
            <a:noAutofit/>
          </a:bodyPr>
          <a:lstStyle/>
          <a:p>
            <a:pPr marL="0" indent="0">
              <a:spcBef>
                <a:spcPts val="0"/>
              </a:spcBef>
              <a:buNone/>
            </a:pPr>
            <a:endParaRPr lang="en-US" sz="20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10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normAutofit/>
          </a:bodyPr>
          <a:lstStyle/>
          <a:p>
            <a:r>
              <a:rPr lang="en-US">
                <a:solidFill>
                  <a:schemeClr val="bg1"/>
                </a:solidFill>
                <a:latin typeface="Verdana"/>
                <a:ea typeface="Verdana"/>
                <a:cs typeface="Verdana"/>
              </a:rPr>
              <a:t>Grade Policy &amp; Process Updates</a:t>
            </a:r>
            <a:endParaRPr lang="en-US" i="1">
              <a:solidFill>
                <a:schemeClr val="bg1"/>
              </a:solidFill>
              <a:latin typeface="Verdana"/>
              <a:ea typeface="Verdana"/>
              <a:cs typeface="Verdana"/>
            </a:endParaRPr>
          </a:p>
        </p:txBody>
      </p:sp>
      <p:sp>
        <p:nvSpPr>
          <p:cNvPr id="4" name="Content Placeholder 4">
            <a:extLst>
              <a:ext uri="{FF2B5EF4-FFF2-40B4-BE49-F238E27FC236}">
                <a16:creationId xmlns:a16="http://schemas.microsoft.com/office/drawing/2014/main" id="{38EFB265-6283-4B8C-9472-941C89564346}"/>
              </a:ext>
            </a:extLst>
          </p:cNvPr>
          <p:cNvSpPr txBox="1">
            <a:spLocks/>
          </p:cNvSpPr>
          <p:nvPr/>
        </p:nvSpPr>
        <p:spPr>
          <a:xfrm>
            <a:off x="266700" y="1905000"/>
            <a:ext cx="8610600" cy="4724400"/>
          </a:xfrm>
          <a:prstGeom prst="rect">
            <a:avLst/>
          </a:prstGeom>
        </p:spPr>
        <p:txBody>
          <a:bodyPr vert="horz" lIns="91440" tIns="45720" rIns="91440" bIns="45720" rtlCol="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lang="en-US" sz="5600" b="0" i="0">
                <a:effectLst/>
                <a:latin typeface="Verdana" panose="020B0604030504040204" pitchFamily="34" charset="0"/>
                <a:ea typeface="Verdana" panose="020B0604030504040204" pitchFamily="34" charset="0"/>
              </a:rPr>
              <a:t>An Incomplete (I) can be assigned only if the following stipulations are met</a:t>
            </a:r>
          </a:p>
          <a:p>
            <a:pPr marR="0" lvl="1" fontAlgn="auto">
              <a:lnSpc>
                <a:spcPct val="110000"/>
              </a:lnSpc>
              <a:spcBef>
                <a:spcPts val="0"/>
              </a:spcBef>
              <a:spcAft>
                <a:spcPts val="1800"/>
              </a:spcAft>
              <a:buClrTx/>
              <a:buSzTx/>
              <a:tabLst/>
              <a:defRPr/>
            </a:pPr>
            <a:r>
              <a:rPr lang="en-US" sz="5600">
                <a:latin typeface="Verdana" panose="020B0604030504040204" pitchFamily="34" charset="0"/>
                <a:ea typeface="Verdana" panose="020B0604030504040204" pitchFamily="34" charset="0"/>
              </a:rPr>
              <a:t>when the major portion </a:t>
            </a:r>
            <a:r>
              <a:rPr lang="en-US" sz="5600">
                <a:solidFill>
                  <a:schemeClr val="tx2">
                    <a:lumMod val="60000"/>
                    <a:lumOff val="40000"/>
                  </a:schemeClr>
                </a:solidFill>
                <a:latin typeface="Verdana" panose="020B0604030504040204" pitchFamily="34" charset="0"/>
                <a:ea typeface="Verdana" panose="020B0604030504040204" pitchFamily="34" charset="0"/>
              </a:rPr>
              <a:t>(approximately 70%) </a:t>
            </a:r>
            <a:r>
              <a:rPr lang="en-US" sz="5600">
                <a:latin typeface="Verdana" panose="020B0604030504040204" pitchFamily="34" charset="0"/>
                <a:ea typeface="Verdana" panose="020B0604030504040204" pitchFamily="34" charset="0"/>
              </a:rPr>
              <a:t>of the work for the course has been completed </a:t>
            </a:r>
          </a:p>
          <a:p>
            <a:pPr lvl="1">
              <a:lnSpc>
                <a:spcPct val="110000"/>
              </a:lnSpc>
              <a:spcBef>
                <a:spcPts val="0"/>
              </a:spcBef>
              <a:spcAft>
                <a:spcPts val="1800"/>
              </a:spcAft>
              <a:defRPr/>
            </a:pPr>
            <a:r>
              <a:rPr lang="en-US" sz="5600">
                <a:latin typeface="Verdana" panose="020B0604030504040204" pitchFamily="34" charset="0"/>
                <a:ea typeface="Verdana" panose="020B0604030504040204" pitchFamily="34" charset="0"/>
              </a:rPr>
              <a:t>student’s work is incomplete because of illness or unavoidable circumstances; incompletes cannot be assigned because of negligence or inferior performance. </a:t>
            </a:r>
          </a:p>
          <a:p>
            <a:pPr lvl="1">
              <a:lnSpc>
                <a:spcPct val="110000"/>
              </a:lnSpc>
              <a:spcBef>
                <a:spcPts val="0"/>
              </a:spcBef>
              <a:spcAft>
                <a:spcPts val="1800"/>
              </a:spcAft>
              <a:defRPr/>
            </a:pPr>
            <a:r>
              <a:rPr lang="en-US" sz="5600">
                <a:solidFill>
                  <a:srgbClr val="1F497D">
                    <a:lumMod val="60000"/>
                    <a:lumOff val="40000"/>
                  </a:srgbClr>
                </a:solidFill>
                <a:latin typeface="Verdana" panose="020B0604030504040204" pitchFamily="34" charset="0"/>
                <a:ea typeface="Verdana" panose="020B0604030504040204" pitchFamily="34" charset="0"/>
              </a:rPr>
              <a:t>student will earn a passing grade if no additional work is submitted (see minimum grade requirements for ACE, major/minor/cognates, graduate courses). </a:t>
            </a:r>
            <a:endParaRPr kumimoji="0" lang="en-US" sz="5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10000"/>
              </a:lnSpc>
              <a:spcBef>
                <a:spcPts val="0"/>
              </a:spcBef>
              <a:spcAft>
                <a:spcPts val="1800"/>
              </a:spcAft>
              <a:buClrTx/>
              <a:buSzTx/>
              <a:buFont typeface="Arial" pitchFamily="34" charset="0"/>
              <a:buChar char="•"/>
              <a:tabLst/>
              <a:defRPr/>
            </a:pPr>
            <a:r>
              <a:rPr kumimoji="0" lang="en-US" sz="5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Ordinarily, </a:t>
            </a:r>
            <a:r>
              <a:rPr kumimoji="0" lang="en-US" sz="5600" b="0" i="0" u="none" strike="noStrike" kern="1200" cap="none" spc="0" normalizeH="0" baseline="0" noProof="0">
                <a:ln>
                  <a:noFill/>
                </a:ln>
                <a:solidFill>
                  <a:schemeClr val="tx2">
                    <a:lumMod val="60000"/>
                    <a:lumOff val="40000"/>
                  </a:schemeClr>
                </a:solidFill>
                <a:effectLst/>
                <a:uLnTx/>
                <a:uFillTx/>
                <a:latin typeface="Verdana" panose="020B0604030504040204" pitchFamily="34" charset="0"/>
                <a:ea typeface="Verdana" panose="020B0604030504040204" pitchFamily="34" charset="0"/>
              </a:rPr>
              <a:t>incompletes should be resolved prior to the beginning of the next term. </a:t>
            </a:r>
            <a:r>
              <a:rPr kumimoji="0" lang="en-US" sz="5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However, an I contracted in the spring semester may be extended to the autumn semester. Any request for an extension of time beyond the contracted time shall be made in writing before the end of the contracted date and approved by the dean of the college in which the course is offered.</a:t>
            </a:r>
          </a:p>
          <a:p>
            <a:pPr marL="342900" marR="0" lvl="0" indent="-342900" algn="l" defTabSz="914400" rtl="0" eaLnBrk="1" fontAlgn="auto" latinLnBrk="0" hangingPunct="1">
              <a:lnSpc>
                <a:spcPct val="110000"/>
              </a:lnSpc>
              <a:spcBef>
                <a:spcPts val="0"/>
              </a:spcBef>
              <a:spcAft>
                <a:spcPts val="1800"/>
              </a:spcAft>
              <a:buClrTx/>
              <a:buSzTx/>
              <a:buFont typeface="Arial" pitchFamily="34" charset="0"/>
              <a:buChar char="•"/>
              <a:tabLst/>
              <a:defRPr/>
            </a:pPr>
            <a:r>
              <a:rPr lang="en-US" sz="5600" b="0" i="0">
                <a:solidFill>
                  <a:srgbClr val="4E4B3F"/>
                </a:solidFill>
                <a:effectLst/>
                <a:latin typeface="Verdana" panose="020B0604030504040204" pitchFamily="34" charset="0"/>
                <a:ea typeface="Verdana" panose="020B0604030504040204" pitchFamily="34" charset="0"/>
              </a:rPr>
              <a:t>Students with </a:t>
            </a:r>
            <a:r>
              <a:rPr lang="en-US" sz="5600" b="0" i="0">
                <a:solidFill>
                  <a:schemeClr val="tx2">
                    <a:lumMod val="60000"/>
                    <a:lumOff val="40000"/>
                  </a:schemeClr>
                </a:solidFill>
                <a:effectLst/>
                <a:latin typeface="Verdana" panose="020B0604030504040204" pitchFamily="34" charset="0"/>
                <a:ea typeface="Verdana" panose="020B0604030504040204" pitchFamily="34" charset="0"/>
              </a:rPr>
              <a:t>two incomplete courses </a:t>
            </a:r>
            <a:r>
              <a:rPr lang="en-US" sz="5600" b="0" i="0">
                <a:solidFill>
                  <a:srgbClr val="4E4B3F"/>
                </a:solidFill>
                <a:effectLst/>
                <a:latin typeface="Verdana" panose="020B0604030504040204" pitchFamily="34" charset="0"/>
                <a:ea typeface="Verdana" panose="020B0604030504040204" pitchFamily="34" charset="0"/>
              </a:rPr>
              <a:t>may not register for more than 12 credits of new courses. </a:t>
            </a:r>
            <a:r>
              <a:rPr lang="en-US" sz="5600" b="0" i="0">
                <a:solidFill>
                  <a:schemeClr val="tx2">
                    <a:lumMod val="60000"/>
                    <a:lumOff val="40000"/>
                  </a:schemeClr>
                </a:solidFill>
                <a:effectLst/>
                <a:latin typeface="Verdana" panose="020B0604030504040204" pitchFamily="34" charset="0"/>
                <a:ea typeface="Verdana" panose="020B0604030504040204" pitchFamily="34" charset="0"/>
              </a:rPr>
              <a:t>Students with 12 or more credits of incompletes may not register for additional courses. </a:t>
            </a:r>
            <a:r>
              <a:rPr lang="en-US" sz="5600" b="0" i="0">
                <a:solidFill>
                  <a:srgbClr val="4E4B3F"/>
                </a:solidFill>
                <a:effectLst/>
                <a:latin typeface="Verdana" panose="020B0604030504040204" pitchFamily="34" charset="0"/>
                <a:ea typeface="Verdana" panose="020B0604030504040204" pitchFamily="34" charset="0"/>
              </a:rPr>
              <a:t>Incompletes must be removed before graduation.  </a:t>
            </a:r>
            <a:endParaRPr kumimoji="0" lang="en-US" sz="5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ts val="0"/>
              </a:spcBef>
              <a:spcAft>
                <a:spcPts val="1800"/>
              </a:spcAft>
              <a:buClrTx/>
              <a:buSzTx/>
              <a:buFont typeface="Arial" pitchFamily="34" charset="0"/>
              <a:buNone/>
              <a:tabLst/>
              <a:defRPr/>
            </a:pPr>
            <a:endParaRPr kumimoji="0" lang="en-US" sz="2800" b="0" i="0" u="none" strike="noStrike" kern="1200" cap="none" spc="0" normalizeH="0" baseline="0" noProof="0">
              <a:ln>
                <a:noFill/>
              </a:ln>
              <a:solidFill>
                <a:srgbClr val="EEECE1">
                  <a:lumMod val="2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81305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787400"/>
          </a:xfrm>
          <a:solidFill>
            <a:schemeClr val="tx2">
              <a:lumMod val="75000"/>
            </a:schemeClr>
          </a:solidFill>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ePetition</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dirty="0">
              <a:solidFill>
                <a:schemeClr val="bg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457200" y="1828800"/>
            <a:ext cx="8229600" cy="4525963"/>
          </a:xfrm>
        </p:spPr>
        <p:txBody>
          <a:bodyPr vert="horz" lIns="91440" tIns="45720" rIns="91440" bIns="45720" rtlCol="0" anchor="t">
            <a:normAutofit/>
          </a:bodyPr>
          <a:lstStyle/>
          <a:p>
            <a:pPr marL="457200" lvl="1" indent="0">
              <a:spcBef>
                <a:spcPts val="0"/>
              </a:spcBef>
              <a:spcAft>
                <a:spcPts val="1800"/>
              </a:spcAft>
              <a:buNone/>
            </a:pPr>
            <a:endParaRPr lang="en-US" sz="2100" i="1">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solidFill>
                <a:schemeClr val="bg2">
                  <a:lumMod val="25000"/>
                </a:schemeClr>
              </a:solidFill>
              <a:latin typeface="AkkuratProRegular" panose="02000503030000020004" pitchFamily="50" charset="0"/>
            </a:endParaRPr>
          </a:p>
        </p:txBody>
      </p:sp>
      <p:pic>
        <p:nvPicPr>
          <p:cNvPr id="3" name="Picture 2">
            <a:extLst>
              <a:ext uri="{FF2B5EF4-FFF2-40B4-BE49-F238E27FC236}">
                <a16:creationId xmlns:a16="http://schemas.microsoft.com/office/drawing/2014/main" id="{95E1A416-B0BD-C2B8-0E52-59363CAA3F43}"/>
              </a:ext>
            </a:extLst>
          </p:cNvPr>
          <p:cNvPicPr>
            <a:picLocks noChangeAspect="1"/>
          </p:cNvPicPr>
          <p:nvPr/>
        </p:nvPicPr>
        <p:blipFill>
          <a:blip r:embed="rId4"/>
          <a:stretch>
            <a:fillRect/>
          </a:stretch>
        </p:blipFill>
        <p:spPr>
          <a:xfrm>
            <a:off x="457200" y="874643"/>
            <a:ext cx="8102600" cy="5983357"/>
          </a:xfrm>
          <a:prstGeom prst="rect">
            <a:avLst/>
          </a:prstGeom>
        </p:spPr>
      </p:pic>
    </p:spTree>
    <p:extLst>
      <p:ext uri="{BB962C8B-B14F-4D97-AF65-F5344CB8AC3E}">
        <p14:creationId xmlns:p14="http://schemas.microsoft.com/office/powerpoint/2010/main" val="1987871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lstStyle/>
          <a:p>
            <a:r>
              <a:rPr lang="en-US">
                <a:solidFill>
                  <a:schemeClr val="bg1"/>
                </a:solidFill>
                <a:latin typeface="Verdana"/>
                <a:ea typeface="Verdana"/>
              </a:rPr>
              <a:t>Graduation Deadlines</a:t>
            </a:r>
            <a:endParaRPr lang="en-US"/>
          </a:p>
        </p:txBody>
      </p:sp>
      <p:sp>
        <p:nvSpPr>
          <p:cNvPr id="8" name="Content Placeholder 4"/>
          <p:cNvSpPr txBox="1">
            <a:spLocks/>
          </p:cNvSpPr>
          <p:nvPr/>
        </p:nvSpPr>
        <p:spPr>
          <a:xfrm>
            <a:off x="457200" y="1798637"/>
            <a:ext cx="8229600" cy="47545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3200" b="0" i="0" u="none" strike="noStrike" kern="1200" cap="none" spc="0" normalizeH="0" baseline="0" noProof="0">
              <a:ln>
                <a:noFill/>
              </a:ln>
              <a:solidFill>
                <a:srgbClr val="EEECE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3200" b="0" i="0" u="none" strike="noStrike" kern="1200" cap="none" spc="0" normalizeH="0" baseline="0" noProof="0">
              <a:ln>
                <a:noFill/>
              </a:ln>
              <a:solidFill>
                <a:srgbClr val="EEECE1">
                  <a:lumMod val="25000"/>
                </a:srgbClr>
              </a:solidFill>
              <a:effectLst/>
              <a:uLnTx/>
              <a:uFillTx/>
              <a:latin typeface="AkkuratProRegular" panose="02000503030000020004"/>
              <a:ea typeface="+mn-ea"/>
              <a:cs typeface="+mn-cs"/>
            </a:endParaRPr>
          </a:p>
          <a:p>
            <a:pPr marL="0" marR="0" lvl="0" indent="0" algn="l" defTabSz="914400" rtl="0" eaLnBrk="1" fontAlgn="auto" latinLnBrk="0" hangingPunct="1">
              <a:lnSpc>
                <a:spcPct val="100000"/>
              </a:lnSpc>
              <a:spcBef>
                <a:spcPts val="0"/>
              </a:spcBef>
              <a:spcAft>
                <a:spcPts val="1800"/>
              </a:spcAft>
              <a:buClrTx/>
              <a:buSzTx/>
              <a:buFont typeface="Arial" pitchFamily="34" charset="0"/>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hlinkClick r:id="rId3"/>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3200" b="0" i="0" u="none" strike="noStrike" kern="1200" cap="none" spc="0" normalizeH="0" baseline="0" noProof="0">
              <a:ln>
                <a:noFill/>
              </a:ln>
              <a:solidFill>
                <a:srgbClr val="EEECE1">
                  <a:lumMod val="25000"/>
                </a:srgbClr>
              </a:solidFill>
              <a:effectLst/>
              <a:uLnTx/>
              <a:uFillTx/>
              <a:latin typeface="AkkuratProRegular" panose="02000503030000020004" pitchFamily="50" charset="0"/>
              <a:ea typeface="+mn-ea"/>
              <a:cs typeface="+mn-cs"/>
            </a:endParaRPr>
          </a:p>
        </p:txBody>
      </p:sp>
      <p:graphicFrame>
        <p:nvGraphicFramePr>
          <p:cNvPr id="5" name="Table 5">
            <a:extLst>
              <a:ext uri="{FF2B5EF4-FFF2-40B4-BE49-F238E27FC236}">
                <a16:creationId xmlns:a16="http://schemas.microsoft.com/office/drawing/2014/main" id="{D0E573E9-414B-4C81-BE00-34AEDAECBEE9}"/>
              </a:ext>
            </a:extLst>
          </p:cNvPr>
          <p:cNvGraphicFramePr>
            <a:graphicFrameLocks noGrp="1"/>
          </p:cNvGraphicFramePr>
          <p:nvPr>
            <p:extLst>
              <p:ext uri="{D42A27DB-BD31-4B8C-83A1-F6EECF244321}">
                <p14:modId xmlns:p14="http://schemas.microsoft.com/office/powerpoint/2010/main" val="2290389792"/>
              </p:ext>
            </p:extLst>
          </p:nvPr>
        </p:nvGraphicFramePr>
        <p:xfrm>
          <a:off x="274006" y="1886732"/>
          <a:ext cx="8425167" cy="4808736"/>
        </p:xfrm>
        <a:graphic>
          <a:graphicData uri="http://schemas.openxmlformats.org/drawingml/2006/table">
            <a:tbl>
              <a:tblPr firstRow="1" bandRow="1">
                <a:tableStyleId>{5C22544A-7EE6-4342-B048-85BDC9FD1C3A}</a:tableStyleId>
              </a:tblPr>
              <a:tblGrid>
                <a:gridCol w="1685033">
                  <a:extLst>
                    <a:ext uri="{9D8B030D-6E8A-4147-A177-3AD203B41FA5}">
                      <a16:colId xmlns:a16="http://schemas.microsoft.com/office/drawing/2014/main" val="1037322772"/>
                    </a:ext>
                  </a:extLst>
                </a:gridCol>
                <a:gridCol w="1685033">
                  <a:extLst>
                    <a:ext uri="{9D8B030D-6E8A-4147-A177-3AD203B41FA5}">
                      <a16:colId xmlns:a16="http://schemas.microsoft.com/office/drawing/2014/main" val="3510414469"/>
                    </a:ext>
                  </a:extLst>
                </a:gridCol>
                <a:gridCol w="1573581">
                  <a:extLst>
                    <a:ext uri="{9D8B030D-6E8A-4147-A177-3AD203B41FA5}">
                      <a16:colId xmlns:a16="http://schemas.microsoft.com/office/drawing/2014/main" val="2897217684"/>
                    </a:ext>
                  </a:extLst>
                </a:gridCol>
                <a:gridCol w="1796487">
                  <a:extLst>
                    <a:ext uri="{9D8B030D-6E8A-4147-A177-3AD203B41FA5}">
                      <a16:colId xmlns:a16="http://schemas.microsoft.com/office/drawing/2014/main" val="1743265060"/>
                    </a:ext>
                  </a:extLst>
                </a:gridCol>
                <a:gridCol w="1685033">
                  <a:extLst>
                    <a:ext uri="{9D8B030D-6E8A-4147-A177-3AD203B41FA5}">
                      <a16:colId xmlns:a16="http://schemas.microsoft.com/office/drawing/2014/main" val="1834272863"/>
                    </a:ext>
                  </a:extLst>
                </a:gridCol>
              </a:tblGrid>
              <a:tr h="905004">
                <a:tc>
                  <a:txBody>
                    <a:bodyPr/>
                    <a:lstStyle/>
                    <a:p>
                      <a:pPr algn="ctr"/>
                      <a:r>
                        <a:rPr lang="en-US"/>
                        <a:t>Graduation Date</a:t>
                      </a:r>
                    </a:p>
                  </a:txBody>
                  <a:tcPr anchor="ctr"/>
                </a:tc>
                <a:tc>
                  <a:txBody>
                    <a:bodyPr/>
                    <a:lstStyle/>
                    <a:p>
                      <a:pPr lvl="0" algn="ctr">
                        <a:buNone/>
                      </a:pPr>
                      <a:r>
                        <a:rPr lang="en-US"/>
                        <a:t>Level</a:t>
                      </a:r>
                    </a:p>
                  </a:txBody>
                  <a:tcPr anchor="ctr"/>
                </a:tc>
                <a:tc>
                  <a:txBody>
                    <a:bodyPr/>
                    <a:lstStyle/>
                    <a:p>
                      <a:pPr algn="ctr"/>
                      <a:r>
                        <a:rPr lang="en-US"/>
                        <a:t>Application Deadline</a:t>
                      </a:r>
                    </a:p>
                  </a:txBody>
                  <a:tcPr anchor="ctr"/>
                </a:tc>
                <a:tc>
                  <a:txBody>
                    <a:bodyPr/>
                    <a:lstStyle/>
                    <a:p>
                      <a:pPr algn="ctr"/>
                      <a:r>
                        <a:rPr lang="en-US"/>
                        <a:t>DG/Incompletes/Missing Grades Deadline</a:t>
                      </a:r>
                    </a:p>
                  </a:txBody>
                  <a:tcPr anchor="ctr"/>
                </a:tc>
                <a:tc>
                  <a:txBody>
                    <a:bodyPr/>
                    <a:lstStyle/>
                    <a:p>
                      <a:pPr algn="ctr"/>
                      <a:r>
                        <a:rPr lang="en-US"/>
                        <a:t>Project/Thesis/</a:t>
                      </a:r>
                    </a:p>
                    <a:p>
                      <a:pPr lvl="0" algn="ctr">
                        <a:buNone/>
                      </a:pPr>
                      <a:r>
                        <a:rPr lang="en-US"/>
                        <a:t>Comps Completion Forms Due</a:t>
                      </a:r>
                    </a:p>
                  </a:txBody>
                  <a:tcPr anchor="ctr"/>
                </a:tc>
                <a:extLst>
                  <a:ext uri="{0D108BD9-81ED-4DB2-BD59-A6C34878D82A}">
                    <a16:rowId xmlns:a16="http://schemas.microsoft.com/office/drawing/2014/main" val="2911670569"/>
                  </a:ext>
                </a:extLst>
              </a:tr>
              <a:tr h="905004">
                <a:tc>
                  <a:txBody>
                    <a:bodyPr/>
                    <a:lstStyle/>
                    <a:p>
                      <a:pPr algn="ctr"/>
                      <a:r>
                        <a:rPr lang="en-US"/>
                        <a:t>December 31, 2023</a:t>
                      </a:r>
                    </a:p>
                  </a:txBody>
                  <a:tcPr anchor="ctr"/>
                </a:tc>
                <a:tc>
                  <a:txBody>
                    <a:bodyPr/>
                    <a:lstStyle/>
                    <a:p>
                      <a:pPr lvl="0" algn="ctr">
                        <a:buNone/>
                      </a:pPr>
                      <a:r>
                        <a:rPr lang="en-US"/>
                        <a:t>All Levels</a:t>
                      </a:r>
                    </a:p>
                  </a:txBody>
                  <a:tcPr anchor="ctr"/>
                </a:tc>
                <a:tc>
                  <a:txBody>
                    <a:bodyPr/>
                    <a:lstStyle/>
                    <a:p>
                      <a:pPr algn="ctr"/>
                      <a:r>
                        <a:rPr lang="en-US"/>
                        <a:t>September 21, 2023</a:t>
                      </a:r>
                    </a:p>
                  </a:txBody>
                  <a:tcPr anchor="ctr"/>
                </a:tc>
                <a:tc>
                  <a:txBody>
                    <a:bodyPr/>
                    <a:lstStyle/>
                    <a:p>
                      <a:pPr algn="ctr"/>
                      <a:r>
                        <a:rPr lang="en-US"/>
                        <a:t>November 30, 2023</a:t>
                      </a:r>
                    </a:p>
                  </a:txBody>
                  <a:tcPr anchor="ctr"/>
                </a:tc>
                <a:tc>
                  <a:txBody>
                    <a:bodyPr/>
                    <a:lstStyle/>
                    <a:p>
                      <a:pPr algn="ctr"/>
                      <a:r>
                        <a:rPr lang="en-US"/>
                        <a:t>November 30, 2023</a:t>
                      </a:r>
                    </a:p>
                  </a:txBody>
                  <a:tcPr anchor="ctr"/>
                </a:tc>
                <a:extLst>
                  <a:ext uri="{0D108BD9-81ED-4DB2-BD59-A6C34878D82A}">
                    <a16:rowId xmlns:a16="http://schemas.microsoft.com/office/drawing/2014/main" val="1966068786"/>
                  </a:ext>
                </a:extLst>
              </a:tr>
              <a:tr h="905004">
                <a:tc>
                  <a:txBody>
                    <a:bodyPr/>
                    <a:lstStyle/>
                    <a:p>
                      <a:pPr algn="ctr"/>
                      <a:r>
                        <a:rPr lang="en-US"/>
                        <a:t>May 5, 2024</a:t>
                      </a:r>
                    </a:p>
                  </a:txBody>
                  <a:tcPr anchor="ctr"/>
                </a:tc>
                <a:tc>
                  <a:txBody>
                    <a:bodyPr/>
                    <a:lstStyle/>
                    <a:p>
                      <a:pPr lvl="0" algn="ctr">
                        <a:buNone/>
                      </a:pPr>
                      <a:r>
                        <a:rPr lang="en-US"/>
                        <a:t>Undergraduate</a:t>
                      </a:r>
                    </a:p>
                  </a:txBody>
                  <a:tcPr anchor="ctr"/>
                </a:tc>
                <a:tc>
                  <a:txBody>
                    <a:bodyPr/>
                    <a:lstStyle/>
                    <a:p>
                      <a:pPr algn="ctr"/>
                      <a:r>
                        <a:rPr lang="en-US"/>
                        <a:t>September 21, 2023</a:t>
                      </a:r>
                    </a:p>
                  </a:txBody>
                  <a:tcPr anchor="ctr"/>
                </a:tc>
                <a:tc>
                  <a:txBody>
                    <a:bodyPr/>
                    <a:lstStyle/>
                    <a:p>
                      <a:pPr algn="ctr"/>
                      <a:r>
                        <a:rPr lang="en-US"/>
                        <a:t>April 18, 2024</a:t>
                      </a:r>
                    </a:p>
                  </a:txBody>
                  <a:tcPr anchor="ctr"/>
                </a:tc>
                <a:tc>
                  <a:txBody>
                    <a:bodyPr/>
                    <a:lstStyle/>
                    <a:p>
                      <a:pPr algn="ctr"/>
                      <a:r>
                        <a:rPr lang="en-US"/>
                        <a:t>April 18, 2024</a:t>
                      </a:r>
                    </a:p>
                  </a:txBody>
                  <a:tcPr anchor="ctr"/>
                </a:tc>
                <a:extLst>
                  <a:ext uri="{0D108BD9-81ED-4DB2-BD59-A6C34878D82A}">
                    <a16:rowId xmlns:a16="http://schemas.microsoft.com/office/drawing/2014/main" val="1834134971"/>
                  </a:ext>
                </a:extLst>
              </a:tr>
              <a:tr h="905004">
                <a:tc>
                  <a:txBody>
                    <a:bodyPr/>
                    <a:lstStyle/>
                    <a:p>
                      <a:pPr algn="ctr"/>
                      <a:r>
                        <a:rPr lang="en-US"/>
                        <a:t>May 5, 2024</a:t>
                      </a:r>
                    </a:p>
                  </a:txBody>
                  <a:tcPr anchor="ctr"/>
                </a:tc>
                <a:tc>
                  <a:txBody>
                    <a:bodyPr/>
                    <a:lstStyle/>
                    <a:p>
                      <a:pPr lvl="0" algn="ctr">
                        <a:buNone/>
                      </a:pPr>
                      <a:r>
                        <a:rPr lang="en-US"/>
                        <a:t>Graduate</a:t>
                      </a:r>
                    </a:p>
                  </a:txBody>
                  <a:tcPr anchor="ctr"/>
                </a:tc>
                <a:tc>
                  <a:txBody>
                    <a:bodyPr/>
                    <a:lstStyle/>
                    <a:p>
                      <a:pPr algn="ctr"/>
                      <a:r>
                        <a:rPr lang="en-US"/>
                        <a:t>January 18, 2024</a:t>
                      </a:r>
                    </a:p>
                  </a:txBody>
                  <a:tcPr anchor="ctr"/>
                </a:tc>
                <a:tc>
                  <a:txBody>
                    <a:bodyPr/>
                    <a:lstStyle/>
                    <a:p>
                      <a:pPr algn="ctr"/>
                      <a:r>
                        <a:rPr lang="en-US"/>
                        <a:t>April 18, 2024</a:t>
                      </a:r>
                    </a:p>
                  </a:txBody>
                  <a:tcPr anchor="ctr"/>
                </a:tc>
                <a:tc>
                  <a:txBody>
                    <a:bodyPr/>
                    <a:lstStyle/>
                    <a:p>
                      <a:pPr algn="ctr"/>
                      <a:r>
                        <a:rPr lang="en-US"/>
                        <a:t>April 18, 2024</a:t>
                      </a:r>
                    </a:p>
                  </a:txBody>
                  <a:tcPr anchor="ctr"/>
                </a:tc>
                <a:extLst>
                  <a:ext uri="{0D108BD9-81ED-4DB2-BD59-A6C34878D82A}">
                    <a16:rowId xmlns:a16="http://schemas.microsoft.com/office/drawing/2014/main" val="3786637073"/>
                  </a:ext>
                </a:extLst>
              </a:tr>
              <a:tr h="905004">
                <a:tc>
                  <a:txBody>
                    <a:bodyPr/>
                    <a:lstStyle/>
                    <a:p>
                      <a:pPr algn="ctr"/>
                      <a:r>
                        <a:rPr lang="en-US"/>
                        <a:t>August 4, 2024</a:t>
                      </a:r>
                    </a:p>
                  </a:txBody>
                  <a:tcPr anchor="ctr"/>
                </a:tc>
                <a:tc>
                  <a:txBody>
                    <a:bodyPr/>
                    <a:lstStyle/>
                    <a:p>
                      <a:pPr lvl="0" algn="ctr">
                        <a:buNone/>
                      </a:pPr>
                      <a:r>
                        <a:rPr lang="en-US"/>
                        <a:t>All Levels</a:t>
                      </a:r>
                    </a:p>
                  </a:txBody>
                  <a:tcPr anchor="ctr"/>
                </a:tc>
                <a:tc>
                  <a:txBody>
                    <a:bodyPr/>
                    <a:lstStyle/>
                    <a:p>
                      <a:pPr algn="ctr"/>
                      <a:r>
                        <a:rPr lang="en-US"/>
                        <a:t>May 16, 2024</a:t>
                      </a:r>
                    </a:p>
                  </a:txBody>
                  <a:tcPr anchor="ctr"/>
                </a:tc>
                <a:tc>
                  <a:txBody>
                    <a:bodyPr/>
                    <a:lstStyle/>
                    <a:p>
                      <a:pPr algn="ctr"/>
                      <a:r>
                        <a:rPr lang="en-US"/>
                        <a:t>July 18, 2024</a:t>
                      </a:r>
                    </a:p>
                  </a:txBody>
                  <a:tcPr anchor="ctr"/>
                </a:tc>
                <a:tc>
                  <a:txBody>
                    <a:bodyPr/>
                    <a:lstStyle/>
                    <a:p>
                      <a:pPr algn="ctr"/>
                      <a:r>
                        <a:rPr lang="en-US"/>
                        <a:t>July 18, 2024</a:t>
                      </a:r>
                    </a:p>
                  </a:txBody>
                  <a:tcPr anchor="ctr"/>
                </a:tc>
                <a:extLst>
                  <a:ext uri="{0D108BD9-81ED-4DB2-BD59-A6C34878D82A}">
                    <a16:rowId xmlns:a16="http://schemas.microsoft.com/office/drawing/2014/main" val="2225797262"/>
                  </a:ext>
                </a:extLst>
              </a:tr>
            </a:tbl>
          </a:graphicData>
        </a:graphic>
      </p:graphicFrame>
    </p:spTree>
    <p:extLst>
      <p:ext uri="{BB962C8B-B14F-4D97-AF65-F5344CB8AC3E}">
        <p14:creationId xmlns:p14="http://schemas.microsoft.com/office/powerpoint/2010/main" val="2697501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normAutofit/>
          </a:bodyPr>
          <a:lstStyle/>
          <a:p>
            <a:r>
              <a:rPr lang="en-US">
                <a:solidFill>
                  <a:schemeClr val="bg1"/>
                </a:solidFill>
                <a:latin typeface="Verdana"/>
                <a:ea typeface="Verdana"/>
                <a:cs typeface="Verdana"/>
              </a:rPr>
              <a:t>Communication to Juniors</a:t>
            </a:r>
            <a:endParaRPr lang="en-US" i="1">
              <a:solidFill>
                <a:schemeClr val="bg1"/>
              </a:solidFill>
              <a:latin typeface="Verdana"/>
              <a:ea typeface="Verdana"/>
              <a:cs typeface="Verdana"/>
            </a:endParaRPr>
          </a:p>
        </p:txBody>
      </p:sp>
      <p:sp>
        <p:nvSpPr>
          <p:cNvPr id="4" name="Content Placeholder 4">
            <a:extLst>
              <a:ext uri="{FF2B5EF4-FFF2-40B4-BE49-F238E27FC236}">
                <a16:creationId xmlns:a16="http://schemas.microsoft.com/office/drawing/2014/main" id="{38EFB265-6283-4B8C-9472-941C89564346}"/>
              </a:ext>
            </a:extLst>
          </p:cNvPr>
          <p:cNvSpPr txBox="1">
            <a:spLocks/>
          </p:cNvSpPr>
          <p:nvPr/>
        </p:nvSpPr>
        <p:spPr>
          <a:xfrm>
            <a:off x="266700" y="1756144"/>
            <a:ext cx="8610600" cy="4724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spcBef>
                <a:spcPts val="0"/>
              </a:spcBef>
              <a:spcAft>
                <a:spcPts val="0"/>
              </a:spcAft>
              <a:buFont typeface="+mj-lt"/>
              <a:buAutoNum type="arabicPeriod"/>
            </a:pPr>
            <a:r>
              <a:rPr lang="en-US" sz="1500">
                <a:effectLst/>
                <a:latin typeface="Calibri" panose="020F0502020204030204" pitchFamily="34" charset="0"/>
                <a:ea typeface="Times New Roman" panose="02020603050405020304" pitchFamily="18" charset="0"/>
              </a:rPr>
              <a:t>Check progress in </a:t>
            </a:r>
            <a:r>
              <a:rPr lang="en-US" sz="1500" u="sng">
                <a:solidFill>
                  <a:srgbClr val="0563C1"/>
                </a:solidFill>
                <a:effectLst/>
                <a:latin typeface="Calibri" panose="020F0502020204030204" pitchFamily="34" charset="0"/>
                <a:ea typeface="Times New Roman" panose="02020603050405020304" pitchFamily="18" charset="0"/>
                <a:hlinkClick r:id="rId3"/>
              </a:rPr>
              <a:t>Degree Works</a:t>
            </a:r>
            <a:endParaRPr lang="en-US" sz="1500" u="sng">
              <a:solidFill>
                <a:srgbClr val="0563C1"/>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500">
                <a:effectLst/>
                <a:latin typeface="Calibri" panose="020F0502020204030204" pitchFamily="34" charset="0"/>
                <a:ea typeface="Times New Roman" panose="02020603050405020304" pitchFamily="18" charset="0"/>
              </a:rPr>
              <a:t>Confirm program of study (major, concentration, minors) are correct</a:t>
            </a:r>
            <a:endParaRPr lang="en-US" sz="15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500">
                <a:effectLst/>
                <a:latin typeface="Calibri" panose="020F0502020204030204" pitchFamily="34" charset="0"/>
                <a:ea typeface="Times New Roman" panose="02020603050405020304" pitchFamily="18" charset="0"/>
              </a:rPr>
              <a:t>Register for Fall 2023 and Spring 2024 classes </a:t>
            </a:r>
          </a:p>
          <a:p>
            <a:pPr marL="342900" marR="0" lvl="0" indent="-342900">
              <a:spcBef>
                <a:spcPts val="0"/>
              </a:spcBef>
              <a:spcAft>
                <a:spcPts val="0"/>
              </a:spcAft>
              <a:buFont typeface="+mj-lt"/>
              <a:buAutoNum type="arabicPeriod"/>
            </a:pPr>
            <a:r>
              <a:rPr lang="en-US" sz="1500">
                <a:effectLst/>
                <a:latin typeface="Calibri" panose="020F0502020204030204" pitchFamily="34" charset="0"/>
                <a:ea typeface="Times New Roman" panose="02020603050405020304" pitchFamily="18" charset="0"/>
              </a:rPr>
              <a:t>After registering for Fall and Spring classes, go back to Degree Works to view Degree Progress.  </a:t>
            </a:r>
          </a:p>
          <a:p>
            <a:pPr lvl="1" indent="-342900">
              <a:spcBef>
                <a:spcPts val="0"/>
              </a:spcBef>
              <a:buFont typeface="+mj-lt"/>
              <a:buAutoNum type="arabicPeriod"/>
            </a:pPr>
            <a:r>
              <a:rPr lang="en-US" sz="1500">
                <a:effectLst/>
                <a:latin typeface="Calibri" panose="020F0502020204030204" pitchFamily="34" charset="0"/>
                <a:ea typeface="Times New Roman" panose="02020603050405020304" pitchFamily="18" charset="0"/>
              </a:rPr>
              <a:t>If the circle above Requirements is at 98%, and the circle above Credits is at 100%, </a:t>
            </a:r>
            <a:r>
              <a:rPr lang="en-US" sz="1500" b="1">
                <a:effectLst/>
                <a:latin typeface="Calibri" panose="020F0502020204030204" pitchFamily="34" charset="0"/>
                <a:ea typeface="Times New Roman" panose="02020603050405020304" pitchFamily="18" charset="0"/>
              </a:rPr>
              <a:t>you are ready to apply for graduation. You are on track to meet all your graduation requirements.</a:t>
            </a:r>
            <a:endParaRPr lang="en-US" sz="1500" b="1">
              <a:effectLst/>
              <a:latin typeface="Calibri" panose="020F0502020204030204" pitchFamily="34" charset="0"/>
              <a:ea typeface="Calibri" panose="020F0502020204030204" pitchFamily="34" charset="0"/>
            </a:endParaRPr>
          </a:p>
          <a:p>
            <a:pPr lvl="1" indent="-342900">
              <a:spcBef>
                <a:spcPts val="0"/>
              </a:spcBef>
              <a:buFont typeface="+mj-lt"/>
              <a:buAutoNum type="arabicPeriod"/>
            </a:pPr>
            <a:r>
              <a:rPr lang="en-US" sz="1500">
                <a:effectLst/>
                <a:latin typeface="Calibri" panose="020F0502020204030204" pitchFamily="34" charset="0"/>
                <a:ea typeface="Times New Roman" panose="02020603050405020304" pitchFamily="18" charset="0"/>
              </a:rPr>
              <a:t>If your circles don’t show 98% and 100%, review missing requirements and consult with advisor.  </a:t>
            </a:r>
          </a:p>
          <a:p>
            <a:pPr>
              <a:spcBef>
                <a:spcPts val="0"/>
              </a:spcBef>
              <a:buFont typeface="+mj-lt"/>
              <a:buAutoNum type="arabicPeriod"/>
            </a:pPr>
            <a:r>
              <a:rPr lang="en-US" sz="1500">
                <a:latin typeface="Calibri" panose="020F0502020204030204" pitchFamily="34" charset="0"/>
                <a:ea typeface="Times New Roman" panose="02020603050405020304" pitchFamily="18" charset="0"/>
              </a:rPr>
              <a:t>For students not showing 98% and 100%, y</a:t>
            </a:r>
            <a:r>
              <a:rPr lang="en-US" sz="1500">
                <a:effectLst/>
                <a:latin typeface="Calibri" panose="020F0502020204030204" pitchFamily="34" charset="0"/>
                <a:ea typeface="Times New Roman" panose="02020603050405020304" pitchFamily="18" charset="0"/>
              </a:rPr>
              <a:t>ou may need to do any or all of the following:</a:t>
            </a:r>
            <a:endParaRPr lang="en-US" sz="15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pPr>
            <a:r>
              <a:rPr lang="en-US" sz="1500" b="1">
                <a:effectLst/>
                <a:latin typeface="Calibri" panose="020F0502020204030204" pitchFamily="34" charset="0"/>
                <a:ea typeface="Times New Roman" panose="02020603050405020304" pitchFamily="18" charset="0"/>
              </a:rPr>
              <a:t>Submit petitions </a:t>
            </a:r>
            <a:r>
              <a:rPr lang="en-US" sz="1500">
                <a:effectLst/>
                <a:latin typeface="Calibri" panose="020F0502020204030204" pitchFamily="34" charset="0"/>
                <a:ea typeface="Times New Roman" panose="02020603050405020304" pitchFamily="18" charset="0"/>
              </a:rPr>
              <a:t>for any courses you are going to substitute with another course or for any courses that you will be waiving</a:t>
            </a:r>
            <a:endParaRPr lang="en-US" sz="15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pPr>
            <a:r>
              <a:rPr lang="en-US" sz="1500">
                <a:effectLst/>
                <a:latin typeface="Calibri" panose="020F0502020204030204" pitchFamily="34" charset="0"/>
                <a:ea typeface="Times New Roman" panose="02020603050405020304" pitchFamily="18" charset="0"/>
              </a:rPr>
              <a:t>If you plan to take a course at another college/university, </a:t>
            </a:r>
            <a:r>
              <a:rPr lang="en-US" sz="1500" b="1">
                <a:effectLst/>
                <a:latin typeface="Calibri" panose="020F0502020204030204" pitchFamily="34" charset="0"/>
                <a:ea typeface="Times New Roman" panose="02020603050405020304" pitchFamily="18" charset="0"/>
              </a:rPr>
              <a:t>submit a Transient Form</a:t>
            </a:r>
            <a:endParaRPr lang="en-US" sz="15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500">
                <a:effectLst/>
                <a:latin typeface="Calibri" panose="020F0502020204030204" pitchFamily="34" charset="0"/>
                <a:ea typeface="Calibri" panose="020F0502020204030204" pitchFamily="34" charset="0"/>
              </a:rPr>
              <a:t>Request the transcript to be sent as soon as you have finished the course</a:t>
            </a:r>
          </a:p>
          <a:p>
            <a:pPr marL="1143000" marR="0" lvl="2" indent="-228600">
              <a:spcBef>
                <a:spcPts val="0"/>
              </a:spcBef>
              <a:spcAft>
                <a:spcPts val="0"/>
              </a:spcAft>
              <a:buFont typeface="+mj-lt"/>
              <a:buAutoNum type="romanLcPeriod"/>
            </a:pPr>
            <a:r>
              <a:rPr lang="en-US" sz="1500">
                <a:effectLst/>
                <a:latin typeface="Calibri" panose="020F0502020204030204" pitchFamily="34" charset="0"/>
                <a:ea typeface="Calibri" panose="020F0502020204030204" pitchFamily="34" charset="0"/>
              </a:rPr>
              <a:t>Take all courses you plan to transfer into your degree no later than Fall Semester.  If you take any transfer classes during Spring Semester, the transcript with the class(s) may not be available until too late to include you in May graduation, and you will have to graduate in August instead.</a:t>
            </a:r>
          </a:p>
          <a:p>
            <a:pPr marL="742950" marR="0" lvl="1" indent="-285750">
              <a:spcBef>
                <a:spcPts val="0"/>
              </a:spcBef>
              <a:spcAft>
                <a:spcPts val="0"/>
              </a:spcAft>
              <a:buFont typeface="+mj-lt"/>
              <a:buAutoNum type="arabicPeriod"/>
            </a:pPr>
            <a:r>
              <a:rPr lang="en-US" sz="1500">
                <a:effectLst/>
                <a:latin typeface="Calibri" panose="020F0502020204030204" pitchFamily="34" charset="0"/>
                <a:ea typeface="Times New Roman" panose="02020603050405020304" pitchFamily="18" charset="0"/>
              </a:rPr>
              <a:t>If you plan to use any </a:t>
            </a:r>
            <a:r>
              <a:rPr lang="en-US" sz="1500" b="1">
                <a:effectLst/>
                <a:latin typeface="Calibri" panose="020F0502020204030204" pitchFamily="34" charset="0"/>
                <a:ea typeface="Times New Roman" panose="02020603050405020304" pitchFamily="18" charset="0"/>
              </a:rPr>
              <a:t>Credit for Prior Learning (CBE, CLEP, </a:t>
            </a:r>
            <a:r>
              <a:rPr lang="en-US" sz="1500" b="1" err="1">
                <a:effectLst/>
                <a:latin typeface="Calibri" panose="020F0502020204030204" pitchFamily="34" charset="0"/>
                <a:ea typeface="Times New Roman" panose="02020603050405020304" pitchFamily="18" charset="0"/>
              </a:rPr>
              <a:t>etc</a:t>
            </a:r>
            <a:r>
              <a:rPr lang="en-US" sz="1500" b="1">
                <a:effectLst/>
                <a:latin typeface="Calibri" panose="020F0502020204030204" pitchFamily="34" charset="0"/>
                <a:ea typeface="Times New Roman" panose="02020603050405020304" pitchFamily="18" charset="0"/>
              </a:rPr>
              <a:t>) </a:t>
            </a:r>
            <a:r>
              <a:rPr lang="en-US" sz="1500">
                <a:effectLst/>
                <a:latin typeface="Calibri" panose="020F0502020204030204" pitchFamily="34" charset="0"/>
                <a:ea typeface="Times New Roman" panose="02020603050405020304" pitchFamily="18" charset="0"/>
              </a:rPr>
              <a:t>toward your degree, make sure that the Credit for Prior Learning requests are submitted no later that the beginning of Spring Semester</a:t>
            </a:r>
            <a:endParaRPr lang="en-US" sz="15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pPr>
            <a:r>
              <a:rPr lang="en-US" sz="1500">
                <a:effectLst/>
                <a:latin typeface="Calibri" panose="020F0502020204030204" pitchFamily="34" charset="0"/>
                <a:ea typeface="Times New Roman" panose="02020603050405020304" pitchFamily="18" charset="0"/>
              </a:rPr>
              <a:t>If you have any </a:t>
            </a:r>
            <a:r>
              <a:rPr lang="en-US" sz="1500" b="1">
                <a:effectLst/>
                <a:latin typeface="Calibri" panose="020F0502020204030204" pitchFamily="34" charset="0"/>
                <a:ea typeface="Times New Roman" panose="02020603050405020304" pitchFamily="18" charset="0"/>
              </a:rPr>
              <a:t>DG or I grades, </a:t>
            </a:r>
            <a:r>
              <a:rPr lang="en-US" sz="1500">
                <a:effectLst/>
                <a:latin typeface="Calibri" panose="020F0502020204030204" pitchFamily="34" charset="0"/>
                <a:ea typeface="Times New Roman" panose="02020603050405020304" pitchFamily="18" charset="0"/>
              </a:rPr>
              <a:t>complete the coursework to finish these classes.</a:t>
            </a:r>
            <a:endParaRPr kumimoji="0" lang="en-US" sz="1500" b="0" i="0" u="none" strike="noStrike" kern="1200" cap="none" spc="0" normalizeH="0" baseline="0" noProof="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869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610600" cy="1470025"/>
          </a:xfrm>
        </p:spPr>
        <p:txBody>
          <a:bodyPr>
            <a:normAutofit/>
          </a:bodyPr>
          <a:lstStyle/>
          <a:p>
            <a:r>
              <a:rPr lang="en-US" sz="4000">
                <a:solidFill>
                  <a:schemeClr val="tx2"/>
                </a:solidFill>
                <a:latin typeface="Verdana" panose="020B0604030504040204" pitchFamily="34" charset="0"/>
                <a:ea typeface="Verdana" panose="020B0604030504040204" pitchFamily="34" charset="0"/>
                <a:cs typeface="Verdana" panose="020B0604030504040204" pitchFamily="34" charset="0"/>
              </a:rPr>
              <a:t>Office of Academic Records</a:t>
            </a:r>
          </a:p>
        </p:txBody>
      </p:sp>
      <p:sp>
        <p:nvSpPr>
          <p:cNvPr id="3" name="Subtitle 2"/>
          <p:cNvSpPr>
            <a:spLocks noGrp="1"/>
          </p:cNvSpPr>
          <p:nvPr>
            <p:ph type="subTitle" idx="1"/>
          </p:nvPr>
        </p:nvSpPr>
        <p:spPr>
          <a:xfrm>
            <a:off x="1371600" y="4572000"/>
            <a:ext cx="6400800" cy="1066800"/>
          </a:xfrm>
        </p:spPr>
        <p:txBody>
          <a:bodyPr/>
          <a:lstStyle/>
          <a:p>
            <a:endParaRPr lang="en-US" i="1">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7" t="3980" r="-1" b="37502"/>
          <a:stretch/>
        </p:blipFill>
        <p:spPr>
          <a:xfrm>
            <a:off x="1828800" y="2286000"/>
            <a:ext cx="5467350" cy="2143125"/>
          </a:xfrm>
          <a:prstGeom prst="rect">
            <a:avLst/>
          </a:prstGeom>
          <a:effectLst/>
        </p:spPr>
      </p:pic>
    </p:spTree>
    <p:extLst>
      <p:ext uri="{BB962C8B-B14F-4D97-AF65-F5344CB8AC3E}">
        <p14:creationId xmlns:p14="http://schemas.microsoft.com/office/powerpoint/2010/main" val="95895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normAutofit/>
          </a:bodyPr>
          <a:lstStyle/>
          <a:p>
            <a:r>
              <a:rPr lang="en-US">
                <a:solidFill>
                  <a:schemeClr val="bg1"/>
                </a:solidFill>
                <a:latin typeface="Verdana"/>
                <a:ea typeface="Verdana"/>
                <a:cs typeface="Verdana"/>
              </a:rPr>
              <a:t>Important Graduation Process Updates, effective Fall 2023</a:t>
            </a:r>
            <a:endParaRPr lang="en-US" i="1">
              <a:solidFill>
                <a:schemeClr val="bg1"/>
              </a:solidFill>
              <a:latin typeface="Verdana"/>
              <a:ea typeface="Verdana"/>
              <a:cs typeface="Verdana"/>
            </a:endParaRPr>
          </a:p>
        </p:txBody>
      </p:sp>
      <p:sp>
        <p:nvSpPr>
          <p:cNvPr id="4" name="Content Placeholder 4">
            <a:extLst>
              <a:ext uri="{FF2B5EF4-FFF2-40B4-BE49-F238E27FC236}">
                <a16:creationId xmlns:a16="http://schemas.microsoft.com/office/drawing/2014/main" id="{38EFB265-6283-4B8C-9472-941C89564346}"/>
              </a:ext>
            </a:extLst>
          </p:cNvPr>
          <p:cNvSpPr txBox="1">
            <a:spLocks/>
          </p:cNvSpPr>
          <p:nvPr/>
        </p:nvSpPr>
        <p:spPr>
          <a:xfrm>
            <a:off x="266700" y="1905000"/>
            <a:ext cx="8610600" cy="4724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200" b="0" i="0" u="none" strike="noStrike" kern="1200" cap="none" spc="0" normalizeH="0" baseline="0" noProof="0" dirty="0">
                <a:ln>
                  <a:noFill/>
                </a:ln>
                <a:effectLst/>
                <a:uLnTx/>
                <a:uFillTx/>
                <a:latin typeface="Verdana"/>
                <a:ea typeface="Verdana"/>
                <a:cs typeface="Verdana"/>
              </a:rPr>
              <a:t>Undergraduate/Graduate Checklist for Graduating Students </a:t>
            </a:r>
            <a:r>
              <a:rPr kumimoji="0" lang="en-US" sz="2200" b="0" i="1" u="none" strike="noStrike" kern="1200" cap="none" spc="0" normalizeH="0" baseline="0" noProof="0" dirty="0">
                <a:ln>
                  <a:noFill/>
                </a:ln>
                <a:effectLst/>
                <a:uLnTx/>
                <a:uFillTx/>
                <a:latin typeface="Verdana"/>
                <a:ea typeface="Verdana"/>
                <a:cs typeface="Verdana"/>
              </a:rPr>
              <a:t>(requires student and advisor signatures)</a:t>
            </a: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Verdana"/>
                <a:ea typeface="Verdana"/>
                <a:cs typeface="Verdana"/>
              </a:rPr>
              <a:t>SSB Graduation Application</a:t>
            </a:r>
          </a:p>
          <a:p>
            <a:pPr lvl="1">
              <a:spcBef>
                <a:spcPts val="0"/>
              </a:spcBef>
              <a:spcAft>
                <a:spcPts val="1800"/>
              </a:spcAft>
              <a:defRPr/>
            </a:pPr>
            <a:r>
              <a:rPr lang="en-US" sz="2200" dirty="0">
                <a:solidFill>
                  <a:prstClr val="black"/>
                </a:solidFill>
                <a:latin typeface="Verdana"/>
                <a:ea typeface="Verdana"/>
              </a:rPr>
              <a:t>Will not be able to accept late applications using the SSB Graduation Application</a:t>
            </a:r>
          </a:p>
          <a:p>
            <a:pPr>
              <a:spcBef>
                <a:spcPts val="0"/>
              </a:spcBef>
              <a:spcAft>
                <a:spcPts val="1800"/>
              </a:spcAft>
              <a:defRPr/>
            </a:pPr>
            <a:r>
              <a:rPr kumimoji="0" lang="en-US" sz="2200" b="0" i="0" u="none" strike="noStrike" kern="1200" cap="none" spc="0" normalizeH="0" baseline="0" noProof="0" dirty="0">
                <a:ln>
                  <a:noFill/>
                </a:ln>
                <a:solidFill>
                  <a:prstClr val="black"/>
                </a:solidFill>
                <a:effectLst/>
                <a:uLnTx/>
                <a:uFillTx/>
                <a:latin typeface="Verdana"/>
                <a:ea typeface="Verdana"/>
                <a:cs typeface="+mn-cs"/>
              </a:rPr>
              <a:t>Graduation Appeal Form </a:t>
            </a:r>
            <a:r>
              <a:rPr kumimoji="0" lang="en-US" sz="2200" b="0" i="1" u="none" strike="noStrike" kern="1200" cap="none" spc="0" normalizeH="0" baseline="0" noProof="0" dirty="0">
                <a:ln>
                  <a:noFill/>
                </a:ln>
                <a:solidFill>
                  <a:prstClr val="black"/>
                </a:solidFill>
                <a:effectLst/>
                <a:uLnTx/>
                <a:uFillTx/>
                <a:latin typeface="Verdana"/>
                <a:ea typeface="Verdana"/>
                <a:cs typeface="+mn-cs"/>
              </a:rPr>
              <a:t>(online form)</a:t>
            </a:r>
          </a:p>
          <a:p>
            <a:pPr lvl="1">
              <a:spcBef>
                <a:spcPts val="0"/>
              </a:spcBef>
              <a:spcAft>
                <a:spcPts val="1800"/>
              </a:spcAft>
              <a:defRPr/>
            </a:pPr>
            <a:r>
              <a:rPr kumimoji="0" lang="en-US" sz="2200" b="0" i="0" u="none" strike="noStrike" kern="1200" cap="none" spc="0" normalizeH="0" baseline="0" noProof="0" dirty="0">
                <a:ln>
                  <a:noFill/>
                </a:ln>
                <a:solidFill>
                  <a:prstClr val="black"/>
                </a:solidFill>
                <a:effectLst/>
                <a:uLnTx/>
                <a:uFillTx/>
                <a:latin typeface="Verdana"/>
                <a:ea typeface="Verdana"/>
                <a:cs typeface="+mn-cs"/>
              </a:rPr>
              <a:t>New form for late graduation applications</a:t>
            </a:r>
          </a:p>
          <a:p>
            <a:pPr>
              <a:spcBef>
                <a:spcPts val="0"/>
              </a:spcBef>
              <a:spcAft>
                <a:spcPts val="1800"/>
              </a:spcAft>
              <a:tabLst>
                <a:tab pos="5715000" algn="l"/>
              </a:tabLst>
            </a:pPr>
            <a:r>
              <a:rPr lang="en-US" sz="2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Graduation Revision Form </a:t>
            </a:r>
            <a:r>
              <a:rPr lang="en-US" sz="22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(for undergraduate/graduate students)</a:t>
            </a:r>
          </a:p>
          <a:p>
            <a:pPr>
              <a:spcBef>
                <a:spcPts val="0"/>
              </a:spcBef>
              <a:spcAft>
                <a:spcPts val="1800"/>
              </a:spcAft>
              <a:defRPr/>
            </a:pPr>
            <a:endParaRPr kumimoji="0" lang="en-US" sz="2900" b="0" i="0" u="none" strike="noStrike" kern="1200" cap="none" spc="0" normalizeH="0" baseline="0" noProof="0" dirty="0">
              <a:ln>
                <a:noFill/>
              </a:ln>
              <a:solidFill>
                <a:srgbClr val="EEECE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ts val="0"/>
              </a:spcBef>
              <a:spcAft>
                <a:spcPts val="1800"/>
              </a:spcAft>
              <a:buClrTx/>
              <a:buSzTx/>
              <a:buFont typeface="Arial" pitchFamily="34" charset="0"/>
              <a:buNone/>
              <a:tabLst/>
              <a:defRPr/>
            </a:pPr>
            <a:endParaRPr kumimoji="0" lang="en-US" sz="2800" b="0" i="0" u="none" strike="noStrike" kern="1200" cap="none" spc="0" normalizeH="0" baseline="0" noProof="0" dirty="0">
              <a:ln>
                <a:noFill/>
              </a:ln>
              <a:solidFill>
                <a:srgbClr val="EEECE1">
                  <a:lumMod val="2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98123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txBox="1">
            <a:spLocks/>
          </p:cNvSpPr>
          <p:nvPr/>
        </p:nvSpPr>
        <p:spPr>
          <a:xfrm>
            <a:off x="0" y="2362200"/>
            <a:ext cx="9144000" cy="1676400"/>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Academic Records Overview Q&amp;A</a:t>
            </a:r>
            <a:endParaRPr lang="en-US" sz="2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858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00200"/>
          </a:xfrm>
          <a:solidFill>
            <a:schemeClr val="tx2">
              <a:lumMod val="75000"/>
            </a:schemeClr>
          </a:solidFill>
        </p:spPr>
        <p:txBody>
          <a:bodyPr>
            <a:normAutofit/>
          </a:body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Academic Records Overview: What &amp; Who?</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75170573"/>
              </p:ext>
            </p:extLst>
          </p:nvPr>
        </p:nvGraphicFramePr>
        <p:xfrm>
          <a:off x="-7088" y="1600199"/>
          <a:ext cx="9151088" cy="5257801"/>
        </p:xfrm>
        <a:graphic>
          <a:graphicData uri="http://schemas.openxmlformats.org/drawingml/2006/table">
            <a:tbl>
              <a:tblPr firstRow="1" bandRow="1">
                <a:tableStyleId>{5C22544A-7EE6-4342-B048-85BDC9FD1C3A}</a:tableStyleId>
              </a:tblPr>
              <a:tblGrid>
                <a:gridCol w="4338878">
                  <a:extLst>
                    <a:ext uri="{9D8B030D-6E8A-4147-A177-3AD203B41FA5}">
                      <a16:colId xmlns:a16="http://schemas.microsoft.com/office/drawing/2014/main" val="20000"/>
                    </a:ext>
                  </a:extLst>
                </a:gridCol>
                <a:gridCol w="2345395">
                  <a:extLst>
                    <a:ext uri="{9D8B030D-6E8A-4147-A177-3AD203B41FA5}">
                      <a16:colId xmlns:a16="http://schemas.microsoft.com/office/drawing/2014/main" val="20001"/>
                    </a:ext>
                  </a:extLst>
                </a:gridCol>
                <a:gridCol w="2466815">
                  <a:extLst>
                    <a:ext uri="{9D8B030D-6E8A-4147-A177-3AD203B41FA5}">
                      <a16:colId xmlns:a16="http://schemas.microsoft.com/office/drawing/2014/main" val="20002"/>
                    </a:ext>
                  </a:extLst>
                </a:gridCol>
              </a:tblGrid>
              <a:tr h="1015339">
                <a:tc>
                  <a:txBody>
                    <a:bodyPr/>
                    <a:lstStyle/>
                    <a:p>
                      <a:r>
                        <a:rPr lang="en-US" sz="1600">
                          <a:latin typeface="Verdana" panose="020B0604030504040204" pitchFamily="34" charset="0"/>
                          <a:ea typeface="Verdana" panose="020B0604030504040204" pitchFamily="34" charset="0"/>
                          <a:cs typeface="Verdana" panose="020B0604030504040204" pitchFamily="34" charset="0"/>
                        </a:rPr>
                        <a:t>Services </a:t>
                      </a:r>
                    </a:p>
                    <a:p>
                      <a:r>
                        <a:rPr lang="en-US" sz="1600">
                          <a:latin typeface="Verdana" panose="020B0604030504040204" pitchFamily="34" charset="0"/>
                          <a:ea typeface="Verdana" panose="020B0604030504040204" pitchFamily="34" charset="0"/>
                          <a:cs typeface="Verdana" panose="020B0604030504040204" pitchFamily="34" charset="0"/>
                        </a:rPr>
                        <a:t>(What we do?)</a:t>
                      </a:r>
                    </a:p>
                  </a:txBody>
                  <a:tcPr/>
                </a:tc>
                <a:tc>
                  <a:txBody>
                    <a:bodyPr/>
                    <a:lstStyle/>
                    <a:p>
                      <a:r>
                        <a:rPr lang="en-US" sz="1600">
                          <a:latin typeface="Verdana" panose="020B0604030504040204" pitchFamily="34" charset="0"/>
                          <a:ea typeface="Verdana" panose="020B0604030504040204" pitchFamily="34" charset="0"/>
                          <a:cs typeface="Verdana" panose="020B0604030504040204" pitchFamily="34" charset="0"/>
                        </a:rPr>
                        <a:t>Academic Records Staff </a:t>
                      </a:r>
                    </a:p>
                    <a:p>
                      <a:r>
                        <a:rPr lang="en-US" sz="1600">
                          <a:latin typeface="Verdana" panose="020B0604030504040204" pitchFamily="34" charset="0"/>
                          <a:ea typeface="Verdana" panose="020B0604030504040204" pitchFamily="34" charset="0"/>
                          <a:cs typeface="Verdana" panose="020B0604030504040204" pitchFamily="34" charset="0"/>
                        </a:rPr>
                        <a:t>(Who</a:t>
                      </a:r>
                      <a:r>
                        <a:rPr lang="en-US" sz="1600" baseline="0">
                          <a:latin typeface="Verdana" panose="020B0604030504040204" pitchFamily="34" charset="0"/>
                          <a:ea typeface="Verdana" panose="020B0604030504040204" pitchFamily="34" charset="0"/>
                          <a:cs typeface="Verdana" panose="020B0604030504040204" pitchFamily="34" charset="0"/>
                        </a:rPr>
                        <a:t> does it?)</a:t>
                      </a:r>
                      <a:endParaRPr lang="en-US" sz="160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600">
                          <a:latin typeface="Verdana" panose="020B0604030504040204" pitchFamily="34" charset="0"/>
                          <a:ea typeface="Verdana" panose="020B0604030504040204" pitchFamily="34" charset="0"/>
                          <a:cs typeface="Verdana" panose="020B0604030504040204" pitchFamily="34" charset="0"/>
                        </a:rPr>
                        <a:t>Contact Information</a:t>
                      </a:r>
                    </a:p>
                    <a:p>
                      <a:r>
                        <a:rPr lang="en-US" sz="1400">
                          <a:latin typeface="Verdana" panose="020B0604030504040204" pitchFamily="34" charset="0"/>
                          <a:ea typeface="Verdana" panose="020B0604030504040204" pitchFamily="34" charset="0"/>
                          <a:cs typeface="Verdana" panose="020B0604030504040204" pitchFamily="34" charset="0"/>
                        </a:rPr>
                        <a:t>(email</a:t>
                      </a:r>
                      <a:r>
                        <a:rPr lang="en-US" sz="1400" baseline="0">
                          <a:latin typeface="Verdana" panose="020B0604030504040204" pitchFamily="34" charset="0"/>
                          <a:ea typeface="Verdana" panose="020B0604030504040204" pitchFamily="34" charset="0"/>
                          <a:cs typeface="Verdana" panose="020B0604030504040204" pitchFamily="34" charset="0"/>
                        </a:rPr>
                        <a:t>@andrews.edu)</a:t>
                      </a:r>
                      <a:endParaRPr lang="en-US" sz="140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845994">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General Inquiries: Registration; IDs</a:t>
                      </a:r>
                    </a:p>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Verifications</a:t>
                      </a:r>
                    </a:p>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Diplomas &amp; Transcripts</a:t>
                      </a:r>
                    </a:p>
                  </a:txBody>
                  <a:tcPr/>
                </a:tc>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Mark</a:t>
                      </a:r>
                      <a:r>
                        <a:rPr lang="en-US" sz="1600" baseline="0">
                          <a:latin typeface="Verdana" panose="020B0604030504040204" pitchFamily="34" charset="0"/>
                          <a:ea typeface="Verdana" panose="020B0604030504040204" pitchFamily="34" charset="0"/>
                          <a:cs typeface="Verdana" panose="020B0604030504040204" pitchFamily="34" charset="0"/>
                        </a:rPr>
                        <a:t> Mondak</a:t>
                      </a:r>
                      <a:endParaRPr lang="en-US" sz="16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60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Sheila Jones</a:t>
                      </a:r>
                    </a:p>
                  </a:txBody>
                  <a:tcPr/>
                </a:tc>
                <a:tc>
                  <a:txBody>
                    <a:bodyPr/>
                    <a:lstStyle/>
                    <a:p>
                      <a:r>
                        <a:rPr lang="en-US" sz="1600" err="1">
                          <a:latin typeface="Verdana" panose="020B0604030504040204" pitchFamily="34" charset="0"/>
                          <a:ea typeface="Verdana" panose="020B0604030504040204" pitchFamily="34" charset="0"/>
                          <a:cs typeface="Verdana" panose="020B0604030504040204" pitchFamily="34" charset="0"/>
                        </a:rPr>
                        <a:t>academicrecords</a:t>
                      </a:r>
                      <a:endParaRPr lang="en-US" sz="160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Verdana" panose="020B0604030504040204" pitchFamily="34" charset="0"/>
                          <a:ea typeface="Verdana" panose="020B0604030504040204" pitchFamily="34" charset="0"/>
                          <a:cs typeface="Verdana" panose="020B0604030504040204" pitchFamily="34" charset="0"/>
                        </a:rPr>
                        <a:t>verifications</a:t>
                      </a:r>
                    </a:p>
                    <a:p>
                      <a:r>
                        <a:rPr lang="en-US" sz="1600">
                          <a:latin typeface="Verdana" panose="020B0604030504040204" pitchFamily="34" charset="0"/>
                          <a:ea typeface="Verdana" panose="020B0604030504040204" pitchFamily="34" charset="0"/>
                          <a:cs typeface="Verdana" panose="020B0604030504040204" pitchFamily="34" charset="0"/>
                        </a:rPr>
                        <a:t>diplomas, transcripts</a:t>
                      </a:r>
                    </a:p>
                  </a:txBody>
                  <a:tcPr/>
                </a:tc>
                <a:extLst>
                  <a:ext uri="{0D108BD9-81ED-4DB2-BD59-A6C34878D82A}">
                    <a16:rowId xmlns:a16="http://schemas.microsoft.com/office/drawing/2014/main" val="10001"/>
                  </a:ext>
                </a:extLst>
              </a:tr>
              <a:tr h="375563">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Grades</a:t>
                      </a:r>
                    </a:p>
                  </a:txBody>
                  <a:tcPr/>
                </a:tc>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Janelle Strong</a:t>
                      </a:r>
                    </a:p>
                  </a:txBody>
                  <a:tcPr/>
                </a:tc>
                <a:tc>
                  <a:txBody>
                    <a:bodyPr/>
                    <a:lstStyle/>
                    <a:p>
                      <a:r>
                        <a:rPr lang="en-US" sz="1600">
                          <a:latin typeface="Verdana" panose="020B0604030504040204" pitchFamily="34" charset="0"/>
                          <a:ea typeface="Verdana" panose="020B0604030504040204" pitchFamily="34" charset="0"/>
                          <a:cs typeface="Verdana" panose="020B0604030504040204" pitchFamily="34" charset="0"/>
                        </a:rPr>
                        <a:t>grades</a:t>
                      </a:r>
                    </a:p>
                  </a:txBody>
                  <a:tcPr/>
                </a:tc>
                <a:extLst>
                  <a:ext uri="{0D108BD9-81ED-4DB2-BD59-A6C34878D82A}">
                    <a16:rowId xmlns:a16="http://schemas.microsoft.com/office/drawing/2014/main" val="10002"/>
                  </a:ext>
                </a:extLst>
              </a:tr>
              <a:tr h="375563">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Course Schedule</a:t>
                      </a:r>
                    </a:p>
                  </a:txBody>
                  <a:tcPr/>
                </a:tc>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Samuel Villamizar</a:t>
                      </a:r>
                    </a:p>
                  </a:txBody>
                  <a:tcPr/>
                </a:tc>
                <a:tc>
                  <a:txBody>
                    <a:bodyPr/>
                    <a:lstStyle/>
                    <a:p>
                      <a:r>
                        <a:rPr lang="en-US" sz="1600" err="1">
                          <a:latin typeface="Verdana" panose="020B0604030504040204" pitchFamily="34" charset="0"/>
                          <a:ea typeface="Verdana" panose="020B0604030504040204" pitchFamily="34" charset="0"/>
                          <a:cs typeface="Verdana" panose="020B0604030504040204" pitchFamily="34" charset="0"/>
                        </a:rPr>
                        <a:t>courseschedule</a:t>
                      </a:r>
                      <a:endParaRPr lang="en-US" sz="160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859195426"/>
                  </a:ext>
                </a:extLst>
              </a:tr>
              <a:tr h="595329">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FERPA &amp; Online Publications: Bulletin</a:t>
                      </a:r>
                    </a:p>
                  </a:txBody>
                  <a:tcPr/>
                </a:tc>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Kevin Wiley</a:t>
                      </a:r>
                    </a:p>
                  </a:txBody>
                  <a:tcPr/>
                </a:tc>
                <a:tc>
                  <a:txBody>
                    <a:bodyPr/>
                    <a:lstStyle/>
                    <a:p>
                      <a:r>
                        <a:rPr lang="en-US" sz="1600">
                          <a:latin typeface="Verdana" panose="020B0604030504040204" pitchFamily="34" charset="0"/>
                          <a:ea typeface="Verdana" panose="020B0604030504040204" pitchFamily="34" charset="0"/>
                          <a:cs typeface="Verdana" panose="020B0604030504040204" pitchFamily="34" charset="0"/>
                        </a:rPr>
                        <a:t>ferpa</a:t>
                      </a:r>
                    </a:p>
                    <a:p>
                      <a:r>
                        <a:rPr lang="en-US" sz="1600">
                          <a:latin typeface="Verdana" panose="020B0604030504040204" pitchFamily="34" charset="0"/>
                          <a:ea typeface="Verdana" panose="020B0604030504040204" pitchFamily="34" charset="0"/>
                          <a:cs typeface="Verdana" panose="020B0604030504040204" pitchFamily="34" charset="0"/>
                        </a:rPr>
                        <a:t>bulletin</a:t>
                      </a:r>
                    </a:p>
                  </a:txBody>
                  <a:tcPr/>
                </a:tc>
                <a:extLst>
                  <a:ext uri="{0D108BD9-81ED-4DB2-BD59-A6C34878D82A}">
                    <a16:rowId xmlns:a16="http://schemas.microsoft.com/office/drawing/2014/main" val="10003"/>
                  </a:ext>
                </a:extLst>
              </a:tr>
              <a:tr h="1096658">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Articulation</a:t>
                      </a:r>
                      <a:r>
                        <a:rPr lang="en-US" sz="1600" baseline="0">
                          <a:latin typeface="Verdana" panose="020B0604030504040204" pitchFamily="34" charset="0"/>
                          <a:ea typeface="Verdana" panose="020B0604030504040204" pitchFamily="34" charset="0"/>
                          <a:cs typeface="Verdana" panose="020B0604030504040204" pitchFamily="34" charset="0"/>
                        </a:rPr>
                        <a:t> (Transfer) </a:t>
                      </a:r>
                    </a:p>
                    <a:p>
                      <a:pPr marL="285750" indent="-285750">
                        <a:buFont typeface="Arial" panose="020B0604020202020204" pitchFamily="34" charset="0"/>
                        <a:buChar char="•"/>
                      </a:pPr>
                      <a:r>
                        <a:rPr lang="en-US" sz="1600" baseline="0">
                          <a:latin typeface="Verdana" panose="020B0604030504040204" pitchFamily="34" charset="0"/>
                          <a:ea typeface="Verdana" panose="020B0604030504040204" pitchFamily="34" charset="0"/>
                          <a:cs typeface="Verdana" panose="020B0604030504040204" pitchFamily="34" charset="0"/>
                        </a:rPr>
                        <a:t>Degree Audits &amp; Graduation (Main campus &amp; Distance)</a:t>
                      </a:r>
                    </a:p>
                    <a:p>
                      <a:pPr marL="285750" indent="-285750">
                        <a:buFont typeface="Arial" panose="020B0604020202020204" pitchFamily="34" charset="0"/>
                        <a:buChar char="•"/>
                      </a:pPr>
                      <a:r>
                        <a:rPr lang="en-US" sz="1600" baseline="0">
                          <a:latin typeface="Verdana" panose="020B0604030504040204" pitchFamily="34" charset="0"/>
                          <a:ea typeface="Verdana" panose="020B0604030504040204" pitchFamily="34" charset="0"/>
                          <a:cs typeface="Verdana" panose="020B0604030504040204" pitchFamily="34" charset="0"/>
                        </a:rPr>
                        <a:t>Major Change (UG only)</a:t>
                      </a:r>
                      <a:endParaRPr lang="en-US" sz="160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Naoko Jacobson</a:t>
                      </a:r>
                    </a:p>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Carolyn Hurst</a:t>
                      </a:r>
                    </a:p>
                    <a:p>
                      <a:pPr marL="285750" indent="-285750">
                        <a:buFont typeface="Arial" panose="020B0604020202020204" pitchFamily="34" charset="0"/>
                        <a:buChar char="•"/>
                      </a:pPr>
                      <a:r>
                        <a:rPr lang="en-US" sz="1600" err="1">
                          <a:latin typeface="Verdana" panose="020B0604030504040204" pitchFamily="34" charset="0"/>
                          <a:ea typeface="Verdana" panose="020B0604030504040204" pitchFamily="34" charset="0"/>
                          <a:cs typeface="Verdana" panose="020B0604030504040204" pitchFamily="34" charset="0"/>
                        </a:rPr>
                        <a:t>Jeonghyeon</a:t>
                      </a:r>
                      <a:r>
                        <a:rPr lang="en-US" sz="1600">
                          <a:latin typeface="Verdana" panose="020B0604030504040204" pitchFamily="34" charset="0"/>
                          <a:ea typeface="Verdana" panose="020B0604030504040204" pitchFamily="34" charset="0"/>
                          <a:cs typeface="Verdana" panose="020B0604030504040204" pitchFamily="34" charset="0"/>
                        </a:rPr>
                        <a:t> (Chloe) Bae</a:t>
                      </a:r>
                    </a:p>
                  </a:txBody>
                  <a:tcPr/>
                </a:tc>
                <a:tc>
                  <a:txBody>
                    <a:bodyPr/>
                    <a:lstStyle/>
                    <a:p>
                      <a:r>
                        <a:rPr lang="en-US" sz="1600">
                          <a:latin typeface="Verdana" panose="020B0604030504040204" pitchFamily="34" charset="0"/>
                          <a:ea typeface="Verdana" panose="020B0604030504040204" pitchFamily="34" charset="0"/>
                          <a:cs typeface="Verdana" panose="020B0604030504040204" pitchFamily="34" charset="0"/>
                        </a:rPr>
                        <a:t>articulation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err="1">
                          <a:latin typeface="Verdana" panose="020B0604030504040204" pitchFamily="34" charset="0"/>
                          <a:ea typeface="Verdana" panose="020B0604030504040204" pitchFamily="34" charset="0"/>
                          <a:cs typeface="Verdana" panose="020B0604030504040204" pitchFamily="34" charset="0"/>
                        </a:rPr>
                        <a:t>ugrecords</a:t>
                      </a:r>
                      <a:endParaRPr lang="en-US" sz="1600">
                        <a:latin typeface="Verdana" panose="020B0604030504040204" pitchFamily="34" charset="0"/>
                        <a:ea typeface="Verdana" panose="020B0604030504040204" pitchFamily="34" charset="0"/>
                        <a:cs typeface="Verdana" panose="020B0604030504040204" pitchFamily="34" charset="0"/>
                      </a:endParaRPr>
                    </a:p>
                    <a:p>
                      <a:r>
                        <a:rPr lang="en-US" sz="1600" err="1">
                          <a:latin typeface="Verdana" panose="020B0604030504040204" pitchFamily="34" charset="0"/>
                          <a:ea typeface="Verdana" panose="020B0604030504040204" pitchFamily="34" charset="0"/>
                          <a:cs typeface="Verdana" panose="020B0604030504040204" pitchFamily="34" charset="0"/>
                        </a:rPr>
                        <a:t>gradrecords</a:t>
                      </a:r>
                      <a:endParaRPr lang="en-US" sz="1600">
                        <a:latin typeface="Verdana" panose="020B0604030504040204" pitchFamily="34" charset="0"/>
                        <a:ea typeface="Verdana" panose="020B0604030504040204" pitchFamily="34" charset="0"/>
                        <a:cs typeface="Verdana" panose="020B0604030504040204" pitchFamily="34" charset="0"/>
                      </a:endParaRPr>
                    </a:p>
                    <a:p>
                      <a:r>
                        <a:rPr lang="en-US" sz="1600">
                          <a:latin typeface="Verdana" panose="020B0604030504040204" pitchFamily="34" charset="0"/>
                          <a:ea typeface="Verdana" panose="020B0604030504040204" pitchFamily="34" charset="0"/>
                          <a:cs typeface="Verdana" panose="020B0604030504040204" pitchFamily="34" charset="0"/>
                        </a:rPr>
                        <a:t>majorchange</a:t>
                      </a:r>
                    </a:p>
                  </a:txBody>
                  <a:tcPr/>
                </a:tc>
                <a:extLst>
                  <a:ext uri="{0D108BD9-81ED-4DB2-BD59-A6C34878D82A}">
                    <a16:rowId xmlns:a16="http://schemas.microsoft.com/office/drawing/2014/main" val="10004"/>
                  </a:ext>
                </a:extLst>
              </a:tr>
              <a:tr h="953355">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Degree Audits &amp; Graduation (Off-Campus)</a:t>
                      </a:r>
                    </a:p>
                  </a:txBody>
                  <a:tcPr/>
                </a:tc>
                <a:tc>
                  <a:txBody>
                    <a:bodyPr/>
                    <a:lstStyle/>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Angelica Munoz</a:t>
                      </a:r>
                    </a:p>
                    <a:p>
                      <a:pPr marL="285750" indent="-285750">
                        <a:buFont typeface="Arial" panose="020B0604020202020204" pitchFamily="34" charset="0"/>
                        <a:buChar char="•"/>
                      </a:pPr>
                      <a:r>
                        <a:rPr lang="en-US" sz="1600">
                          <a:latin typeface="Verdana" panose="020B0604030504040204" pitchFamily="34" charset="0"/>
                          <a:ea typeface="Verdana" panose="020B0604030504040204" pitchFamily="34" charset="0"/>
                          <a:cs typeface="Verdana" panose="020B0604030504040204" pitchFamily="34" charset="0"/>
                        </a:rPr>
                        <a:t>Melody Page</a:t>
                      </a:r>
                    </a:p>
                  </a:txBody>
                  <a:tcPr/>
                </a:tc>
                <a:tc>
                  <a:txBody>
                    <a:bodyPr/>
                    <a:lstStyle/>
                    <a:p>
                      <a:r>
                        <a:rPr lang="en-US" sz="1600" err="1">
                          <a:latin typeface="Verdana" panose="020B0604030504040204" pitchFamily="34" charset="0"/>
                          <a:ea typeface="Verdana" panose="020B0604030504040204" pitchFamily="34" charset="0"/>
                          <a:cs typeface="Verdana" panose="020B0604030504040204" pitchFamily="34" charset="0"/>
                        </a:rPr>
                        <a:t>offcampusrecords</a:t>
                      </a:r>
                      <a:endParaRPr lang="en-US" sz="160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998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Most Frequently Used</a:t>
            </a:r>
          </a:p>
        </p:txBody>
      </p:sp>
      <p:graphicFrame>
        <p:nvGraphicFramePr>
          <p:cNvPr id="2" name="Table 1">
            <a:extLst>
              <a:ext uri="{FF2B5EF4-FFF2-40B4-BE49-F238E27FC236}">
                <a16:creationId xmlns:a16="http://schemas.microsoft.com/office/drawing/2014/main" id="{D0673E60-C055-44B9-892A-657C3560F4C4}"/>
              </a:ext>
            </a:extLst>
          </p:cNvPr>
          <p:cNvGraphicFramePr>
            <a:graphicFrameLocks noGrp="1"/>
          </p:cNvGraphicFramePr>
          <p:nvPr>
            <p:extLst>
              <p:ext uri="{D42A27DB-BD31-4B8C-83A1-F6EECF244321}">
                <p14:modId xmlns:p14="http://schemas.microsoft.com/office/powerpoint/2010/main" val="3804120547"/>
              </p:ext>
            </p:extLst>
          </p:nvPr>
        </p:nvGraphicFramePr>
        <p:xfrm>
          <a:off x="541741" y="1600200"/>
          <a:ext cx="8060517" cy="5202807"/>
        </p:xfrm>
        <a:graphic>
          <a:graphicData uri="http://schemas.openxmlformats.org/drawingml/2006/table">
            <a:tbl>
              <a:tblPr firstRow="1" bandRow="1">
                <a:tableStyleId>{5C22544A-7EE6-4342-B048-85BDC9FD1C3A}</a:tableStyleId>
              </a:tblPr>
              <a:tblGrid>
                <a:gridCol w="4614153">
                  <a:extLst>
                    <a:ext uri="{9D8B030D-6E8A-4147-A177-3AD203B41FA5}">
                      <a16:colId xmlns:a16="http://schemas.microsoft.com/office/drawing/2014/main" val="3081912914"/>
                    </a:ext>
                  </a:extLst>
                </a:gridCol>
                <a:gridCol w="3446364">
                  <a:extLst>
                    <a:ext uri="{9D8B030D-6E8A-4147-A177-3AD203B41FA5}">
                      <a16:colId xmlns:a16="http://schemas.microsoft.com/office/drawing/2014/main" val="2649337307"/>
                    </a:ext>
                  </a:extLst>
                </a:gridCol>
              </a:tblGrid>
              <a:tr h="564523">
                <a:tc>
                  <a:txBody>
                    <a:bodyPr/>
                    <a:lstStyle/>
                    <a:p>
                      <a:r>
                        <a:rPr lang="en-US"/>
                        <a:t>Services/Forms</a:t>
                      </a:r>
                    </a:p>
                  </a:txBody>
                  <a:tcPr/>
                </a:tc>
                <a:tc>
                  <a:txBody>
                    <a:bodyPr/>
                    <a:lstStyle/>
                    <a:p>
                      <a:r>
                        <a:rPr lang="en-US"/>
                        <a:t>Email Address</a:t>
                      </a:r>
                    </a:p>
                  </a:txBody>
                  <a:tcPr/>
                </a:tc>
                <a:extLst>
                  <a:ext uri="{0D108BD9-81ED-4DB2-BD59-A6C34878D82A}">
                    <a16:rowId xmlns:a16="http://schemas.microsoft.com/office/drawing/2014/main" val="1412640270"/>
                  </a:ext>
                </a:extLst>
              </a:tr>
              <a:tr h="809831">
                <a:tc>
                  <a:txBody>
                    <a:bodyPr/>
                    <a:lstStyle/>
                    <a:p>
                      <a:r>
                        <a:rPr lang="en-US" b="1"/>
                        <a:t>General Inquiries</a:t>
                      </a:r>
                      <a:br>
                        <a:rPr lang="en-US" b="1"/>
                      </a:br>
                      <a:r>
                        <a:rPr lang="en-US" b="1"/>
                        <a:t>Registration</a:t>
                      </a:r>
                      <a:r>
                        <a:rPr lang="en-US"/>
                        <a:t> (Registration Form, Drop Form)</a:t>
                      </a:r>
                    </a:p>
                  </a:txBody>
                  <a:tcPr/>
                </a:tc>
                <a:tc>
                  <a:txBody>
                    <a:bodyPr/>
                    <a:lstStyle/>
                    <a:p>
                      <a:r>
                        <a:rPr lang="en-US"/>
                        <a:t>academicrecords@andrews.edu</a:t>
                      </a:r>
                    </a:p>
                  </a:txBody>
                  <a:tcPr/>
                </a:tc>
                <a:extLst>
                  <a:ext uri="{0D108BD9-81ED-4DB2-BD59-A6C34878D82A}">
                    <a16:rowId xmlns:a16="http://schemas.microsoft.com/office/drawing/2014/main" val="1374782712"/>
                  </a:ext>
                </a:extLst>
              </a:tr>
              <a:tr h="564523">
                <a:tc>
                  <a:txBody>
                    <a:bodyPr/>
                    <a:lstStyle/>
                    <a:p>
                      <a:r>
                        <a:rPr lang="en-US" b="1"/>
                        <a:t>Grades</a:t>
                      </a:r>
                      <a:r>
                        <a:rPr lang="en-US"/>
                        <a:t> (Registration Appeal, Grade Change)</a:t>
                      </a:r>
                    </a:p>
                  </a:txBody>
                  <a:tcPr/>
                </a:tc>
                <a:tc>
                  <a:txBody>
                    <a:bodyPr/>
                    <a:lstStyle/>
                    <a:p>
                      <a:r>
                        <a:rPr lang="en-US"/>
                        <a:t>grades@andrews.edu</a:t>
                      </a:r>
                    </a:p>
                  </a:txBody>
                  <a:tcPr/>
                </a:tc>
                <a:extLst>
                  <a:ext uri="{0D108BD9-81ED-4DB2-BD59-A6C34878D82A}">
                    <a16:rowId xmlns:a16="http://schemas.microsoft.com/office/drawing/2014/main" val="961468226"/>
                  </a:ext>
                </a:extLst>
              </a:tr>
              <a:tr h="564523">
                <a:tc>
                  <a:txBody>
                    <a:bodyPr/>
                    <a:lstStyle/>
                    <a:p>
                      <a:r>
                        <a:rPr lang="en-US" b="1"/>
                        <a:t>Articulation</a:t>
                      </a:r>
                      <a:r>
                        <a:rPr lang="en-US"/>
                        <a:t> (Transfer courses)</a:t>
                      </a:r>
                    </a:p>
                  </a:txBody>
                  <a:tcPr/>
                </a:tc>
                <a:tc>
                  <a:txBody>
                    <a:bodyPr/>
                    <a:lstStyle/>
                    <a:p>
                      <a:r>
                        <a:rPr lang="en-US"/>
                        <a:t>articulation@andrews.edu</a:t>
                      </a:r>
                    </a:p>
                  </a:txBody>
                  <a:tcPr/>
                </a:tc>
                <a:extLst>
                  <a:ext uri="{0D108BD9-81ED-4DB2-BD59-A6C34878D82A}">
                    <a16:rowId xmlns:a16="http://schemas.microsoft.com/office/drawing/2014/main" val="2887926448"/>
                  </a:ext>
                </a:extLst>
              </a:tr>
              <a:tr h="564523">
                <a:tc>
                  <a:txBody>
                    <a:bodyPr/>
                    <a:lstStyle/>
                    <a:p>
                      <a:r>
                        <a:rPr lang="en-US" b="1"/>
                        <a:t>Major Changes - Undergraduate</a:t>
                      </a:r>
                    </a:p>
                  </a:txBody>
                  <a:tcPr/>
                </a:tc>
                <a:tc>
                  <a:txBody>
                    <a:bodyPr/>
                    <a:lstStyle/>
                    <a:p>
                      <a:r>
                        <a:rPr lang="en-US"/>
                        <a:t>majorchange@andrews.edu</a:t>
                      </a:r>
                    </a:p>
                  </a:txBody>
                  <a:tcPr/>
                </a:tc>
                <a:extLst>
                  <a:ext uri="{0D108BD9-81ED-4DB2-BD59-A6C34878D82A}">
                    <a16:rowId xmlns:a16="http://schemas.microsoft.com/office/drawing/2014/main" val="1040122530"/>
                  </a:ext>
                </a:extLst>
              </a:tr>
              <a:tr h="564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Major Changes - Graduate</a:t>
                      </a:r>
                    </a:p>
                  </a:txBody>
                  <a:tcPr/>
                </a:tc>
                <a:tc>
                  <a:txBody>
                    <a:bodyPr/>
                    <a:lstStyle/>
                    <a:p>
                      <a:r>
                        <a:rPr lang="en-US"/>
                        <a:t>graduate@andrews.edu</a:t>
                      </a:r>
                    </a:p>
                  </a:txBody>
                  <a:tcPr/>
                </a:tc>
                <a:extLst>
                  <a:ext uri="{0D108BD9-81ED-4DB2-BD59-A6C34878D82A}">
                    <a16:rowId xmlns:a16="http://schemas.microsoft.com/office/drawing/2014/main" val="2168629725"/>
                  </a:ext>
                </a:extLst>
              </a:tr>
              <a:tr h="810197">
                <a:tc>
                  <a:txBody>
                    <a:bodyPr/>
                    <a:lstStyle/>
                    <a:p>
                      <a:r>
                        <a:rPr lang="en-US" b="1"/>
                        <a:t>Undergraduate Records </a:t>
                      </a:r>
                      <a:br>
                        <a:rPr lang="en-US"/>
                      </a:br>
                      <a:r>
                        <a:rPr lang="en-US"/>
                        <a:t>(Degree Audit, Graduation, Petitions)</a:t>
                      </a:r>
                    </a:p>
                  </a:txBody>
                  <a:tcPr/>
                </a:tc>
                <a:tc>
                  <a:txBody>
                    <a:bodyPr/>
                    <a:lstStyle/>
                    <a:p>
                      <a:r>
                        <a:rPr lang="en-US"/>
                        <a:t>ugrecords@andrews.edu</a:t>
                      </a:r>
                    </a:p>
                  </a:txBody>
                  <a:tcPr/>
                </a:tc>
                <a:extLst>
                  <a:ext uri="{0D108BD9-81ED-4DB2-BD59-A6C34878D82A}">
                    <a16:rowId xmlns:a16="http://schemas.microsoft.com/office/drawing/2014/main" val="3959486250"/>
                  </a:ext>
                </a:extLst>
              </a:tr>
              <a:tr h="760164">
                <a:tc>
                  <a:txBody>
                    <a:bodyPr/>
                    <a:lstStyle/>
                    <a:p>
                      <a:r>
                        <a:rPr lang="en-US" b="1"/>
                        <a:t>Graduate Records</a:t>
                      </a:r>
                      <a:br>
                        <a:rPr lang="en-US"/>
                      </a:br>
                      <a:r>
                        <a:rPr lang="en-US"/>
                        <a:t>(Degree Audit, Graduation, Petitions)</a:t>
                      </a:r>
                    </a:p>
                  </a:txBody>
                  <a:tcPr/>
                </a:tc>
                <a:tc>
                  <a:txBody>
                    <a:bodyPr/>
                    <a:lstStyle/>
                    <a:p>
                      <a:r>
                        <a:rPr lang="en-US"/>
                        <a:t>gradrecords@andrews.edu</a:t>
                      </a:r>
                    </a:p>
                  </a:txBody>
                  <a:tcPr/>
                </a:tc>
                <a:extLst>
                  <a:ext uri="{0D108BD9-81ED-4DB2-BD59-A6C34878D82A}">
                    <a16:rowId xmlns:a16="http://schemas.microsoft.com/office/drawing/2014/main" val="2433871967"/>
                  </a:ext>
                </a:extLst>
              </a:tr>
            </a:tbl>
          </a:graphicData>
        </a:graphic>
      </p:graphicFrame>
    </p:spTree>
    <p:extLst>
      <p:ext uri="{BB962C8B-B14F-4D97-AF65-F5344CB8AC3E}">
        <p14:creationId xmlns:p14="http://schemas.microsoft.com/office/powerpoint/2010/main" val="1591771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16075"/>
          </a:xfrm>
          <a:solidFill>
            <a:schemeClr val="tx2">
              <a:lumMod val="75000"/>
            </a:schemeClr>
          </a:solidFill>
        </p:spPr>
        <p:txBody>
          <a:bodyPr>
            <a:normAutofit/>
          </a:body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Academic Records Overview: Where?</a:t>
            </a:r>
          </a:p>
        </p:txBody>
      </p:sp>
      <p:sp>
        <p:nvSpPr>
          <p:cNvPr id="5" name="Content Placeholder 4"/>
          <p:cNvSpPr>
            <a:spLocks noGrp="1"/>
          </p:cNvSpPr>
          <p:nvPr>
            <p:ph idx="1"/>
          </p:nvPr>
        </p:nvSpPr>
        <p:spPr>
          <a:xfrm>
            <a:off x="457200" y="1905000"/>
            <a:ext cx="8229600" cy="4525963"/>
          </a:xfrm>
        </p:spPr>
        <p:txBody>
          <a:bodyPr>
            <a:normAutofit fontScale="92500" lnSpcReduction="10000"/>
          </a:bodyPr>
          <a:lstStyle/>
          <a:p>
            <a:pPr>
              <a:spcBef>
                <a:spcPts val="0"/>
              </a:spcBef>
              <a:spcAft>
                <a:spcPts val="400"/>
              </a:spcAft>
            </a:pPr>
            <a:r>
              <a:rPr lang="en-US" sz="26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By phone: </a:t>
            </a:r>
            <a:r>
              <a:rPr lang="en-US" sz="2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Extension 3375</a:t>
            </a:r>
            <a:br>
              <a:rPr lang="en-US" sz="2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br>
            <a:endParaRPr lang="en-US" sz="2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400"/>
              </a:spcAft>
            </a:pPr>
            <a:r>
              <a:rPr lang="en-US" sz="26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By email:</a:t>
            </a:r>
          </a:p>
          <a:p>
            <a:pPr marL="457200" lvl="1" indent="0">
              <a:spcBef>
                <a:spcPts val="0"/>
              </a:spcBef>
              <a:spcAft>
                <a:spcPts val="400"/>
              </a:spcAft>
              <a:buNone/>
            </a:pPr>
            <a:r>
              <a:rPr lang="en-US" sz="24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2"/>
              </a:rPr>
              <a:t>academicrecords@andrews.edu</a:t>
            </a:r>
            <a:r>
              <a:rPr lang="en-US" sz="24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(general info)</a:t>
            </a:r>
          </a:p>
          <a:p>
            <a:pPr marL="457200" lvl="1" indent="0">
              <a:spcBef>
                <a:spcPts val="0"/>
              </a:spcBef>
              <a:spcAft>
                <a:spcPts val="400"/>
              </a:spcAft>
              <a:buNone/>
            </a:pPr>
            <a:r>
              <a:rPr lang="en-US" sz="24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3"/>
              </a:rPr>
              <a:t>registrar@andrews.edu</a:t>
            </a:r>
            <a:endParaRPr lang="en-US" sz="2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spcAft>
                <a:spcPts val="400"/>
              </a:spcAft>
              <a:buNone/>
            </a:pPr>
            <a:endParaRPr lang="en-US" sz="24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400"/>
              </a:spcAft>
            </a:pPr>
            <a:r>
              <a:rPr lang="en-US" sz="26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Online:</a:t>
            </a:r>
          </a:p>
          <a:p>
            <a:pPr marL="0" indent="0">
              <a:spcBef>
                <a:spcPts val="0"/>
              </a:spcBef>
              <a:spcAft>
                <a:spcPts val="400"/>
              </a:spcAft>
              <a:buNone/>
            </a:pPr>
            <a:r>
              <a:rPr lang="en-US" sz="2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andrews.edu/services/registrar </a:t>
            </a:r>
          </a:p>
          <a:p>
            <a:pPr marL="0" indent="0">
              <a:spcBef>
                <a:spcPts val="0"/>
              </a:spcBef>
              <a:spcAft>
                <a:spcPts val="400"/>
              </a:spcAft>
              <a:buNone/>
            </a:pPr>
            <a:endParaRPr lang="en-US" sz="26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400"/>
              </a:spcAft>
            </a:pPr>
            <a:r>
              <a:rPr lang="en-US" sz="26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Location:</a:t>
            </a:r>
          </a:p>
          <a:p>
            <a:pPr marL="0" indent="0">
              <a:spcBef>
                <a:spcPts val="0"/>
              </a:spcBef>
              <a:spcAft>
                <a:spcPts val="400"/>
              </a:spcAft>
              <a:buNone/>
            </a:pPr>
            <a:r>
              <a:rPr lang="en-US" sz="26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Administration Building, 2nd Floor </a:t>
            </a:r>
          </a:p>
          <a:p>
            <a:pPr marL="0" indent="0">
              <a:spcBef>
                <a:spcPts val="0"/>
              </a:spcBef>
              <a:spcAft>
                <a:spcPts val="400"/>
              </a:spcAft>
              <a:buNone/>
            </a:pPr>
            <a:endParaRPr lang="en-US" sz="2600" b="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640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16075"/>
          </a:xfrm>
          <a:solidFill>
            <a:schemeClr val="tx2">
              <a:lumMod val="75000"/>
            </a:schemeClr>
          </a:solidFill>
        </p:spPr>
        <p:txBody>
          <a:bodyPr>
            <a:normAutofit/>
          </a:body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Resource Summary</a:t>
            </a:r>
            <a:endParaRPr lang="en-US" sz="2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a:extLst>
              <a:ext uri="{FF2B5EF4-FFF2-40B4-BE49-F238E27FC236}">
                <a16:creationId xmlns:a16="http://schemas.microsoft.com/office/drawing/2014/main" id="{2AF9C148-05F3-4194-AB50-09A99E8EED25}"/>
              </a:ext>
            </a:extLst>
          </p:cNvPr>
          <p:cNvGraphicFramePr>
            <a:graphicFrameLocks noGrp="1"/>
          </p:cNvGraphicFramePr>
          <p:nvPr/>
        </p:nvGraphicFramePr>
        <p:xfrm>
          <a:off x="304800" y="1981200"/>
          <a:ext cx="8103426" cy="4231640"/>
        </p:xfrm>
        <a:graphic>
          <a:graphicData uri="http://schemas.openxmlformats.org/drawingml/2006/table">
            <a:tbl>
              <a:tblPr firstRow="1" bandRow="1">
                <a:tableStyleId>{5C22544A-7EE6-4342-B048-85BDC9FD1C3A}</a:tableStyleId>
              </a:tblPr>
              <a:tblGrid>
                <a:gridCol w="1926146">
                  <a:extLst>
                    <a:ext uri="{9D8B030D-6E8A-4147-A177-3AD203B41FA5}">
                      <a16:colId xmlns:a16="http://schemas.microsoft.com/office/drawing/2014/main" val="2216428678"/>
                    </a:ext>
                  </a:extLst>
                </a:gridCol>
                <a:gridCol w="6177280">
                  <a:extLst>
                    <a:ext uri="{9D8B030D-6E8A-4147-A177-3AD203B41FA5}">
                      <a16:colId xmlns:a16="http://schemas.microsoft.com/office/drawing/2014/main" val="4047210264"/>
                    </a:ext>
                  </a:extLst>
                </a:gridCol>
              </a:tblGrid>
              <a:tr h="370840">
                <a:tc>
                  <a:txBody>
                    <a:bodyPr/>
                    <a:lstStyle/>
                    <a:p>
                      <a:r>
                        <a:rPr lang="en-US"/>
                        <a:t>Resource</a:t>
                      </a:r>
                    </a:p>
                  </a:txBody>
                  <a:tcPr/>
                </a:tc>
                <a:tc>
                  <a:txBody>
                    <a:bodyPr/>
                    <a:lstStyle/>
                    <a:p>
                      <a:r>
                        <a:rPr lang="en-US"/>
                        <a:t>Link</a:t>
                      </a:r>
                    </a:p>
                  </a:txBody>
                  <a:tcPr/>
                </a:tc>
                <a:extLst>
                  <a:ext uri="{0D108BD9-81ED-4DB2-BD59-A6C34878D82A}">
                    <a16:rowId xmlns:a16="http://schemas.microsoft.com/office/drawing/2014/main" val="33282367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2">
                              <a:lumMod val="25000"/>
                            </a:schemeClr>
                          </a:solidFill>
                          <a:latin typeface="+mn-lt"/>
                          <a:ea typeface="Verdana" panose="020B0604030504040204" pitchFamily="34" charset="0"/>
                          <a:cs typeface="Verdana" panose="020B0604030504040204" pitchFamily="34" charset="0"/>
                        </a:rPr>
                        <a:t>Bulletin</a:t>
                      </a:r>
                    </a:p>
                  </a:txBody>
                  <a:tcPr/>
                </a:tc>
                <a:tc>
                  <a:txBody>
                    <a:bodyPr/>
                    <a:lstStyle/>
                    <a:p>
                      <a:r>
                        <a:rPr lang="en-US">
                          <a:latin typeface="+mn-lt"/>
                        </a:rPr>
                        <a:t>bulletin.andrews.edu</a:t>
                      </a:r>
                    </a:p>
                  </a:txBody>
                  <a:tcPr/>
                </a:tc>
                <a:extLst>
                  <a:ext uri="{0D108BD9-81ED-4DB2-BD59-A6C34878D82A}">
                    <a16:rowId xmlns:a16="http://schemas.microsoft.com/office/drawing/2014/main" val="3413868889"/>
                  </a:ext>
                </a:extLst>
              </a:tr>
              <a:tr h="370840">
                <a:tc>
                  <a:txBody>
                    <a:bodyPr/>
                    <a:lstStyle/>
                    <a:p>
                      <a:r>
                        <a:rPr lang="en-US">
                          <a:latin typeface="+mn-lt"/>
                        </a:rPr>
                        <a:t>Course Schedule</a:t>
                      </a:r>
                    </a:p>
                  </a:txBody>
                  <a:tcPr/>
                </a:tc>
                <a:tc>
                  <a:txBody>
                    <a:bodyPr/>
                    <a:lstStyle/>
                    <a:p>
                      <a:r>
                        <a:rPr lang="en-US">
                          <a:latin typeface="+mn-lt"/>
                        </a:rPr>
                        <a:t>vault.andrews.edu/schedule/</a:t>
                      </a:r>
                    </a:p>
                  </a:txBody>
                  <a:tcPr/>
                </a:tc>
                <a:extLst>
                  <a:ext uri="{0D108BD9-81ED-4DB2-BD59-A6C34878D82A}">
                    <a16:rowId xmlns:a16="http://schemas.microsoft.com/office/drawing/2014/main" val="3900157184"/>
                  </a:ext>
                </a:extLst>
              </a:tr>
              <a:tr h="370840">
                <a:tc>
                  <a:txBody>
                    <a:bodyPr/>
                    <a:lstStyle/>
                    <a:p>
                      <a:r>
                        <a:rPr lang="en-US">
                          <a:latin typeface="+mn-lt"/>
                        </a:rPr>
                        <a:t>Vault</a:t>
                      </a:r>
                    </a:p>
                  </a:txBody>
                  <a:tcPr/>
                </a:tc>
                <a:tc>
                  <a:txBody>
                    <a:bodyPr/>
                    <a:lstStyle/>
                    <a:p>
                      <a:pPr marL="0" indent="0">
                        <a:buFont typeface="Arial" panose="020B0604020202020204" pitchFamily="34" charset="0"/>
                        <a:buNone/>
                      </a:pPr>
                      <a:r>
                        <a:rPr lang="en-US">
                          <a:latin typeface="+mn-lt"/>
                        </a:rPr>
                        <a:t>vault.andrews.edu</a:t>
                      </a:r>
                    </a:p>
                    <a:p>
                      <a:pPr marL="285750" indent="-285750">
                        <a:buFont typeface="Arial" panose="020B0604020202020204" pitchFamily="34" charset="0"/>
                        <a:buChar char="•"/>
                      </a:pPr>
                      <a:r>
                        <a:rPr lang="en-US" b="1">
                          <a:latin typeface="+mn-lt"/>
                        </a:rPr>
                        <a:t>Registration</a:t>
                      </a:r>
                      <a:r>
                        <a:rPr lang="en-US">
                          <a:latin typeface="+mn-lt"/>
                        </a:rPr>
                        <a:t>: Click on “</a:t>
                      </a:r>
                      <a:r>
                        <a:rPr lang="en-US">
                          <a:latin typeface="+mn-lt"/>
                          <a:sym typeface="Wingdings" panose="05000000000000000000" pitchFamily="2" charset="2"/>
                        </a:rPr>
                        <a:t>Registration Central”</a:t>
                      </a:r>
                    </a:p>
                    <a:p>
                      <a:pPr marL="285750" lvl="0" indent="-285750">
                        <a:buFont typeface="Arial" panose="020B0604020202020204" pitchFamily="34" charset="0"/>
                        <a:buChar char="•"/>
                      </a:pPr>
                      <a:r>
                        <a:rPr lang="en-US" b="1">
                          <a:latin typeface="+mn-lt"/>
                          <a:sym typeface="Wingdings" panose="05000000000000000000" pitchFamily="2" charset="2"/>
                        </a:rPr>
                        <a:t>Registration Overrides</a:t>
                      </a:r>
                      <a:r>
                        <a:rPr lang="en-US">
                          <a:latin typeface="+mn-lt"/>
                          <a:sym typeface="Wingdings" panose="05000000000000000000" pitchFamily="2" charset="2"/>
                        </a:rPr>
                        <a:t>: Click on “Registration”  Click on “Registration Overrides”</a:t>
                      </a:r>
                    </a:p>
                    <a:p>
                      <a:pPr marL="285750" indent="-285750">
                        <a:buFont typeface="Arial" panose="020B0604020202020204" pitchFamily="34" charset="0"/>
                        <a:buChar char="•"/>
                      </a:pPr>
                      <a:r>
                        <a:rPr lang="en-US" b="1">
                          <a:latin typeface="+mn-lt"/>
                          <a:sym typeface="Wingdings" panose="05000000000000000000" pitchFamily="2" charset="2"/>
                        </a:rPr>
                        <a:t>Grades</a:t>
                      </a:r>
                      <a:r>
                        <a:rPr lang="en-US">
                          <a:latin typeface="+mn-lt"/>
                          <a:sym typeface="Wingdings" panose="05000000000000000000" pitchFamily="2" charset="2"/>
                        </a:rPr>
                        <a:t>: Click on “Registrar”  Click on “Grade Submission”</a:t>
                      </a:r>
                    </a:p>
                    <a:p>
                      <a:pPr marL="285750" lvl="0" indent="-285750">
                        <a:buFont typeface="Arial" panose="020B0604020202020204" pitchFamily="34" charset="0"/>
                        <a:buChar char="•"/>
                      </a:pPr>
                      <a:r>
                        <a:rPr lang="en-US" b="1">
                          <a:latin typeface="+mn-lt"/>
                          <a:sym typeface="Wingdings" panose="05000000000000000000" pitchFamily="2" charset="2"/>
                        </a:rPr>
                        <a:t>Degree Planner/Audit Tool</a:t>
                      </a:r>
                      <a:r>
                        <a:rPr lang="en-US">
                          <a:latin typeface="+mn-lt"/>
                          <a:sym typeface="Wingdings" panose="05000000000000000000" pitchFamily="2" charset="2"/>
                        </a:rPr>
                        <a:t>: Click on “Degree Works”</a:t>
                      </a:r>
                    </a:p>
                  </a:txBody>
                  <a:tcPr/>
                </a:tc>
                <a:extLst>
                  <a:ext uri="{0D108BD9-81ED-4DB2-BD59-A6C34878D82A}">
                    <a16:rowId xmlns:a16="http://schemas.microsoft.com/office/drawing/2014/main" val="3104757186"/>
                  </a:ext>
                </a:extLst>
              </a:tr>
              <a:tr h="370840">
                <a:tc>
                  <a:txBody>
                    <a:bodyPr/>
                    <a:lstStyle/>
                    <a:p>
                      <a:r>
                        <a:rPr lang="en-US">
                          <a:latin typeface="+mn-lt"/>
                        </a:rPr>
                        <a:t>Academic Records</a:t>
                      </a:r>
                    </a:p>
                  </a:txBody>
                  <a:tcPr/>
                </a:tc>
                <a:tc>
                  <a:txBody>
                    <a:bodyPr/>
                    <a:lstStyle/>
                    <a:p>
                      <a:r>
                        <a:rPr lang="en-US">
                          <a:latin typeface="+mn-lt"/>
                        </a:rPr>
                        <a:t>www.andrews.edu/services/registrar</a:t>
                      </a:r>
                    </a:p>
                  </a:txBody>
                  <a:tcPr/>
                </a:tc>
                <a:extLst>
                  <a:ext uri="{0D108BD9-81ED-4DB2-BD59-A6C34878D82A}">
                    <a16:rowId xmlns:a16="http://schemas.microsoft.com/office/drawing/2014/main" val="3751629440"/>
                  </a:ext>
                </a:extLst>
              </a:tr>
              <a:tr h="370840">
                <a:tc>
                  <a:txBody>
                    <a:bodyPr/>
                    <a:lstStyle/>
                    <a:p>
                      <a:r>
                        <a:rPr lang="en-US">
                          <a:latin typeface="+mn-lt"/>
                        </a:rPr>
                        <a:t>Forms</a:t>
                      </a:r>
                    </a:p>
                  </a:txBody>
                  <a:tcPr/>
                </a:tc>
                <a:tc>
                  <a:txBody>
                    <a:bodyPr/>
                    <a:lstStyle/>
                    <a:p>
                      <a:r>
                        <a:rPr lang="en-US">
                          <a:latin typeface="+mn-lt"/>
                        </a:rPr>
                        <a:t>https://www.andrews.edu/services/registrar/students/forms/index.html</a:t>
                      </a:r>
                    </a:p>
                  </a:txBody>
                  <a:tcPr/>
                </a:tc>
                <a:extLst>
                  <a:ext uri="{0D108BD9-81ED-4DB2-BD59-A6C34878D82A}">
                    <a16:rowId xmlns:a16="http://schemas.microsoft.com/office/drawing/2014/main" val="3893413606"/>
                  </a:ext>
                </a:extLst>
              </a:tr>
              <a:tr h="370840">
                <a:tc>
                  <a:txBody>
                    <a:bodyPr/>
                    <a:lstStyle/>
                    <a:p>
                      <a:r>
                        <a:rPr lang="en-US">
                          <a:latin typeface="+mn-lt"/>
                        </a:rPr>
                        <a:t>FERPA</a:t>
                      </a:r>
                    </a:p>
                  </a:txBody>
                  <a:tcPr/>
                </a:tc>
                <a:tc>
                  <a:txBody>
                    <a:bodyPr/>
                    <a:lstStyle/>
                    <a:p>
                      <a:r>
                        <a:rPr lang="en-US">
                          <a:latin typeface="+mn-lt"/>
                        </a:rPr>
                        <a:t>learninghub.andrews.edu</a:t>
                      </a:r>
                    </a:p>
                  </a:txBody>
                  <a:tcPr/>
                </a:tc>
                <a:extLst>
                  <a:ext uri="{0D108BD9-81ED-4DB2-BD59-A6C34878D82A}">
                    <a16:rowId xmlns:a16="http://schemas.microsoft.com/office/drawing/2014/main" val="2535347136"/>
                  </a:ext>
                </a:extLst>
              </a:tr>
            </a:tbl>
          </a:graphicData>
        </a:graphic>
      </p:graphicFrame>
    </p:spTree>
    <p:extLst>
      <p:ext uri="{BB962C8B-B14F-4D97-AF65-F5344CB8AC3E}">
        <p14:creationId xmlns:p14="http://schemas.microsoft.com/office/powerpoint/2010/main" val="16145938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600200"/>
          </a:xfrm>
          <a:solidFill>
            <a:schemeClr val="tx2">
              <a:lumMod val="75000"/>
            </a:schemeClr>
          </a:solidFill>
        </p:spPr>
        <p:txBody>
          <a:bodyPr/>
          <a:lstStyle/>
          <a:p>
            <a:r>
              <a:rPr lang="en-US">
                <a:solidFill>
                  <a:schemeClr val="bg1"/>
                </a:solidFill>
                <a:latin typeface="Verdana"/>
                <a:ea typeface="Verdana"/>
                <a:cs typeface="Verdana"/>
              </a:rPr>
              <a:t>Traits of Effective </a:t>
            </a:r>
            <a:br>
              <a:rPr lang="en-US">
                <a:latin typeface="Verdana" panose="020B0604030504040204" pitchFamily="34" charset="0"/>
                <a:ea typeface="Verdana" panose="020B0604030504040204" pitchFamily="34" charset="0"/>
                <a:cs typeface="Verdana" panose="020B0604030504040204" pitchFamily="34" charset="0"/>
              </a:rPr>
            </a:br>
            <a:r>
              <a:rPr lang="en-US">
                <a:solidFill>
                  <a:schemeClr val="bg1"/>
                </a:solidFill>
                <a:latin typeface="Verdana"/>
                <a:ea typeface="Verdana"/>
                <a:cs typeface="Verdana"/>
              </a:rPr>
              <a:t>Instructors/Advisors</a:t>
            </a:r>
          </a:p>
        </p:txBody>
      </p:sp>
      <p:sp>
        <p:nvSpPr>
          <p:cNvPr id="4" name="Content Placeholder 4">
            <a:extLst>
              <a:ext uri="{FF2B5EF4-FFF2-40B4-BE49-F238E27FC236}">
                <a16:creationId xmlns:a16="http://schemas.microsoft.com/office/drawing/2014/main" id="{38EFB265-6283-4B8C-9472-941C89564346}"/>
              </a:ext>
            </a:extLst>
          </p:cNvPr>
          <p:cNvSpPr txBox="1">
            <a:spLocks/>
          </p:cNvSpPr>
          <p:nvPr/>
        </p:nvSpPr>
        <p:spPr>
          <a:xfrm>
            <a:off x="266700" y="1905000"/>
            <a:ext cx="8610600" cy="4724400"/>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a:ea typeface="Verdana"/>
                <a:cs typeface="Verdana"/>
              </a:rPr>
              <a:t>Communicate a compassionate and caring attitude toward the student</a:t>
            </a: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a:ea typeface="Verdana"/>
                <a:cs typeface="Verdana"/>
              </a:rPr>
              <a:t>Know and adhere to University academic policies and deadlines</a:t>
            </a:r>
            <a:endParaRPr kumimoji="0" lang="en-US" sz="2500" b="0" i="0" u="none" strike="noStrike" kern="1200" cap="none" spc="0" normalizeH="0" baseline="0" noProof="0" dirty="0">
              <a:ln>
                <a:noFill/>
              </a:ln>
              <a:solidFill>
                <a:prstClr val="black"/>
              </a:solidFill>
              <a:effectLst/>
              <a:uLnTx/>
              <a:uFillTx/>
              <a:latin typeface="Calibri"/>
              <a:ea typeface="+mn-lt"/>
              <a:cs typeface="Calibri"/>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a:ea typeface="Verdana"/>
                <a:cs typeface="Verdana"/>
              </a:rPr>
              <a:t>Know program requirements</a:t>
            </a:r>
            <a:endParaRPr kumimoji="0" lang="en-US" sz="2500" b="0" i="0" u="none" strike="noStrike" kern="1200" cap="none" spc="0" normalizeH="0" baseline="0" noProof="0" dirty="0">
              <a:ln>
                <a:noFill/>
              </a:ln>
              <a:solidFill>
                <a:prstClr val="black"/>
              </a:solidFill>
              <a:effectLst/>
              <a:uLnTx/>
              <a:uFillTx/>
              <a:latin typeface="Calibri"/>
              <a:ea typeface="+mn-lt"/>
              <a:cs typeface="Calibri"/>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a:ea typeface="Verdana"/>
                <a:cs typeface="Verdana"/>
              </a:rPr>
              <a:t>Navigate University systems (registration, grades, degree audit)</a:t>
            </a: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a:ea typeface="Verdana"/>
                <a:cs typeface="Verdana"/>
              </a:rPr>
              <a:t>Utilize resources as questions arise</a:t>
            </a:r>
            <a:endParaRPr kumimoji="0" lang="en-US" sz="2500" b="0" i="0" u="none" strike="noStrike" kern="1200" cap="none" spc="0" normalizeH="0" baseline="0" noProof="0" dirty="0">
              <a:ln>
                <a:noFill/>
              </a:ln>
              <a:solidFill>
                <a:prstClr val="black"/>
              </a:solidFill>
              <a:effectLst/>
              <a:uLnTx/>
              <a:uFillTx/>
              <a:latin typeface="Calibri"/>
              <a:ea typeface="+mn-lt"/>
              <a:cs typeface="Calibri"/>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a:ea typeface="Verdana"/>
                <a:cs typeface="Verdana"/>
              </a:rPr>
              <a:t>Ensure that students follow degree plan and register for courses accordingly</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r>
              <a:rPr kumimoji="0" lang="en-US" sz="2500" b="0" i="0" u="none" strike="noStrike" kern="1200" cap="none" spc="0" normalizeH="0" baseline="0" noProof="0" dirty="0">
                <a:ln>
                  <a:noFill/>
                </a:ln>
                <a:solidFill>
                  <a:prstClr val="black"/>
                </a:solidFill>
                <a:effectLst/>
                <a:uLnTx/>
                <a:uFillTx/>
                <a:latin typeface="Verdana"/>
                <a:ea typeface="Verdana"/>
                <a:cs typeface="Verdana"/>
              </a:rPr>
              <a:t>Complete degree audits every semester</a:t>
            </a:r>
            <a:endParaRPr kumimoji="0" lang="en-US" sz="2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dirty="0">
              <a:ln>
                <a:noFill/>
              </a:ln>
              <a:solidFill>
                <a:srgbClr val="EEECE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1800"/>
              </a:spcAft>
              <a:buClrTx/>
              <a:buSzTx/>
              <a:buFont typeface="Arial" pitchFamily="34" charset="0"/>
              <a:buChar char="•"/>
              <a:tabLst/>
              <a:defRPr/>
            </a:pPr>
            <a:endParaRPr kumimoji="0" lang="en-US" sz="2500" b="0" i="0" u="none" strike="noStrike" kern="1200" cap="none" spc="0" normalizeH="0" baseline="0" noProof="0" dirty="0">
              <a:ln>
                <a:noFill/>
              </a:ln>
              <a:solidFill>
                <a:srgbClr val="EEECE1">
                  <a:lumMod val="25000"/>
                </a:srgbClr>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1" indent="0" algn="l" defTabSz="914400" rtl="0" eaLnBrk="1" fontAlgn="auto" latinLnBrk="0" hangingPunct="1">
              <a:lnSpc>
                <a:spcPct val="100000"/>
              </a:lnSpc>
              <a:spcBef>
                <a:spcPts val="0"/>
              </a:spcBef>
              <a:spcAft>
                <a:spcPts val="1800"/>
              </a:spcAft>
              <a:buClrTx/>
              <a:buSzTx/>
              <a:buFont typeface="Arial" pitchFamily="34" charset="0"/>
              <a:buNone/>
              <a:tabLst/>
              <a:defRPr/>
            </a:pPr>
            <a:endParaRPr kumimoji="0" lang="en-US" sz="2800" b="0" i="0" u="none" strike="noStrike" kern="1200" cap="none" spc="0" normalizeH="0" baseline="0" noProof="0" dirty="0">
              <a:ln>
                <a:noFill/>
              </a:ln>
              <a:solidFill>
                <a:srgbClr val="EEECE1">
                  <a:lumMod val="2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03624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16075"/>
          </a:xfrm>
          <a:solidFill>
            <a:schemeClr val="tx2">
              <a:lumMod val="75000"/>
            </a:schemeClr>
          </a:solidFill>
        </p:spPr>
        <p:txBody>
          <a:bodyPr/>
          <a:lstStyle/>
          <a:p>
            <a:r>
              <a:rPr lang="en-US">
                <a:solidFill>
                  <a:schemeClr val="bg1"/>
                </a:solidFill>
                <a:latin typeface="Verdana"/>
                <a:ea typeface="Verdana"/>
                <a:cs typeface="Verdana" panose="020B0604030504040204" pitchFamily="34" charset="0"/>
              </a:rPr>
              <a:t>Initiatives: Implemented </a:t>
            </a:r>
            <a:br>
              <a:rPr lang="en-US">
                <a:solidFill>
                  <a:schemeClr val="bg1"/>
                </a:solidFill>
                <a:latin typeface="Verdana"/>
                <a:ea typeface="Verdana"/>
                <a:cs typeface="Verdana" panose="020B0604030504040204" pitchFamily="34" charset="0"/>
              </a:rPr>
            </a:br>
            <a:r>
              <a:rPr lang="en-US">
                <a:solidFill>
                  <a:schemeClr val="bg1"/>
                </a:solidFill>
                <a:latin typeface="Verdana"/>
                <a:ea typeface="Verdana"/>
                <a:cs typeface="Verdana" panose="020B0604030504040204" pitchFamily="34" charset="0"/>
              </a:rPr>
              <a:t>Fall 2022</a:t>
            </a:r>
            <a:endParaRPr lang="en-US">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192024" y="1828800"/>
            <a:ext cx="8805672" cy="4525963"/>
          </a:xfrm>
        </p:spPr>
        <p:txBody>
          <a:bodyPr vert="horz" lIns="91440" tIns="45720" rIns="91440" bIns="45720" numCol="1" rtlCol="0" anchor="t">
            <a:normAutofit/>
          </a:bodyPr>
          <a:lstStyle/>
          <a:p>
            <a:pPr>
              <a:spcBef>
                <a:spcPts val="0"/>
              </a:spcBef>
              <a:spcAft>
                <a:spcPts val="1800"/>
              </a:spcAft>
              <a:tabLst>
                <a:tab pos="5715000" algn="l"/>
              </a:tabLst>
            </a:pPr>
            <a:r>
              <a:rPr lang="en-US"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Implemented Fall 2022</a:t>
            </a:r>
          </a:p>
          <a:p>
            <a:pPr lvl="1">
              <a:spcBef>
                <a:spcPts val="0"/>
              </a:spcBef>
              <a:spcAft>
                <a:spcPts val="1800"/>
              </a:spcAft>
              <a:tabLst>
                <a:tab pos="5715000" algn="l"/>
              </a:tabLst>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Academic Calendar (</a:t>
            </a: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3"/>
              </a:rPr>
              <a:t>bulletin.andrews.edu</a:t>
            </a: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p>
          <a:p>
            <a:pPr lvl="1">
              <a:spcBef>
                <a:spcPts val="0"/>
              </a:spcBef>
              <a:spcAft>
                <a:spcPts val="1800"/>
              </a:spcAft>
              <a:tabLst>
                <a:tab pos="5715000" algn="l"/>
              </a:tabLst>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Self-Service Banner (</a:t>
            </a: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4"/>
              </a:rPr>
              <a:t>SSB</a:t>
            </a: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en-US" sz="1600" dirty="0">
              <a:solidFill>
                <a:schemeClr val="accent1"/>
              </a:solidFill>
              <a:latin typeface="Verdana" panose="020B0604030504040204" pitchFamily="34" charset="0"/>
              <a:ea typeface="Verdana" panose="020B0604030504040204" pitchFamily="34" charset="0"/>
            </a:endParaRPr>
          </a:p>
          <a:p>
            <a:pPr lvl="1">
              <a:spcBef>
                <a:spcPts val="0"/>
              </a:spcBef>
              <a:spcAft>
                <a:spcPts val="1800"/>
              </a:spcAft>
              <a:tabLst>
                <a:tab pos="5715000" algn="l"/>
              </a:tabLst>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Automation of Roles &amp; Assignments </a:t>
            </a:r>
            <a:r>
              <a:rPr lang="en-US" sz="12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(deans, department chairs, program directors, administrative assistants)</a:t>
            </a:r>
            <a:r>
              <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en-US" sz="1200" dirty="0">
              <a:solidFill>
                <a:schemeClr val="accent1"/>
              </a:solidFill>
              <a:latin typeface="Verdana" panose="020B0604030504040204" pitchFamily="34" charset="0"/>
              <a:ea typeface="Verdana" panose="020B0604030504040204" pitchFamily="34" charset="0"/>
            </a:endParaRPr>
          </a:p>
          <a:p>
            <a:pPr lvl="1">
              <a:spcBef>
                <a:spcPts val="0"/>
              </a:spcBef>
              <a:spcAft>
                <a:spcPts val="1800"/>
              </a:spcAft>
              <a:tabLst>
                <a:tab pos="5715000" algn="l"/>
              </a:tabLst>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Change of Program (online request form)	</a:t>
            </a:r>
            <a:endParaRPr lang="en-US" sz="2000" i="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spcAft>
                <a:spcPts val="1800"/>
              </a:spcAft>
              <a:buNone/>
            </a:pPr>
            <a:endParaRPr lang="en-US" sz="2000" i="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solidFill>
                <a:schemeClr val="bg2">
                  <a:lumMod val="25000"/>
                </a:schemeClr>
              </a:solidFill>
              <a:latin typeface="AkkuratProRegular" panose="02000503030000020004" pitchFamily="50" charset="0"/>
            </a:endParaRPr>
          </a:p>
        </p:txBody>
      </p:sp>
    </p:spTree>
    <p:extLst>
      <p:ext uri="{BB962C8B-B14F-4D97-AF65-F5344CB8AC3E}">
        <p14:creationId xmlns:p14="http://schemas.microsoft.com/office/powerpoint/2010/main" val="1636573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16075"/>
          </a:xfrm>
          <a:solidFill>
            <a:schemeClr val="tx2">
              <a:lumMod val="75000"/>
            </a:schemeClr>
          </a:solidFill>
        </p:spPr>
        <p:txBody>
          <a:bodyPr/>
          <a:lstStyle/>
          <a:p>
            <a:r>
              <a:rPr lang="en-US">
                <a:solidFill>
                  <a:schemeClr val="bg1"/>
                </a:solidFill>
                <a:latin typeface="Verdana" panose="020B0604030504040204" pitchFamily="34" charset="0"/>
                <a:ea typeface="Verdana" panose="020B0604030504040204" pitchFamily="34" charset="0"/>
                <a:cs typeface="Verdana" panose="020B0604030504040204" pitchFamily="34" charset="0"/>
              </a:rPr>
              <a:t>Change of Program</a:t>
            </a:r>
          </a:p>
        </p:txBody>
      </p:sp>
      <p:sp>
        <p:nvSpPr>
          <p:cNvPr id="5" name="Content Placeholder 4"/>
          <p:cNvSpPr>
            <a:spLocks noGrp="1"/>
          </p:cNvSpPr>
          <p:nvPr>
            <p:ph idx="1"/>
          </p:nvPr>
        </p:nvSpPr>
        <p:spPr>
          <a:xfrm>
            <a:off x="457200" y="1828800"/>
            <a:ext cx="8229600" cy="4525963"/>
          </a:xfrm>
        </p:spPr>
        <p:txBody>
          <a:bodyPr vert="horz" lIns="91440" tIns="45720" rIns="91440" bIns="45720" rtlCol="0" anchor="t">
            <a:normAutofit/>
          </a:bodyPr>
          <a:lstStyle/>
          <a:p>
            <a:pPr marL="457200" lvl="1" indent="0">
              <a:spcBef>
                <a:spcPts val="0"/>
              </a:spcBef>
              <a:spcAft>
                <a:spcPts val="1800"/>
              </a:spcAft>
              <a:buNone/>
            </a:pPr>
            <a:endParaRPr lang="en-US" sz="2100" i="1">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solidFill>
                <a:schemeClr val="bg2">
                  <a:lumMod val="25000"/>
                </a:schemeClr>
              </a:solidFill>
              <a:latin typeface="AkkuratProRegular" panose="02000503030000020004" pitchFamily="50" charset="0"/>
            </a:endParaRPr>
          </a:p>
        </p:txBody>
      </p:sp>
      <p:pic>
        <p:nvPicPr>
          <p:cNvPr id="6" name="Picture 5">
            <a:extLst>
              <a:ext uri="{FF2B5EF4-FFF2-40B4-BE49-F238E27FC236}">
                <a16:creationId xmlns:a16="http://schemas.microsoft.com/office/drawing/2014/main" id="{FFC1BDB4-2B20-912B-9258-A9D2E304B69C}"/>
              </a:ext>
            </a:extLst>
          </p:cNvPr>
          <p:cNvPicPr>
            <a:picLocks noChangeAspect="1"/>
          </p:cNvPicPr>
          <p:nvPr/>
        </p:nvPicPr>
        <p:blipFill>
          <a:blip r:embed="rId3"/>
          <a:stretch>
            <a:fillRect/>
          </a:stretch>
        </p:blipFill>
        <p:spPr>
          <a:xfrm>
            <a:off x="0" y="1989434"/>
            <a:ext cx="9144000" cy="4204694"/>
          </a:xfrm>
          <a:prstGeom prst="rect">
            <a:avLst/>
          </a:prstGeom>
        </p:spPr>
      </p:pic>
    </p:spTree>
    <p:extLst>
      <p:ext uri="{BB962C8B-B14F-4D97-AF65-F5344CB8AC3E}">
        <p14:creationId xmlns:p14="http://schemas.microsoft.com/office/powerpoint/2010/main" val="1456348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EFFE3CCB08E449BD3C5D146A9C9A47" ma:contentTypeVersion="7" ma:contentTypeDescription="Create a new document." ma:contentTypeScope="" ma:versionID="e8ffce695a7432fbef920747a625abf0">
  <xsd:schema xmlns:xsd="http://www.w3.org/2001/XMLSchema" xmlns:xs="http://www.w3.org/2001/XMLSchema" xmlns:p="http://schemas.microsoft.com/office/2006/metadata/properties" xmlns:ns2="dc71d1f4-9875-4763-9455-58d4fec0b177" xmlns:ns3="7e6c8fe6-1d1e-4ded-a7d1-0fd668402528" targetNamespace="http://schemas.microsoft.com/office/2006/metadata/properties" ma:root="true" ma:fieldsID="beaac881e30efc82db911ff6d750a4d1" ns2:_="" ns3:_="">
    <xsd:import namespace="dc71d1f4-9875-4763-9455-58d4fec0b177"/>
    <xsd:import namespace="7e6c8fe6-1d1e-4ded-a7d1-0fd6684025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1d1f4-9875-4763-9455-58d4fec0b1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c8fe6-1d1e-4ded-a7d1-0fd6684025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c71d1f4-9875-4763-9455-58d4fec0b177">
      <UserInfo>
        <DisplayName/>
        <AccountId xsi:nil="true"/>
        <AccountType/>
      </UserInfo>
    </SharedWithUsers>
  </documentManagement>
</p:properties>
</file>

<file path=customXml/itemProps1.xml><?xml version="1.0" encoding="utf-8"?>
<ds:datastoreItem xmlns:ds="http://schemas.openxmlformats.org/officeDocument/2006/customXml" ds:itemID="{37F4A113-634A-4866-BDD3-FBEE9DD75F9D}"/>
</file>

<file path=customXml/itemProps2.xml><?xml version="1.0" encoding="utf-8"?>
<ds:datastoreItem xmlns:ds="http://schemas.openxmlformats.org/officeDocument/2006/customXml" ds:itemID="{EC45DB59-0CED-471C-B174-985AB68205F2}">
  <ds:schemaRefs>
    <ds:schemaRef ds:uri="http://schemas.microsoft.com/sharepoint/v3/contenttype/forms"/>
  </ds:schemaRefs>
</ds:datastoreItem>
</file>

<file path=customXml/itemProps3.xml><?xml version="1.0" encoding="utf-8"?>
<ds:datastoreItem xmlns:ds="http://schemas.openxmlformats.org/officeDocument/2006/customXml" ds:itemID="{BD854A5D-A981-4F77-85E2-02C4E2D03164}">
  <ds:schemaRefs>
    <ds:schemaRef ds:uri="http://www.w3.org/XML/1998/namespace"/>
    <ds:schemaRef ds:uri="http://schemas.openxmlformats.org/package/2006/metadata/core-properties"/>
    <ds:schemaRef ds:uri="http://purl.org/dc/dcmitype/"/>
    <ds:schemaRef ds:uri="http://schemas.microsoft.com/office/2006/documentManagement/types"/>
    <ds:schemaRef ds:uri="f38b5afa-4ea6-4b8b-8248-b0ba6e30a1ae"/>
    <ds:schemaRef ds:uri="1f8e9ffb-4698-4c29-ba5a-eee7b11260a3"/>
    <ds:schemaRef ds:uri="http://schemas.microsoft.com/office/2006/metadata/properti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2107</Words>
  <Application>Microsoft Office PowerPoint</Application>
  <PresentationFormat>On-screen Show (4:3)</PresentationFormat>
  <Paragraphs>357</Paragraphs>
  <Slides>21</Slides>
  <Notes>17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AkkuratProRegular</vt:lpstr>
      <vt:lpstr>Arial</vt:lpstr>
      <vt:lpstr>Calibri</vt:lpstr>
      <vt:lpstr>Verdana</vt:lpstr>
      <vt:lpstr>Office Theme</vt:lpstr>
      <vt:lpstr>PowerPoint Presentation</vt:lpstr>
      <vt:lpstr>Office of Academic Records</vt:lpstr>
      <vt:lpstr>Academic Records Overview: What &amp; Who?</vt:lpstr>
      <vt:lpstr>Most Frequently Used</vt:lpstr>
      <vt:lpstr>Academic Records Overview: Where?</vt:lpstr>
      <vt:lpstr>Resource Summary</vt:lpstr>
      <vt:lpstr>Traits of Effective  Instructors/Advisors</vt:lpstr>
      <vt:lpstr>Initiatives: Implemented  Fall 2022</vt:lpstr>
      <vt:lpstr>Change of Program</vt:lpstr>
      <vt:lpstr>New Initiatives &amp; Changes:   Fall 2023</vt:lpstr>
      <vt:lpstr>Semester Timeline</vt:lpstr>
      <vt:lpstr>Important Registration Process Updates (Add) </vt:lpstr>
      <vt:lpstr>Important Registration Process Updates (Drop) </vt:lpstr>
      <vt:lpstr>Registration Overrides</vt:lpstr>
      <vt:lpstr>Registration Timeline</vt:lpstr>
      <vt:lpstr>Grade Policy &amp; Process Updates</vt:lpstr>
      <vt:lpstr>ePetition </vt:lpstr>
      <vt:lpstr>Graduation Deadlines</vt:lpstr>
      <vt:lpstr>Communication to Juniors</vt:lpstr>
      <vt:lpstr>Important Graduation Process Updates, effective Fall 2023</vt:lpstr>
      <vt:lpstr>PowerPoint Presentation</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dc:creator>
  <cp:lastModifiedBy>Aimee Vitangcol Regoso</cp:lastModifiedBy>
  <cp:revision>1</cp:revision>
  <cp:lastPrinted>2017-10-16T21:08:45Z</cp:lastPrinted>
  <dcterms:created xsi:type="dcterms:W3CDTF">2012-04-19T18:34:05Z</dcterms:created>
  <dcterms:modified xsi:type="dcterms:W3CDTF">2023-07-25T19:18:15Z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0x0101002DEFFE3CCB08E449BD3C5D146A9C9A47</vt:lpwstr>
  </property>
  <property fmtid="{D5CDD505-2E9C-101B-9397-08002B2CF9AE}" pid="3" name="Order">
    <vt:r8>3500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