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p:regular r:id="rId28"/>
      <p:bold r:id="rId29"/>
      <p:italic r:id="rId30"/>
      <p:boldItalic r:id="rId31"/>
    </p:embeddedFont>
    <p:embeddedFont>
      <p:font typeface="PT Sans Narrow"/>
      <p:regular r:id="rId32"/>
      <p:bold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customXml" Target="../customXml/item2.xml"/><Relationship Id="rId21" Type="http://schemas.openxmlformats.org/officeDocument/2006/relationships/slide" Target="slides/slide16.xml"/><Relationship Id="rId34" Type="http://schemas.openxmlformats.org/officeDocument/2006/relationships/font" Target="fonts/OpenSans-regular.fntdata"/><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font" Target="fonts/PTSansNarrow-bold.fntdata"/><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customXml" Target="../customXml/item1.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font" Target="fonts/Roboto-bold.fntdata"/><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PTSansNarrow-regular.fntdata"/><Relationship Id="rId37" Type="http://schemas.openxmlformats.org/officeDocument/2006/relationships/font" Target="fonts/OpenSans-boldItalic.fntdata"/><Relationship Id="rId40" Type="http://schemas.openxmlformats.org/officeDocument/2006/relationships/customXml" Target="../customXml/item3.xml"/><Relationship Id="rId23" Type="http://schemas.openxmlformats.org/officeDocument/2006/relationships/slide" Target="slides/slide18.xml"/><Relationship Id="rId28" Type="http://schemas.openxmlformats.org/officeDocument/2006/relationships/font" Target="fonts/Roboto-regular.fntdata"/><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OpenSans-italic.fntdata"/><Relationship Id="rId31" Type="http://schemas.openxmlformats.org/officeDocument/2006/relationships/font" Target="fonts/Roboto-boldItalic.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font" Target="fonts/Roboto-italic.fntdata"/><Relationship Id="rId35" Type="http://schemas.openxmlformats.org/officeDocument/2006/relationships/font" Target="fonts/OpenSans-bold.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ms.office.com/Pages/ResponsePage.aspx?id=uCI5hkx3oUK_3xaz6p2oSL9MUuXdWDFMoNKvK0JXsz9UOU8zR1pLMDJXMlFNOFNBNFhZT0FJWUVWOC4u" TargetMode="External"/><Relationship Id="rId3" Type="http://schemas.openxmlformats.org/officeDocument/2006/relationships/hyperlink" Target="https://www.naceweb.org/career-readiness/competencies/career-readiness-defined/" TargetMode="External"/><Relationship Id="rId4" Type="http://schemas.openxmlformats.org/officeDocument/2006/relationships/hyperlink" Target="http://forms.office.com/Pages/ResponsePage.aspx?id=uCI5hkx3oUK_3xaz6p2oSL9MUuXdWDFMoNKvK0JXsz9UOU8zR1pLMDJXMlFNOFNBNFhZT0FJWUVWOC4u"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5a53f8e03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5a53f8e03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 Strategic plan: Expanding access to support services…with increased focus on mental health, careers and vocation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5b7c58982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5b7c58982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SkilSurvey, online career readiness evaluation tool that provides a career readiness report that </a:t>
            </a:r>
            <a:r>
              <a:rPr lang="en" sz="1500">
                <a:solidFill>
                  <a:srgbClr val="202124"/>
                </a:solidFill>
                <a:highlight>
                  <a:srgbClr val="FFFFFF"/>
                </a:highlight>
                <a:latin typeface="Roboto"/>
                <a:ea typeface="Roboto"/>
                <a:cs typeface="Roboto"/>
                <a:sym typeface="Roboto"/>
              </a:rPr>
              <a:t>provides students feedback on how 'career ready' they are following their internship and discover insights into how they compare to a national sample of other students in 8 competencies.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5b7c58982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5b7c58982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5b7c58982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5b7c58982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5b7c58982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5b7c58982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5b7c58982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5b7c58982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5b7c58982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5b7c58982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5b7c58982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5b7c58982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5b7c58982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5b7c58982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5b7c58982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5b7c58982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5a53f8e03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5a53f8e03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5b7c58982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5b7c58982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National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5a53f8e03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5a53f8e03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000"/>
              </a:lnSpc>
              <a:spcBef>
                <a:spcPts val="1500"/>
              </a:spcBef>
              <a:spcAft>
                <a:spcPts val="0"/>
              </a:spcAft>
              <a:buClr>
                <a:schemeClr val="dk1"/>
              </a:buClr>
              <a:buSzPts val="1100"/>
              <a:buFont typeface="Arial"/>
              <a:buNone/>
            </a:pPr>
            <a:r>
              <a:rPr lang="en" sz="1800">
                <a:solidFill>
                  <a:srgbClr val="BE9549"/>
                </a:solidFill>
                <a:highlight>
                  <a:srgbClr val="FFFFFF"/>
                </a:highlight>
              </a:rPr>
              <a:t>Student Eligibility &amp; </a:t>
            </a:r>
            <a:r>
              <a:rPr lang="en" sz="1800">
                <a:solidFill>
                  <a:srgbClr val="BE9549"/>
                </a:solidFill>
                <a:highlight>
                  <a:srgbClr val="FFFFFF"/>
                </a:highlight>
              </a:rPr>
              <a:t>Commitment</a:t>
            </a:r>
            <a:endParaRPr sz="1800">
              <a:solidFill>
                <a:srgbClr val="BE9549"/>
              </a:solidFill>
              <a:highlight>
                <a:srgbClr val="FFFFFF"/>
              </a:highlight>
            </a:endParaRPr>
          </a:p>
          <a:p>
            <a:pPr indent="-304800" lvl="0" marL="457200" rtl="0" algn="l">
              <a:lnSpc>
                <a:spcPct val="115000"/>
              </a:lnSpc>
              <a:spcBef>
                <a:spcPts val="800"/>
              </a:spcBef>
              <a:spcAft>
                <a:spcPts val="0"/>
              </a:spcAft>
              <a:buClr>
                <a:srgbClr val="333333"/>
              </a:buClr>
              <a:buSzPts val="1200"/>
              <a:buChar char="●"/>
            </a:pPr>
            <a:r>
              <a:rPr lang="en" sz="1200">
                <a:solidFill>
                  <a:srgbClr val="333333"/>
                </a:solidFill>
                <a:highlight>
                  <a:srgbClr val="FFFFFF"/>
                </a:highlight>
              </a:rPr>
              <a:t>Must be a currently enrolled undergraduate student</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Must be employed as a student employee on campus (paid and unpaid positions)</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Must have an identified direct supervisor willing to participate in the program and who has completed and submitted the </a:t>
            </a:r>
            <a:r>
              <a:rPr lang="en" sz="1200">
                <a:solidFill>
                  <a:srgbClr val="3A7BAA"/>
                </a:solidFill>
                <a:highlight>
                  <a:srgbClr val="FFFFFF"/>
                </a:highlight>
                <a:uFill>
                  <a:noFill/>
                </a:uFill>
                <a:hlinkClick r:id="rId2">
                  <a:extLst>
                    <a:ext uri="{A12FA001-AC4F-418D-AE19-62706E023703}">
                      <ahyp:hlinkClr val="tx"/>
                    </a:ext>
                  </a:extLst>
                </a:hlinkClick>
              </a:rPr>
              <a:t>Going on Vocation Application Form</a:t>
            </a:r>
            <a:endParaRPr sz="1200">
              <a:solidFill>
                <a:srgbClr val="3A7BAA"/>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Must have at least 4 semesters remaining</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Attendance at a 2-hour orientation</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Completion of a 10-minute career readiness self </a:t>
            </a:r>
            <a:r>
              <a:rPr lang="en" sz="1200">
                <a:solidFill>
                  <a:srgbClr val="333333"/>
                </a:solidFill>
                <a:highlight>
                  <a:srgbClr val="FFFFFF"/>
                </a:highlight>
              </a:rPr>
              <a:t>evaluation</a:t>
            </a:r>
            <a:r>
              <a:rPr lang="en" sz="1200">
                <a:solidFill>
                  <a:srgbClr val="333333"/>
                </a:solidFill>
                <a:highlight>
                  <a:srgbClr val="FFFFFF"/>
                </a:highlight>
              </a:rPr>
              <a:t> via SkillSurvey each year</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Participation in a student evaluation briefing with supervisor at the end of the year</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Participation</a:t>
            </a:r>
            <a:r>
              <a:rPr lang="en" sz="1200">
                <a:solidFill>
                  <a:srgbClr val="333333"/>
                </a:solidFill>
                <a:highlight>
                  <a:srgbClr val="FFFFFF"/>
                </a:highlight>
              </a:rPr>
              <a:t> in 9 hours of professional development activities each semester </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t/>
            </a:r>
            <a:endParaRPr sz="1200">
              <a:solidFill>
                <a:srgbClr val="333333"/>
              </a:solidFill>
              <a:highlight>
                <a:srgbClr val="FFFFFF"/>
              </a:highlight>
            </a:endParaRPr>
          </a:p>
          <a:p>
            <a:pPr indent="0" lvl="0" marL="457200" rtl="0" algn="l">
              <a:lnSpc>
                <a:spcPct val="115000"/>
              </a:lnSpc>
              <a:spcBef>
                <a:spcPts val="800"/>
              </a:spcBef>
              <a:spcAft>
                <a:spcPts val="0"/>
              </a:spcAft>
              <a:buNone/>
            </a:pPr>
            <a:r>
              <a:rPr lang="en" sz="1800">
                <a:solidFill>
                  <a:srgbClr val="BE9549"/>
                </a:solidFill>
                <a:highlight>
                  <a:srgbClr val="FFFFFF"/>
                </a:highlight>
              </a:rPr>
              <a:t>Supervisor Eligibility &amp; Commitment</a:t>
            </a:r>
            <a:endParaRPr sz="1800">
              <a:solidFill>
                <a:srgbClr val="BE9549"/>
              </a:solidFill>
              <a:highlight>
                <a:srgbClr val="FFFFFF"/>
              </a:highlight>
            </a:endParaRPr>
          </a:p>
          <a:p>
            <a:pPr indent="-304800" lvl="0" marL="457200" rtl="0" algn="l">
              <a:lnSpc>
                <a:spcPct val="115000"/>
              </a:lnSpc>
              <a:spcBef>
                <a:spcPts val="800"/>
              </a:spcBef>
              <a:spcAft>
                <a:spcPts val="0"/>
              </a:spcAft>
              <a:buClr>
                <a:srgbClr val="333333"/>
              </a:buClr>
              <a:buSzPts val="1200"/>
              <a:buChar char="●"/>
            </a:pPr>
            <a:r>
              <a:rPr lang="en" sz="1200">
                <a:solidFill>
                  <a:srgbClr val="333333"/>
                </a:solidFill>
                <a:highlight>
                  <a:srgbClr val="FFFFFF"/>
                </a:highlight>
              </a:rPr>
              <a:t>Identification of </a:t>
            </a:r>
            <a:r>
              <a:rPr lang="en" sz="1200">
                <a:solidFill>
                  <a:srgbClr val="3A7BAA"/>
                </a:solidFill>
                <a:highlight>
                  <a:srgbClr val="FFFFFF"/>
                </a:highlight>
                <a:uFill>
                  <a:noFill/>
                </a:uFill>
                <a:hlinkClick r:id="rId3">
                  <a:extLst>
                    <a:ext uri="{A12FA001-AC4F-418D-AE19-62706E023703}">
                      <ahyp:hlinkClr val="tx"/>
                    </a:ext>
                  </a:extLst>
                </a:hlinkClick>
              </a:rPr>
              <a:t>NACE career readiness competencies</a:t>
            </a:r>
            <a:r>
              <a:rPr lang="en" sz="1200">
                <a:solidFill>
                  <a:srgbClr val="333333"/>
                </a:solidFill>
                <a:highlight>
                  <a:srgbClr val="FFFFFF"/>
                </a:highlight>
              </a:rPr>
              <a:t> for focus of mentorship and development with each student employee</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Attendance at a 2-hour orientation </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Commitment</a:t>
            </a:r>
            <a:r>
              <a:rPr lang="en" sz="1200">
                <a:solidFill>
                  <a:srgbClr val="333333"/>
                </a:solidFill>
                <a:highlight>
                  <a:srgbClr val="FFFFFF"/>
                </a:highlight>
              </a:rPr>
              <a:t> to 20 minutes per month of mentorship meetings (group of individual)</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Completion of a 10-minute student evaluation via SkillSurvey at the end of the year for each student employee</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Completion of a student evaluation for each student employee and briefing with each student at the end of the year</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Completion and </a:t>
            </a:r>
            <a:r>
              <a:rPr lang="en" sz="1200">
                <a:solidFill>
                  <a:srgbClr val="333333"/>
                </a:solidFill>
                <a:highlight>
                  <a:srgbClr val="FFFFFF"/>
                </a:highlight>
              </a:rPr>
              <a:t>submission</a:t>
            </a:r>
            <a:r>
              <a:rPr lang="en" sz="1200">
                <a:solidFill>
                  <a:srgbClr val="333333"/>
                </a:solidFill>
                <a:highlight>
                  <a:srgbClr val="FFFFFF"/>
                </a:highlight>
              </a:rPr>
              <a:t> of the </a:t>
            </a:r>
            <a:r>
              <a:rPr lang="en" sz="1200">
                <a:solidFill>
                  <a:srgbClr val="3A7BAA"/>
                </a:solidFill>
                <a:highlight>
                  <a:srgbClr val="FFFFFF"/>
                </a:highlight>
                <a:uFill>
                  <a:noFill/>
                </a:uFill>
                <a:hlinkClick r:id="rId4">
                  <a:extLst>
                    <a:ext uri="{A12FA001-AC4F-418D-AE19-62706E023703}">
                      <ahyp:hlinkClr val="tx"/>
                    </a:ext>
                  </a:extLst>
                </a:hlinkClick>
              </a:rPr>
              <a:t>Going on Vocation Application form</a:t>
            </a:r>
            <a:r>
              <a:rPr lang="en" sz="1200">
                <a:solidFill>
                  <a:srgbClr val="333333"/>
                </a:solidFill>
                <a:highlight>
                  <a:srgbClr val="FFFFFF"/>
                </a:highlight>
              </a:rPr>
              <a:t> before the deadline on Sept. 1, 2023</a:t>
            </a:r>
            <a:endParaRPr sz="1200">
              <a:solidFill>
                <a:srgbClr val="333333"/>
              </a:solidFill>
              <a:highlight>
                <a:srgbClr val="FFFFFF"/>
              </a:highlight>
            </a:endParaRPr>
          </a:p>
          <a:p>
            <a:pPr indent="0" lvl="0" marL="0" rtl="0" algn="l">
              <a:spcBef>
                <a:spcPts val="80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5a53f8e03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5a53f8e03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5be7f073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5be7f073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5be7f0732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5be7f0732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5be7f0732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5be7f0732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5be7f0732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5be7f0732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5b7c58982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5b7c5898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4325" lvl="0" marL="457200" rtl="0" algn="l">
              <a:lnSpc>
                <a:spcPct val="115000"/>
              </a:lnSpc>
              <a:spcBef>
                <a:spcPts val="0"/>
              </a:spcBef>
              <a:spcAft>
                <a:spcPts val="0"/>
              </a:spcAft>
              <a:buClr>
                <a:srgbClr val="333333"/>
              </a:buClr>
              <a:buSzPts val="1350"/>
              <a:buFont typeface="Times New Roman"/>
              <a:buChar char="●"/>
            </a:pPr>
            <a:r>
              <a:rPr lang="en" sz="1350">
                <a:solidFill>
                  <a:srgbClr val="333333"/>
                </a:solidFill>
                <a:highlight>
                  <a:srgbClr val="FFFFFF"/>
                </a:highlight>
                <a:latin typeface="Times New Roman"/>
                <a:ea typeface="Times New Roman"/>
                <a:cs typeface="Times New Roman"/>
                <a:sym typeface="Times New Roman"/>
              </a:rPr>
              <a:t>“…colleges need to reflect on and embody their central educational missions; they should use all means possible to help students connect with that mission, believe in it, embody it, and gain from it over the course of a lifetime.”- Wendy Fischman and Howard Gardner, Chronicle of Higher Education</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“[students] </a:t>
            </a:r>
            <a:r>
              <a:rPr lang="en" sz="1350">
                <a:solidFill>
                  <a:srgbClr val="333333"/>
                </a:solidFill>
                <a:highlight>
                  <a:srgbClr val="FFFFFF"/>
                </a:highlight>
                <a:latin typeface="Times New Roman"/>
                <a:ea typeface="Times New Roman"/>
                <a:cs typeface="Times New Roman"/>
                <a:sym typeface="Times New Roman"/>
              </a:rPr>
              <a:t>approach college with a “transactional” view — their overarching goal is to build a résumé with stellar grades, which they believe will help them secure a job post-college”- Wendy Fischman and Howard Gardner, Chronicle of Higher Education</a:t>
            </a:r>
            <a:endParaRPr sz="1350">
              <a:solidFill>
                <a:srgbClr val="333333"/>
              </a:solidFill>
              <a:highlight>
                <a:srgbClr val="FFFFFF"/>
              </a:highlight>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Capabilities: “The specific place appointed us in life is determined by our capabilities” - Vocation by GC dept. Of ed.</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Present Activities: “choices of hobbies, part-time work, and school classes indicate interests, aptitudes, amd achievements necessary for success.” - Vocation - GC dept of ed.</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Goal Setting: </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Let God select the place: “God knows the specific occupation and the specific locations where we can best use them.” Vocation by GC Dept. of ed.</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Recognizing God-given opportunities: “When we work along God’s lines, trusting him, He will open up opportunities for career development.” - Vocation by Dept of Ed. GC</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Preparation and Effort: “True success in any line of work in not the result of chance or accident or destiny. It is the outworking of God’s providences, the reward of faith and discretion, or virtue and perseverance.” - PK 486.</a:t>
            </a:r>
            <a:endParaRPr sz="1800">
              <a:solidFill>
                <a:srgbClr val="595959"/>
              </a:solidFill>
            </a:endParaRPr>
          </a:p>
          <a:p>
            <a:pPr indent="0" lvl="0" marL="0" rtl="0" algn="l">
              <a:lnSpc>
                <a:spcPct val="115000"/>
              </a:lnSpc>
              <a:spcBef>
                <a:spcPts val="1200"/>
              </a:spcBef>
              <a:spcAft>
                <a:spcPts val="0"/>
              </a:spcAft>
              <a:buNone/>
            </a:pPr>
            <a:r>
              <a:t/>
            </a:r>
            <a:endParaRPr sz="1350">
              <a:solidFill>
                <a:srgbClr val="333333"/>
              </a:solidFill>
              <a:highlight>
                <a:srgbClr val="FFFFFF"/>
              </a:highlight>
              <a:latin typeface="Times New Roman"/>
              <a:ea typeface="Times New Roman"/>
              <a:cs typeface="Times New Roman"/>
              <a:sym typeface="Times New Roman"/>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5a53f8e0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5a53f8e0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333333"/>
                </a:solidFill>
                <a:highlight>
                  <a:srgbClr val="FFFFFF"/>
                </a:highlight>
              </a:rPr>
              <a:t>Network for Vocation in Undergraduate Education Academy Grant: $18,550 over 2 years</a:t>
            </a:r>
            <a:endParaRPr sz="1200">
              <a:solidFill>
                <a:srgbClr val="333333"/>
              </a:solidFill>
              <a:highlight>
                <a:srgbClr val="FFFFFF"/>
              </a:highlight>
            </a:endParaRPr>
          </a:p>
          <a:p>
            <a:pPr indent="0" lvl="0" marL="0" rtl="0" algn="l">
              <a:lnSpc>
                <a:spcPct val="115000"/>
              </a:lnSpc>
              <a:spcBef>
                <a:spcPts val="1500"/>
              </a:spcBef>
              <a:spcAft>
                <a:spcPts val="0"/>
              </a:spcAft>
              <a:buNone/>
            </a:pPr>
            <a:r>
              <a:rPr lang="en" sz="1200">
                <a:solidFill>
                  <a:srgbClr val="333333"/>
                </a:solidFill>
                <a:highlight>
                  <a:srgbClr val="FFFFFF"/>
                </a:highlight>
              </a:rPr>
              <a:t>Intended to help member colleges and universities strengthen the connection between liberal arts and career preparation. </a:t>
            </a:r>
            <a:endParaRPr sz="1200">
              <a:solidFill>
                <a:srgbClr val="333333"/>
              </a:solidFill>
              <a:highlight>
                <a:srgbClr val="FFFFFF"/>
              </a:highlight>
            </a:endParaRPr>
          </a:p>
          <a:p>
            <a:pPr indent="0" lvl="0" marL="0" rtl="0" algn="l">
              <a:lnSpc>
                <a:spcPct val="115000"/>
              </a:lnSpc>
              <a:spcBef>
                <a:spcPts val="1500"/>
              </a:spcBef>
              <a:spcAft>
                <a:spcPts val="0"/>
              </a:spcAft>
              <a:buNone/>
            </a:pPr>
            <a:r>
              <a:rPr lang="en" sz="1200">
                <a:solidFill>
                  <a:srgbClr val="333333"/>
                </a:solidFill>
                <a:highlight>
                  <a:srgbClr val="FFFFFF"/>
                </a:highlight>
              </a:rPr>
              <a:t>Deepen the intersection between the Center for Faith Engagement, Office of Undergraduate Education and the Career Center</a:t>
            </a:r>
            <a:endParaRPr sz="1200">
              <a:solidFill>
                <a:srgbClr val="333333"/>
              </a:solidFill>
              <a:highlight>
                <a:srgbClr val="FFFFFF"/>
              </a:highlight>
            </a:endParaRPr>
          </a:p>
          <a:p>
            <a:pPr indent="0" lvl="0" marL="0" rtl="0" algn="l">
              <a:lnSpc>
                <a:spcPct val="115000"/>
              </a:lnSpc>
              <a:spcBef>
                <a:spcPts val="1500"/>
              </a:spcBef>
              <a:spcAft>
                <a:spcPts val="0"/>
              </a:spcAft>
              <a:buClr>
                <a:schemeClr val="dk1"/>
              </a:buClr>
              <a:buSzPts val="1100"/>
              <a:buFont typeface="Arial"/>
              <a:buNone/>
            </a:pPr>
            <a:r>
              <a:rPr lang="en" sz="1200">
                <a:solidFill>
                  <a:srgbClr val="333333"/>
                </a:solidFill>
                <a:highlight>
                  <a:srgbClr val="FFFFFF"/>
                </a:highlight>
              </a:rPr>
              <a:t>Identifies and shares best practices for vocational discernment across the university an institutional culture which reflects that understanding of vocation and calling.</a:t>
            </a:r>
            <a:endParaRPr sz="1200">
              <a:solidFill>
                <a:srgbClr val="333333"/>
              </a:solidFill>
              <a:highlight>
                <a:srgbClr val="FFFFFF"/>
              </a:highlight>
            </a:endParaRPr>
          </a:p>
          <a:p>
            <a:pPr indent="0" lvl="0" marL="0" rtl="0" algn="l">
              <a:lnSpc>
                <a:spcPct val="115000"/>
              </a:lnSpc>
              <a:spcBef>
                <a:spcPts val="1500"/>
              </a:spcBef>
              <a:spcAft>
                <a:spcPts val="0"/>
              </a:spcAft>
              <a:buNone/>
            </a:pPr>
            <a:r>
              <a:rPr lang="en" sz="1200">
                <a:solidFill>
                  <a:srgbClr val="333333"/>
                </a:solidFill>
                <a:highlight>
                  <a:srgbClr val="FFFFFF"/>
                </a:highlight>
              </a:rPr>
              <a:t>Aims to establish the practice of teaching vocational exploration: introduced to the curriculum beginning with a redesign of “God and Human Life,” taught by Dr. Rodney Palmer, chair of the Department of Religion &amp; Biblical Languages. The restructured course provides students with an understanding of the concept of vocation and calling from a Christian and theological perspective. It also assists students in their process of self-discovery through an in-depth analysis of how their personal stories, spiritual gifts, talents and strengths correlate with their life, learning, anticipated professions and civic responsibility. These objectives will be assessed through the completion of a spiritual gifts inventory, Strong Interest Inventory and service-learning activity.</a:t>
            </a:r>
            <a:endParaRPr sz="1200">
              <a:solidFill>
                <a:srgbClr val="333333"/>
              </a:solidFill>
              <a:highlight>
                <a:srgbClr val="FFFFFF"/>
              </a:highlight>
            </a:endParaRPr>
          </a:p>
          <a:p>
            <a:pPr indent="0" lvl="0" marL="0" rtl="0" algn="l">
              <a:lnSpc>
                <a:spcPct val="115000"/>
              </a:lnSpc>
              <a:spcBef>
                <a:spcPts val="1500"/>
              </a:spcBef>
              <a:spcAft>
                <a:spcPts val="0"/>
              </a:spcAft>
              <a:buClr>
                <a:schemeClr val="dk1"/>
              </a:buClr>
              <a:buSzPts val="1100"/>
              <a:buFont typeface="Arial"/>
              <a:buNone/>
            </a:pPr>
            <a:r>
              <a:rPr lang="en" sz="1200">
                <a:solidFill>
                  <a:srgbClr val="333333"/>
                </a:solidFill>
                <a:highlight>
                  <a:srgbClr val="FFFFFF"/>
                </a:highlight>
              </a:rPr>
              <a:t>Focus on career readiness through the National Association of Colleges and Employers (NACE) competences.</a:t>
            </a:r>
            <a:endParaRPr sz="1200">
              <a:solidFill>
                <a:srgbClr val="333333"/>
              </a:solidFill>
              <a:highlight>
                <a:srgbClr val="FFFFFF"/>
              </a:highlight>
            </a:endParaRPr>
          </a:p>
          <a:p>
            <a:pPr indent="0" lvl="0" marL="0" rtl="0" algn="l">
              <a:spcBef>
                <a:spcPts val="15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5a53f8e03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5a53f8e03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Must be a current student employee</a:t>
            </a:r>
            <a:endParaRPr/>
          </a:p>
          <a:p>
            <a:pPr indent="0" lvl="0" marL="0" rtl="0" algn="l">
              <a:spcBef>
                <a:spcPts val="0"/>
              </a:spcBef>
              <a:spcAft>
                <a:spcPts val="0"/>
              </a:spcAft>
              <a:buNone/>
            </a:pPr>
            <a:r>
              <a:rPr lang="en"/>
              <a:t>Supervisors must agree to participate in mentorship activities (20 minutes per month)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forms.office.com/Pages/ResponsePage.aspx?id=uCI5hkx3oUK_3xaz6p2oSL9MUuXdWDFMoNKvK0JXsz9UOU8zR1pLMDJXMlFNOFNBNFhZT0FJWUVWOC4u" TargetMode="External"/><Relationship Id="rId4" Type="http://schemas.openxmlformats.org/officeDocument/2006/relationships/hyperlink" Target="http://www.andrews.edu/go/career" TargetMode="External"/><Relationship Id="rId5" Type="http://schemas.openxmlformats.org/officeDocument/2006/relationships/hyperlink" Target="mailto:joydel@andrews.edu" TargetMode="External"/><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A7BAA"/>
        </a:solidFill>
      </p:bgPr>
    </p:bg>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Helping Student Employees Thrive</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333333"/>
                </a:solidFill>
              </a:rPr>
              <a:t>Jos</a:t>
            </a:r>
            <a:r>
              <a:rPr b="1" lang="en">
                <a:solidFill>
                  <a:srgbClr val="333333"/>
                </a:solidFill>
              </a:rPr>
              <a:t>é</a:t>
            </a:r>
            <a:r>
              <a:rPr b="1" lang="en">
                <a:solidFill>
                  <a:srgbClr val="333333"/>
                </a:solidFill>
              </a:rPr>
              <a:t> Bourget and Joydel Trail</a:t>
            </a:r>
            <a:endParaRPr b="1">
              <a:solidFill>
                <a:srgbClr val="3333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Benefits for supervisors</a:t>
            </a:r>
            <a:endParaRPr/>
          </a:p>
        </p:txBody>
      </p:sp>
      <p:sp>
        <p:nvSpPr>
          <p:cNvPr id="121" name="Google Shape;121;p2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Opportunities for future, </a:t>
            </a:r>
            <a:r>
              <a:rPr lang="en"/>
              <a:t>full time</a:t>
            </a:r>
            <a:r>
              <a:rPr lang="en"/>
              <a:t> employee talent pool</a:t>
            </a:r>
            <a:endParaRPr/>
          </a:p>
          <a:p>
            <a:pPr indent="0" lvl="0" marL="0" rtl="0" algn="l">
              <a:spcBef>
                <a:spcPts val="1200"/>
              </a:spcBef>
              <a:spcAft>
                <a:spcPts val="0"/>
              </a:spcAft>
              <a:buNone/>
            </a:pPr>
            <a:r>
              <a:rPr lang="en"/>
              <a:t>Advancement of AU Strategic Plan</a:t>
            </a:r>
            <a:endParaRPr/>
          </a:p>
          <a:p>
            <a:pPr indent="0" lvl="0" marL="0" rtl="0" algn="l">
              <a:spcBef>
                <a:spcPts val="1200"/>
              </a:spcBef>
              <a:spcAft>
                <a:spcPts val="0"/>
              </a:spcAft>
              <a:buNone/>
            </a:pPr>
            <a:r>
              <a:rPr lang="en"/>
              <a:t>Enhanced leadership skills</a:t>
            </a:r>
            <a:endParaRPr/>
          </a:p>
          <a:p>
            <a:pPr indent="0" lvl="0" marL="0" rtl="0" algn="l">
              <a:spcBef>
                <a:spcPts val="1200"/>
              </a:spcBef>
              <a:spcAft>
                <a:spcPts val="0"/>
              </a:spcAft>
              <a:buNone/>
            </a:pPr>
            <a:r>
              <a:rPr lang="en"/>
              <a:t>Attractive incentive for recruitment</a:t>
            </a:r>
            <a:endParaRPr/>
          </a:p>
          <a:p>
            <a:pPr indent="0" lvl="0" marL="0" rtl="0" algn="l">
              <a:spcBef>
                <a:spcPts val="1200"/>
              </a:spcBef>
              <a:spcAft>
                <a:spcPts val="0"/>
              </a:spcAft>
              <a:buNone/>
            </a:pPr>
            <a:r>
              <a:rPr lang="en"/>
              <a:t>Access to lunch and learns (Oct. 18, Nov. 8)</a:t>
            </a:r>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Spring 2023 Pilot</a:t>
            </a:r>
            <a:endParaRPr/>
          </a:p>
        </p:txBody>
      </p:sp>
      <p:sp>
        <p:nvSpPr>
          <p:cNvPr id="127" name="Google Shape;127;p23"/>
          <p:cNvSpPr txBox="1"/>
          <p:nvPr>
            <p:ph idx="1" type="body"/>
          </p:nvPr>
        </p:nvSpPr>
        <p:spPr>
          <a:xfrm>
            <a:off x="311700" y="1152475"/>
            <a:ext cx="5561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CFE Student Employees</a:t>
            </a:r>
            <a:endParaRPr/>
          </a:p>
          <a:p>
            <a:pPr indent="0" lvl="0" marL="0" rtl="0" algn="l">
              <a:spcBef>
                <a:spcPts val="1200"/>
              </a:spcBef>
              <a:spcAft>
                <a:spcPts val="0"/>
              </a:spcAft>
              <a:buNone/>
            </a:pPr>
            <a:r>
              <a:rPr lang="en"/>
              <a:t>SkillSurvey evaluation</a:t>
            </a:r>
            <a:endParaRPr/>
          </a:p>
          <a:p>
            <a:pPr indent="0" lvl="0" marL="0" rtl="0" algn="l">
              <a:spcBef>
                <a:spcPts val="1200"/>
              </a:spcBef>
              <a:spcAft>
                <a:spcPts val="1200"/>
              </a:spcAft>
              <a:buNone/>
            </a:pPr>
            <a:r>
              <a:rPr lang="en"/>
              <a:t>39 students, 92.9% would work with students again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674750" y="575950"/>
            <a:ext cx="8047200" cy="63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Career Readiness Ratings at a Glance - Evaluator Feedback</a:t>
            </a:r>
            <a:endParaRPr sz="2420"/>
          </a:p>
        </p:txBody>
      </p:sp>
      <p:sp>
        <p:nvSpPr>
          <p:cNvPr id="133" name="Google Shape;133;p24"/>
          <p:cNvSpPr txBox="1"/>
          <p:nvPr>
            <p:ph idx="1" type="body"/>
          </p:nvPr>
        </p:nvSpPr>
        <p:spPr>
          <a:xfrm>
            <a:off x="311700" y="1152475"/>
            <a:ext cx="6806700" cy="34164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Clr>
                <a:schemeClr val="dk1"/>
              </a:buClr>
              <a:buSzPct val="45833"/>
              <a:buFont typeface="Arial"/>
              <a:buNone/>
            </a:pPr>
            <a:r>
              <a:rPr b="1" lang="en" sz="2400">
                <a:solidFill>
                  <a:srgbClr val="EA7124"/>
                </a:solidFill>
              </a:rPr>
              <a:t>Highest rating behaviors</a:t>
            </a:r>
            <a:endParaRPr b="1" sz="2400">
              <a:solidFill>
                <a:srgbClr val="EA7124"/>
              </a:solidFill>
            </a:endParaRPr>
          </a:p>
          <a:p>
            <a:pPr indent="0" lvl="0" marL="12700" rtl="0" algn="l">
              <a:spcBef>
                <a:spcPts val="300"/>
              </a:spcBef>
              <a:spcAft>
                <a:spcPts val="0"/>
              </a:spcAft>
              <a:buClr>
                <a:schemeClr val="dk1"/>
              </a:buClr>
              <a:buSzPct val="78571"/>
              <a:buFont typeface="Arial"/>
              <a:buNone/>
            </a:pPr>
            <a:r>
              <a:rPr lang="en" sz="1400">
                <a:solidFill>
                  <a:schemeClr val="dk1"/>
                </a:solidFill>
              </a:rPr>
              <a:t>1.</a:t>
            </a:r>
            <a:r>
              <a:rPr lang="en" sz="1400">
                <a:solidFill>
                  <a:srgbClr val="7F7F7F"/>
                </a:solidFill>
              </a:rPr>
              <a:t>Treat other people, including those of different backgrounds, beliefs, and gender, with fairness and respect</a:t>
            </a:r>
            <a:endParaRPr sz="1400">
              <a:solidFill>
                <a:srgbClr val="7F7F7F"/>
              </a:solidFill>
            </a:endParaRPr>
          </a:p>
          <a:p>
            <a:pPr indent="0" lvl="0" marL="12700" rtl="0" algn="l">
              <a:spcBef>
                <a:spcPts val="300"/>
              </a:spcBef>
              <a:spcAft>
                <a:spcPts val="0"/>
              </a:spcAft>
              <a:buClr>
                <a:schemeClr val="dk1"/>
              </a:buClr>
              <a:buSzPct val="78571"/>
              <a:buFont typeface="Arial"/>
              <a:buNone/>
            </a:pPr>
            <a:r>
              <a:rPr lang="en" sz="1400">
                <a:solidFill>
                  <a:schemeClr val="dk1"/>
                </a:solidFill>
              </a:rPr>
              <a:t>2.</a:t>
            </a:r>
            <a:r>
              <a:rPr lang="en" sz="1400">
                <a:solidFill>
                  <a:srgbClr val="7F7F7F"/>
                </a:solidFill>
              </a:rPr>
              <a:t>Show a high level of dedication toward doing a good job</a:t>
            </a:r>
            <a:endParaRPr sz="1400">
              <a:solidFill>
                <a:srgbClr val="7F7F7F"/>
              </a:solidFill>
            </a:endParaRPr>
          </a:p>
          <a:p>
            <a:pPr indent="0" lvl="0" marL="12700" rtl="0" algn="l">
              <a:spcBef>
                <a:spcPts val="300"/>
              </a:spcBef>
              <a:spcAft>
                <a:spcPts val="0"/>
              </a:spcAft>
              <a:buClr>
                <a:schemeClr val="dk1"/>
              </a:buClr>
              <a:buSzPct val="78571"/>
              <a:buFont typeface="Arial"/>
              <a:buNone/>
            </a:pPr>
            <a:r>
              <a:rPr lang="en" sz="1400">
                <a:solidFill>
                  <a:schemeClr val="dk1"/>
                </a:solidFill>
              </a:rPr>
              <a:t>3.</a:t>
            </a:r>
            <a:r>
              <a:rPr lang="en" sz="1400">
                <a:solidFill>
                  <a:srgbClr val="7F7F7F"/>
                </a:solidFill>
              </a:rPr>
              <a:t>Demonstrate dependability (e.g., report consistently, and on time, for work or meetings)</a:t>
            </a:r>
            <a:endParaRPr sz="1400">
              <a:solidFill>
                <a:srgbClr val="7F7F7F"/>
              </a:solidFill>
            </a:endParaRPr>
          </a:p>
          <a:p>
            <a:pPr indent="0" lvl="0" marL="12700" rtl="0" algn="l">
              <a:spcBef>
                <a:spcPts val="300"/>
              </a:spcBef>
              <a:spcAft>
                <a:spcPts val="0"/>
              </a:spcAft>
              <a:buClr>
                <a:schemeClr val="dk1"/>
              </a:buClr>
              <a:buSzPct val="78571"/>
              <a:buFont typeface="Arial"/>
              <a:buNone/>
            </a:pPr>
            <a:r>
              <a:rPr lang="en" sz="1400">
                <a:solidFill>
                  <a:schemeClr val="dk1"/>
                </a:solidFill>
              </a:rPr>
              <a:t>4.</a:t>
            </a:r>
            <a:r>
              <a:rPr lang="en" sz="1400">
                <a:solidFill>
                  <a:srgbClr val="7F7F7F"/>
                </a:solidFill>
              </a:rPr>
              <a:t>Write in a way that conforms to the basic principles of spelling, grammar, and punctuation</a:t>
            </a:r>
            <a:endParaRPr sz="1400">
              <a:solidFill>
                <a:srgbClr val="7F7F7F"/>
              </a:solidFill>
            </a:endParaRPr>
          </a:p>
          <a:p>
            <a:pPr indent="0" lvl="0" marL="12700" rtl="0" algn="l">
              <a:spcBef>
                <a:spcPts val="300"/>
              </a:spcBef>
              <a:spcAft>
                <a:spcPts val="0"/>
              </a:spcAft>
              <a:buNone/>
            </a:pPr>
            <a:r>
              <a:rPr lang="en" sz="1400">
                <a:solidFill>
                  <a:schemeClr val="dk1"/>
                </a:solidFill>
              </a:rPr>
              <a:t>5.</a:t>
            </a:r>
            <a:r>
              <a:rPr lang="en" sz="1400">
                <a:solidFill>
                  <a:srgbClr val="7F7F7F"/>
                </a:solidFill>
              </a:rPr>
              <a:t>Have an attention to detail, resulting in few if any errors in their work</a:t>
            </a:r>
            <a:endParaRPr sz="1400">
              <a:solidFill>
                <a:srgbClr val="7F7F7F"/>
              </a:solidFill>
            </a:endParaRPr>
          </a:p>
          <a:p>
            <a:pPr indent="0" lvl="0" marL="12700" rtl="0" algn="l">
              <a:spcBef>
                <a:spcPts val="300"/>
              </a:spcBef>
              <a:spcAft>
                <a:spcPts val="0"/>
              </a:spcAft>
              <a:buClr>
                <a:schemeClr val="dk1"/>
              </a:buClr>
              <a:buSzPct val="78571"/>
              <a:buFont typeface="Arial"/>
              <a:buNone/>
            </a:pPr>
            <a:r>
              <a:t/>
            </a:r>
            <a:endParaRPr sz="1400">
              <a:solidFill>
                <a:srgbClr val="7F7F7F"/>
              </a:solidFill>
            </a:endParaRPr>
          </a:p>
          <a:p>
            <a:pPr indent="0" lvl="0" marL="457200" rtl="0" algn="ctr">
              <a:spcBef>
                <a:spcPts val="600"/>
              </a:spcBef>
              <a:spcAft>
                <a:spcPts val="0"/>
              </a:spcAft>
              <a:buClr>
                <a:schemeClr val="dk1"/>
              </a:buClr>
              <a:buSzPct val="45833"/>
              <a:buFont typeface="Arial"/>
              <a:buNone/>
            </a:pPr>
            <a:r>
              <a:rPr b="1" lang="en" sz="2400">
                <a:solidFill>
                  <a:srgbClr val="EA7124"/>
                </a:solidFill>
              </a:rPr>
              <a:t>Lowest rating behaviors</a:t>
            </a:r>
            <a:endParaRPr b="1" sz="2400">
              <a:solidFill>
                <a:srgbClr val="EA7124"/>
              </a:solidFill>
            </a:endParaRPr>
          </a:p>
          <a:p>
            <a:pPr indent="0" lvl="0" marL="12700" rtl="0" algn="l">
              <a:spcBef>
                <a:spcPts val="600"/>
              </a:spcBef>
              <a:spcAft>
                <a:spcPts val="0"/>
              </a:spcAft>
              <a:buClr>
                <a:schemeClr val="dk1"/>
              </a:buClr>
              <a:buSzPct val="78571"/>
              <a:buFont typeface="Arial"/>
              <a:buNone/>
            </a:pPr>
            <a:r>
              <a:rPr lang="en" sz="1400">
                <a:solidFill>
                  <a:schemeClr val="dk1"/>
                </a:solidFill>
              </a:rPr>
              <a:t>1.</a:t>
            </a:r>
            <a:r>
              <a:rPr lang="en" sz="1400">
                <a:solidFill>
                  <a:srgbClr val="7F7F7F"/>
                </a:solidFill>
              </a:rPr>
              <a:t>Accurately summarize and interpret data</a:t>
            </a:r>
            <a:endParaRPr sz="1400">
              <a:solidFill>
                <a:srgbClr val="7F7F7F"/>
              </a:solidFill>
            </a:endParaRPr>
          </a:p>
          <a:p>
            <a:pPr indent="0" lvl="0" marL="12700" rtl="0" algn="l">
              <a:spcBef>
                <a:spcPts val="300"/>
              </a:spcBef>
              <a:spcAft>
                <a:spcPts val="0"/>
              </a:spcAft>
              <a:buClr>
                <a:schemeClr val="dk1"/>
              </a:buClr>
              <a:buSzPct val="78571"/>
              <a:buFont typeface="Arial"/>
              <a:buNone/>
            </a:pPr>
            <a:r>
              <a:rPr lang="en" sz="1400">
                <a:solidFill>
                  <a:schemeClr val="dk1"/>
                </a:solidFill>
              </a:rPr>
              <a:t>2.</a:t>
            </a:r>
            <a:r>
              <a:rPr lang="en" sz="1400">
                <a:solidFill>
                  <a:srgbClr val="7F7F7F"/>
                </a:solidFill>
              </a:rPr>
              <a:t>Use innovative thinking to go beyond traditional methods</a:t>
            </a:r>
            <a:endParaRPr sz="1400">
              <a:solidFill>
                <a:srgbClr val="7F7F7F"/>
              </a:solidFill>
            </a:endParaRPr>
          </a:p>
          <a:p>
            <a:pPr indent="0" lvl="0" marL="12700" rtl="0" algn="l">
              <a:spcBef>
                <a:spcPts val="300"/>
              </a:spcBef>
              <a:spcAft>
                <a:spcPts val="0"/>
              </a:spcAft>
              <a:buClr>
                <a:schemeClr val="dk1"/>
              </a:buClr>
              <a:buSzPct val="78571"/>
              <a:buFont typeface="Arial"/>
              <a:buNone/>
            </a:pPr>
            <a:r>
              <a:rPr lang="en" sz="1400">
                <a:solidFill>
                  <a:schemeClr val="dk1"/>
                </a:solidFill>
              </a:rPr>
              <a:t>3.</a:t>
            </a:r>
            <a:r>
              <a:rPr lang="en" sz="1400">
                <a:solidFill>
                  <a:srgbClr val="7F7F7F"/>
                </a:solidFill>
              </a:rPr>
              <a:t>Use technology to improve efficiency and productivity of their work</a:t>
            </a:r>
            <a:endParaRPr sz="1400">
              <a:solidFill>
                <a:srgbClr val="7F7F7F"/>
              </a:solidFill>
            </a:endParaRPr>
          </a:p>
          <a:p>
            <a:pPr indent="0" lvl="0" marL="12700" rtl="0" algn="l">
              <a:spcBef>
                <a:spcPts val="300"/>
              </a:spcBef>
              <a:spcAft>
                <a:spcPts val="0"/>
              </a:spcAft>
              <a:buClr>
                <a:schemeClr val="dk1"/>
              </a:buClr>
              <a:buSzPct val="78571"/>
              <a:buFont typeface="Arial"/>
              <a:buNone/>
            </a:pPr>
            <a:r>
              <a:rPr lang="en" sz="1400">
                <a:solidFill>
                  <a:schemeClr val="dk1"/>
                </a:solidFill>
              </a:rPr>
              <a:t>4.</a:t>
            </a:r>
            <a:r>
              <a:rPr lang="en" sz="1400">
                <a:solidFill>
                  <a:srgbClr val="7F7F7F"/>
                </a:solidFill>
              </a:rPr>
              <a:t>Show an awareness of own strengths and areas for development</a:t>
            </a:r>
            <a:endParaRPr sz="1400">
              <a:solidFill>
                <a:srgbClr val="7F7F7F"/>
              </a:solidFill>
            </a:endParaRPr>
          </a:p>
          <a:p>
            <a:pPr indent="0" lvl="0" marL="12700" rtl="0" algn="l">
              <a:spcBef>
                <a:spcPts val="300"/>
              </a:spcBef>
              <a:spcAft>
                <a:spcPts val="0"/>
              </a:spcAft>
              <a:buClr>
                <a:schemeClr val="dk1"/>
              </a:buClr>
              <a:buSzPct val="78571"/>
              <a:buFont typeface="Arial"/>
              <a:buNone/>
            </a:pPr>
            <a:r>
              <a:rPr lang="en" sz="1400">
                <a:solidFill>
                  <a:schemeClr val="dk1"/>
                </a:solidFill>
              </a:rPr>
              <a:t>5.</a:t>
            </a:r>
            <a:r>
              <a:rPr lang="en" sz="1400">
                <a:solidFill>
                  <a:srgbClr val="7F7F7F"/>
                </a:solidFill>
              </a:rPr>
              <a:t>Multi-task well in a fast-paced environment</a:t>
            </a:r>
            <a:endParaRPr sz="1400">
              <a:solidFill>
                <a:srgbClr val="7F7F7F"/>
              </a:solidFill>
            </a:endParaRPr>
          </a:p>
          <a:p>
            <a:pPr indent="0" lvl="0" marL="0" rtl="0" algn="l">
              <a:spcBef>
                <a:spcPts val="300"/>
              </a:spcBef>
              <a:spcAft>
                <a:spcPts val="1200"/>
              </a:spcAft>
              <a:buNone/>
            </a:pPr>
            <a:r>
              <a:t/>
            </a:r>
            <a:endParaRPr/>
          </a:p>
        </p:txBody>
      </p:sp>
      <p:pic>
        <p:nvPicPr>
          <p:cNvPr id="134" name="Google Shape;134;p24"/>
          <p:cNvPicPr preferRelativeResize="0"/>
          <p:nvPr/>
        </p:nvPicPr>
        <p:blipFill>
          <a:blip r:embed="rId3">
            <a:alphaModFix/>
          </a:blip>
          <a:stretch>
            <a:fillRect/>
          </a:stretch>
        </p:blipFill>
        <p:spPr>
          <a:xfrm>
            <a:off x="6279325" y="2244500"/>
            <a:ext cx="2966100" cy="18792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National </a:t>
            </a:r>
            <a:r>
              <a:rPr lang="en"/>
              <a:t>Comparison</a:t>
            </a:r>
            <a:endParaRPr/>
          </a:p>
        </p:txBody>
      </p:sp>
      <p:pic>
        <p:nvPicPr>
          <p:cNvPr id="140" name="Google Shape;140;p25"/>
          <p:cNvPicPr preferRelativeResize="0"/>
          <p:nvPr/>
        </p:nvPicPr>
        <p:blipFill>
          <a:blip r:embed="rId3">
            <a:alphaModFix/>
          </a:blip>
          <a:stretch>
            <a:fillRect/>
          </a:stretch>
        </p:blipFill>
        <p:spPr>
          <a:xfrm>
            <a:off x="311700" y="1155825"/>
            <a:ext cx="8550377" cy="37107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254775"/>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Overall Average Rating by Competency</a:t>
            </a:r>
            <a:endParaRPr/>
          </a:p>
        </p:txBody>
      </p:sp>
      <p:pic>
        <p:nvPicPr>
          <p:cNvPr id="146" name="Google Shape;146;p26"/>
          <p:cNvPicPr preferRelativeResize="0"/>
          <p:nvPr/>
        </p:nvPicPr>
        <p:blipFill>
          <a:blip r:embed="rId3">
            <a:alphaModFix/>
          </a:blip>
          <a:stretch>
            <a:fillRect/>
          </a:stretch>
        </p:blipFill>
        <p:spPr>
          <a:xfrm>
            <a:off x="891275" y="862575"/>
            <a:ext cx="7132150" cy="4011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435875" y="3686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Evaluator Comments on Students’ Areas of Strengths</a:t>
            </a:r>
            <a:endParaRPr/>
          </a:p>
        </p:txBody>
      </p:sp>
      <p:pic>
        <p:nvPicPr>
          <p:cNvPr id="152" name="Google Shape;152;p27"/>
          <p:cNvPicPr preferRelativeResize="0"/>
          <p:nvPr/>
        </p:nvPicPr>
        <p:blipFill>
          <a:blip r:embed="rId3">
            <a:alphaModFix/>
          </a:blip>
          <a:stretch>
            <a:fillRect/>
          </a:stretch>
        </p:blipFill>
        <p:spPr>
          <a:xfrm>
            <a:off x="983750" y="1094550"/>
            <a:ext cx="7042977" cy="35873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8"/>
          <p:cNvPicPr preferRelativeResize="0"/>
          <p:nvPr/>
        </p:nvPicPr>
        <p:blipFill>
          <a:blip r:embed="rId3">
            <a:alphaModFix/>
          </a:blip>
          <a:stretch>
            <a:fillRect/>
          </a:stretch>
        </p:blipFill>
        <p:spPr>
          <a:xfrm>
            <a:off x="623717" y="175925"/>
            <a:ext cx="8029058" cy="4516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9"/>
          <p:cNvPicPr preferRelativeResize="0"/>
          <p:nvPr/>
        </p:nvPicPr>
        <p:blipFill>
          <a:blip r:embed="rId3">
            <a:alphaModFix/>
          </a:blip>
          <a:stretch>
            <a:fillRect/>
          </a:stretch>
        </p:blipFill>
        <p:spPr>
          <a:xfrm>
            <a:off x="447075" y="138725"/>
            <a:ext cx="8175800" cy="4598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30"/>
          <p:cNvPicPr preferRelativeResize="0"/>
          <p:nvPr/>
        </p:nvPicPr>
        <p:blipFill>
          <a:blip r:embed="rId3">
            <a:alphaModFix/>
          </a:blip>
          <a:stretch>
            <a:fillRect/>
          </a:stretch>
        </p:blipFill>
        <p:spPr>
          <a:xfrm>
            <a:off x="322275" y="216025"/>
            <a:ext cx="8375926" cy="47114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31"/>
          <p:cNvPicPr preferRelativeResize="0"/>
          <p:nvPr/>
        </p:nvPicPr>
        <p:blipFill>
          <a:blip r:embed="rId3">
            <a:alphaModFix/>
          </a:blip>
          <a:stretch>
            <a:fillRect/>
          </a:stretch>
        </p:blipFill>
        <p:spPr>
          <a:xfrm>
            <a:off x="476075" y="117975"/>
            <a:ext cx="8191850" cy="4607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Vocational Discernment</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 vocation is an approach to a particular life role that is oriented toward demonstrating or deriving a sense of purpose, or meaningfulness, and that holds other-oriented values and goals as primary sources of motivation.” (Dik &amp; Duffy, 2009) </a:t>
            </a:r>
            <a:endParaRPr/>
          </a:p>
          <a:p>
            <a:pPr indent="-342900" lvl="0" marL="457200" rtl="0" algn="l">
              <a:spcBef>
                <a:spcPts val="0"/>
              </a:spcBef>
              <a:spcAft>
                <a:spcPts val="0"/>
              </a:spcAft>
              <a:buSzPts val="1800"/>
              <a:buChar char="●"/>
            </a:pPr>
            <a:r>
              <a:rPr lang="en"/>
              <a:t>Why am I here? In this city? In this job? In this church? In this club? In this group?</a:t>
            </a:r>
            <a:endParaRPr/>
          </a:p>
          <a:p>
            <a:pPr indent="-342900" lvl="0" marL="457200" rtl="0" algn="l">
              <a:spcBef>
                <a:spcPts val="0"/>
              </a:spcBef>
              <a:spcAft>
                <a:spcPts val="0"/>
              </a:spcAft>
              <a:buSzPts val="1800"/>
              <a:buChar char="●"/>
            </a:pPr>
            <a:r>
              <a:rPr lang="en"/>
              <a:t>Where should I be going? What should I be doing? How should I be living my life?</a:t>
            </a:r>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32"/>
          <p:cNvPicPr preferRelativeResize="0"/>
          <p:nvPr/>
        </p:nvPicPr>
        <p:blipFill>
          <a:blip r:embed="rId3">
            <a:alphaModFix/>
          </a:blip>
          <a:stretch>
            <a:fillRect/>
          </a:stretch>
        </p:blipFill>
        <p:spPr>
          <a:xfrm>
            <a:off x="383875" y="215937"/>
            <a:ext cx="8376250" cy="4711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it works</a:t>
            </a:r>
            <a:endParaRPr/>
          </a:p>
        </p:txBody>
      </p:sp>
      <p:sp>
        <p:nvSpPr>
          <p:cNvPr id="183" name="Google Shape;183;p3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Student Employee supervisor opt-in</a:t>
            </a:r>
            <a:endParaRPr/>
          </a:p>
          <a:p>
            <a:pPr indent="-342900" lvl="0" marL="457200" rtl="0" algn="l">
              <a:spcBef>
                <a:spcPts val="0"/>
              </a:spcBef>
              <a:spcAft>
                <a:spcPts val="0"/>
              </a:spcAft>
              <a:buSzPts val="1800"/>
              <a:buChar char="●"/>
            </a:pPr>
            <a:r>
              <a:rPr lang="en"/>
              <a:t>Identify NACE competencies for mentorship</a:t>
            </a:r>
            <a:endParaRPr/>
          </a:p>
          <a:p>
            <a:pPr indent="-342900" lvl="0" marL="457200" rtl="0" algn="l">
              <a:spcBef>
                <a:spcPts val="0"/>
              </a:spcBef>
              <a:spcAft>
                <a:spcPts val="0"/>
              </a:spcAft>
              <a:buSzPts val="1800"/>
              <a:buChar char="●"/>
            </a:pPr>
            <a:r>
              <a:rPr lang="en"/>
              <a:t>Semesterly 2-hour orientation</a:t>
            </a:r>
            <a:endParaRPr/>
          </a:p>
          <a:p>
            <a:pPr indent="-342900" lvl="0" marL="457200" rtl="0" algn="l">
              <a:spcBef>
                <a:spcPts val="0"/>
              </a:spcBef>
              <a:spcAft>
                <a:spcPts val="0"/>
              </a:spcAft>
              <a:buSzPts val="1800"/>
              <a:buChar char="●"/>
            </a:pPr>
            <a:r>
              <a:rPr lang="en"/>
              <a:t>Conduct monthly, 20-minute 1:1 or group mentorship meetings</a:t>
            </a:r>
            <a:endParaRPr/>
          </a:p>
          <a:p>
            <a:pPr indent="-342900" lvl="0" marL="457200" rtl="0" algn="l">
              <a:spcBef>
                <a:spcPts val="0"/>
              </a:spcBef>
              <a:spcAft>
                <a:spcPts val="0"/>
              </a:spcAft>
              <a:buSzPts val="1800"/>
              <a:buChar char="●"/>
            </a:pPr>
            <a:r>
              <a:rPr lang="en"/>
              <a:t>Student evaluations</a:t>
            </a:r>
            <a:endParaRPr/>
          </a:p>
          <a:p>
            <a:pPr indent="-342900" lvl="0" marL="457200" rtl="0" algn="l">
              <a:spcBef>
                <a:spcPts val="0"/>
              </a:spcBef>
              <a:spcAft>
                <a:spcPts val="0"/>
              </a:spcAft>
              <a:buSzPts val="1800"/>
              <a:buChar char="●"/>
            </a:pPr>
            <a:r>
              <a:rPr lang="en"/>
              <a:t>Students </a:t>
            </a:r>
            <a:r>
              <a:rPr lang="en"/>
              <a:t>participate</a:t>
            </a:r>
            <a:r>
              <a:rPr lang="en"/>
              <a:t> in professional development (led by Career Center, CFE, Dept. of Religion)</a:t>
            </a:r>
            <a:endParaRPr/>
          </a:p>
          <a:p>
            <a:pPr indent="-317500" lvl="1" marL="914400" rtl="0" algn="l">
              <a:spcBef>
                <a:spcPts val="0"/>
              </a:spcBef>
              <a:spcAft>
                <a:spcPts val="0"/>
              </a:spcAft>
              <a:buSzPts val="1400"/>
              <a:buChar char="○"/>
            </a:pPr>
            <a:r>
              <a:rPr lang="en"/>
              <a:t>Speaker Series, Lunch and Learns, Career Coaching Sessions, Reflection exercise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participate</a:t>
            </a:r>
            <a:endParaRPr/>
          </a:p>
        </p:txBody>
      </p:sp>
      <p:sp>
        <p:nvSpPr>
          <p:cNvPr id="189" name="Google Shape;189;p3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77500" lnSpcReduction="20000"/>
          </a:bodyPr>
          <a:lstStyle/>
          <a:p>
            <a:pPr indent="-317182" lvl="0" marL="457200" rtl="0" algn="l">
              <a:spcBef>
                <a:spcPts val="0"/>
              </a:spcBef>
              <a:spcAft>
                <a:spcPts val="0"/>
              </a:spcAft>
              <a:buSzPct val="100000"/>
              <a:buChar char="●"/>
            </a:pPr>
            <a:r>
              <a:rPr lang="en"/>
              <a:t>Submit </a:t>
            </a:r>
            <a:r>
              <a:rPr lang="en" u="sng">
                <a:solidFill>
                  <a:schemeClr val="hlink"/>
                </a:solidFill>
                <a:hlinkClick r:id="rId3"/>
              </a:rPr>
              <a:t>Going on Vocation Application Form</a:t>
            </a:r>
            <a:r>
              <a:rPr lang="en"/>
              <a:t> </a:t>
            </a:r>
            <a:endParaRPr/>
          </a:p>
          <a:p>
            <a:pPr indent="0" lvl="0" marL="457200" rtl="0" algn="l">
              <a:spcBef>
                <a:spcPts val="1200"/>
              </a:spcBef>
              <a:spcAft>
                <a:spcPts val="0"/>
              </a:spcAft>
              <a:buNone/>
            </a:pPr>
            <a:r>
              <a:t/>
            </a:r>
            <a:endParaRPr/>
          </a:p>
          <a:p>
            <a:pPr indent="-317182" lvl="0" marL="457200" rtl="0" algn="l">
              <a:spcBef>
                <a:spcPts val="1200"/>
              </a:spcBef>
              <a:spcAft>
                <a:spcPts val="0"/>
              </a:spcAft>
              <a:buSzPct val="100000"/>
              <a:buChar char="●"/>
            </a:pPr>
            <a:r>
              <a:rPr lang="en" u="sng">
                <a:solidFill>
                  <a:schemeClr val="hlink"/>
                </a:solidFill>
                <a:hlinkClick r:id="rId4"/>
              </a:rPr>
              <a:t>www.andrews.edu/go/career</a:t>
            </a:r>
            <a:endParaRPr/>
          </a:p>
          <a:p>
            <a:pPr indent="-297497" lvl="1" marL="914400" rtl="0" algn="l">
              <a:spcBef>
                <a:spcPts val="0"/>
              </a:spcBef>
              <a:spcAft>
                <a:spcPts val="0"/>
              </a:spcAft>
              <a:buSzPct val="100000"/>
              <a:buChar char="○"/>
            </a:pPr>
            <a:r>
              <a:rPr lang="en"/>
              <a:t>Going on Vocation page</a:t>
            </a:r>
            <a:endParaRPr/>
          </a:p>
          <a:p>
            <a:pPr indent="0" lvl="0" marL="0" rtl="0" algn="l">
              <a:spcBef>
                <a:spcPts val="1200"/>
              </a:spcBef>
              <a:spcAft>
                <a:spcPts val="0"/>
              </a:spcAft>
              <a:buNone/>
            </a:pPr>
            <a:r>
              <a:t/>
            </a:r>
            <a:endParaRPr/>
          </a:p>
          <a:p>
            <a:pPr indent="-317182" lvl="0" marL="457200" rtl="0" algn="l">
              <a:spcBef>
                <a:spcPts val="1200"/>
              </a:spcBef>
              <a:spcAft>
                <a:spcPts val="0"/>
              </a:spcAft>
              <a:buSzPct val="100000"/>
              <a:buChar char="●"/>
            </a:pPr>
            <a:r>
              <a:rPr lang="en"/>
              <a:t>Deadline: Sept. 1</a:t>
            </a:r>
            <a:endParaRPr/>
          </a:p>
          <a:p>
            <a:pPr indent="0" lvl="0" marL="457200" rtl="0" algn="l">
              <a:spcBef>
                <a:spcPts val="1200"/>
              </a:spcBef>
              <a:spcAft>
                <a:spcPts val="0"/>
              </a:spcAft>
              <a:buNone/>
            </a:pPr>
            <a:r>
              <a:t/>
            </a:r>
            <a:endParaRPr/>
          </a:p>
          <a:p>
            <a:pPr indent="-317182" lvl="0" marL="457200" rtl="0" algn="l">
              <a:spcBef>
                <a:spcPts val="1200"/>
              </a:spcBef>
              <a:spcAft>
                <a:spcPts val="0"/>
              </a:spcAft>
              <a:buSzPct val="100000"/>
              <a:buChar char="●"/>
            </a:pPr>
            <a:r>
              <a:rPr lang="en"/>
              <a:t>Contact: Joydel Trail</a:t>
            </a:r>
            <a:endParaRPr/>
          </a:p>
          <a:p>
            <a:pPr indent="-297497" lvl="1" marL="914400" rtl="0" algn="l">
              <a:spcBef>
                <a:spcPts val="0"/>
              </a:spcBef>
              <a:spcAft>
                <a:spcPts val="0"/>
              </a:spcAft>
              <a:buSzPct val="100000"/>
              <a:buChar char="○"/>
            </a:pPr>
            <a:r>
              <a:rPr lang="en"/>
              <a:t> </a:t>
            </a:r>
            <a:r>
              <a:rPr lang="en" u="sng">
                <a:solidFill>
                  <a:schemeClr val="hlink"/>
                </a:solidFill>
                <a:hlinkClick r:id="rId5"/>
              </a:rPr>
              <a:t>joydel@andrews.edu</a:t>
            </a:r>
            <a:r>
              <a:rPr lang="en"/>
              <a:t>, (269) 471-6214</a:t>
            </a:r>
            <a:endParaRPr/>
          </a:p>
          <a:p>
            <a:pPr indent="0" lvl="0" marL="0" rtl="0" algn="l">
              <a:spcBef>
                <a:spcPts val="1200"/>
              </a:spcBef>
              <a:spcAft>
                <a:spcPts val="1200"/>
              </a:spcAft>
              <a:buNone/>
            </a:pPr>
            <a:r>
              <a:t/>
            </a:r>
            <a:endParaRPr/>
          </a:p>
        </p:txBody>
      </p:sp>
      <p:pic>
        <p:nvPicPr>
          <p:cNvPr id="190" name="Google Shape;190;p34"/>
          <p:cNvPicPr preferRelativeResize="0"/>
          <p:nvPr/>
        </p:nvPicPr>
        <p:blipFill>
          <a:blip r:embed="rId6">
            <a:alphaModFix/>
          </a:blip>
          <a:stretch>
            <a:fillRect/>
          </a:stretch>
        </p:blipFill>
        <p:spPr>
          <a:xfrm>
            <a:off x="5970450" y="1336500"/>
            <a:ext cx="2629576" cy="26295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Vocation - A Biblical Basis</a:t>
            </a:r>
            <a:endParaRPr/>
          </a:p>
        </p:txBody>
      </p:sp>
      <p:sp>
        <p:nvSpPr>
          <p:cNvPr id="79" name="Google Shape;79;p1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t>
            </a:r>
            <a:r>
              <a:rPr lang="en"/>
              <a:t>I therefore, the prisoner of the Lord, beseech you that ye walk worthy of the vocation wherewith ye are called,” Ephesians 4:1 KJV</a:t>
            </a:r>
            <a:endParaRPr/>
          </a:p>
          <a:p>
            <a:pPr indent="0" lvl="0" marL="0" rtl="0" algn="l">
              <a:spcBef>
                <a:spcPts val="1200"/>
              </a:spcBef>
              <a:spcAft>
                <a:spcPts val="0"/>
              </a:spcAft>
              <a:buNone/>
            </a:pPr>
            <a:r>
              <a:rPr lang="en"/>
              <a:t>“As a prisoner for the Lord, then, I urge you to live a life worthy of the calling you have received.” Ephesians 4:1 NIV</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Vocation - Adventist Education</a:t>
            </a:r>
            <a:endParaRPr/>
          </a:p>
        </p:txBody>
      </p:sp>
      <p:sp>
        <p:nvSpPr>
          <p:cNvPr id="85" name="Google Shape;85;p1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God will accept the youth with their talent and their wealth of affection, if they will consecrate themselves to Him. They may reach to the highest point of intellectual greatness; and if balanced by religious principle, they can carry forward the work which Christ came from heaven to accomplish. </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Vocation - Adventist Education</a:t>
            </a:r>
            <a:endParaRPr/>
          </a:p>
        </p:txBody>
      </p:sp>
      <p:sp>
        <p:nvSpPr>
          <p:cNvPr id="91" name="Google Shape;91;p1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students at our colleges have valuable privileges, not only of obtaining a knowledge of the sciences, but also of learning </a:t>
            </a:r>
            <a:r>
              <a:rPr b="1" lang="en"/>
              <a:t>how to cultivate and practice virtues</a:t>
            </a:r>
            <a:r>
              <a:rPr lang="en"/>
              <a:t> which will give them symmetrical characters. </a:t>
            </a:r>
            <a:endParaRPr/>
          </a:p>
          <a:p>
            <a:pPr indent="0" lvl="0" marL="0" rtl="0" algn="l">
              <a:spcBef>
                <a:spcPts val="1200"/>
              </a:spcBef>
              <a:spcAft>
                <a:spcPts val="1200"/>
              </a:spcAft>
              <a:buNone/>
            </a:pPr>
            <a:r>
              <a:rPr lang="en"/>
              <a:t>They are God's responsible moral agents. The talents of wealth, station, and intellect are given of God in trust to man for his wise improvement. These varied trusts He has distributed proportionately to the known powers and capacities of His servants, to every man his work.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Vocation - Adventist Education</a:t>
            </a:r>
            <a:endParaRPr/>
          </a:p>
        </p:txBody>
      </p:sp>
      <p:sp>
        <p:nvSpPr>
          <p:cNvPr id="97" name="Google Shape;97;p1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And the Giver expects returns according to the gifts. The humblest gift is not to be despised. Everyone has </a:t>
            </a:r>
            <a:r>
              <a:rPr b="1" lang="en"/>
              <a:t>his peculiar sphere and vocation</a:t>
            </a:r>
            <a:r>
              <a:rPr lang="en"/>
              <a:t>. He who makes the most of his God-given opportunities will return to the Giver, in their improvement, an interest proportionate to the entrusted capital. </a:t>
            </a:r>
            <a:endParaRPr/>
          </a:p>
          <a:p>
            <a:pPr indent="0" lvl="0" marL="0" rtl="0" algn="l">
              <a:spcBef>
                <a:spcPts val="1200"/>
              </a:spcBef>
              <a:spcAft>
                <a:spcPts val="0"/>
              </a:spcAft>
              <a:buNone/>
            </a:pPr>
            <a:r>
              <a:rPr lang="en"/>
              <a:t>The Lord does not reward the large amount of labor. He does not regard the greatness of the work so much as the fidelity with which it is done. The good and faithful servant is rewarded. As we cultivate the powers God has given us, we shall increase in knowledge and perception. </a:t>
            </a:r>
            <a:endParaRPr/>
          </a:p>
          <a:p>
            <a:pPr indent="0" lvl="0" marL="0" rtl="0" algn="l">
              <a:spcBef>
                <a:spcPts val="1200"/>
              </a:spcBef>
              <a:spcAft>
                <a:spcPts val="0"/>
              </a:spcAft>
              <a:buNone/>
            </a:pPr>
            <a:r>
              <a:rPr i="1" lang="en"/>
              <a:t>Counsels to parents, teachers, and students pg 512</a:t>
            </a:r>
            <a:endParaRPr i="1"/>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importance of Vocational Discernment for students</a:t>
            </a:r>
            <a:endParaRPr/>
          </a:p>
        </p:txBody>
      </p:sp>
      <p:sp>
        <p:nvSpPr>
          <p:cNvPr id="103" name="Google Shape;103;p1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Capabilities</a:t>
            </a:r>
            <a:endParaRPr/>
          </a:p>
          <a:p>
            <a:pPr indent="-342900" lvl="0" marL="457200" rtl="0" algn="l">
              <a:spcBef>
                <a:spcPts val="0"/>
              </a:spcBef>
              <a:spcAft>
                <a:spcPts val="0"/>
              </a:spcAft>
              <a:buSzPts val="1800"/>
              <a:buChar char="●"/>
            </a:pPr>
            <a:r>
              <a:rPr lang="en"/>
              <a:t>Present </a:t>
            </a:r>
            <a:r>
              <a:rPr lang="en"/>
              <a:t>A</a:t>
            </a:r>
            <a:r>
              <a:rPr lang="en"/>
              <a:t>ctivities</a:t>
            </a:r>
            <a:endParaRPr/>
          </a:p>
          <a:p>
            <a:pPr indent="-342900" lvl="0" marL="457200" rtl="0" algn="l">
              <a:spcBef>
                <a:spcPts val="0"/>
              </a:spcBef>
              <a:spcAft>
                <a:spcPts val="0"/>
              </a:spcAft>
              <a:buSzPts val="1800"/>
              <a:buChar char="●"/>
            </a:pPr>
            <a:r>
              <a:rPr lang="en"/>
              <a:t>Goal Setting</a:t>
            </a:r>
            <a:endParaRPr/>
          </a:p>
          <a:p>
            <a:pPr indent="-342900" lvl="0" marL="457200" rtl="0" algn="l">
              <a:spcBef>
                <a:spcPts val="0"/>
              </a:spcBef>
              <a:spcAft>
                <a:spcPts val="0"/>
              </a:spcAft>
              <a:buSzPts val="1800"/>
              <a:buChar char="●"/>
            </a:pPr>
            <a:r>
              <a:rPr lang="en"/>
              <a:t>Decision making</a:t>
            </a:r>
            <a:endParaRPr/>
          </a:p>
          <a:p>
            <a:pPr indent="-342900" lvl="0" marL="457200" rtl="0" algn="l">
              <a:spcBef>
                <a:spcPts val="0"/>
              </a:spcBef>
              <a:spcAft>
                <a:spcPts val="0"/>
              </a:spcAft>
              <a:buSzPts val="1800"/>
              <a:buChar char="●"/>
            </a:pPr>
            <a:r>
              <a:rPr lang="en"/>
              <a:t>Recognizing God-given opportunities</a:t>
            </a:r>
            <a:endParaRPr/>
          </a:p>
          <a:p>
            <a:pPr indent="-342900" lvl="0" marL="457200" rtl="0" algn="l">
              <a:spcBef>
                <a:spcPts val="0"/>
              </a:spcBef>
              <a:spcAft>
                <a:spcPts val="0"/>
              </a:spcAft>
              <a:buSzPts val="1800"/>
              <a:buChar char="●"/>
            </a:pPr>
            <a:r>
              <a:rPr lang="en"/>
              <a:t>Preparation</a:t>
            </a:r>
            <a:r>
              <a:rPr lang="en"/>
              <a:t> and Effort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GOV Overview</a:t>
            </a:r>
            <a:endParaRPr/>
          </a:p>
        </p:txBody>
      </p:sp>
      <p:sp>
        <p:nvSpPr>
          <p:cNvPr id="109" name="Google Shape;109;p2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NetVUE grant </a:t>
            </a:r>
            <a:endParaRPr/>
          </a:p>
          <a:p>
            <a:pPr indent="0" lvl="0" marL="0" rtl="0" algn="l">
              <a:spcBef>
                <a:spcPts val="1200"/>
              </a:spcBef>
              <a:spcAft>
                <a:spcPts val="0"/>
              </a:spcAft>
              <a:buNone/>
            </a:pPr>
            <a:r>
              <a:rPr lang="en"/>
              <a:t>Leverage student employment</a:t>
            </a:r>
            <a:endParaRPr/>
          </a:p>
          <a:p>
            <a:pPr indent="0" lvl="0" marL="0" rtl="0" algn="l">
              <a:spcBef>
                <a:spcPts val="1200"/>
              </a:spcBef>
              <a:spcAft>
                <a:spcPts val="0"/>
              </a:spcAft>
              <a:buNone/>
            </a:pPr>
            <a:r>
              <a:rPr lang="en"/>
              <a:t>Mentorship</a:t>
            </a:r>
            <a:endParaRPr/>
          </a:p>
          <a:p>
            <a:pPr indent="0" lvl="0" marL="0" rtl="0" algn="l">
              <a:spcBef>
                <a:spcPts val="1200"/>
              </a:spcBef>
              <a:spcAft>
                <a:spcPts val="1200"/>
              </a:spcAft>
              <a:buNone/>
            </a:pPr>
            <a:r>
              <a:rPr lang="en"/>
              <a:t>Vocational discernment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Benefits for students</a:t>
            </a:r>
            <a:endParaRPr/>
          </a:p>
        </p:txBody>
      </p:sp>
      <p:sp>
        <p:nvSpPr>
          <p:cNvPr id="115" name="Google Shape;115;p2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Experiential learning</a:t>
            </a:r>
            <a:endParaRPr/>
          </a:p>
          <a:p>
            <a:pPr indent="0" lvl="0" marL="0" rtl="0" algn="l">
              <a:spcBef>
                <a:spcPts val="1200"/>
              </a:spcBef>
              <a:spcAft>
                <a:spcPts val="0"/>
              </a:spcAft>
              <a:buNone/>
            </a:pPr>
            <a:r>
              <a:rPr lang="en"/>
              <a:t>Mentorship</a:t>
            </a:r>
            <a:endParaRPr/>
          </a:p>
          <a:p>
            <a:pPr indent="0" lvl="0" marL="0" rtl="0" algn="l">
              <a:spcBef>
                <a:spcPts val="1200"/>
              </a:spcBef>
              <a:spcAft>
                <a:spcPts val="0"/>
              </a:spcAft>
              <a:buNone/>
            </a:pPr>
            <a:r>
              <a:rPr lang="en"/>
              <a:t>Possible future opportunities</a:t>
            </a:r>
            <a:endParaRPr/>
          </a:p>
          <a:p>
            <a:pPr indent="0" lvl="0" marL="0" rtl="0" algn="l">
              <a:spcBef>
                <a:spcPts val="1200"/>
              </a:spcBef>
              <a:spcAft>
                <a:spcPts val="0"/>
              </a:spcAft>
              <a:buNone/>
            </a:pPr>
            <a:r>
              <a:rPr lang="en"/>
              <a:t>Professional networking</a:t>
            </a:r>
            <a:endParaRPr/>
          </a:p>
          <a:p>
            <a:pPr indent="0" lvl="0" marL="0" rtl="0" algn="l">
              <a:spcBef>
                <a:spcPts val="1200"/>
              </a:spcBef>
              <a:spcAft>
                <a:spcPts val="1200"/>
              </a:spcAft>
              <a:buNone/>
            </a:pPr>
            <a:r>
              <a:rPr lang="en"/>
              <a:t>Potential financial gain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EFFE3CCB08E449BD3C5D146A9C9A47" ma:contentTypeVersion="7" ma:contentTypeDescription="Create a new document." ma:contentTypeScope="" ma:versionID="e8ffce695a7432fbef920747a625abf0">
  <xsd:schema xmlns:xsd="http://www.w3.org/2001/XMLSchema" xmlns:xs="http://www.w3.org/2001/XMLSchema" xmlns:p="http://schemas.microsoft.com/office/2006/metadata/properties" xmlns:ns2="dc71d1f4-9875-4763-9455-58d4fec0b177" xmlns:ns3="7e6c8fe6-1d1e-4ded-a7d1-0fd668402528" targetNamespace="http://schemas.microsoft.com/office/2006/metadata/properties" ma:root="true" ma:fieldsID="beaac881e30efc82db911ff6d750a4d1" ns2:_="" ns3:_="">
    <xsd:import namespace="dc71d1f4-9875-4763-9455-58d4fec0b177"/>
    <xsd:import namespace="7e6c8fe6-1d1e-4ded-a7d1-0fd6684025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71d1f4-9875-4763-9455-58d4fec0b17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6c8fe6-1d1e-4ded-a7d1-0fd66840252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CC3A35-65B2-4698-B23C-AF7D440778C3}"/>
</file>

<file path=customXml/itemProps2.xml><?xml version="1.0" encoding="utf-8"?>
<ds:datastoreItem xmlns:ds="http://schemas.openxmlformats.org/officeDocument/2006/customXml" ds:itemID="{53A4BAC5-8FAA-4581-822A-45B39DAA230C}"/>
</file>

<file path=customXml/itemProps3.xml><?xml version="1.0" encoding="utf-8"?>
<ds:datastoreItem xmlns:ds="http://schemas.openxmlformats.org/officeDocument/2006/customXml" ds:itemID="{AB6B2E7A-5ABF-4149-986F-773F90717653}"/>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0x0101002DEFFE3CCB08E449BD3C5D146A9C9A47</vt:lpwstr>
  </property>
</Properties>
</file>