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3" r:id="rId2"/>
    <p:sldId id="264" r:id="rId3"/>
    <p:sldId id="257" r:id="rId4"/>
    <p:sldId id="267" r:id="rId5"/>
    <p:sldId id="270" r:id="rId6"/>
    <p:sldId id="274" r:id="rId7"/>
    <p:sldId id="269" r:id="rId8"/>
    <p:sldId id="261" r:id="rId9"/>
    <p:sldId id="265" r:id="rId10"/>
    <p:sldId id="262" r:id="rId11"/>
    <p:sldId id="268" r:id="rId12"/>
    <p:sldId id="278" r:id="rId13"/>
    <p:sldId id="266" r:id="rId14"/>
    <p:sldId id="277" r:id="rId15"/>
  </p:sldIdLst>
  <p:sldSz cx="9144000" cy="5715000" type="screen16x10"/>
  <p:notesSz cx="6858000" cy="9144000"/>
  <p:defaultTextStyle>
    <a:defPPr>
      <a:defRPr lang="en-US"/>
    </a:defPPr>
    <a:lvl1pPr algn="l" defTabSz="3556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355600" indent="101600" algn="l" defTabSz="3556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712788" indent="201613" algn="l" defTabSz="3556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068388" indent="303213" algn="l" defTabSz="3556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425575" indent="403225" algn="l" defTabSz="3556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45"/>
    <p:restoredTop sz="95037" autoAdjust="0"/>
  </p:normalViewPr>
  <p:slideViewPr>
    <p:cSldViewPr snapToGrid="0" snapToObjects="1">
      <p:cViewPr varScale="1">
        <p:scale>
          <a:sx n="129" d="100"/>
          <a:sy n="129" d="100"/>
        </p:scale>
        <p:origin x="1170" y="120"/>
      </p:cViewPr>
      <p:guideLst>
        <p:guide orient="horz" pos="180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384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rolll\Desktop\Enrollment%20and%20Registration%20Survey%20results\Top%201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rolll\Desktop\Enrollment%20and%20Registration%20Survey%20results\Top%201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Sheet1!$B$34</c:f>
              <c:strCache>
                <c:ptCount val="1"/>
                <c:pt idx="0">
                  <c:v>Undergraduate (N=257)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Sheet1!$A$43:$A$47</c:f>
              <c:strCache>
                <c:ptCount val="5"/>
                <c:pt idx="0">
                  <c:v>Hunger</c:v>
                </c:pt>
                <c:pt idx="1">
                  <c:v>Health</c:v>
                </c:pt>
                <c:pt idx="2">
                  <c:v>Employment</c:v>
                </c:pt>
                <c:pt idx="3">
                  <c:v>Transportation</c:v>
                </c:pt>
                <c:pt idx="4">
                  <c:v>Anxiety</c:v>
                </c:pt>
              </c:strCache>
            </c:strRef>
          </c:cat>
          <c:val>
            <c:numRef>
              <c:f>Sheet1!$B$43:$B$47</c:f>
              <c:numCache>
                <c:formatCode>0%</c:formatCode>
                <c:ptCount val="5"/>
                <c:pt idx="0">
                  <c:v>7.8E-2</c:v>
                </c:pt>
                <c:pt idx="1">
                  <c:v>7.8E-2</c:v>
                </c:pt>
                <c:pt idx="2">
                  <c:v>0.109</c:v>
                </c:pt>
                <c:pt idx="3">
                  <c:v>0.121</c:v>
                </c:pt>
                <c:pt idx="4">
                  <c:v>0.253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E5-4EE4-8ACC-9A47DD75F1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09107120"/>
        <c:axId val="609093808"/>
      </c:barChart>
      <c:catAx>
        <c:axId val="6091071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093808"/>
        <c:crosses val="autoZero"/>
        <c:auto val="1"/>
        <c:lblAlgn val="ctr"/>
        <c:lblOffset val="100"/>
        <c:noMultiLvlLbl val="0"/>
      </c:catAx>
      <c:valAx>
        <c:axId val="609093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107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Sheet1!$B$51</c:f>
              <c:strCache>
                <c:ptCount val="1"/>
                <c:pt idx="0">
                  <c:v>Graduate (N=396)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Sheet1!$A$60:$A$64</c:f>
              <c:strCache>
                <c:ptCount val="5"/>
                <c:pt idx="0">
                  <c:v>Transportation</c:v>
                </c:pt>
                <c:pt idx="1">
                  <c:v>Health</c:v>
                </c:pt>
                <c:pt idx="2">
                  <c:v>Other</c:v>
                </c:pt>
                <c:pt idx="3">
                  <c:v>Anxiety</c:v>
                </c:pt>
                <c:pt idx="4">
                  <c:v>Employment</c:v>
                </c:pt>
              </c:strCache>
            </c:strRef>
          </c:cat>
          <c:val>
            <c:numRef>
              <c:f>Sheet1!$B$60:$B$64</c:f>
              <c:numCache>
                <c:formatCode>0%</c:formatCode>
                <c:ptCount val="5"/>
                <c:pt idx="0">
                  <c:v>7.8E-2</c:v>
                </c:pt>
                <c:pt idx="1">
                  <c:v>8.3000000000000004E-2</c:v>
                </c:pt>
                <c:pt idx="2">
                  <c:v>9.0999999999999998E-2</c:v>
                </c:pt>
                <c:pt idx="3">
                  <c:v>0.13100000000000001</c:v>
                </c:pt>
                <c:pt idx="4">
                  <c:v>0.157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C9-4631-B034-47B8BE1FA2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37003872"/>
        <c:axId val="837015104"/>
      </c:barChart>
      <c:catAx>
        <c:axId val="8370038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7015104"/>
        <c:crosses val="autoZero"/>
        <c:auto val="1"/>
        <c:lblAlgn val="ctr"/>
        <c:lblOffset val="100"/>
        <c:noMultiLvlLbl val="0"/>
      </c:catAx>
      <c:valAx>
        <c:axId val="837015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7003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1811E26-B17B-4032-895B-F6653D12B9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356616" eaLnBrk="1" hangingPunct="1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FAFC63-326E-4AD2-9ED3-B386766AC3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356616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DA294C7F-5E58-420D-85C6-045799E7F410}" type="datetime1">
              <a:rPr lang="en-US" altLang="en-US"/>
              <a:pPr>
                <a:defRPr/>
              </a:pPr>
              <a:t>8/22/2023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67723C-9A7F-4960-A0CA-FDFC6BFECE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defTabSz="356616" eaLnBrk="1" hangingPunct="1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7082D1-1650-401B-8C11-5EBDA90DC5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EA35759-2FB7-4299-A240-9738458EB7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FC80A06-8085-4FDF-890B-3A6BF5B533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356616" eaLnBrk="1" hangingPunct="1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EF13A-1297-464A-B9D2-FB8EC9982DF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356616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B4962D4-39C8-44BE-8180-51DB255423BF}" type="datetime1">
              <a:rPr lang="en-US" altLang="en-US"/>
              <a:pPr>
                <a:defRPr/>
              </a:pPr>
              <a:t>8/22/2023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D686D8D-9E17-4AD9-B0A9-9305E21BE1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739B484-6453-446F-823A-15FADAE0C6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3EDDEE-A310-416C-AADA-6C8FF093611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356616" eaLnBrk="1" hangingPunct="1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50A998-407E-4F9D-856D-ABA0A1161D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ADA63F1-3BFD-47A9-BE87-C9484A0E6B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3556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355600" algn="l" defTabSz="3556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712788" algn="l" defTabSz="3556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068388" algn="l" defTabSz="3556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425575" algn="l" defTabSz="3556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1783080" algn="l" defTabSz="356616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356616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356616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356616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B9243C85-2BB9-4DF5-B10E-6A133D5101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A6D17B39-1CE7-4576-8D30-610839A9E4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9B48999-B34D-42FB-BE6C-6E3EAA2C9567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E3B0354D-ADB9-4D35-8307-393142A38F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E7B3B061-CEFC-4C49-A7CF-EE444C85DD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B57336A-9D65-4034-A089-7562547D7D41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C275524C-9BE6-4BF3-ACFA-6F28CB2EEE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9BB3C35D-814A-4E3E-81FF-C58A48D897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68F67FA-7B5B-4477-A590-2D7FEEE40C78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DA63F1-3BFD-47A9-BE87-C9484A0E6B82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9062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DA63F1-3BFD-47A9-BE87-C9484A0E6B82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882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DA63F1-3BFD-47A9-BE87-C9484A0E6B82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5754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AE73D188-15BB-4CDE-B540-2E43EB8C6D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D0214A98-072A-4163-983B-1EFE2F9C33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148D1F0-983E-4DCF-AC86-91CF339CC07E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DA63F1-3BFD-47A9-BE87-C9484A0E6B82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7651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6505EFD6-F063-459C-833C-2202EEEDAF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687388"/>
            <a:ext cx="54864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B4B33AA-635D-4688-93BE-BAF318960C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DEB1589-FC06-4846-AF48-F867C9DA6760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821749EA-F9E2-4A14-B7D3-DB206AE9FA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586CDA7E-86E5-4C84-A49B-25E3B6CC53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6B64F36-533A-4811-BEB3-59A46469AD57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21D19F99-6001-4AF2-95A4-89E3AA9C3F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2C0CA014-F1E0-41A2-897A-0A765E7801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503371C-4BE2-451C-B903-1D54F3B25B8C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DA63F1-3BFD-47A9-BE87-C9484A0E6B82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8591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DA63F1-3BFD-47A9-BE87-C9484A0E6B82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4922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947A8DA9-3826-4984-97A6-FCA21B1B07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323BC156-F7A2-4D47-91E5-79801DAD77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072693D-39E2-4A6F-BA5E-26EF0149DA7F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—BLUE">
    <p:bg>
      <p:bgPr>
        <a:solidFill>
          <a:srgbClr val="0067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12CDE2C0-C873-4B57-B66E-7429A852E6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560388"/>
            <a:ext cx="167481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60120" y="2473855"/>
            <a:ext cx="7531698" cy="1225021"/>
          </a:xfr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960120" y="3698875"/>
            <a:ext cx="7531697" cy="952500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tx1">
                    <a:alpha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58559FE-DD3C-44A9-8F85-8B73E2D621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0438" y="5105400"/>
            <a:ext cx="2133600" cy="304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8D499A4-A83F-4B8A-9A9B-767BE7F68847}" type="datetime1">
              <a:rPr lang="en-US" altLang="en-US"/>
              <a:pPr>
                <a:defRPr/>
              </a:pPr>
              <a:t>8/22/2023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5638B7-971C-4FB1-9451-143FF8B30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8075" y="5105400"/>
            <a:ext cx="2895600" cy="304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7E7A1E-3BE3-49F5-BC7D-92D7531F7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94038" y="5105400"/>
            <a:ext cx="554037" cy="304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E96CCFF-B25B-46E9-BB89-0DA9360514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3607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rgbClr val="B5A25F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4A4964-2B45-4F58-98C0-C7676DCD8B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75" y="4857750"/>
            <a:ext cx="1506538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21896"/>
            <a:ext cx="3811588" cy="533135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55031"/>
            <a:ext cx="3811588" cy="255687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21896"/>
            <a:ext cx="3812322" cy="533135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55031"/>
            <a:ext cx="3812323" cy="255687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85801" y="571500"/>
            <a:ext cx="7771547" cy="952500"/>
          </a:xfrm>
        </p:spPr>
        <p:txBody>
          <a:bodyPr/>
          <a:lstStyle>
            <a:lvl1pPr>
              <a:defRPr>
                <a:solidFill>
                  <a:srgbClr val="0067A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528D5DEF-436B-4C7E-868D-953E3A638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5106988"/>
            <a:ext cx="2133600" cy="3032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CC9CB-2C24-4954-9C37-04226D22F23C}" type="datetime1">
              <a:rPr lang="en-US" altLang="en-US"/>
              <a:pPr>
                <a:defRPr/>
              </a:pPr>
              <a:t>8/22/2023</a:t>
            </a:fld>
            <a:endParaRPr lang="en-US" alt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86ECB936-1287-4273-BC22-996B4CF5D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3438" y="5106988"/>
            <a:ext cx="3346450" cy="3032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C64DB4B3-1EDA-4693-A685-17ECC7FBE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19400" y="5106988"/>
            <a:ext cx="554038" cy="3032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01CCB-EE0D-455C-ADC5-76654C5F1F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2386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—Blue">
    <p:bg>
      <p:bgPr>
        <a:solidFill>
          <a:srgbClr val="0067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792830C8-4113-4E1A-87F5-812DEE16C9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3941763"/>
            <a:ext cx="3635375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065" y="874631"/>
            <a:ext cx="7771549" cy="2245946"/>
          </a:xfrm>
        </p:spPr>
        <p:txBody>
          <a:bodyPr anchor="ctr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8343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—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59E1C6D6-AB66-4B0B-A9C6-9A4C7B7611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3941763"/>
            <a:ext cx="3635375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065" y="874631"/>
            <a:ext cx="7771549" cy="2245946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5314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—Cream">
    <p:bg>
      <p:bgPr>
        <a:solidFill>
          <a:srgbClr val="B5A25F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9DB935E6-CD6C-458F-8A89-6D4AACF6F6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3941763"/>
            <a:ext cx="3635375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5065" y="874631"/>
            <a:ext cx="7771549" cy="2245946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20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—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D68A6929-31BD-48C8-AD2E-9F00DABDCF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3941763"/>
            <a:ext cx="3635375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065" y="874631"/>
            <a:ext cx="7771549" cy="2245946"/>
          </a:xfrm>
        </p:spPr>
        <p:txBody>
          <a:bodyPr anchor="ctr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448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—Blue">
    <p:bg>
      <p:bgPr>
        <a:solidFill>
          <a:srgbClr val="0067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C0F502FE-8C97-4E9E-A83C-B887BAE817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2379663"/>
            <a:ext cx="494347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8915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—White">
    <p:bg>
      <p:bgPr>
        <a:solidFill>
          <a:schemeClr val="bg1">
            <a:alpha val="3999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F48F5203-CA81-4F18-92B9-CF751C41EC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2379663"/>
            <a:ext cx="494347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959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—Cream">
    <p:bg>
      <p:bgPr>
        <a:solidFill>
          <a:srgbClr val="B5A25F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F4DE5D1A-49F3-40CF-A7D6-0D1B92BD68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2379663"/>
            <a:ext cx="494347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753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—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35CCF6DA-9B99-427A-B67F-19C5D3CE47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2379663"/>
            <a:ext cx="494347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738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rgbClr val="B5A25F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E574ECB0-6B93-4B51-A5A5-0D8D085CD3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75" y="4857750"/>
            <a:ext cx="1506538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571500"/>
            <a:ext cx="2779713" cy="968375"/>
          </a:xfrm>
        </p:spPr>
        <p:txBody>
          <a:bodyPr anchor="t"/>
          <a:lstStyle>
            <a:lvl1pPr algn="l">
              <a:defRPr sz="15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71501"/>
            <a:ext cx="4883150" cy="382332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1539876"/>
            <a:ext cx="2779713" cy="285494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38024635-99E1-40D8-83EC-05230AF013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5106988"/>
            <a:ext cx="2133600" cy="3032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F1505-F0CE-4888-A4B0-B756F7098F58}" type="datetime1">
              <a:rPr lang="en-US" altLang="en-US"/>
              <a:pPr>
                <a:defRPr/>
              </a:pPr>
              <a:t>8/22/2023</a:t>
            </a:fld>
            <a:endParaRPr lang="en-US" altLang="en-US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C6420CD7-E184-40C5-ADA0-915EAB4A8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3438" y="5106988"/>
            <a:ext cx="3346450" cy="3032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CA75060A-0790-4045-A3D7-98D9163F5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19400" y="5106988"/>
            <a:ext cx="554038" cy="3032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B0826-728E-4BBD-992A-FCD3294442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51746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—White">
    <p:bg>
      <p:bgPr>
        <a:solidFill>
          <a:srgbClr val="0067AC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F16188EA-C122-40B3-BF9F-4AEC8C1DD0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560388"/>
            <a:ext cx="167481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60120" y="2473855"/>
            <a:ext cx="7531698" cy="1225021"/>
          </a:xfrm>
        </p:spPr>
        <p:txBody>
          <a:bodyPr/>
          <a:lstStyle>
            <a:lvl1pPr algn="l">
              <a:defRPr sz="3600" b="1">
                <a:solidFill>
                  <a:srgbClr val="0067A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960120" y="3698875"/>
            <a:ext cx="7531697" cy="952500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909B712-8D80-47E8-ABD6-74BCA7A207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0438" y="5105400"/>
            <a:ext cx="2133600" cy="304800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11D83E81-8284-4943-9077-0A5FEFD1EA72}" type="datetime1">
              <a:rPr lang="en-US" altLang="en-US"/>
              <a:pPr>
                <a:defRPr/>
              </a:pPr>
              <a:t>8/22/2023</a:t>
            </a:fld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6B710-CAAA-405E-8F34-E420445DED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94038" y="5105400"/>
            <a:ext cx="554037" cy="304800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F06EDD5F-5EB5-4C83-9D6F-DFF45B2364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ACDE3BD-176B-4954-8747-156DDD3B5E1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648075" y="5105400"/>
            <a:ext cx="2895600" cy="304800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0021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rgbClr val="B5A25F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6B18ABE5-224D-40F4-8962-5FD1E8B519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571500"/>
            <a:ext cx="14351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5800" y="4083843"/>
            <a:ext cx="5257800" cy="472282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571500"/>
            <a:ext cx="5257800" cy="3323168"/>
          </a:xfrm>
          <a:ln w="3175" cmpd="sng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556125"/>
            <a:ext cx="5257800" cy="39575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5DFA4394-1468-429C-9F47-7455F4F78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4953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2C4FE-5E90-4DD1-A11D-0A9166A02AB3}" type="datetime1">
              <a:rPr lang="en-US" altLang="en-US"/>
              <a:pPr>
                <a:defRPr/>
              </a:pPr>
              <a:t>8/22/2023</a:t>
            </a:fld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1A96191C-16D2-46A2-9C2F-12CF580C8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3438" y="4951413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DC54E6E-F70F-4579-B773-54670C2DC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19400" y="4953000"/>
            <a:ext cx="554038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EC248-D702-4149-B166-939F9525D1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2939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rgbClr val="B5A25F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AB69C229-1A36-4773-84A8-F77B676E83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571500"/>
            <a:ext cx="14351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571501"/>
            <a:ext cx="4343400" cy="4351073"/>
          </a:xfrm>
          <a:ln w="3175" cmpd="sng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2DE7FFF7-B810-4FF7-978A-F23AE369B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4929188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85E72-4715-4B09-9C74-DB9E01A5AD54}" type="datetime1">
              <a:rPr lang="en-US" altLang="en-US"/>
              <a:pPr>
                <a:defRPr/>
              </a:pPr>
              <a:t>8/22/2023</a:t>
            </a:fld>
            <a:endParaRPr lang="en-US" alt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E2E92F8E-A1B7-41E9-9F2F-582676D37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3438" y="4929188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D8347F19-8657-459A-8CD2-D4108F0C8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19400" y="4929188"/>
            <a:ext cx="554038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C6F39-623D-4F53-BC7F-7AA9443211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2245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53E3541A-B59D-45AC-BEF9-28B257BCD3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571500"/>
            <a:ext cx="14351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5800" y="4083843"/>
            <a:ext cx="5257800" cy="472282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571500"/>
            <a:ext cx="5257800" cy="3323168"/>
          </a:xfrm>
          <a:ln w="3175" cmpd="sng">
            <a:solidFill>
              <a:schemeClr val="tx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556125"/>
            <a:ext cx="5257800" cy="39575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9D0CD9A8-A672-4B70-9057-02B4E52F83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4953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C7769-3A0F-4F56-9242-098620652820}" type="datetime1">
              <a:rPr lang="en-US" altLang="en-US"/>
              <a:pPr>
                <a:defRPr/>
              </a:pPr>
              <a:t>8/22/2023</a:t>
            </a:fld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A4D634C-D3DA-4631-A71A-869F59EBA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3438" y="4951413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706B100-56C3-41EF-B192-C02724736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19400" y="4953000"/>
            <a:ext cx="554038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BDBA2-4E2B-498D-96A7-BD920CBA80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4247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E955C0DD-274A-41F6-A672-D70E2F8414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571500"/>
            <a:ext cx="14351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571500"/>
            <a:ext cx="4343400" cy="4351073"/>
          </a:xfrm>
          <a:ln w="3175" cmpd="sng">
            <a:solidFill>
              <a:srgbClr val="FFFFFF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4CB98FB3-B0BC-420C-A0A2-FA5599934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4929188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D8F90-0657-4AC3-BB6C-55FBD9347F09}" type="datetime1">
              <a:rPr lang="en-US" altLang="en-US"/>
              <a:pPr>
                <a:defRPr/>
              </a:pPr>
              <a:t>8/22/2023</a:t>
            </a:fld>
            <a:endParaRPr lang="en-US" alt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5FBC0258-4FDB-4698-87A1-6C5F7E51A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3438" y="4929188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70C9FE8-C01D-463E-8098-2E2C4293B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19400" y="4929188"/>
            <a:ext cx="554038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0F716-3403-4140-B8BD-774BDBD38D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759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—Cream">
    <p:bg>
      <p:bgPr>
        <a:solidFill>
          <a:srgbClr val="B5A25F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46A13D55-2B08-4FBA-9643-2E9DA8B646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560388"/>
            <a:ext cx="167481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60120" y="2473855"/>
            <a:ext cx="7531698" cy="1225021"/>
          </a:xfrm>
        </p:spPr>
        <p:txBody>
          <a:bodyPr/>
          <a:lstStyle>
            <a:lvl1pPr algn="l">
              <a:defRPr sz="3600" b="1">
                <a:solidFill>
                  <a:srgbClr val="0067A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960120" y="3698875"/>
            <a:ext cx="7531697" cy="952500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B7AD602-EC66-43C9-8E16-47A9AC75C8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0438" y="51054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E8F7FB9-CCBF-4296-96BF-C4911A933A14}" type="datetime1">
              <a:rPr lang="en-US" altLang="en-US"/>
              <a:pPr>
                <a:defRPr/>
              </a:pPr>
              <a:t>8/22/2023</a:t>
            </a:fld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59B6F-0B99-4AB9-9240-54CA121F65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94038" y="5105400"/>
            <a:ext cx="554037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808B122-81A6-4BB5-87A2-0C4114CB86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A72D14-C9EF-476D-A8B6-1AEC640EEB9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648075" y="5105400"/>
            <a:ext cx="2895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683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—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318C6465-4E5C-46BA-92E4-444219E71C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560388"/>
            <a:ext cx="167481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60120" y="2473855"/>
            <a:ext cx="7531698" cy="1225021"/>
          </a:xfr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960120" y="3698875"/>
            <a:ext cx="7531697" cy="952500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tx1">
                    <a:alpha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120327C-C4AB-4C8D-8BE9-F5946944AD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0438" y="5105400"/>
            <a:ext cx="2133600" cy="304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41B7DD9-7323-4004-AC9E-32F0C01F8E01}" type="datetime1">
              <a:rPr lang="en-US" altLang="en-US"/>
              <a:pPr>
                <a:defRPr/>
              </a:pPr>
              <a:t>8/22/2023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3644E7D-15FB-4DB8-9820-51F98392E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8075" y="5105400"/>
            <a:ext cx="2895600" cy="304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49418E-C29C-44E1-9F24-0F452F9AE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94038" y="5105400"/>
            <a:ext cx="554037" cy="304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DDEB174-CB3A-4A35-A1FB-8C5BD5BEBD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76914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—Blue">
    <p:bg>
      <p:bgPr>
        <a:solidFill>
          <a:srgbClr val="0067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7D9B15AF-2463-4E16-83E0-E9F2319489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75" y="4857750"/>
            <a:ext cx="1506538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653" y="571974"/>
            <a:ext cx="7770695" cy="952500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653" y="1676610"/>
            <a:ext cx="7770695" cy="2718685"/>
          </a:xfrm>
        </p:spPr>
        <p:txBody>
          <a:bodyPr/>
          <a:lstStyle>
            <a:lvl1pPr>
              <a:defRPr>
                <a:solidFill>
                  <a:schemeClr val="bg1">
                    <a:alpha val="65000"/>
                  </a:schemeClr>
                </a:solidFill>
              </a:defRPr>
            </a:lvl1pPr>
            <a:lvl2pPr>
              <a:defRPr>
                <a:solidFill>
                  <a:schemeClr val="bg1">
                    <a:alpha val="65000"/>
                  </a:schemeClr>
                </a:solidFill>
              </a:defRPr>
            </a:lvl2pPr>
            <a:lvl3pPr>
              <a:defRPr>
                <a:solidFill>
                  <a:schemeClr val="bg1">
                    <a:alpha val="65000"/>
                  </a:schemeClr>
                </a:solidFill>
              </a:defRPr>
            </a:lvl3pPr>
            <a:lvl4pPr>
              <a:defRPr>
                <a:solidFill>
                  <a:schemeClr val="bg1">
                    <a:alpha val="65000"/>
                  </a:schemeClr>
                </a:solidFill>
              </a:defRPr>
            </a:lvl4pPr>
            <a:lvl5pPr>
              <a:defRPr>
                <a:solidFill>
                  <a:schemeClr val="bg1">
                    <a:alpha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2847BF82-0D3E-48D5-94A5-D0A73C9E3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5106988"/>
            <a:ext cx="2133600" cy="3032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5FF5F-E60A-49AC-91E0-56001E0DD647}" type="datetime1">
              <a:rPr lang="en-US" altLang="en-US"/>
              <a:pPr>
                <a:defRPr/>
              </a:pPr>
              <a:t>8/22/2023</a:t>
            </a:fld>
            <a:endParaRPr lang="en-US" altLang="en-US" dirty="0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5725BC81-A424-4AF1-BE23-87F439E16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3438" y="5106988"/>
            <a:ext cx="3490912" cy="3032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8D8945D6-2396-4A92-910D-4019F74A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19400" y="5106988"/>
            <a:ext cx="554038" cy="3032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42D1A-6A51-4569-A563-8A53B129D6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593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—Cream">
    <p:bg>
      <p:bgPr>
        <a:solidFill>
          <a:srgbClr val="B5A25F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80C40AF9-4286-4CB7-AD06-6DE758C786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75" y="4857750"/>
            <a:ext cx="1506538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653" y="571974"/>
            <a:ext cx="7770695" cy="952500"/>
          </a:xfrm>
        </p:spPr>
        <p:txBody>
          <a:bodyPr/>
          <a:lstStyle>
            <a:lvl1pPr algn="l">
              <a:defRPr b="1">
                <a:solidFill>
                  <a:srgbClr val="0067A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653" y="1676610"/>
            <a:ext cx="7770695" cy="271868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D50A1D60-3E7F-47AA-BF46-6C67D1CEE5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5106988"/>
            <a:ext cx="2133600" cy="3032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942E2-EFE1-42C2-B4EF-80993A361F82}" type="datetime1">
              <a:rPr lang="en-US" altLang="en-US"/>
              <a:pPr>
                <a:defRPr/>
              </a:pPr>
              <a:t>8/22/2023</a:t>
            </a:fld>
            <a:endParaRPr lang="en-US" altLang="en-US" dirty="0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072BC55C-5053-45DF-8D07-830A7ADBD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3438" y="5106988"/>
            <a:ext cx="3490912" cy="3032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3E4B7A0F-FF3B-4D26-AC5D-2D5126427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19400" y="5106988"/>
            <a:ext cx="554038" cy="3032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135D1-30CF-4C2C-B572-490DBC34D1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6059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—White">
    <p:bg>
      <p:bgPr>
        <a:solidFill>
          <a:schemeClr val="bg1">
            <a:alpha val="3999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C34E0CFF-E40F-4C60-BCDA-5ED6F660E4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75" y="4857750"/>
            <a:ext cx="1506538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653" y="571974"/>
            <a:ext cx="7770695" cy="952500"/>
          </a:xfrm>
        </p:spPr>
        <p:txBody>
          <a:bodyPr/>
          <a:lstStyle>
            <a:lvl1pPr algn="l">
              <a:defRPr b="1">
                <a:solidFill>
                  <a:srgbClr val="0067A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653" y="1676610"/>
            <a:ext cx="7770695" cy="271868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EDB2FCBC-DA11-4D7F-93C1-E84458678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5106988"/>
            <a:ext cx="2133600" cy="3032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60F78-5D6E-4AEF-A4C6-756FE23FFC11}" type="datetime1">
              <a:rPr lang="en-US" altLang="en-US"/>
              <a:pPr>
                <a:defRPr/>
              </a:pPr>
              <a:t>8/22/2023</a:t>
            </a:fld>
            <a:endParaRPr lang="en-US" altLang="en-US" dirty="0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F4C2E42E-1ED7-4D21-AFE2-12BB2894A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3438" y="5106988"/>
            <a:ext cx="3490912" cy="3032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39EF44B3-2335-4FD3-AEBB-BA7886B93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19400" y="5106988"/>
            <a:ext cx="554038" cy="3032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490F1-A00B-443B-ABF2-A22901EDED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5521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—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75604E1A-26F9-4FCB-BDD8-6D84AB5F79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75" y="4857750"/>
            <a:ext cx="1506538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653" y="571974"/>
            <a:ext cx="7770695" cy="952500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653" y="1676610"/>
            <a:ext cx="7770695" cy="27186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7C77FD5F-E6EB-4159-9C5E-58CB27C5A8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5106988"/>
            <a:ext cx="2133600" cy="3032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FC0D8-662A-46BF-AFB2-156FF8DB68EB}" type="datetime1">
              <a:rPr lang="en-US" altLang="en-US"/>
              <a:pPr>
                <a:defRPr/>
              </a:pPr>
              <a:t>8/22/2023</a:t>
            </a:fld>
            <a:endParaRPr lang="en-US" altLang="en-US" dirty="0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414AE8F8-06E8-4C92-9F69-651D0D926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3438" y="5106988"/>
            <a:ext cx="3490912" cy="3032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36B0006A-CB04-447C-B0D5-F2DC92A2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19400" y="5106988"/>
            <a:ext cx="554038" cy="3032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63AF1-74F8-4F91-B01A-C83C988865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78189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B5A25F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EBE94F98-5A18-4A53-A186-31269337DC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75" y="4857750"/>
            <a:ext cx="1506538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138"/>
            <a:ext cx="3797872" cy="305026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73" y="1676136"/>
            <a:ext cx="3821275" cy="3050271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5801" y="571500"/>
            <a:ext cx="7771547" cy="952500"/>
          </a:xfrm>
        </p:spPr>
        <p:txBody>
          <a:bodyPr/>
          <a:lstStyle>
            <a:lvl1pPr algn="l">
              <a:defRPr b="1">
                <a:solidFill>
                  <a:srgbClr val="0067A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8F41491C-A3D2-4847-8757-71F2749CC4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5106988"/>
            <a:ext cx="2133600" cy="3032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F4E15-8D04-4049-9573-192600FCB8A9}" type="datetime1">
              <a:rPr lang="en-US" altLang="en-US"/>
              <a:pPr>
                <a:defRPr/>
              </a:pPr>
              <a:t>8/22/2023</a:t>
            </a:fld>
            <a:endParaRPr lang="en-US" altLang="en-US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E9B39465-64E1-4147-8478-A53D83C21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3438" y="5106988"/>
            <a:ext cx="3346450" cy="3032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21194371-CB49-4FB0-A192-E14EB83E6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19400" y="5106988"/>
            <a:ext cx="554038" cy="3032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4C233-D78F-4EB0-BD3C-ECBACCE538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7155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B0AC2FF-9F51-44CF-974F-969CDD1905F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7388" y="571500"/>
            <a:ext cx="77692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968798F-D0A3-4FFC-9E51-6B9D3C9EF5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7388" y="1676400"/>
            <a:ext cx="77692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D36A1-6D95-4FD6-9526-1F67C2A729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89038" y="5105400"/>
            <a:ext cx="21336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356616" eaLnBrk="1" hangingPunct="1">
              <a:defRPr sz="750" b="0" i="0">
                <a:solidFill>
                  <a:srgbClr val="898989"/>
                </a:solidFill>
                <a:latin typeface="IBM Plex Sans Text" panose="020B0503050000000000" pitchFamily="34" charset="77"/>
                <a:ea typeface="ＭＳ Ｐゴシック" charset="-128"/>
              </a:defRPr>
            </a:lvl1pPr>
          </a:lstStyle>
          <a:p>
            <a:pPr>
              <a:defRPr/>
            </a:pPr>
            <a:fld id="{EF1C9437-B46A-4560-B0B7-DB8F649C70C0}" type="datetime1">
              <a:rPr lang="en-US" altLang="en-US"/>
              <a:pPr>
                <a:defRPr/>
              </a:pPr>
              <a:t>8/22/2023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14E71-1098-4688-8A32-0C79CCA12F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76675" y="5103813"/>
            <a:ext cx="28956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356616" eaLnBrk="1" hangingPunct="1">
              <a:defRPr sz="750" b="0" i="0">
                <a:solidFill>
                  <a:srgbClr val="898989"/>
                </a:solidFill>
                <a:latin typeface="IBM Plex Sans Text" panose="020B0503050000000000" pitchFamily="34" charset="77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888FE-EF21-42A2-A8B3-72EAF5DB5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22638" y="5105400"/>
            <a:ext cx="554037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700">
                <a:solidFill>
                  <a:srgbClr val="898989"/>
                </a:solidFill>
                <a:latin typeface="IBM Plex Sans Text" panose="020B0503050000000000" pitchFamily="34" charset="77"/>
              </a:defRPr>
            </a:lvl1pPr>
          </a:lstStyle>
          <a:p>
            <a:pPr>
              <a:defRPr/>
            </a:pPr>
            <a:fld id="{944FC2D5-0336-4F1B-881C-AE07C6D2FC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9" r:id="rId1"/>
    <p:sldLayoutId id="2147484820" r:id="rId2"/>
    <p:sldLayoutId id="2147484821" r:id="rId3"/>
    <p:sldLayoutId id="2147484822" r:id="rId4"/>
    <p:sldLayoutId id="2147484823" r:id="rId5"/>
    <p:sldLayoutId id="2147484824" r:id="rId6"/>
    <p:sldLayoutId id="2147484825" r:id="rId7"/>
    <p:sldLayoutId id="2147484826" r:id="rId8"/>
    <p:sldLayoutId id="2147484827" r:id="rId9"/>
    <p:sldLayoutId id="2147484828" r:id="rId10"/>
    <p:sldLayoutId id="2147484829" r:id="rId11"/>
    <p:sldLayoutId id="2147484830" r:id="rId12"/>
    <p:sldLayoutId id="2147484831" r:id="rId13"/>
    <p:sldLayoutId id="2147484832" r:id="rId14"/>
    <p:sldLayoutId id="2147484833" r:id="rId15"/>
    <p:sldLayoutId id="2147484834" r:id="rId16"/>
    <p:sldLayoutId id="2147484835" r:id="rId17"/>
    <p:sldLayoutId id="2147484836" r:id="rId18"/>
    <p:sldLayoutId id="2147484837" r:id="rId19"/>
    <p:sldLayoutId id="2147484838" r:id="rId20"/>
    <p:sldLayoutId id="2147484839" r:id="rId21"/>
    <p:sldLayoutId id="2147484840" r:id="rId22"/>
    <p:sldLayoutId id="2147484841" r:id="rId23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000" b="1" kern="1200">
          <a:solidFill>
            <a:schemeClr val="tx1"/>
          </a:solidFill>
          <a:latin typeface="IBM Plex Sans SemiBold" panose="020B0503050000000000" pitchFamily="34" charset="77"/>
          <a:ea typeface="ＭＳ Ｐゴシック" pitchFamily="-84" charset="-128"/>
          <a:cs typeface="Verdana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IBM Plex Sans SemiBold" panose="020B0503050000000000" pitchFamily="34" charset="77"/>
          <a:ea typeface="ＭＳ Ｐゴシック" pitchFamily="-84" charset="-128"/>
          <a:cs typeface="Verdana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IBM Plex Sans SemiBold" panose="020B0503050000000000" pitchFamily="34" charset="77"/>
          <a:ea typeface="ＭＳ Ｐゴシック" pitchFamily="-84" charset="-128"/>
          <a:cs typeface="Verdana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IBM Plex Sans SemiBold" panose="020B0503050000000000" pitchFamily="34" charset="77"/>
          <a:ea typeface="ＭＳ Ｐゴシック" pitchFamily="-84" charset="-128"/>
          <a:cs typeface="Verdana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IBM Plex Sans SemiBold" panose="020B0503050000000000" pitchFamily="34" charset="77"/>
          <a:ea typeface="ＭＳ Ｐゴシック" pitchFamily="-84" charset="-128"/>
          <a:cs typeface="Verdana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Georgia" pitchFamily="-84" charset="0"/>
          <a:ea typeface="ＭＳ Ｐゴシック" pitchFamily="-84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Georgia" pitchFamily="-84" charset="0"/>
          <a:ea typeface="ＭＳ Ｐゴシック" pitchFamily="-84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Georgia" pitchFamily="-84" charset="0"/>
          <a:ea typeface="ＭＳ Ｐゴシック" pitchFamily="-84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Georgia" pitchFamily="-84" charset="0"/>
          <a:ea typeface="ＭＳ Ｐゴシック" pitchFamily="-84" charset="-128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IBM Plex Sans Text" panose="020B0503050000000000" pitchFamily="34" charset="77"/>
          <a:ea typeface="ＭＳ Ｐゴシック" pitchFamily="-84" charset="-128"/>
          <a:cs typeface="Verdana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IBM Plex Sans Text" panose="020B0503050000000000" pitchFamily="34" charset="77"/>
          <a:ea typeface="ＭＳ Ｐゴシック" pitchFamily="-84" charset="-128"/>
          <a:cs typeface="Verdana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IBM Plex Sans Text" panose="020B0503050000000000" pitchFamily="34" charset="77"/>
          <a:ea typeface="ＭＳ Ｐゴシック" pitchFamily="-84" charset="-128"/>
          <a:cs typeface="Verdana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IBM Plex Sans Text" panose="020B0503050000000000" pitchFamily="34" charset="77"/>
          <a:ea typeface="ＭＳ Ｐゴシック" pitchFamily="-84" charset="-128"/>
          <a:cs typeface="Verdana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IBM Plex Sans Text" panose="020B0503050000000000" pitchFamily="34" charset="77"/>
          <a:ea typeface="ＭＳ Ｐゴシック" pitchFamily="-84" charset="-128"/>
          <a:cs typeface="Verdana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baltad@andrews.edu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andrews.edu/go/myandrew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hyperlink" Target="http://fourhooks.com/Amarketing/the-generation-guide-millennials-gen-x-y-z-and-baby-boomers-art5910718593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npr.org/2018/11/15/668106376/generation-z-is-the-most-racially-and-ethnically-diverse-ye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andrews.edu/go/myandrew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3">
            <a:extLst>
              <a:ext uri="{FF2B5EF4-FFF2-40B4-BE49-F238E27FC236}">
                <a16:creationId xmlns:a16="http://schemas.microsoft.com/office/drawing/2014/main" id="{99266DB6-6F51-4B20-874F-8E1200C1D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292225"/>
            <a:ext cx="9144001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800" dirty="0">
                <a:cs typeface="Arial" panose="020B0604020202020204" pitchFamily="34" charset="0"/>
              </a:rPr>
              <a:t>Identifying your role in the Student Experience</a:t>
            </a:r>
          </a:p>
          <a:p>
            <a:pPr algn="ctr"/>
            <a:endParaRPr lang="en-US" altLang="en-US" sz="1400" dirty="0">
              <a:cs typeface="Arial" panose="020B0604020202020204" pitchFamily="34" charset="0"/>
            </a:endParaRPr>
          </a:p>
          <a:p>
            <a:pPr algn="ctr"/>
            <a:r>
              <a:rPr lang="en-US" altLang="en-US" sz="1400" dirty="0">
                <a:cs typeface="Arial" panose="020B0604020202020204" pitchFamily="34" charset="0"/>
              </a:rPr>
              <a:t>Presented by: Joshua Baltazar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497216-A002-49F5-9486-0E2F2C719261}"/>
              </a:ext>
            </a:extLst>
          </p:cNvPr>
          <p:cNvCxnSpPr>
            <a:cxnSpLocks/>
          </p:cNvCxnSpPr>
          <p:nvPr/>
        </p:nvCxnSpPr>
        <p:spPr>
          <a:xfrm>
            <a:off x="303213" y="1292225"/>
            <a:ext cx="85582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FF6200E-D644-4E33-8D18-B48ECCAAAD8A}"/>
              </a:ext>
            </a:extLst>
          </p:cNvPr>
          <p:cNvSpPr txBox="1"/>
          <p:nvPr/>
        </p:nvSpPr>
        <p:spPr>
          <a:xfrm>
            <a:off x="407988" y="1201738"/>
            <a:ext cx="8736012" cy="30839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 startAt="5"/>
              <a:defRPr/>
            </a:pPr>
            <a:r>
              <a:rPr lang="en-US" sz="2000" dirty="0">
                <a:latin typeface="+mn-lt"/>
              </a:rPr>
              <a:t>We need to be competent and knowledgeable about how we do our jobs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 startAt="5"/>
              <a:defRPr/>
            </a:pPr>
            <a:r>
              <a:rPr lang="en-US" sz="2000" dirty="0">
                <a:latin typeface="+mn-lt"/>
              </a:rPr>
              <a:t>Look through the lens of the student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 startAt="5"/>
              <a:defRPr/>
            </a:pPr>
            <a:r>
              <a:rPr lang="en-US" sz="2000" dirty="0">
                <a:latin typeface="+mn-lt"/>
              </a:rPr>
              <a:t>Every student touchpoint is an opportunity to build a relationship 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 startAt="5"/>
              <a:defRPr/>
            </a:pPr>
            <a:r>
              <a:rPr lang="en-US" sz="2000" dirty="0">
                <a:latin typeface="+mn-lt"/>
              </a:rPr>
              <a:t>Always deliver on your promises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 startAt="5"/>
              <a:defRPr/>
            </a:pPr>
            <a:r>
              <a:rPr lang="en-US" sz="2000" dirty="0">
                <a:latin typeface="+mn-lt"/>
              </a:rPr>
              <a:t>Always be an ambassador for Christ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BDE669-D236-414D-817D-FEFC0CFD3EDE}"/>
              </a:ext>
            </a:extLst>
          </p:cNvPr>
          <p:cNvCxnSpPr>
            <a:cxnSpLocks/>
          </p:cNvCxnSpPr>
          <p:nvPr/>
        </p:nvCxnSpPr>
        <p:spPr>
          <a:xfrm>
            <a:off x="292100" y="1246188"/>
            <a:ext cx="8559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B563433-19AC-4750-9FA5-172A855F6B1D}"/>
              </a:ext>
            </a:extLst>
          </p:cNvPr>
          <p:cNvSpPr txBox="1"/>
          <p:nvPr/>
        </p:nvSpPr>
        <p:spPr>
          <a:xfrm>
            <a:off x="7480300" y="971550"/>
            <a:ext cx="15144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+mj-lt"/>
              </a:rPr>
              <a:t>CUSTOMER SERVICE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820615E-3C72-4DE7-ABF7-C6FC07966856}"/>
              </a:ext>
            </a:extLst>
          </p:cNvPr>
          <p:cNvCxnSpPr>
            <a:cxnSpLocks/>
          </p:cNvCxnSpPr>
          <p:nvPr/>
        </p:nvCxnSpPr>
        <p:spPr>
          <a:xfrm>
            <a:off x="292100" y="1246188"/>
            <a:ext cx="8559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681B4C5-80ED-4E08-8D70-D8B3CEF39F5E}"/>
              </a:ext>
            </a:extLst>
          </p:cNvPr>
          <p:cNvSpPr txBox="1"/>
          <p:nvPr/>
        </p:nvSpPr>
        <p:spPr>
          <a:xfrm>
            <a:off x="8013700" y="966788"/>
            <a:ext cx="9175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+mj-lt"/>
              </a:rPr>
              <a:t>ACTIVITIES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7B43A9-0012-4650-AF55-BEEC59C29F3A}"/>
              </a:ext>
            </a:extLst>
          </p:cNvPr>
          <p:cNvSpPr txBox="1"/>
          <p:nvPr/>
        </p:nvSpPr>
        <p:spPr>
          <a:xfrm>
            <a:off x="628649" y="1597025"/>
            <a:ext cx="851535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55688" lvl="2" indent="-342900">
              <a:buFont typeface="+mj-lt"/>
              <a:buAutoNum type="arabicPeriod"/>
              <a:defRPr/>
            </a:pPr>
            <a:r>
              <a:rPr lang="en-US" sz="4000" dirty="0">
                <a:latin typeface="+mj-lt"/>
              </a:rPr>
              <a:t>Yes and…</a:t>
            </a:r>
          </a:p>
          <a:p>
            <a:pPr marL="1055688" lvl="2" indent="-342900">
              <a:buFont typeface="+mj-lt"/>
              <a:buAutoNum type="arabicPeriod"/>
              <a:defRPr/>
            </a:pPr>
            <a:endParaRPr lang="en-US" sz="4000" dirty="0">
              <a:latin typeface="+mj-lt"/>
            </a:endParaRPr>
          </a:p>
          <a:p>
            <a:pPr marL="1055688" lvl="2" indent="-342900">
              <a:buFont typeface="+mj-lt"/>
              <a:buAutoNum type="arabicPeriod"/>
              <a:defRPr/>
            </a:pPr>
            <a:r>
              <a:rPr lang="en-US" sz="4000" dirty="0">
                <a:latin typeface="+mj-lt"/>
              </a:rPr>
              <a:t>The Vacation</a:t>
            </a:r>
          </a:p>
          <a:p>
            <a:pPr marL="1055688" lvl="2" indent="-342900">
              <a:buFont typeface="+mj-lt"/>
              <a:buAutoNum type="arabicPeriod"/>
              <a:defRPr/>
            </a:pPr>
            <a:endParaRPr lang="en-US" sz="4000" dirty="0">
              <a:latin typeface="+mj-lt"/>
            </a:endParaRPr>
          </a:p>
          <a:p>
            <a:pPr marL="1055688" lvl="2" indent="-342900">
              <a:buFont typeface="+mj-lt"/>
              <a:buAutoNum type="arabicPeriod"/>
              <a:defRPr/>
            </a:pPr>
            <a:r>
              <a:rPr lang="en-US" sz="4000" dirty="0">
                <a:latin typeface="+mj-lt"/>
              </a:rPr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607D714-BFB3-43AB-91EA-7BA21CD7812A}"/>
              </a:ext>
            </a:extLst>
          </p:cNvPr>
          <p:cNvCxnSpPr>
            <a:cxnSpLocks/>
          </p:cNvCxnSpPr>
          <p:nvPr/>
        </p:nvCxnSpPr>
        <p:spPr>
          <a:xfrm>
            <a:off x="292100" y="1246188"/>
            <a:ext cx="8559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2005833-8CCA-3F19-EFE4-4B9DA08A06C9}"/>
              </a:ext>
            </a:extLst>
          </p:cNvPr>
          <p:cNvSpPr txBox="1"/>
          <p:nvPr/>
        </p:nvSpPr>
        <p:spPr>
          <a:xfrm>
            <a:off x="0" y="1434295"/>
            <a:ext cx="9144000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400" dirty="0"/>
              <a:t>What is your role in the </a:t>
            </a:r>
            <a:br>
              <a:rPr lang="en-US" sz="4400" dirty="0"/>
            </a:br>
            <a:r>
              <a:rPr lang="en-US" sz="4400" dirty="0"/>
              <a:t>student experience?</a:t>
            </a:r>
          </a:p>
        </p:txBody>
      </p:sp>
    </p:spTree>
    <p:extLst>
      <p:ext uri="{BB962C8B-B14F-4D97-AF65-F5344CB8AC3E}">
        <p14:creationId xmlns:p14="http://schemas.microsoft.com/office/powerpoint/2010/main" val="3268074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A group of people posing for a photo in front of a large arch&#10;&#10;Description automatically generated with low confidence">
            <a:extLst>
              <a:ext uri="{FF2B5EF4-FFF2-40B4-BE49-F238E27FC236}">
                <a16:creationId xmlns:a16="http://schemas.microsoft.com/office/drawing/2014/main" id="{94629F02-CBED-4362-A1B4-E23B894B3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933575"/>
            <a:ext cx="4795838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5D3670-30C8-4D96-A871-1B03FB2001EE}"/>
              </a:ext>
            </a:extLst>
          </p:cNvPr>
          <p:cNvSpPr txBox="1"/>
          <p:nvPr/>
        </p:nvSpPr>
        <p:spPr>
          <a:xfrm>
            <a:off x="292100" y="1296988"/>
            <a:ext cx="4572000" cy="3829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Organizational Values</a:t>
            </a:r>
          </a:p>
          <a:p>
            <a:pPr marL="927096" lvl="1" indent="-4572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dirty="0">
                <a:latin typeface="+mj-lt"/>
              </a:rPr>
              <a:t>Compassion </a:t>
            </a:r>
          </a:p>
          <a:p>
            <a:pPr marL="927096" lvl="1" indent="-4572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dirty="0">
                <a:latin typeface="+mj-lt"/>
              </a:rPr>
              <a:t>Trust</a:t>
            </a:r>
          </a:p>
          <a:p>
            <a:pPr marL="927096" lvl="1" indent="-4572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dirty="0">
                <a:latin typeface="+mj-lt"/>
              </a:rPr>
              <a:t>Integrity</a:t>
            </a:r>
          </a:p>
          <a:p>
            <a:pPr marL="927096" lvl="1" indent="-4572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dirty="0">
                <a:latin typeface="+mj-lt"/>
              </a:rPr>
              <a:t>Humility</a:t>
            </a:r>
          </a:p>
          <a:p>
            <a:pPr marL="927096" lvl="1" indent="-4572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dirty="0">
                <a:latin typeface="+mj-lt"/>
              </a:rPr>
              <a:t>Wellbeing</a:t>
            </a:r>
          </a:p>
          <a:p>
            <a:pPr marL="927096" lvl="1" indent="-4572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dirty="0">
                <a:latin typeface="+mj-lt"/>
              </a:rPr>
              <a:t>Justice</a:t>
            </a:r>
          </a:p>
          <a:p>
            <a:pPr marL="927096" lvl="1" indent="-4572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dirty="0">
                <a:latin typeface="+mj-lt"/>
              </a:rPr>
              <a:t>Innovation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607D714-BFB3-43AB-91EA-7BA21CD7812A}"/>
              </a:ext>
            </a:extLst>
          </p:cNvPr>
          <p:cNvCxnSpPr>
            <a:cxnSpLocks/>
          </p:cNvCxnSpPr>
          <p:nvPr/>
        </p:nvCxnSpPr>
        <p:spPr>
          <a:xfrm>
            <a:off x="292100" y="1246188"/>
            <a:ext cx="8559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6F2094E-BF4A-4778-9FD9-FEFE197EBFB5}"/>
              </a:ext>
            </a:extLst>
          </p:cNvPr>
          <p:cNvSpPr txBox="1"/>
          <p:nvPr/>
        </p:nvSpPr>
        <p:spPr>
          <a:xfrm>
            <a:off x="7820025" y="966788"/>
            <a:ext cx="111125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+mj-lt"/>
              </a:rPr>
              <a:t>CONCLUSION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607D714-BFB3-43AB-91EA-7BA21CD7812A}"/>
              </a:ext>
            </a:extLst>
          </p:cNvPr>
          <p:cNvCxnSpPr>
            <a:cxnSpLocks/>
          </p:cNvCxnSpPr>
          <p:nvPr/>
        </p:nvCxnSpPr>
        <p:spPr>
          <a:xfrm>
            <a:off x="292100" y="1246188"/>
            <a:ext cx="8559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6F2094E-BF4A-4778-9FD9-FEFE197EBFB5}"/>
              </a:ext>
            </a:extLst>
          </p:cNvPr>
          <p:cNvSpPr txBox="1"/>
          <p:nvPr/>
        </p:nvSpPr>
        <p:spPr>
          <a:xfrm>
            <a:off x="7202557" y="966788"/>
            <a:ext cx="17287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latin typeface="+mj-lt"/>
              </a:rPr>
              <a:t>CONTACT INFORMATION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5F2128-D17E-45D9-9A09-E2C2D1D6BA48}"/>
              </a:ext>
            </a:extLst>
          </p:cNvPr>
          <p:cNvSpPr txBox="1"/>
          <p:nvPr/>
        </p:nvSpPr>
        <p:spPr>
          <a:xfrm>
            <a:off x="1431236" y="1991863"/>
            <a:ext cx="278813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Joshua Baltazar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Service Systems Architect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Office of the Provost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+mj-lt"/>
                <a:ea typeface="Calibri" panose="020F0502020204030204" pitchFamily="34" charset="0"/>
              </a:rPr>
              <a:t>212 Administration Building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r>
              <a:rPr lang="en-US" dirty="0"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baltad@andrews.edu</a:t>
            </a:r>
            <a:endParaRPr lang="en-US" dirty="0">
              <a:latin typeface="+mj-lt"/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600DF3-2EBA-4999-9DA0-EEF041F7DFCE}"/>
              </a:ext>
            </a:extLst>
          </p:cNvPr>
          <p:cNvSpPr txBox="1"/>
          <p:nvPr/>
        </p:nvSpPr>
        <p:spPr>
          <a:xfrm>
            <a:off x="4704996" y="1991863"/>
            <a:ext cx="41469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MyAndrews Portal</a:t>
            </a:r>
          </a:p>
          <a:p>
            <a:r>
              <a:rPr lang="en-US" dirty="0"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https://www.andrews.edu/go/myandrews</a:t>
            </a: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7961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11F97F-A97C-4B89-8366-DEFB3B95F64E}"/>
              </a:ext>
            </a:extLst>
          </p:cNvPr>
          <p:cNvSpPr txBox="1"/>
          <p:nvPr/>
        </p:nvSpPr>
        <p:spPr>
          <a:xfrm>
            <a:off x="492125" y="1311275"/>
            <a:ext cx="8180388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  <a:defRPr/>
            </a:pPr>
            <a:r>
              <a:rPr lang="en-US" dirty="0"/>
              <a:t>Learn and understand our audience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  <a:defRPr/>
            </a:pPr>
            <a:r>
              <a:rPr lang="en-US" dirty="0"/>
              <a:t>Know our tools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  <a:defRPr/>
            </a:pPr>
            <a:r>
              <a:rPr lang="en-US" dirty="0"/>
              <a:t>Identify your role in the student experience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dirty="0"/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/>
              <a:t>Inspire you to always be thinking about and render exceptional customer service in all aspects of your jobs</a:t>
            </a:r>
          </a:p>
          <a:p>
            <a:pPr>
              <a:defRPr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B940269-733E-4922-9B85-07D513922888}"/>
              </a:ext>
            </a:extLst>
          </p:cNvPr>
          <p:cNvCxnSpPr>
            <a:cxnSpLocks/>
          </p:cNvCxnSpPr>
          <p:nvPr/>
        </p:nvCxnSpPr>
        <p:spPr>
          <a:xfrm>
            <a:off x="303213" y="1306513"/>
            <a:ext cx="85582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4E11750-B603-4811-B3A9-A1D645CBC4E6}"/>
              </a:ext>
            </a:extLst>
          </p:cNvPr>
          <p:cNvSpPr txBox="1"/>
          <p:nvPr/>
        </p:nvSpPr>
        <p:spPr>
          <a:xfrm>
            <a:off x="7940675" y="1030288"/>
            <a:ext cx="92075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+mj-lt"/>
              </a:rPr>
              <a:t>OBJECTIVES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1526CD8-90AF-4E8C-A958-A2F3FBCDB121}"/>
              </a:ext>
            </a:extLst>
          </p:cNvPr>
          <p:cNvCxnSpPr>
            <a:cxnSpLocks/>
          </p:cNvCxnSpPr>
          <p:nvPr/>
        </p:nvCxnSpPr>
        <p:spPr>
          <a:xfrm>
            <a:off x="303213" y="1306513"/>
            <a:ext cx="85582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BBEF414-B13F-4B87-B473-C44BB7DFCE3B}"/>
              </a:ext>
            </a:extLst>
          </p:cNvPr>
          <p:cNvSpPr txBox="1"/>
          <p:nvPr/>
        </p:nvSpPr>
        <p:spPr>
          <a:xfrm>
            <a:off x="282576" y="1250752"/>
            <a:ext cx="6289676" cy="39241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01577">
              <a:lnSpc>
                <a:spcPct val="150000"/>
              </a:lnSpc>
              <a:defRPr/>
            </a:pPr>
            <a:r>
              <a:rPr lang="en-US" sz="2800" dirty="0"/>
              <a:t>Who do we provide service to?</a:t>
            </a:r>
          </a:p>
          <a:p>
            <a:pPr marL="2673313" lvl="5" indent="-285736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dirty="0"/>
              <a:t>Students</a:t>
            </a:r>
          </a:p>
          <a:p>
            <a:pPr marL="2673313" lvl="5" indent="-285736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dirty="0"/>
              <a:t>Faculty</a:t>
            </a:r>
          </a:p>
          <a:p>
            <a:pPr marL="2673313" lvl="5" indent="-285736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dirty="0"/>
              <a:t>Staff</a:t>
            </a:r>
          </a:p>
          <a:p>
            <a:pPr marL="2673313" lvl="5" indent="-285736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dirty="0"/>
              <a:t>Parents</a:t>
            </a:r>
          </a:p>
          <a:p>
            <a:pPr marL="2673313" lvl="5" indent="-285736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dirty="0"/>
              <a:t>Alumni</a:t>
            </a:r>
          </a:p>
          <a:p>
            <a:pPr marL="2673313" lvl="5" indent="-285736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dirty="0"/>
              <a:t>The Community</a:t>
            </a:r>
          </a:p>
          <a:p>
            <a:pPr marL="2673313" lvl="5" indent="-285736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dirty="0"/>
              <a:t>Each other!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35844" name="Picture 3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36634424-E6C2-4E5E-8299-445F570B6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995488"/>
            <a:ext cx="2297112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FA43BC-63EC-401F-B77B-43BB052E1BA1}"/>
              </a:ext>
            </a:extLst>
          </p:cNvPr>
          <p:cNvSpPr txBox="1"/>
          <p:nvPr/>
        </p:nvSpPr>
        <p:spPr>
          <a:xfrm>
            <a:off x="8064500" y="1030288"/>
            <a:ext cx="92075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+mj-lt"/>
              </a:rPr>
              <a:t>AUDIENCE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1CADC6B6-A4FD-40F5-A949-8E2EB62FFB4A}"/>
              </a:ext>
            </a:extLst>
          </p:cNvPr>
          <p:cNvSpPr txBox="1"/>
          <p:nvPr/>
        </p:nvSpPr>
        <p:spPr>
          <a:xfrm>
            <a:off x="334963" y="2914650"/>
            <a:ext cx="1695450" cy="566738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635" algn="ctr">
              <a:spcBef>
                <a:spcPts val="100"/>
              </a:spcBef>
              <a:defRPr/>
            </a:pPr>
            <a:r>
              <a:rPr sz="1200" dirty="0">
                <a:latin typeface="Calibri Light"/>
                <a:cs typeface="Calibri Light"/>
              </a:rPr>
              <a:t>60</a:t>
            </a:r>
            <a:r>
              <a:rPr sz="1200" spc="-25" dirty="0">
                <a:latin typeface="Calibri Light"/>
                <a:cs typeface="Calibri Light"/>
              </a:rPr>
              <a:t> </a:t>
            </a:r>
            <a:r>
              <a:rPr sz="1200" spc="-5" dirty="0">
                <a:latin typeface="Calibri Light"/>
                <a:cs typeface="Calibri Light"/>
              </a:rPr>
              <a:t>million</a:t>
            </a:r>
            <a:endParaRPr sz="1200" dirty="0">
              <a:latin typeface="Calibri Light"/>
              <a:cs typeface="Calibri Light"/>
            </a:endParaRPr>
          </a:p>
          <a:p>
            <a:pPr algn="ctr">
              <a:defRPr/>
            </a:pPr>
            <a:r>
              <a:rPr sz="1200" dirty="0">
                <a:latin typeface="Calibri Light"/>
                <a:cs typeface="Calibri Light"/>
              </a:rPr>
              <a:t>20% </a:t>
            </a:r>
            <a:r>
              <a:rPr sz="1200" spc="-5" dirty="0">
                <a:latin typeface="Calibri Light"/>
                <a:cs typeface="Calibri Light"/>
              </a:rPr>
              <a:t>of</a:t>
            </a:r>
            <a:r>
              <a:rPr sz="1200" spc="-10" dirty="0">
                <a:latin typeface="Calibri Light"/>
                <a:cs typeface="Calibri Light"/>
              </a:rPr>
              <a:t> </a:t>
            </a:r>
            <a:r>
              <a:rPr sz="1200" dirty="0">
                <a:latin typeface="Calibri Light"/>
                <a:cs typeface="Calibri Light"/>
              </a:rPr>
              <a:t>the</a:t>
            </a:r>
          </a:p>
          <a:p>
            <a:pPr marL="113024">
              <a:defRPr/>
            </a:pPr>
            <a:r>
              <a:rPr sz="1200" spc="-5" dirty="0">
                <a:latin typeface="Calibri Light"/>
                <a:cs typeface="Calibri Light"/>
              </a:rPr>
              <a:t>U.S.</a:t>
            </a:r>
            <a:r>
              <a:rPr sz="1200" spc="-30" dirty="0">
                <a:latin typeface="Calibri Light"/>
                <a:cs typeface="Calibri Light"/>
              </a:rPr>
              <a:t> </a:t>
            </a:r>
            <a:r>
              <a:rPr sz="1200" spc="-5" dirty="0">
                <a:latin typeface="Calibri Light"/>
                <a:cs typeface="Calibri Light"/>
              </a:rPr>
              <a:t>population</a:t>
            </a:r>
            <a:r>
              <a:rPr sz="1200" spc="5" dirty="0">
                <a:latin typeface="Calibri Light"/>
                <a:cs typeface="Calibri Light"/>
              </a:rPr>
              <a:t> </a:t>
            </a:r>
            <a:r>
              <a:rPr sz="1200" dirty="0">
                <a:latin typeface="Calibri Light"/>
                <a:cs typeface="Calibri Light"/>
              </a:rPr>
              <a:t>in</a:t>
            </a:r>
            <a:r>
              <a:rPr sz="1200" spc="-15" dirty="0">
                <a:latin typeface="Calibri Light"/>
                <a:cs typeface="Calibri Light"/>
              </a:rPr>
              <a:t> </a:t>
            </a:r>
            <a:r>
              <a:rPr sz="1200" dirty="0">
                <a:latin typeface="Calibri Light"/>
                <a:cs typeface="Calibri Light"/>
              </a:rPr>
              <a:t>2020.</a:t>
            </a:r>
          </a:p>
        </p:txBody>
      </p:sp>
      <p:sp>
        <p:nvSpPr>
          <p:cNvPr id="36867" name="object 3">
            <a:extLst>
              <a:ext uri="{FF2B5EF4-FFF2-40B4-BE49-F238E27FC236}">
                <a16:creationId xmlns:a16="http://schemas.microsoft.com/office/drawing/2014/main" id="{887291B5-AFD2-44B1-ABF8-7D0D186C3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3536950"/>
            <a:ext cx="1852613" cy="1701800"/>
          </a:xfrm>
          <a:prstGeom prst="rect">
            <a:avLst/>
          </a:prstGeom>
          <a:noFill/>
          <a:ln w="12191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40005" rIns="0" bIns="0">
            <a:spAutoFit/>
          </a:bodyPr>
          <a:lstStyle>
            <a:lvl1pPr marL="411163" indent="-285750">
              <a:tabLst>
                <a:tab pos="4111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4111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4111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4111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4111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2775" indent="403225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11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339975" indent="403225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11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797175" indent="403225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11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254375" indent="403225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11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313"/>
              </a:spcBef>
              <a:buFont typeface="Arial" panose="020B0604020202020204" pitchFamily="34" charset="0"/>
              <a:buChar char="•"/>
            </a:pPr>
            <a:r>
              <a:rPr lang="en-US" altLang="en-US" sz="1200">
                <a:latin typeface="Calibri Light" panose="020F0302020204030204" pitchFamily="34" charset="0"/>
                <a:cs typeface="Calibri Light" panose="020F0302020204030204" pitchFamily="34" charset="0"/>
              </a:rPr>
              <a:t>Grew up surrounded  by technology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200">
                <a:latin typeface="Calibri Light" panose="020F0302020204030204" pitchFamily="34" charset="0"/>
                <a:cs typeface="Calibri Light" panose="020F0302020204030204" pitchFamily="34" charset="0"/>
              </a:rPr>
              <a:t>Barely remember 9/11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200">
                <a:latin typeface="Calibri Light" panose="020F0302020204030204" pitchFamily="34" charset="0"/>
                <a:cs typeface="Calibri Light" panose="020F0302020204030204" pitchFamily="34" charset="0"/>
              </a:rPr>
              <a:t>Shaped by mass  shootings and  helicopter parents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200">
                <a:latin typeface="Calibri Light" panose="020F0302020204030204" pitchFamily="34" charset="0"/>
                <a:cs typeface="Calibri Light" panose="020F0302020204030204" pitchFamily="34" charset="0"/>
              </a:rPr>
              <a:t>Grew up in a time of  economic, political, and social change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3C94FEDB-B51B-4255-97AF-B97A5D9A84B5}"/>
              </a:ext>
            </a:extLst>
          </p:cNvPr>
          <p:cNvSpPr txBox="1">
            <a:spLocks/>
          </p:cNvSpPr>
          <p:nvPr/>
        </p:nvSpPr>
        <p:spPr bwMode="auto">
          <a:xfrm>
            <a:off x="608013" y="1285875"/>
            <a:ext cx="1354137" cy="444500"/>
          </a:xfrm>
          <a:prstGeom prst="rect">
            <a:avLst/>
          </a:prstGeom>
          <a:noFill/>
          <a:ln>
            <a:noFill/>
          </a:ln>
        </p:spPr>
        <p:txBody>
          <a:bodyPr lIns="0" tIns="13335" rIns="0" bIns="0" anchor="b">
            <a:sp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IBM Plex Sans SemiBold" panose="020B0503050000000000" pitchFamily="34" charset="77"/>
                <a:ea typeface="ＭＳ Ｐゴシック" pitchFamily="-84" charset="-128"/>
                <a:cs typeface="Verdana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IBM Plex Sans SemiBold" panose="020B0503050000000000" pitchFamily="34" charset="77"/>
                <a:ea typeface="ＭＳ Ｐゴシック" pitchFamily="-84" charset="-128"/>
                <a:cs typeface="Verdana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IBM Plex Sans SemiBold" panose="020B0503050000000000" pitchFamily="34" charset="77"/>
                <a:ea typeface="ＭＳ Ｐゴシック" pitchFamily="-84" charset="-128"/>
                <a:cs typeface="Verdana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IBM Plex Sans SemiBold" panose="020B0503050000000000" pitchFamily="34" charset="77"/>
                <a:ea typeface="ＭＳ Ｐゴシック" pitchFamily="-84" charset="-128"/>
                <a:cs typeface="Verdana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IBM Plex Sans SemiBold" panose="020B0503050000000000" pitchFamily="34" charset="77"/>
                <a:ea typeface="ＭＳ Ｐゴシック" pitchFamily="-84" charset="-128"/>
                <a:cs typeface="Verdana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Georgia" pitchFamily="-84" charset="0"/>
                <a:ea typeface="ＭＳ Ｐゴシック" pitchFamily="-84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Georgia" pitchFamily="-84" charset="0"/>
                <a:ea typeface="ＭＳ Ｐゴシック" pitchFamily="-84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Georgia" pitchFamily="-84" charset="0"/>
                <a:ea typeface="ＭＳ Ｐゴシック" pitchFamily="-84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Georgia" pitchFamily="-84" charset="0"/>
                <a:ea typeface="ＭＳ Ｐゴシック" pitchFamily="-84" charset="-128"/>
              </a:defRPr>
            </a:lvl9pPr>
          </a:lstStyle>
          <a:p>
            <a:pPr marL="12700">
              <a:spcBef>
                <a:spcPts val="105"/>
              </a:spcBef>
              <a:defRPr/>
            </a:pPr>
            <a:r>
              <a:rPr lang="en-US" sz="1400" spc="-5" dirty="0"/>
              <a:t>Generation</a:t>
            </a:r>
            <a:r>
              <a:rPr lang="en-US" sz="1400" spc="-75" dirty="0"/>
              <a:t> </a:t>
            </a:r>
            <a:r>
              <a:rPr lang="en-US" sz="1400" dirty="0"/>
              <a:t>Z</a:t>
            </a:r>
          </a:p>
          <a:p>
            <a:pPr marL="88896">
              <a:spcBef>
                <a:spcPts val="5"/>
              </a:spcBef>
              <a:defRPr/>
            </a:pPr>
            <a:r>
              <a:rPr lang="en-US" sz="1400" spc="-5" dirty="0"/>
              <a:t>1995</a:t>
            </a:r>
            <a:r>
              <a:rPr lang="en-US" sz="1400" spc="-20" dirty="0"/>
              <a:t> </a:t>
            </a:r>
            <a:r>
              <a:rPr lang="en-US" sz="1400" spc="-5" dirty="0"/>
              <a:t>-2009</a:t>
            </a:r>
            <a:endParaRPr lang="en-US" sz="1400" dirty="0"/>
          </a:p>
        </p:txBody>
      </p:sp>
      <p:sp>
        <p:nvSpPr>
          <p:cNvPr id="36869" name="object 7">
            <a:extLst>
              <a:ext uri="{FF2B5EF4-FFF2-40B4-BE49-F238E27FC236}">
                <a16:creationId xmlns:a16="http://schemas.microsoft.com/office/drawing/2014/main" id="{C3776EF7-0924-4A13-A16C-F3CA6878A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900" y="1320800"/>
            <a:ext cx="819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335" rIns="0" bIns="0">
            <a:spAutoFit/>
          </a:bodyPr>
          <a:lstStyle>
            <a:lvl1pPr marL="12700" indent="174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27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3399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7971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2543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1400" b="1">
                <a:latin typeface="Calibri Light" panose="020F0302020204030204" pitchFamily="34" charset="0"/>
                <a:cs typeface="Calibri Light" panose="020F0302020204030204" pitchFamily="34" charset="0"/>
              </a:rPr>
              <a:t>Millennials </a:t>
            </a:r>
            <a:r>
              <a:rPr lang="en-US" altLang="en-US" sz="1400">
                <a:latin typeface="Calibri Light" panose="020F0302020204030204" pitchFamily="34" charset="0"/>
                <a:cs typeface="Calibri Light" panose="020F0302020204030204" pitchFamily="34" charset="0"/>
              </a:rPr>
              <a:t> 1981-1994</a:t>
            </a:r>
          </a:p>
        </p:txBody>
      </p:sp>
      <p:sp>
        <p:nvSpPr>
          <p:cNvPr id="36870" name="object 8">
            <a:extLst>
              <a:ext uri="{FF2B5EF4-FFF2-40B4-BE49-F238E27FC236}">
                <a16:creationId xmlns:a16="http://schemas.microsoft.com/office/drawing/2014/main" id="{74877E6A-504F-4593-BA9D-8D6A88650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650" y="2935288"/>
            <a:ext cx="169545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/>
          <a:p>
            <a:pPr algn="ctr">
              <a:spcBef>
                <a:spcPts val="100"/>
              </a:spcBef>
            </a:pPr>
            <a:r>
              <a:rPr lang="en-US" altLang="en-US" sz="1200">
                <a:latin typeface="Calibri Light" panose="020F0302020204030204" pitchFamily="34" charset="0"/>
                <a:cs typeface="Calibri Light" panose="020F0302020204030204" pitchFamily="34" charset="0"/>
              </a:rPr>
              <a:t>75 million</a:t>
            </a:r>
          </a:p>
          <a:p>
            <a:pPr algn="ctr"/>
            <a:r>
              <a:rPr lang="en-US" altLang="en-US" sz="1200">
                <a:latin typeface="Calibri Light" panose="020F0302020204030204" pitchFamily="34" charset="0"/>
                <a:cs typeface="Calibri Light" panose="020F0302020204030204" pitchFamily="34" charset="0"/>
              </a:rPr>
              <a:t>50% of the  workforce in 2020</a:t>
            </a: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A745078C-FE63-4F91-B933-6F9BC3E17700}"/>
              </a:ext>
            </a:extLst>
          </p:cNvPr>
          <p:cNvSpPr txBox="1"/>
          <p:nvPr/>
        </p:nvSpPr>
        <p:spPr>
          <a:xfrm>
            <a:off x="2581275" y="3540125"/>
            <a:ext cx="1852613" cy="1879600"/>
          </a:xfrm>
          <a:prstGeom prst="rect">
            <a:avLst/>
          </a:prstGeom>
          <a:ln w="12192">
            <a:solidFill>
              <a:schemeClr val="tx1"/>
            </a:solidFill>
          </a:ln>
        </p:spPr>
        <p:txBody>
          <a:bodyPr lIns="0" tIns="33020" rIns="0" bIns="0">
            <a:spAutoFit/>
          </a:bodyPr>
          <a:lstStyle>
            <a:lvl1pPr marL="436563" indent="-285750">
              <a:tabLst>
                <a:tab pos="436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436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436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436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436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2775" indent="403225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6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339975" indent="403225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6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797175" indent="403225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6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254375" indent="403225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6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263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iPhone generation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“Peter Pan</a:t>
            </a:r>
          </a:p>
          <a:p>
            <a:pPr marL="150813" indent="0">
              <a:defRPr/>
            </a:pPr>
            <a:r>
              <a:rPr lang="en-US" alt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	generation,”</a:t>
            </a:r>
          </a:p>
          <a:p>
            <a:pPr marL="150813" indent="0">
              <a:defRPr/>
            </a:pPr>
            <a:r>
              <a:rPr lang="en-US" alt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	delaying adulthood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Creators of the</a:t>
            </a:r>
          </a:p>
          <a:p>
            <a:pPr marL="150813" indent="0">
              <a:defRPr/>
            </a:pPr>
            <a:r>
              <a:rPr lang="en-US" alt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	sharing economy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Financial habits  shaped by 2008  financial crisis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Social media</a:t>
            </a:r>
          </a:p>
        </p:txBody>
      </p:sp>
      <p:sp>
        <p:nvSpPr>
          <p:cNvPr id="36872" name="object 11">
            <a:extLst>
              <a:ext uri="{FF2B5EF4-FFF2-40B4-BE49-F238E27FC236}">
                <a16:creationId xmlns:a16="http://schemas.microsoft.com/office/drawing/2014/main" id="{07688CB4-A1EB-4720-A1D2-B0B014520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1320800"/>
            <a:ext cx="960437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335" rIns="0" bIns="0">
            <a:spAutoFit/>
          </a:bodyPr>
          <a:lstStyle>
            <a:lvl1pPr marL="112713" indent="-1000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27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3399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7971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2543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1400" b="1">
                <a:latin typeface="Calibri Light" panose="020F0302020204030204" pitchFamily="34" charset="0"/>
                <a:cs typeface="Calibri Light" panose="020F0302020204030204" pitchFamily="34" charset="0"/>
              </a:rPr>
              <a:t>Generation X  </a:t>
            </a:r>
            <a:r>
              <a:rPr lang="en-US" altLang="en-US" sz="1400">
                <a:latin typeface="Calibri Light" panose="020F0302020204030204" pitchFamily="34" charset="0"/>
                <a:cs typeface="Calibri Light" panose="020F0302020204030204" pitchFamily="34" charset="0"/>
              </a:rPr>
              <a:t>1965-1980</a:t>
            </a:r>
          </a:p>
        </p:txBody>
      </p:sp>
      <p:sp>
        <p:nvSpPr>
          <p:cNvPr id="36873" name="object 12">
            <a:extLst>
              <a:ext uri="{FF2B5EF4-FFF2-40B4-BE49-F238E27FC236}">
                <a16:creationId xmlns:a16="http://schemas.microsoft.com/office/drawing/2014/main" id="{049FA350-B7B3-42DF-AA6D-1706BA23A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6325" y="2928938"/>
            <a:ext cx="1800225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/>
          <a:p>
            <a:pPr algn="ctr">
              <a:spcBef>
                <a:spcPts val="100"/>
              </a:spcBef>
            </a:pPr>
            <a:r>
              <a:rPr lang="en-US" altLang="en-US" sz="1200">
                <a:latin typeface="Calibri Light" panose="020F0302020204030204" pitchFamily="34" charset="0"/>
                <a:cs typeface="Calibri Light" panose="020F0302020204030204" pitchFamily="34" charset="0"/>
              </a:rPr>
              <a:t>66 million</a:t>
            </a:r>
          </a:p>
          <a:p>
            <a:pPr algn="ctr"/>
            <a:r>
              <a:rPr lang="en-US" altLang="en-US" sz="1200">
                <a:latin typeface="Calibri Light" panose="020F0302020204030204" pitchFamily="34" charset="0"/>
                <a:cs typeface="Calibri Light" panose="020F0302020204030204" pitchFamily="34" charset="0"/>
              </a:rPr>
              <a:t>20% of the  workforce in the U.S. in 2020</a:t>
            </a:r>
          </a:p>
        </p:txBody>
      </p:sp>
      <p:sp>
        <p:nvSpPr>
          <p:cNvPr id="36874" name="object 13">
            <a:extLst>
              <a:ext uri="{FF2B5EF4-FFF2-40B4-BE49-F238E27FC236}">
                <a16:creationId xmlns:a16="http://schemas.microsoft.com/office/drawing/2014/main" id="{1692A7A9-A83D-4914-B2D2-F0760880F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063" y="3557588"/>
            <a:ext cx="1854200" cy="2038350"/>
          </a:xfrm>
          <a:prstGeom prst="rect">
            <a:avLst/>
          </a:prstGeom>
          <a:noFill/>
          <a:ln w="12192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6985" rIns="0" bIns="0">
            <a:spAutoFit/>
          </a:bodyPr>
          <a:lstStyle>
            <a:lvl1pPr marL="463550" indent="-285750">
              <a:tabLst>
                <a:tab pos="463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463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463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463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463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2775" indent="403225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339975" indent="403225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797175" indent="403225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254375" indent="403225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en-US" altLang="en-US" sz="1200">
                <a:latin typeface="Calibri Light" panose="020F0302020204030204" pitchFamily="34" charset="0"/>
                <a:cs typeface="Calibri Light" panose="020F0302020204030204" pitchFamily="34" charset="0"/>
              </a:rPr>
              <a:t>“Sloan Rangers”,  “Yuppies”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200">
                <a:latin typeface="Calibri Light" panose="020F0302020204030204" pitchFamily="34" charset="0"/>
                <a:cs typeface="Calibri Light" panose="020F0302020204030204" pitchFamily="34" charset="0"/>
              </a:rPr>
              <a:t>Average 7 career  changes in their  lifetime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200">
                <a:latin typeface="Calibri Light" panose="020F0302020204030204" pitchFamily="34" charset="0"/>
                <a:cs typeface="Calibri Light" panose="020F0302020204030204" pitchFamily="34" charset="0"/>
              </a:rPr>
              <a:t>“MTV Generation”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200">
                <a:latin typeface="Calibri Light" panose="020F0302020204030204" pitchFamily="34" charset="0"/>
                <a:cs typeface="Calibri Light" panose="020F0302020204030204" pitchFamily="34" charset="0"/>
              </a:rPr>
              <a:t>“Late to marry, quick  to divorce”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200">
                <a:latin typeface="Calibri Light" panose="020F0302020204030204" pitchFamily="34" charset="0"/>
                <a:cs typeface="Calibri Light" panose="020F0302020204030204" pitchFamily="34" charset="0"/>
              </a:rPr>
              <a:t>Independent,  resourceful, and self-  sufficient</a:t>
            </a:r>
          </a:p>
        </p:txBody>
      </p:sp>
      <p:pic>
        <p:nvPicPr>
          <p:cNvPr id="36875" name="object 14">
            <a:extLst>
              <a:ext uri="{FF2B5EF4-FFF2-40B4-BE49-F238E27FC236}">
                <a16:creationId xmlns:a16="http://schemas.microsoft.com/office/drawing/2014/main" id="{50294DF0-FBB0-4724-B923-33DDD1D06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25" y="1854200"/>
            <a:ext cx="17748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6" name="object 15">
            <a:extLst>
              <a:ext uri="{FF2B5EF4-FFF2-40B4-BE49-F238E27FC236}">
                <a16:creationId xmlns:a16="http://schemas.microsoft.com/office/drawing/2014/main" id="{FEAAB03F-5FEF-48F3-B31C-A27E274B6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9988" y="1355725"/>
            <a:ext cx="1055687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335" rIns="0" bIns="0">
            <a:spAutoFit/>
          </a:bodyPr>
          <a:lstStyle>
            <a:lvl1pPr marL="119063" indent="-1079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27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3399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7971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2543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1400" b="1">
                <a:latin typeface="Calibri Light" panose="020F0302020204030204" pitchFamily="34" charset="0"/>
                <a:cs typeface="Calibri Light" panose="020F0302020204030204" pitchFamily="34" charset="0"/>
              </a:rPr>
              <a:t>Baby Boomers  </a:t>
            </a:r>
            <a:r>
              <a:rPr lang="en-US" altLang="en-US" sz="1400">
                <a:latin typeface="Calibri Light" panose="020F0302020204030204" pitchFamily="34" charset="0"/>
                <a:cs typeface="Calibri Light" panose="020F0302020204030204" pitchFamily="34" charset="0"/>
              </a:rPr>
              <a:t>1946-1964</a:t>
            </a:r>
          </a:p>
        </p:txBody>
      </p:sp>
      <p:sp>
        <p:nvSpPr>
          <p:cNvPr id="36877" name="object 16">
            <a:extLst>
              <a:ext uri="{FF2B5EF4-FFF2-40B4-BE49-F238E27FC236}">
                <a16:creationId xmlns:a16="http://schemas.microsoft.com/office/drawing/2014/main" id="{18E6AABB-5FA6-4C53-A8AB-C779B8F47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2963" y="2903538"/>
            <a:ext cx="1654175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indent="15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27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3399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7971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2543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ts val="100"/>
              </a:spcBef>
            </a:pPr>
            <a:r>
              <a:rPr lang="en-US" altLang="en-US" sz="1200">
                <a:latin typeface="Calibri Light" panose="020F0302020204030204" pitchFamily="34" charset="0"/>
                <a:cs typeface="Calibri Light" panose="020F0302020204030204" pitchFamily="34" charset="0"/>
              </a:rPr>
              <a:t>74 million and declining  22% of  the U.S. workforce in 2020</a:t>
            </a:r>
          </a:p>
        </p:txBody>
      </p:sp>
      <p:sp>
        <p:nvSpPr>
          <p:cNvPr id="36878" name="object 17">
            <a:extLst>
              <a:ext uri="{FF2B5EF4-FFF2-40B4-BE49-F238E27FC236}">
                <a16:creationId xmlns:a16="http://schemas.microsoft.com/office/drawing/2014/main" id="{DA7D59DD-F859-43D4-AAAA-CEA261886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475" y="3533775"/>
            <a:ext cx="1854200" cy="1508125"/>
          </a:xfrm>
          <a:prstGeom prst="rect">
            <a:avLst/>
          </a:prstGeom>
          <a:noFill/>
          <a:ln w="12192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31115" rIns="0" bIns="0">
            <a:spAutoFit/>
          </a:bodyPr>
          <a:lstStyle>
            <a:lvl1pPr marL="398463" indent="-285750">
              <a:tabLst>
                <a:tab pos="398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398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398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398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398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2775" indent="403225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8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339975" indent="403225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8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797175" indent="403225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8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254375" indent="403225" defTabSz="355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8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250"/>
              </a:spcBef>
              <a:buFont typeface="Arial" panose="020B0604020202020204" pitchFamily="34" charset="0"/>
              <a:buChar char="•"/>
            </a:pPr>
            <a:r>
              <a:rPr lang="en-US" altLang="en-US" sz="1200">
                <a:latin typeface="Calibri Light" panose="020F0302020204030204" pitchFamily="34" charset="0"/>
                <a:cs typeface="Calibri Light" panose="020F0302020204030204" pitchFamily="34" charset="0"/>
              </a:rPr>
              <a:t>The first TV generation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200">
                <a:latin typeface="Calibri Light" panose="020F0302020204030204" pitchFamily="34" charset="0"/>
                <a:cs typeface="Calibri Light" panose="020F0302020204030204" pitchFamily="34" charset="0"/>
              </a:rPr>
              <a:t>Experienced two-income households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200">
                <a:latin typeface="Calibri Light" panose="020F0302020204030204" pitchFamily="34" charset="0"/>
                <a:cs typeface="Calibri Light" panose="020F0302020204030204" pitchFamily="34" charset="0"/>
              </a:rPr>
              <a:t>Lived through JFK  and Martin Luther  King assassinations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200">
                <a:latin typeface="Calibri Light" panose="020F0302020204030204" pitchFamily="34" charset="0"/>
                <a:cs typeface="Calibri Light" panose="020F0302020204030204" pitchFamily="34" charset="0"/>
              </a:rPr>
              <a:t>Strong work ethic</a:t>
            </a:r>
          </a:p>
          <a:p>
            <a:r>
              <a:rPr lang="en-US" altLang="en-US" sz="1200">
                <a:latin typeface="Calibri Light" panose="020F0302020204030204" pitchFamily="34" charset="0"/>
                <a:cs typeface="Calibri Light" panose="020F0302020204030204" pitchFamily="34" charset="0"/>
              </a:rPr>
              <a:t>	and goal-oriented</a:t>
            </a: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89509465-834A-4827-BF40-C6879B594591}"/>
              </a:ext>
            </a:extLst>
          </p:cNvPr>
          <p:cNvSpPr txBox="1"/>
          <p:nvPr/>
        </p:nvSpPr>
        <p:spPr>
          <a:xfrm>
            <a:off x="0" y="5554883"/>
            <a:ext cx="6238875" cy="12065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>
              <a:spcBef>
                <a:spcPts val="95"/>
              </a:spcBef>
              <a:defRPr/>
            </a:pPr>
            <a:r>
              <a:rPr sz="700" u="sng" spc="-5" dirty="0"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Source</a:t>
            </a:r>
            <a:r>
              <a:rPr sz="700" spc="-5" dirty="0">
                <a:latin typeface="Calibri Light"/>
                <a:cs typeface="Calibri Light"/>
              </a:rPr>
              <a:t>:</a:t>
            </a:r>
            <a:r>
              <a:rPr sz="700" spc="175" dirty="0">
                <a:latin typeface="Calibri Light"/>
                <a:cs typeface="Calibri Light"/>
              </a:rPr>
              <a:t> </a:t>
            </a:r>
            <a:r>
              <a:rPr sz="700" spc="-5" dirty="0">
                <a:latin typeface="Calibri Light"/>
                <a:cs typeface="Calibri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http://fourhooks.com/</a:t>
            </a:r>
            <a:r>
              <a:rPr lang="en-US" sz="700" spc="-5" dirty="0">
                <a:latin typeface="Calibri Light"/>
                <a:cs typeface="Calibri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sz="700" spc="-5" dirty="0">
                <a:latin typeface="Calibri Light"/>
                <a:cs typeface="Calibri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marketing/the-generation-guide-millennials-gen-x-y-z-and-baby-boomers-art5910718593/</a:t>
            </a:r>
            <a:endParaRPr sz="700" dirty="0">
              <a:latin typeface="Calibri Light"/>
              <a:cs typeface="Calibri Light"/>
            </a:endParaRPr>
          </a:p>
        </p:txBody>
      </p:sp>
      <p:pic>
        <p:nvPicPr>
          <p:cNvPr id="36880" name="Picture 8" descr="Is 80s Culture Still Around Today? - Blackpool Grand Theatre">
            <a:extLst>
              <a:ext uri="{FF2B5EF4-FFF2-40B4-BE49-F238E27FC236}">
                <a16:creationId xmlns:a16="http://schemas.microsoft.com/office/drawing/2014/main" id="{7BC38F22-6DD1-4FB3-9BA5-C6B57EFAA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1820863"/>
            <a:ext cx="1843087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1" name="Picture 2" descr="As If! &amp;gt;&amp;gt; The 1990s Fanlisting">
            <a:extLst>
              <a:ext uri="{FF2B5EF4-FFF2-40B4-BE49-F238E27FC236}">
                <a16:creationId xmlns:a16="http://schemas.microsoft.com/office/drawing/2014/main" id="{B4EB3042-0565-4BDF-8866-13F044CDC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" t="16428" r="4585" b="5542"/>
          <a:stretch>
            <a:fillRect/>
          </a:stretch>
        </p:blipFill>
        <p:spPr bwMode="auto">
          <a:xfrm>
            <a:off x="2528888" y="1773238"/>
            <a:ext cx="19573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2" name="Picture 4" descr="2000s Timeline Picture Click Quiz">
            <a:extLst>
              <a:ext uri="{FF2B5EF4-FFF2-40B4-BE49-F238E27FC236}">
                <a16:creationId xmlns:a16="http://schemas.microsoft.com/office/drawing/2014/main" id="{67C704EC-77B9-4199-A250-25C858CA9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6"/>
          <a:stretch>
            <a:fillRect/>
          </a:stretch>
        </p:blipFill>
        <p:spPr bwMode="auto">
          <a:xfrm>
            <a:off x="250825" y="1790700"/>
            <a:ext cx="20939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8F18854-5054-4BA7-85FB-59D8E6C56CCF}"/>
              </a:ext>
            </a:extLst>
          </p:cNvPr>
          <p:cNvCxnSpPr>
            <a:cxnSpLocks/>
          </p:cNvCxnSpPr>
          <p:nvPr/>
        </p:nvCxnSpPr>
        <p:spPr>
          <a:xfrm>
            <a:off x="303213" y="1201738"/>
            <a:ext cx="85582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316840F-5D9F-430B-8332-5F1687424650}"/>
              </a:ext>
            </a:extLst>
          </p:cNvPr>
          <p:cNvSpPr txBox="1"/>
          <p:nvPr/>
        </p:nvSpPr>
        <p:spPr>
          <a:xfrm>
            <a:off x="8064500" y="925513"/>
            <a:ext cx="92075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+mj-lt"/>
              </a:rPr>
              <a:t>AUDIENCE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bject 2">
            <a:extLst>
              <a:ext uri="{FF2B5EF4-FFF2-40B4-BE49-F238E27FC236}">
                <a16:creationId xmlns:a16="http://schemas.microsoft.com/office/drawing/2014/main" id="{EB889DC3-25F4-4BAE-9B44-6FF6A4CC7087}"/>
              </a:ext>
            </a:extLst>
          </p:cNvPr>
          <p:cNvSpPr>
            <a:spLocks/>
          </p:cNvSpPr>
          <p:nvPr/>
        </p:nvSpPr>
        <p:spPr bwMode="auto">
          <a:xfrm>
            <a:off x="768350" y="1730375"/>
            <a:ext cx="1811338" cy="1743075"/>
          </a:xfrm>
          <a:custGeom>
            <a:avLst/>
            <a:gdLst>
              <a:gd name="T0" fmla="*/ 0 w 1812289"/>
              <a:gd name="T1" fmla="*/ 1742186 h 1743710"/>
              <a:gd name="T2" fmla="*/ 1810135 w 1812289"/>
              <a:gd name="T3" fmla="*/ 1742186 h 1743710"/>
              <a:gd name="T4" fmla="*/ 1810135 w 1812289"/>
              <a:gd name="T5" fmla="*/ 0 h 1743710"/>
              <a:gd name="T6" fmla="*/ 0 w 1812289"/>
              <a:gd name="T7" fmla="*/ 0 h 1743710"/>
              <a:gd name="T8" fmla="*/ 0 w 1812289"/>
              <a:gd name="T9" fmla="*/ 1742186 h 17437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12289" h="1743710">
                <a:moveTo>
                  <a:pt x="0" y="1743456"/>
                </a:moveTo>
                <a:lnTo>
                  <a:pt x="1812036" y="1743456"/>
                </a:lnTo>
                <a:lnTo>
                  <a:pt x="1812036" y="0"/>
                </a:lnTo>
                <a:lnTo>
                  <a:pt x="0" y="0"/>
                </a:lnTo>
                <a:lnTo>
                  <a:pt x="0" y="1743456"/>
                </a:lnTo>
                <a:close/>
              </a:path>
            </a:pathLst>
          </a:custGeom>
          <a:noFill/>
          <a:ln w="1219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8915" name="object 3">
            <a:extLst>
              <a:ext uri="{FF2B5EF4-FFF2-40B4-BE49-F238E27FC236}">
                <a16:creationId xmlns:a16="http://schemas.microsoft.com/office/drawing/2014/main" id="{AFABDF21-4048-412D-A24B-92B2AAA448EB}"/>
              </a:ext>
            </a:extLst>
          </p:cNvPr>
          <p:cNvSpPr>
            <a:spLocks/>
          </p:cNvSpPr>
          <p:nvPr/>
        </p:nvSpPr>
        <p:spPr bwMode="auto">
          <a:xfrm>
            <a:off x="6665913" y="1733550"/>
            <a:ext cx="1812925" cy="1746250"/>
          </a:xfrm>
          <a:custGeom>
            <a:avLst/>
            <a:gdLst>
              <a:gd name="T0" fmla="*/ 0 w 1813559"/>
              <a:gd name="T1" fmla="*/ 1745233 h 1746885"/>
              <a:gd name="T2" fmla="*/ 1812291 w 1813559"/>
              <a:gd name="T3" fmla="*/ 1745233 h 1746885"/>
              <a:gd name="T4" fmla="*/ 1812291 w 1813559"/>
              <a:gd name="T5" fmla="*/ 0 h 1746885"/>
              <a:gd name="T6" fmla="*/ 0 w 1813559"/>
              <a:gd name="T7" fmla="*/ 0 h 1746885"/>
              <a:gd name="T8" fmla="*/ 0 w 1813559"/>
              <a:gd name="T9" fmla="*/ 1745233 h 1746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13559" h="1746885">
                <a:moveTo>
                  <a:pt x="0" y="1746503"/>
                </a:moveTo>
                <a:lnTo>
                  <a:pt x="1813559" y="1746503"/>
                </a:lnTo>
                <a:lnTo>
                  <a:pt x="1813559" y="0"/>
                </a:lnTo>
                <a:lnTo>
                  <a:pt x="0" y="0"/>
                </a:lnTo>
                <a:lnTo>
                  <a:pt x="0" y="1746503"/>
                </a:lnTo>
                <a:close/>
              </a:path>
            </a:pathLst>
          </a:custGeom>
          <a:noFill/>
          <a:ln w="1219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C7AD236A-E33D-4FD1-99C5-97CDC0D700D6}"/>
              </a:ext>
            </a:extLst>
          </p:cNvPr>
          <p:cNvSpPr txBox="1">
            <a:spLocks/>
          </p:cNvSpPr>
          <p:nvPr/>
        </p:nvSpPr>
        <p:spPr bwMode="auto">
          <a:xfrm>
            <a:off x="11113" y="1276350"/>
            <a:ext cx="9144000" cy="371475"/>
          </a:xfrm>
          <a:prstGeom prst="rect">
            <a:avLst/>
          </a:prstGeom>
          <a:noFill/>
          <a:ln>
            <a:noFill/>
          </a:ln>
        </p:spPr>
        <p:txBody>
          <a:bodyPr lIns="0" tIns="12700" rIns="0" bIns="0" anchor="b">
            <a:sp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IBM Plex Sans SemiBold" panose="020B0503050000000000" pitchFamily="34" charset="77"/>
                <a:ea typeface="ＭＳ Ｐゴシック" pitchFamily="-84" charset="-128"/>
                <a:cs typeface="Verdana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IBM Plex Sans SemiBold" panose="020B0503050000000000" pitchFamily="34" charset="77"/>
                <a:ea typeface="ＭＳ Ｐゴシック" pitchFamily="-84" charset="-128"/>
                <a:cs typeface="Verdana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IBM Plex Sans SemiBold" panose="020B0503050000000000" pitchFamily="34" charset="77"/>
                <a:ea typeface="ＭＳ Ｐゴシック" pitchFamily="-84" charset="-128"/>
                <a:cs typeface="Verdana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IBM Plex Sans SemiBold" panose="020B0503050000000000" pitchFamily="34" charset="77"/>
                <a:ea typeface="ＭＳ Ｐゴシック" pitchFamily="-84" charset="-128"/>
                <a:cs typeface="Verdana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IBM Plex Sans SemiBold" panose="020B0503050000000000" pitchFamily="34" charset="77"/>
                <a:ea typeface="ＭＳ Ｐゴシック" pitchFamily="-84" charset="-128"/>
                <a:cs typeface="Verdana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Georgia" pitchFamily="-84" charset="0"/>
                <a:ea typeface="ＭＳ Ｐゴシック" pitchFamily="-84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Georgia" pitchFamily="-84" charset="0"/>
                <a:ea typeface="ＭＳ Ｐゴシック" pitchFamily="-84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Georgia" pitchFamily="-84" charset="0"/>
                <a:ea typeface="ＭＳ Ｐゴシック" pitchFamily="-84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Georgia" pitchFamily="-84" charset="0"/>
                <a:ea typeface="ＭＳ Ｐゴシック" pitchFamily="-84" charset="-128"/>
              </a:defRPr>
            </a:lvl9pPr>
          </a:lstStyle>
          <a:p>
            <a:pPr marL="5715" algn="ctr">
              <a:lnSpc>
                <a:spcPts val="2815"/>
              </a:lnSpc>
              <a:spcBef>
                <a:spcPts val="100"/>
              </a:spcBef>
              <a:defRPr/>
            </a:pPr>
            <a:r>
              <a:rPr lang="en-US" sz="2400" spc="-15" dirty="0"/>
              <a:t>Qualities</a:t>
            </a:r>
            <a:r>
              <a:rPr lang="en-US" sz="2400" spc="-70" dirty="0"/>
              <a:t> </a:t>
            </a:r>
            <a:r>
              <a:rPr lang="en-US" sz="2400" spc="-5" dirty="0"/>
              <a:t>of</a:t>
            </a:r>
            <a:r>
              <a:rPr lang="en-US" sz="2400" spc="-65" dirty="0"/>
              <a:t> </a:t>
            </a:r>
            <a:r>
              <a:rPr lang="en-US" sz="2400" spc="-25" dirty="0"/>
              <a:t>Generation</a:t>
            </a:r>
            <a:r>
              <a:rPr lang="en-US" sz="2400" spc="-75" dirty="0"/>
              <a:t> </a:t>
            </a:r>
            <a:r>
              <a:rPr lang="en-US" sz="2400" dirty="0"/>
              <a:t>Z</a:t>
            </a: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1666F093-3E5A-4672-A951-AA8BEFF6856B}"/>
              </a:ext>
            </a:extLst>
          </p:cNvPr>
          <p:cNvSpPr txBox="1"/>
          <p:nvPr/>
        </p:nvSpPr>
        <p:spPr>
          <a:xfrm>
            <a:off x="846138" y="1816100"/>
            <a:ext cx="1084262" cy="182563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299071" indent="-287006">
              <a:spcBef>
                <a:spcPts val="105"/>
              </a:spcBef>
              <a:buFont typeface="Wingdings"/>
              <a:buChar char=""/>
              <a:tabLst>
                <a:tab pos="299071" algn="l"/>
                <a:tab pos="299705" algn="l"/>
              </a:tabLst>
              <a:defRPr/>
            </a:pPr>
            <a:r>
              <a:rPr sz="1100" b="1" spc="-5" dirty="0">
                <a:latin typeface="Calibri Light"/>
                <a:cs typeface="Calibri Light"/>
              </a:rPr>
              <a:t>Fi</a:t>
            </a:r>
            <a:r>
              <a:rPr sz="1100" b="1" dirty="0">
                <a:latin typeface="Calibri Light"/>
                <a:cs typeface="Calibri Light"/>
              </a:rPr>
              <a:t>s</a:t>
            </a:r>
            <a:r>
              <a:rPr sz="1100" b="1" spc="-5" dirty="0">
                <a:latin typeface="Calibri Light"/>
                <a:cs typeface="Calibri Light"/>
              </a:rPr>
              <a:t>c</a:t>
            </a:r>
            <a:r>
              <a:rPr sz="1100" b="1" spc="-10" dirty="0">
                <a:latin typeface="Calibri Light"/>
                <a:cs typeface="Calibri Light"/>
              </a:rPr>
              <a:t>a</a:t>
            </a:r>
            <a:r>
              <a:rPr sz="1100" b="1" spc="-5" dirty="0">
                <a:latin typeface="Calibri Light"/>
                <a:cs typeface="Calibri Light"/>
              </a:rPr>
              <a:t>ll</a:t>
            </a:r>
            <a:r>
              <a:rPr sz="1100" b="1" dirty="0">
                <a:latin typeface="Calibri Light"/>
                <a:cs typeface="Calibri Light"/>
              </a:rPr>
              <a:t>y</a:t>
            </a:r>
            <a:r>
              <a:rPr sz="1100" b="1" spc="-30" dirty="0">
                <a:latin typeface="Calibri Light"/>
                <a:cs typeface="Calibri Light"/>
              </a:rPr>
              <a:t> </a:t>
            </a:r>
            <a:r>
              <a:rPr sz="1100" b="1" spc="-5" dirty="0">
                <a:latin typeface="Calibri Light"/>
                <a:cs typeface="Calibri Light"/>
              </a:rPr>
              <a:t>F</a:t>
            </a:r>
            <a:r>
              <a:rPr sz="1100" b="1" dirty="0">
                <a:latin typeface="Calibri Light"/>
                <a:cs typeface="Calibri Light"/>
              </a:rPr>
              <a:t>rug</a:t>
            </a:r>
            <a:r>
              <a:rPr sz="1100" b="1" spc="-10" dirty="0">
                <a:latin typeface="Calibri Light"/>
                <a:cs typeface="Calibri Light"/>
              </a:rPr>
              <a:t>a</a:t>
            </a:r>
            <a:r>
              <a:rPr sz="1100" b="1" dirty="0">
                <a:latin typeface="Calibri Light"/>
                <a:cs typeface="Calibri Light"/>
              </a:rPr>
              <a:t>l</a:t>
            </a:r>
            <a:endParaRPr sz="1100" b="1">
              <a:latin typeface="Calibri Light"/>
              <a:cs typeface="Calibri Light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E85A48C6-BAF3-498A-810A-CEF2F4DE1595}"/>
              </a:ext>
            </a:extLst>
          </p:cNvPr>
          <p:cNvSpPr txBox="1"/>
          <p:nvPr/>
        </p:nvSpPr>
        <p:spPr>
          <a:xfrm>
            <a:off x="846138" y="2151063"/>
            <a:ext cx="920750" cy="182562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299071" indent="-287006">
              <a:spcBef>
                <a:spcPts val="105"/>
              </a:spcBef>
              <a:buFont typeface="Wingdings"/>
              <a:buChar char=""/>
              <a:tabLst>
                <a:tab pos="299071" algn="l"/>
                <a:tab pos="299705" algn="l"/>
              </a:tabLst>
              <a:defRPr/>
            </a:pPr>
            <a:r>
              <a:rPr sz="1100" b="1" spc="-5" dirty="0">
                <a:latin typeface="Calibri Light"/>
                <a:cs typeface="Calibri Light"/>
              </a:rPr>
              <a:t>Connected</a:t>
            </a:r>
            <a:endParaRPr sz="1100" b="1">
              <a:latin typeface="Calibri Light"/>
              <a:cs typeface="Calibri Light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7FB520E5-20DA-4D7F-B2CD-699E650E61A4}"/>
              </a:ext>
            </a:extLst>
          </p:cNvPr>
          <p:cNvSpPr txBox="1"/>
          <p:nvPr/>
        </p:nvSpPr>
        <p:spPr>
          <a:xfrm>
            <a:off x="846138" y="2486025"/>
            <a:ext cx="968375" cy="18256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299071" indent="-287006">
              <a:spcBef>
                <a:spcPts val="100"/>
              </a:spcBef>
              <a:buFont typeface="Wingdings"/>
              <a:buChar char=""/>
              <a:tabLst>
                <a:tab pos="299071" algn="l"/>
                <a:tab pos="299705" algn="l"/>
              </a:tabLst>
              <a:defRPr/>
            </a:pPr>
            <a:r>
              <a:rPr sz="1100" b="1" spc="-5" dirty="0">
                <a:latin typeface="Calibri Light"/>
                <a:cs typeface="Calibri Light"/>
              </a:rPr>
              <a:t>Brand</a:t>
            </a:r>
            <a:r>
              <a:rPr sz="1100" b="1" spc="-50" dirty="0">
                <a:latin typeface="Calibri Light"/>
                <a:cs typeface="Calibri Light"/>
              </a:rPr>
              <a:t> </a:t>
            </a:r>
            <a:r>
              <a:rPr sz="1100" b="1" spc="-5" dirty="0">
                <a:latin typeface="Calibri Light"/>
                <a:cs typeface="Calibri Light"/>
              </a:rPr>
              <a:t>Loyal</a:t>
            </a:r>
            <a:endParaRPr sz="1100" b="1">
              <a:latin typeface="Calibri Light"/>
              <a:cs typeface="Calibri Light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35A4A808-56B9-402A-8D11-04B005F83E44}"/>
              </a:ext>
            </a:extLst>
          </p:cNvPr>
          <p:cNvSpPr txBox="1"/>
          <p:nvPr/>
        </p:nvSpPr>
        <p:spPr>
          <a:xfrm>
            <a:off x="846138" y="2822575"/>
            <a:ext cx="866775" cy="18256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299071" indent="-287006">
              <a:spcBef>
                <a:spcPts val="100"/>
              </a:spcBef>
              <a:buFont typeface="Wingdings"/>
              <a:buChar char=""/>
              <a:tabLst>
                <a:tab pos="299071" algn="l"/>
                <a:tab pos="299705" algn="l"/>
              </a:tabLst>
              <a:defRPr/>
            </a:pPr>
            <a:r>
              <a:rPr sz="1100" b="1" spc="-5" dirty="0">
                <a:latin typeface="Calibri Light"/>
                <a:cs typeface="Calibri Light"/>
              </a:rPr>
              <a:t>Confident</a:t>
            </a:r>
            <a:endParaRPr sz="1100" b="1">
              <a:latin typeface="Calibri Light"/>
              <a:cs typeface="Calibri Light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35F77D23-F40C-4483-B261-23807E70190B}"/>
              </a:ext>
            </a:extLst>
          </p:cNvPr>
          <p:cNvSpPr txBox="1"/>
          <p:nvPr/>
        </p:nvSpPr>
        <p:spPr>
          <a:xfrm>
            <a:off x="846138" y="3157538"/>
            <a:ext cx="979487" cy="18256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299071" indent="-287006">
              <a:spcBef>
                <a:spcPts val="100"/>
              </a:spcBef>
              <a:buFont typeface="Wingdings"/>
              <a:buChar char=""/>
              <a:tabLst>
                <a:tab pos="299071" algn="l"/>
                <a:tab pos="299705" algn="l"/>
              </a:tabLst>
              <a:defRPr/>
            </a:pPr>
            <a:r>
              <a:rPr sz="1100" b="1" spc="-5" dirty="0">
                <a:latin typeface="Calibri Light"/>
                <a:cs typeface="Calibri Light"/>
              </a:rPr>
              <a:t>Resourceful</a:t>
            </a:r>
            <a:endParaRPr sz="1100" b="1">
              <a:latin typeface="Calibri Light"/>
              <a:cs typeface="Calibri Light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1070F77D-CF14-450E-B5F4-DE91C7F2E8B0}"/>
              </a:ext>
            </a:extLst>
          </p:cNvPr>
          <p:cNvSpPr txBox="1"/>
          <p:nvPr/>
        </p:nvSpPr>
        <p:spPr>
          <a:xfrm>
            <a:off x="6726238" y="1795463"/>
            <a:ext cx="1011237" cy="182562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299071" indent="-287006">
              <a:spcBef>
                <a:spcPts val="105"/>
              </a:spcBef>
              <a:buFont typeface="Wingdings"/>
              <a:buChar char=""/>
              <a:tabLst>
                <a:tab pos="299071" algn="l"/>
                <a:tab pos="299705" algn="l"/>
              </a:tabLst>
              <a:defRPr/>
            </a:pPr>
            <a:r>
              <a:rPr sz="1100" b="1" spc="-5" dirty="0">
                <a:latin typeface="Calibri Light"/>
                <a:cs typeface="Calibri Light"/>
              </a:rPr>
              <a:t>Multitaskers</a:t>
            </a:r>
            <a:endParaRPr sz="1100" b="1">
              <a:latin typeface="Calibri Light"/>
              <a:cs typeface="Calibri Light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98F0AA37-BE5F-49A9-B258-1C91C3558C51}"/>
              </a:ext>
            </a:extLst>
          </p:cNvPr>
          <p:cNvSpPr txBox="1"/>
          <p:nvPr/>
        </p:nvSpPr>
        <p:spPr>
          <a:xfrm>
            <a:off x="6726238" y="2130425"/>
            <a:ext cx="671512" cy="182563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299071" indent="-287006">
              <a:spcBef>
                <a:spcPts val="105"/>
              </a:spcBef>
              <a:buFont typeface="Wingdings"/>
              <a:buChar char=""/>
              <a:tabLst>
                <a:tab pos="299071" algn="l"/>
                <a:tab pos="299705" algn="l"/>
              </a:tabLst>
              <a:defRPr/>
            </a:pPr>
            <a:r>
              <a:rPr sz="1100" b="1" spc="-5" dirty="0">
                <a:latin typeface="Calibri Light"/>
                <a:cs typeface="Calibri Light"/>
              </a:rPr>
              <a:t>Aw</a:t>
            </a:r>
            <a:r>
              <a:rPr sz="1100" b="1" spc="-10" dirty="0">
                <a:latin typeface="Calibri Light"/>
                <a:cs typeface="Calibri Light"/>
              </a:rPr>
              <a:t>a</a:t>
            </a:r>
            <a:r>
              <a:rPr sz="1100" b="1" dirty="0">
                <a:latin typeface="Calibri Light"/>
                <a:cs typeface="Calibri Light"/>
              </a:rPr>
              <a:t>re</a:t>
            </a:r>
            <a:endParaRPr sz="1100" b="1">
              <a:latin typeface="Calibri Light"/>
              <a:cs typeface="Calibri Light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D2D5ADF1-B160-4248-A42C-1AECCFE7D4CB}"/>
              </a:ext>
            </a:extLst>
          </p:cNvPr>
          <p:cNvSpPr txBox="1"/>
          <p:nvPr/>
        </p:nvSpPr>
        <p:spPr>
          <a:xfrm>
            <a:off x="6726238" y="2466975"/>
            <a:ext cx="730250" cy="182563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299071" indent="-287006">
              <a:spcBef>
                <a:spcPts val="105"/>
              </a:spcBef>
              <a:buFont typeface="Wingdings"/>
              <a:buChar char=""/>
              <a:tabLst>
                <a:tab pos="299071" algn="l"/>
                <a:tab pos="299705" algn="l"/>
              </a:tabLst>
              <a:defRPr/>
            </a:pPr>
            <a:r>
              <a:rPr sz="1100" b="1" spc="-5" dirty="0">
                <a:latin typeface="Calibri Light"/>
                <a:cs typeface="Calibri Light"/>
              </a:rPr>
              <a:t>Diverse</a:t>
            </a:r>
            <a:endParaRPr sz="1100" b="1">
              <a:latin typeface="Calibri Light"/>
              <a:cs typeface="Calibri Light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AA5CFB3F-F66A-43C3-AE08-5C7C6178DF3E}"/>
              </a:ext>
            </a:extLst>
          </p:cNvPr>
          <p:cNvSpPr txBox="1"/>
          <p:nvPr/>
        </p:nvSpPr>
        <p:spPr>
          <a:xfrm>
            <a:off x="6726238" y="2801938"/>
            <a:ext cx="1489075" cy="182562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299071" indent="-287006">
              <a:spcBef>
                <a:spcPts val="105"/>
              </a:spcBef>
              <a:buFont typeface="Wingdings"/>
              <a:buChar char=""/>
              <a:tabLst>
                <a:tab pos="299071" algn="l"/>
                <a:tab pos="299705" algn="l"/>
              </a:tabLst>
              <a:defRPr/>
            </a:pPr>
            <a:r>
              <a:rPr sz="1100" b="1" dirty="0">
                <a:latin typeface="Calibri Light"/>
                <a:cs typeface="Calibri Light"/>
              </a:rPr>
              <a:t>Short</a:t>
            </a:r>
            <a:r>
              <a:rPr sz="1100" b="1" spc="-40" dirty="0">
                <a:latin typeface="Calibri Light"/>
                <a:cs typeface="Calibri Light"/>
              </a:rPr>
              <a:t> </a:t>
            </a:r>
            <a:r>
              <a:rPr sz="1100" b="1" spc="-5" dirty="0">
                <a:latin typeface="Calibri Light"/>
                <a:cs typeface="Calibri Light"/>
              </a:rPr>
              <a:t>Attention</a:t>
            </a:r>
            <a:r>
              <a:rPr sz="1100" b="1" spc="-25" dirty="0">
                <a:latin typeface="Calibri Light"/>
                <a:cs typeface="Calibri Light"/>
              </a:rPr>
              <a:t> </a:t>
            </a:r>
            <a:r>
              <a:rPr sz="1100" b="1" dirty="0">
                <a:latin typeface="Calibri Light"/>
                <a:cs typeface="Calibri Light"/>
              </a:rPr>
              <a:t>Span</a:t>
            </a:r>
            <a:endParaRPr sz="1100" b="1">
              <a:latin typeface="Calibri Light"/>
              <a:cs typeface="Calibri Light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F92E0196-1192-4770-A2F4-E164AE317966}"/>
              </a:ext>
            </a:extLst>
          </p:cNvPr>
          <p:cNvSpPr txBox="1"/>
          <p:nvPr/>
        </p:nvSpPr>
        <p:spPr>
          <a:xfrm>
            <a:off x="6726238" y="3136900"/>
            <a:ext cx="1196975" cy="18256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299071" indent="-287006">
              <a:spcBef>
                <a:spcPts val="100"/>
              </a:spcBef>
              <a:buFont typeface="Wingdings"/>
              <a:buChar char=""/>
              <a:tabLst>
                <a:tab pos="299071" algn="l"/>
                <a:tab pos="299705" algn="l"/>
              </a:tabLst>
              <a:defRPr/>
            </a:pPr>
            <a:r>
              <a:rPr sz="1100" b="1" spc="-5" dirty="0">
                <a:latin typeface="Calibri Light"/>
                <a:cs typeface="Calibri Light"/>
              </a:rPr>
              <a:t>Entrepreneurial</a:t>
            </a:r>
            <a:endParaRPr sz="1100" b="1">
              <a:latin typeface="Calibri Light"/>
              <a:cs typeface="Calibri Light"/>
            </a:endParaRPr>
          </a:p>
        </p:txBody>
      </p:sp>
      <p:grpSp>
        <p:nvGrpSpPr>
          <p:cNvPr id="38927" name="object 18">
            <a:extLst>
              <a:ext uri="{FF2B5EF4-FFF2-40B4-BE49-F238E27FC236}">
                <a16:creationId xmlns:a16="http://schemas.microsoft.com/office/drawing/2014/main" id="{175DC954-FB0C-48BF-A81B-A6378E2B96EE}"/>
              </a:ext>
            </a:extLst>
          </p:cNvPr>
          <p:cNvGrpSpPr>
            <a:grpSpLocks/>
          </p:cNvGrpSpPr>
          <p:nvPr/>
        </p:nvGrpSpPr>
        <p:grpSpPr bwMode="auto">
          <a:xfrm>
            <a:off x="749300" y="3629025"/>
            <a:ext cx="1130300" cy="1131888"/>
            <a:chOff x="777240" y="3041904"/>
            <a:chExt cx="1130935" cy="1130935"/>
          </a:xfrm>
        </p:grpSpPr>
        <p:sp>
          <p:nvSpPr>
            <p:cNvPr id="38943" name="object 19">
              <a:extLst>
                <a:ext uri="{FF2B5EF4-FFF2-40B4-BE49-F238E27FC236}">
                  <a16:creationId xmlns:a16="http://schemas.microsoft.com/office/drawing/2014/main" id="{5DDBE648-BBBC-4705-8509-D5D83B5F6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146" y="3051810"/>
              <a:ext cx="1111250" cy="1111250"/>
            </a:xfrm>
            <a:custGeom>
              <a:avLst/>
              <a:gdLst>
                <a:gd name="T0" fmla="*/ 507567 w 1111250"/>
                <a:gd name="T1" fmla="*/ 2038 h 1111250"/>
                <a:gd name="T2" fmla="*/ 415269 w 1111250"/>
                <a:gd name="T3" fmla="*/ 17848 h 1111250"/>
                <a:gd name="T4" fmla="*/ 328834 w 1111250"/>
                <a:gd name="T5" fmla="*/ 48190 h 1111250"/>
                <a:gd name="T6" fmla="*/ 249596 w 1111250"/>
                <a:gd name="T7" fmla="*/ 91730 h 1111250"/>
                <a:gd name="T8" fmla="*/ 178888 w 1111250"/>
                <a:gd name="T9" fmla="*/ 147137 h 1111250"/>
                <a:gd name="T10" fmla="*/ 118046 w 1111250"/>
                <a:gd name="T11" fmla="*/ 213076 h 1111250"/>
                <a:gd name="T12" fmla="*/ 68401 w 1111250"/>
                <a:gd name="T13" fmla="*/ 288215 h 1111250"/>
                <a:gd name="T14" fmla="*/ 31290 w 1111250"/>
                <a:gd name="T15" fmla="*/ 371220 h 1111250"/>
                <a:gd name="T16" fmla="*/ 8044 w 1111250"/>
                <a:gd name="T17" fmla="*/ 460759 h 1111250"/>
                <a:gd name="T18" fmla="*/ 0 w 1111250"/>
                <a:gd name="T19" fmla="*/ 555497 h 1111250"/>
                <a:gd name="T20" fmla="*/ 8044 w 1111250"/>
                <a:gd name="T21" fmla="*/ 650226 h 1111250"/>
                <a:gd name="T22" fmla="*/ 31290 w 1111250"/>
                <a:gd name="T23" fmla="*/ 739760 h 1111250"/>
                <a:gd name="T24" fmla="*/ 68401 w 1111250"/>
                <a:gd name="T25" fmla="*/ 822763 h 1111250"/>
                <a:gd name="T26" fmla="*/ 118046 w 1111250"/>
                <a:gd name="T27" fmla="*/ 897903 h 1111250"/>
                <a:gd name="T28" fmla="*/ 178888 w 1111250"/>
                <a:gd name="T29" fmla="*/ 963844 h 1111250"/>
                <a:gd name="T30" fmla="*/ 249596 w 1111250"/>
                <a:gd name="T31" fmla="*/ 1019255 h 1111250"/>
                <a:gd name="T32" fmla="*/ 328834 w 1111250"/>
                <a:gd name="T33" fmla="*/ 1062799 h 1111250"/>
                <a:gd name="T34" fmla="*/ 415269 w 1111250"/>
                <a:gd name="T35" fmla="*/ 1093145 h 1111250"/>
                <a:gd name="T36" fmla="*/ 507567 w 1111250"/>
                <a:gd name="T37" fmla="*/ 1108956 h 1111250"/>
                <a:gd name="T38" fmla="*/ 603434 w 1111250"/>
                <a:gd name="T39" fmla="*/ 1108956 h 1111250"/>
                <a:gd name="T40" fmla="*/ 695739 w 1111250"/>
                <a:gd name="T41" fmla="*/ 1093145 h 1111250"/>
                <a:gd name="T42" fmla="*/ 782177 w 1111250"/>
                <a:gd name="T43" fmla="*/ 1062799 h 1111250"/>
                <a:gd name="T44" fmla="*/ 861416 w 1111250"/>
                <a:gd name="T45" fmla="*/ 1019255 h 1111250"/>
                <a:gd name="T46" fmla="*/ 932122 w 1111250"/>
                <a:gd name="T47" fmla="*/ 963844 h 1111250"/>
                <a:gd name="T48" fmla="*/ 992961 w 1111250"/>
                <a:gd name="T49" fmla="*/ 897903 h 1111250"/>
                <a:gd name="T50" fmla="*/ 1042601 w 1111250"/>
                <a:gd name="T51" fmla="*/ 822763 h 1111250"/>
                <a:gd name="T52" fmla="*/ 1079709 w 1111250"/>
                <a:gd name="T53" fmla="*/ 739760 h 1111250"/>
                <a:gd name="T54" fmla="*/ 1102952 w 1111250"/>
                <a:gd name="T55" fmla="*/ 650226 h 1111250"/>
                <a:gd name="T56" fmla="*/ 1110996 w 1111250"/>
                <a:gd name="T57" fmla="*/ 555497 h 1111250"/>
                <a:gd name="T58" fmla="*/ 1102952 w 1111250"/>
                <a:gd name="T59" fmla="*/ 460759 h 1111250"/>
                <a:gd name="T60" fmla="*/ 1079709 w 1111250"/>
                <a:gd name="T61" fmla="*/ 371220 h 1111250"/>
                <a:gd name="T62" fmla="*/ 1042601 w 1111250"/>
                <a:gd name="T63" fmla="*/ 288215 h 1111250"/>
                <a:gd name="T64" fmla="*/ 992961 w 1111250"/>
                <a:gd name="T65" fmla="*/ 213076 h 1111250"/>
                <a:gd name="T66" fmla="*/ 932122 w 1111250"/>
                <a:gd name="T67" fmla="*/ 147137 h 1111250"/>
                <a:gd name="T68" fmla="*/ 861416 w 1111250"/>
                <a:gd name="T69" fmla="*/ 91730 h 1111250"/>
                <a:gd name="T70" fmla="*/ 782177 w 1111250"/>
                <a:gd name="T71" fmla="*/ 48190 h 1111250"/>
                <a:gd name="T72" fmla="*/ 695739 w 1111250"/>
                <a:gd name="T73" fmla="*/ 17848 h 1111250"/>
                <a:gd name="T74" fmla="*/ 603434 w 1111250"/>
                <a:gd name="T75" fmla="*/ 2038 h 11112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111250" h="1111250">
                  <a:moveTo>
                    <a:pt x="555498" y="0"/>
                  </a:moveTo>
                  <a:lnTo>
                    <a:pt x="507567" y="2038"/>
                  </a:lnTo>
                  <a:lnTo>
                    <a:pt x="460769" y="8043"/>
                  </a:lnTo>
                  <a:lnTo>
                    <a:pt x="415269" y="17848"/>
                  </a:lnTo>
                  <a:lnTo>
                    <a:pt x="371235" y="31286"/>
                  </a:lnTo>
                  <a:lnTo>
                    <a:pt x="328834" y="48190"/>
                  </a:lnTo>
                  <a:lnTo>
                    <a:pt x="288232" y="68394"/>
                  </a:lnTo>
                  <a:lnTo>
                    <a:pt x="249596" y="91730"/>
                  </a:lnTo>
                  <a:lnTo>
                    <a:pt x="213092" y="118034"/>
                  </a:lnTo>
                  <a:lnTo>
                    <a:pt x="178888" y="147137"/>
                  </a:lnTo>
                  <a:lnTo>
                    <a:pt x="147151" y="178873"/>
                  </a:lnTo>
                  <a:lnTo>
                    <a:pt x="118046" y="213076"/>
                  </a:lnTo>
                  <a:lnTo>
                    <a:pt x="91740" y="249579"/>
                  </a:lnTo>
                  <a:lnTo>
                    <a:pt x="68401" y="288215"/>
                  </a:lnTo>
                  <a:lnTo>
                    <a:pt x="48196" y="328818"/>
                  </a:lnTo>
                  <a:lnTo>
                    <a:pt x="31290" y="371220"/>
                  </a:lnTo>
                  <a:lnTo>
                    <a:pt x="17850" y="415256"/>
                  </a:lnTo>
                  <a:lnTo>
                    <a:pt x="8044" y="460759"/>
                  </a:lnTo>
                  <a:lnTo>
                    <a:pt x="2039" y="507561"/>
                  </a:lnTo>
                  <a:lnTo>
                    <a:pt x="0" y="555497"/>
                  </a:lnTo>
                  <a:lnTo>
                    <a:pt x="2039" y="603428"/>
                  </a:lnTo>
                  <a:lnTo>
                    <a:pt x="8044" y="650226"/>
                  </a:lnTo>
                  <a:lnTo>
                    <a:pt x="17850" y="695726"/>
                  </a:lnTo>
                  <a:lnTo>
                    <a:pt x="31290" y="739760"/>
                  </a:lnTo>
                  <a:lnTo>
                    <a:pt x="48196" y="782161"/>
                  </a:lnTo>
                  <a:lnTo>
                    <a:pt x="68401" y="822763"/>
                  </a:lnTo>
                  <a:lnTo>
                    <a:pt x="91740" y="861399"/>
                  </a:lnTo>
                  <a:lnTo>
                    <a:pt x="118046" y="897903"/>
                  </a:lnTo>
                  <a:lnTo>
                    <a:pt x="147151" y="932107"/>
                  </a:lnTo>
                  <a:lnTo>
                    <a:pt x="178888" y="963844"/>
                  </a:lnTo>
                  <a:lnTo>
                    <a:pt x="213092" y="992949"/>
                  </a:lnTo>
                  <a:lnTo>
                    <a:pt x="249596" y="1019255"/>
                  </a:lnTo>
                  <a:lnTo>
                    <a:pt x="288232" y="1042594"/>
                  </a:lnTo>
                  <a:lnTo>
                    <a:pt x="328834" y="1062799"/>
                  </a:lnTo>
                  <a:lnTo>
                    <a:pt x="371235" y="1079705"/>
                  </a:lnTo>
                  <a:lnTo>
                    <a:pt x="415269" y="1093145"/>
                  </a:lnTo>
                  <a:lnTo>
                    <a:pt x="460769" y="1102951"/>
                  </a:lnTo>
                  <a:lnTo>
                    <a:pt x="507567" y="1108956"/>
                  </a:lnTo>
                  <a:lnTo>
                    <a:pt x="555498" y="1110995"/>
                  </a:lnTo>
                  <a:lnTo>
                    <a:pt x="603434" y="1108956"/>
                  </a:lnTo>
                  <a:lnTo>
                    <a:pt x="650236" y="1102951"/>
                  </a:lnTo>
                  <a:lnTo>
                    <a:pt x="695739" y="1093145"/>
                  </a:lnTo>
                  <a:lnTo>
                    <a:pt x="739775" y="1079705"/>
                  </a:lnTo>
                  <a:lnTo>
                    <a:pt x="782177" y="1062799"/>
                  </a:lnTo>
                  <a:lnTo>
                    <a:pt x="822780" y="1042594"/>
                  </a:lnTo>
                  <a:lnTo>
                    <a:pt x="861416" y="1019255"/>
                  </a:lnTo>
                  <a:lnTo>
                    <a:pt x="897919" y="992949"/>
                  </a:lnTo>
                  <a:lnTo>
                    <a:pt x="932122" y="963844"/>
                  </a:lnTo>
                  <a:lnTo>
                    <a:pt x="963858" y="932107"/>
                  </a:lnTo>
                  <a:lnTo>
                    <a:pt x="992961" y="897903"/>
                  </a:lnTo>
                  <a:lnTo>
                    <a:pt x="1019265" y="861399"/>
                  </a:lnTo>
                  <a:lnTo>
                    <a:pt x="1042601" y="822763"/>
                  </a:lnTo>
                  <a:lnTo>
                    <a:pt x="1062805" y="782161"/>
                  </a:lnTo>
                  <a:lnTo>
                    <a:pt x="1079709" y="739760"/>
                  </a:lnTo>
                  <a:lnTo>
                    <a:pt x="1093147" y="695726"/>
                  </a:lnTo>
                  <a:lnTo>
                    <a:pt x="1102952" y="650226"/>
                  </a:lnTo>
                  <a:lnTo>
                    <a:pt x="1108957" y="603428"/>
                  </a:lnTo>
                  <a:lnTo>
                    <a:pt x="1110996" y="555497"/>
                  </a:lnTo>
                  <a:lnTo>
                    <a:pt x="1108957" y="507561"/>
                  </a:lnTo>
                  <a:lnTo>
                    <a:pt x="1102952" y="460759"/>
                  </a:lnTo>
                  <a:lnTo>
                    <a:pt x="1093147" y="415256"/>
                  </a:lnTo>
                  <a:lnTo>
                    <a:pt x="1079709" y="371220"/>
                  </a:lnTo>
                  <a:lnTo>
                    <a:pt x="1062805" y="328818"/>
                  </a:lnTo>
                  <a:lnTo>
                    <a:pt x="1042601" y="288215"/>
                  </a:lnTo>
                  <a:lnTo>
                    <a:pt x="1019265" y="249579"/>
                  </a:lnTo>
                  <a:lnTo>
                    <a:pt x="992961" y="213076"/>
                  </a:lnTo>
                  <a:lnTo>
                    <a:pt x="963858" y="178873"/>
                  </a:lnTo>
                  <a:lnTo>
                    <a:pt x="932122" y="147137"/>
                  </a:lnTo>
                  <a:lnTo>
                    <a:pt x="897919" y="118034"/>
                  </a:lnTo>
                  <a:lnTo>
                    <a:pt x="861416" y="91730"/>
                  </a:lnTo>
                  <a:lnTo>
                    <a:pt x="822780" y="68394"/>
                  </a:lnTo>
                  <a:lnTo>
                    <a:pt x="782177" y="48190"/>
                  </a:lnTo>
                  <a:lnTo>
                    <a:pt x="739775" y="31286"/>
                  </a:lnTo>
                  <a:lnTo>
                    <a:pt x="695739" y="17848"/>
                  </a:lnTo>
                  <a:lnTo>
                    <a:pt x="650236" y="8043"/>
                  </a:lnTo>
                  <a:lnTo>
                    <a:pt x="603434" y="2038"/>
                  </a:lnTo>
                  <a:lnTo>
                    <a:pt x="555498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944" name="object 20">
              <a:extLst>
                <a:ext uri="{FF2B5EF4-FFF2-40B4-BE49-F238E27FC236}">
                  <a16:creationId xmlns:a16="http://schemas.microsoft.com/office/drawing/2014/main" id="{5F2FD43B-112F-464C-8A98-5123D2178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146" y="3051810"/>
              <a:ext cx="1111250" cy="1111250"/>
            </a:xfrm>
            <a:custGeom>
              <a:avLst/>
              <a:gdLst>
                <a:gd name="T0" fmla="*/ 2039 w 1111250"/>
                <a:gd name="T1" fmla="*/ 507561 h 1111250"/>
                <a:gd name="T2" fmla="*/ 17850 w 1111250"/>
                <a:gd name="T3" fmla="*/ 415256 h 1111250"/>
                <a:gd name="T4" fmla="*/ 48196 w 1111250"/>
                <a:gd name="T5" fmla="*/ 328818 h 1111250"/>
                <a:gd name="T6" fmla="*/ 91740 w 1111250"/>
                <a:gd name="T7" fmla="*/ 249579 h 1111250"/>
                <a:gd name="T8" fmla="*/ 147151 w 1111250"/>
                <a:gd name="T9" fmla="*/ 178873 h 1111250"/>
                <a:gd name="T10" fmla="*/ 213092 w 1111250"/>
                <a:gd name="T11" fmla="*/ 118034 h 1111250"/>
                <a:gd name="T12" fmla="*/ 288232 w 1111250"/>
                <a:gd name="T13" fmla="*/ 68394 h 1111250"/>
                <a:gd name="T14" fmla="*/ 371235 w 1111250"/>
                <a:gd name="T15" fmla="*/ 31286 h 1111250"/>
                <a:gd name="T16" fmla="*/ 460769 w 1111250"/>
                <a:gd name="T17" fmla="*/ 8043 h 1111250"/>
                <a:gd name="T18" fmla="*/ 555498 w 1111250"/>
                <a:gd name="T19" fmla="*/ 0 h 1111250"/>
                <a:gd name="T20" fmla="*/ 650236 w 1111250"/>
                <a:gd name="T21" fmla="*/ 8043 h 1111250"/>
                <a:gd name="T22" fmla="*/ 739775 w 1111250"/>
                <a:gd name="T23" fmla="*/ 31286 h 1111250"/>
                <a:gd name="T24" fmla="*/ 822780 w 1111250"/>
                <a:gd name="T25" fmla="*/ 68394 h 1111250"/>
                <a:gd name="T26" fmla="*/ 897919 w 1111250"/>
                <a:gd name="T27" fmla="*/ 118034 h 1111250"/>
                <a:gd name="T28" fmla="*/ 963858 w 1111250"/>
                <a:gd name="T29" fmla="*/ 178873 h 1111250"/>
                <a:gd name="T30" fmla="*/ 1019265 w 1111250"/>
                <a:gd name="T31" fmla="*/ 249579 h 1111250"/>
                <a:gd name="T32" fmla="*/ 1062805 w 1111250"/>
                <a:gd name="T33" fmla="*/ 328818 h 1111250"/>
                <a:gd name="T34" fmla="*/ 1093147 w 1111250"/>
                <a:gd name="T35" fmla="*/ 415256 h 1111250"/>
                <a:gd name="T36" fmla="*/ 1108957 w 1111250"/>
                <a:gd name="T37" fmla="*/ 507561 h 1111250"/>
                <a:gd name="T38" fmla="*/ 1108957 w 1111250"/>
                <a:gd name="T39" fmla="*/ 603428 h 1111250"/>
                <a:gd name="T40" fmla="*/ 1093147 w 1111250"/>
                <a:gd name="T41" fmla="*/ 695726 h 1111250"/>
                <a:gd name="T42" fmla="*/ 1062805 w 1111250"/>
                <a:gd name="T43" fmla="*/ 782161 h 1111250"/>
                <a:gd name="T44" fmla="*/ 1019265 w 1111250"/>
                <a:gd name="T45" fmla="*/ 861399 h 1111250"/>
                <a:gd name="T46" fmla="*/ 963858 w 1111250"/>
                <a:gd name="T47" fmla="*/ 932107 h 1111250"/>
                <a:gd name="T48" fmla="*/ 897919 w 1111250"/>
                <a:gd name="T49" fmla="*/ 992949 h 1111250"/>
                <a:gd name="T50" fmla="*/ 822780 w 1111250"/>
                <a:gd name="T51" fmla="*/ 1042594 h 1111250"/>
                <a:gd name="T52" fmla="*/ 739775 w 1111250"/>
                <a:gd name="T53" fmla="*/ 1079705 h 1111250"/>
                <a:gd name="T54" fmla="*/ 650236 w 1111250"/>
                <a:gd name="T55" fmla="*/ 1102951 h 1111250"/>
                <a:gd name="T56" fmla="*/ 555498 w 1111250"/>
                <a:gd name="T57" fmla="*/ 1110995 h 1111250"/>
                <a:gd name="T58" fmla="*/ 460769 w 1111250"/>
                <a:gd name="T59" fmla="*/ 1102951 h 1111250"/>
                <a:gd name="T60" fmla="*/ 371235 w 1111250"/>
                <a:gd name="T61" fmla="*/ 1079705 h 1111250"/>
                <a:gd name="T62" fmla="*/ 288232 w 1111250"/>
                <a:gd name="T63" fmla="*/ 1042594 h 1111250"/>
                <a:gd name="T64" fmla="*/ 213092 w 1111250"/>
                <a:gd name="T65" fmla="*/ 992949 h 1111250"/>
                <a:gd name="T66" fmla="*/ 147151 w 1111250"/>
                <a:gd name="T67" fmla="*/ 932107 h 1111250"/>
                <a:gd name="T68" fmla="*/ 91740 w 1111250"/>
                <a:gd name="T69" fmla="*/ 861399 h 1111250"/>
                <a:gd name="T70" fmla="*/ 48196 w 1111250"/>
                <a:gd name="T71" fmla="*/ 782161 h 1111250"/>
                <a:gd name="T72" fmla="*/ 17850 w 1111250"/>
                <a:gd name="T73" fmla="*/ 695726 h 1111250"/>
                <a:gd name="T74" fmla="*/ 2039 w 1111250"/>
                <a:gd name="T75" fmla="*/ 603428 h 11112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111250" h="1111250">
                  <a:moveTo>
                    <a:pt x="0" y="555497"/>
                  </a:moveTo>
                  <a:lnTo>
                    <a:pt x="2039" y="507561"/>
                  </a:lnTo>
                  <a:lnTo>
                    <a:pt x="8044" y="460759"/>
                  </a:lnTo>
                  <a:lnTo>
                    <a:pt x="17850" y="415256"/>
                  </a:lnTo>
                  <a:lnTo>
                    <a:pt x="31290" y="371220"/>
                  </a:lnTo>
                  <a:lnTo>
                    <a:pt x="48196" y="328818"/>
                  </a:lnTo>
                  <a:lnTo>
                    <a:pt x="68401" y="288215"/>
                  </a:lnTo>
                  <a:lnTo>
                    <a:pt x="91740" y="249579"/>
                  </a:lnTo>
                  <a:lnTo>
                    <a:pt x="118046" y="213076"/>
                  </a:lnTo>
                  <a:lnTo>
                    <a:pt x="147151" y="178873"/>
                  </a:lnTo>
                  <a:lnTo>
                    <a:pt x="178888" y="147137"/>
                  </a:lnTo>
                  <a:lnTo>
                    <a:pt x="213092" y="118034"/>
                  </a:lnTo>
                  <a:lnTo>
                    <a:pt x="249596" y="91730"/>
                  </a:lnTo>
                  <a:lnTo>
                    <a:pt x="288232" y="68394"/>
                  </a:lnTo>
                  <a:lnTo>
                    <a:pt x="328834" y="48190"/>
                  </a:lnTo>
                  <a:lnTo>
                    <a:pt x="371235" y="31286"/>
                  </a:lnTo>
                  <a:lnTo>
                    <a:pt x="415269" y="17848"/>
                  </a:lnTo>
                  <a:lnTo>
                    <a:pt x="460769" y="8043"/>
                  </a:lnTo>
                  <a:lnTo>
                    <a:pt x="507567" y="2038"/>
                  </a:lnTo>
                  <a:lnTo>
                    <a:pt x="555498" y="0"/>
                  </a:lnTo>
                  <a:lnTo>
                    <a:pt x="603434" y="2038"/>
                  </a:lnTo>
                  <a:lnTo>
                    <a:pt x="650236" y="8043"/>
                  </a:lnTo>
                  <a:lnTo>
                    <a:pt x="695739" y="17848"/>
                  </a:lnTo>
                  <a:lnTo>
                    <a:pt x="739775" y="31286"/>
                  </a:lnTo>
                  <a:lnTo>
                    <a:pt x="782177" y="48190"/>
                  </a:lnTo>
                  <a:lnTo>
                    <a:pt x="822780" y="68394"/>
                  </a:lnTo>
                  <a:lnTo>
                    <a:pt x="861416" y="91730"/>
                  </a:lnTo>
                  <a:lnTo>
                    <a:pt x="897919" y="118034"/>
                  </a:lnTo>
                  <a:lnTo>
                    <a:pt x="932122" y="147137"/>
                  </a:lnTo>
                  <a:lnTo>
                    <a:pt x="963858" y="178873"/>
                  </a:lnTo>
                  <a:lnTo>
                    <a:pt x="992961" y="213076"/>
                  </a:lnTo>
                  <a:lnTo>
                    <a:pt x="1019265" y="249579"/>
                  </a:lnTo>
                  <a:lnTo>
                    <a:pt x="1042601" y="288215"/>
                  </a:lnTo>
                  <a:lnTo>
                    <a:pt x="1062805" y="328818"/>
                  </a:lnTo>
                  <a:lnTo>
                    <a:pt x="1079709" y="371220"/>
                  </a:lnTo>
                  <a:lnTo>
                    <a:pt x="1093147" y="415256"/>
                  </a:lnTo>
                  <a:lnTo>
                    <a:pt x="1102952" y="460759"/>
                  </a:lnTo>
                  <a:lnTo>
                    <a:pt x="1108957" y="507561"/>
                  </a:lnTo>
                  <a:lnTo>
                    <a:pt x="1110996" y="555497"/>
                  </a:lnTo>
                  <a:lnTo>
                    <a:pt x="1108957" y="603428"/>
                  </a:lnTo>
                  <a:lnTo>
                    <a:pt x="1102952" y="650226"/>
                  </a:lnTo>
                  <a:lnTo>
                    <a:pt x="1093147" y="695726"/>
                  </a:lnTo>
                  <a:lnTo>
                    <a:pt x="1079709" y="739760"/>
                  </a:lnTo>
                  <a:lnTo>
                    <a:pt x="1062805" y="782161"/>
                  </a:lnTo>
                  <a:lnTo>
                    <a:pt x="1042601" y="822763"/>
                  </a:lnTo>
                  <a:lnTo>
                    <a:pt x="1019265" y="861399"/>
                  </a:lnTo>
                  <a:lnTo>
                    <a:pt x="992961" y="897903"/>
                  </a:lnTo>
                  <a:lnTo>
                    <a:pt x="963858" y="932107"/>
                  </a:lnTo>
                  <a:lnTo>
                    <a:pt x="932122" y="963844"/>
                  </a:lnTo>
                  <a:lnTo>
                    <a:pt x="897919" y="992949"/>
                  </a:lnTo>
                  <a:lnTo>
                    <a:pt x="861416" y="1019255"/>
                  </a:lnTo>
                  <a:lnTo>
                    <a:pt x="822780" y="1042594"/>
                  </a:lnTo>
                  <a:lnTo>
                    <a:pt x="782177" y="1062799"/>
                  </a:lnTo>
                  <a:lnTo>
                    <a:pt x="739775" y="1079705"/>
                  </a:lnTo>
                  <a:lnTo>
                    <a:pt x="695739" y="1093145"/>
                  </a:lnTo>
                  <a:lnTo>
                    <a:pt x="650236" y="1102951"/>
                  </a:lnTo>
                  <a:lnTo>
                    <a:pt x="603434" y="1108956"/>
                  </a:lnTo>
                  <a:lnTo>
                    <a:pt x="555498" y="1110995"/>
                  </a:lnTo>
                  <a:lnTo>
                    <a:pt x="507567" y="1108956"/>
                  </a:lnTo>
                  <a:lnTo>
                    <a:pt x="460769" y="1102951"/>
                  </a:lnTo>
                  <a:lnTo>
                    <a:pt x="415269" y="1093145"/>
                  </a:lnTo>
                  <a:lnTo>
                    <a:pt x="371235" y="1079705"/>
                  </a:lnTo>
                  <a:lnTo>
                    <a:pt x="328834" y="1062799"/>
                  </a:lnTo>
                  <a:lnTo>
                    <a:pt x="288232" y="1042594"/>
                  </a:lnTo>
                  <a:lnTo>
                    <a:pt x="249596" y="1019255"/>
                  </a:lnTo>
                  <a:lnTo>
                    <a:pt x="213092" y="992949"/>
                  </a:lnTo>
                  <a:lnTo>
                    <a:pt x="178888" y="963844"/>
                  </a:lnTo>
                  <a:lnTo>
                    <a:pt x="147151" y="932107"/>
                  </a:lnTo>
                  <a:lnTo>
                    <a:pt x="118046" y="897903"/>
                  </a:lnTo>
                  <a:lnTo>
                    <a:pt x="91740" y="861399"/>
                  </a:lnTo>
                  <a:lnTo>
                    <a:pt x="68401" y="822763"/>
                  </a:lnTo>
                  <a:lnTo>
                    <a:pt x="48196" y="782161"/>
                  </a:lnTo>
                  <a:lnTo>
                    <a:pt x="31290" y="739760"/>
                  </a:lnTo>
                  <a:lnTo>
                    <a:pt x="17850" y="695726"/>
                  </a:lnTo>
                  <a:lnTo>
                    <a:pt x="8044" y="650226"/>
                  </a:lnTo>
                  <a:lnTo>
                    <a:pt x="2039" y="603428"/>
                  </a:lnTo>
                  <a:lnTo>
                    <a:pt x="0" y="555497"/>
                  </a:lnTo>
                  <a:close/>
                </a:path>
              </a:pathLst>
            </a:custGeom>
            <a:noFill/>
            <a:ln w="19812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945" name="object 21">
              <a:extLst>
                <a:ext uri="{FF2B5EF4-FFF2-40B4-BE49-F238E27FC236}">
                  <a16:creationId xmlns:a16="http://schemas.microsoft.com/office/drawing/2014/main" id="{A3AE942A-4A24-4EA0-83F6-0D8CEA912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08" y="3128772"/>
              <a:ext cx="955675" cy="955675"/>
            </a:xfrm>
            <a:custGeom>
              <a:avLst/>
              <a:gdLst>
                <a:gd name="T0" fmla="*/ 428924 w 955675"/>
                <a:gd name="T1" fmla="*/ 2466 h 955675"/>
                <a:gd name="T2" fmla="*/ 335698 w 955675"/>
                <a:gd name="T3" fmla="*/ 21476 h 955675"/>
                <a:gd name="T4" fmla="*/ 250038 w 955675"/>
                <a:gd name="T5" fmla="*/ 57656 h 955675"/>
                <a:gd name="T6" fmla="*/ 173865 w 955675"/>
                <a:gd name="T7" fmla="*/ 109087 h 955675"/>
                <a:gd name="T8" fmla="*/ 109100 w 955675"/>
                <a:gd name="T9" fmla="*/ 173849 h 955675"/>
                <a:gd name="T10" fmla="*/ 57664 w 955675"/>
                <a:gd name="T11" fmla="*/ 250021 h 955675"/>
                <a:gd name="T12" fmla="*/ 21479 w 955675"/>
                <a:gd name="T13" fmla="*/ 335684 h 955675"/>
                <a:gd name="T14" fmla="*/ 2466 w 955675"/>
                <a:gd name="T15" fmla="*/ 428918 h 955675"/>
                <a:gd name="T16" fmla="*/ 2466 w 955675"/>
                <a:gd name="T17" fmla="*/ 526629 h 955675"/>
                <a:gd name="T18" fmla="*/ 21479 w 955675"/>
                <a:gd name="T19" fmla="*/ 619863 h 955675"/>
                <a:gd name="T20" fmla="*/ 57664 w 955675"/>
                <a:gd name="T21" fmla="*/ 705526 h 955675"/>
                <a:gd name="T22" fmla="*/ 109100 w 955675"/>
                <a:gd name="T23" fmla="*/ 781698 h 955675"/>
                <a:gd name="T24" fmla="*/ 173865 w 955675"/>
                <a:gd name="T25" fmla="*/ 846460 h 955675"/>
                <a:gd name="T26" fmla="*/ 250038 w 955675"/>
                <a:gd name="T27" fmla="*/ 897891 h 955675"/>
                <a:gd name="T28" fmla="*/ 335698 w 955675"/>
                <a:gd name="T29" fmla="*/ 934071 h 955675"/>
                <a:gd name="T30" fmla="*/ 428924 w 955675"/>
                <a:gd name="T31" fmla="*/ 953081 h 955675"/>
                <a:gd name="T32" fmla="*/ 526629 w 955675"/>
                <a:gd name="T33" fmla="*/ 953081 h 955675"/>
                <a:gd name="T34" fmla="*/ 619863 w 955675"/>
                <a:gd name="T35" fmla="*/ 934071 h 955675"/>
                <a:gd name="T36" fmla="*/ 705526 w 955675"/>
                <a:gd name="T37" fmla="*/ 897891 h 955675"/>
                <a:gd name="T38" fmla="*/ 781698 w 955675"/>
                <a:gd name="T39" fmla="*/ 846460 h 955675"/>
                <a:gd name="T40" fmla="*/ 846460 w 955675"/>
                <a:gd name="T41" fmla="*/ 781698 h 955675"/>
                <a:gd name="T42" fmla="*/ 897891 w 955675"/>
                <a:gd name="T43" fmla="*/ 705526 h 955675"/>
                <a:gd name="T44" fmla="*/ 934071 w 955675"/>
                <a:gd name="T45" fmla="*/ 619863 h 955675"/>
                <a:gd name="T46" fmla="*/ 953081 w 955675"/>
                <a:gd name="T47" fmla="*/ 526629 h 955675"/>
                <a:gd name="T48" fmla="*/ 953081 w 955675"/>
                <a:gd name="T49" fmla="*/ 428918 h 955675"/>
                <a:gd name="T50" fmla="*/ 934071 w 955675"/>
                <a:gd name="T51" fmla="*/ 335684 h 955675"/>
                <a:gd name="T52" fmla="*/ 897891 w 955675"/>
                <a:gd name="T53" fmla="*/ 250021 h 955675"/>
                <a:gd name="T54" fmla="*/ 846460 w 955675"/>
                <a:gd name="T55" fmla="*/ 173849 h 955675"/>
                <a:gd name="T56" fmla="*/ 781698 w 955675"/>
                <a:gd name="T57" fmla="*/ 109087 h 955675"/>
                <a:gd name="T58" fmla="*/ 705526 w 955675"/>
                <a:gd name="T59" fmla="*/ 57656 h 955675"/>
                <a:gd name="T60" fmla="*/ 619863 w 955675"/>
                <a:gd name="T61" fmla="*/ 21476 h 955675"/>
                <a:gd name="T62" fmla="*/ 526629 w 955675"/>
                <a:gd name="T63" fmla="*/ 2466 h 95567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955675" h="955675">
                  <a:moveTo>
                    <a:pt x="477773" y="0"/>
                  </a:moveTo>
                  <a:lnTo>
                    <a:pt x="428924" y="2466"/>
                  </a:lnTo>
                  <a:lnTo>
                    <a:pt x="381485" y="9705"/>
                  </a:lnTo>
                  <a:lnTo>
                    <a:pt x="335698" y="21476"/>
                  </a:lnTo>
                  <a:lnTo>
                    <a:pt x="291802" y="37540"/>
                  </a:lnTo>
                  <a:lnTo>
                    <a:pt x="250038" y="57656"/>
                  </a:lnTo>
                  <a:lnTo>
                    <a:pt x="210645" y="81586"/>
                  </a:lnTo>
                  <a:lnTo>
                    <a:pt x="173865" y="109087"/>
                  </a:lnTo>
                  <a:lnTo>
                    <a:pt x="139936" y="139922"/>
                  </a:lnTo>
                  <a:lnTo>
                    <a:pt x="109100" y="173849"/>
                  </a:lnTo>
                  <a:lnTo>
                    <a:pt x="81596" y="210629"/>
                  </a:lnTo>
                  <a:lnTo>
                    <a:pt x="57664" y="250021"/>
                  </a:lnTo>
                  <a:lnTo>
                    <a:pt x="37545" y="291786"/>
                  </a:lnTo>
                  <a:lnTo>
                    <a:pt x="21479" y="335684"/>
                  </a:lnTo>
                  <a:lnTo>
                    <a:pt x="9706" y="381474"/>
                  </a:lnTo>
                  <a:lnTo>
                    <a:pt x="2466" y="428918"/>
                  </a:lnTo>
                  <a:lnTo>
                    <a:pt x="0" y="477773"/>
                  </a:lnTo>
                  <a:lnTo>
                    <a:pt x="2466" y="526629"/>
                  </a:lnTo>
                  <a:lnTo>
                    <a:pt x="9706" y="574073"/>
                  </a:lnTo>
                  <a:lnTo>
                    <a:pt x="21479" y="619863"/>
                  </a:lnTo>
                  <a:lnTo>
                    <a:pt x="37545" y="663761"/>
                  </a:lnTo>
                  <a:lnTo>
                    <a:pt x="57664" y="705526"/>
                  </a:lnTo>
                  <a:lnTo>
                    <a:pt x="81596" y="744918"/>
                  </a:lnTo>
                  <a:lnTo>
                    <a:pt x="109100" y="781698"/>
                  </a:lnTo>
                  <a:lnTo>
                    <a:pt x="139936" y="815625"/>
                  </a:lnTo>
                  <a:lnTo>
                    <a:pt x="173865" y="846460"/>
                  </a:lnTo>
                  <a:lnTo>
                    <a:pt x="210645" y="873961"/>
                  </a:lnTo>
                  <a:lnTo>
                    <a:pt x="250038" y="897891"/>
                  </a:lnTo>
                  <a:lnTo>
                    <a:pt x="291802" y="918007"/>
                  </a:lnTo>
                  <a:lnTo>
                    <a:pt x="335698" y="934071"/>
                  </a:lnTo>
                  <a:lnTo>
                    <a:pt x="381485" y="945842"/>
                  </a:lnTo>
                  <a:lnTo>
                    <a:pt x="428924" y="953081"/>
                  </a:lnTo>
                  <a:lnTo>
                    <a:pt x="477773" y="955547"/>
                  </a:lnTo>
                  <a:lnTo>
                    <a:pt x="526629" y="953081"/>
                  </a:lnTo>
                  <a:lnTo>
                    <a:pt x="574073" y="945842"/>
                  </a:lnTo>
                  <a:lnTo>
                    <a:pt x="619863" y="934071"/>
                  </a:lnTo>
                  <a:lnTo>
                    <a:pt x="663761" y="918007"/>
                  </a:lnTo>
                  <a:lnTo>
                    <a:pt x="705526" y="897891"/>
                  </a:lnTo>
                  <a:lnTo>
                    <a:pt x="744918" y="873961"/>
                  </a:lnTo>
                  <a:lnTo>
                    <a:pt x="781698" y="846460"/>
                  </a:lnTo>
                  <a:lnTo>
                    <a:pt x="815625" y="815625"/>
                  </a:lnTo>
                  <a:lnTo>
                    <a:pt x="846460" y="781698"/>
                  </a:lnTo>
                  <a:lnTo>
                    <a:pt x="873961" y="744918"/>
                  </a:lnTo>
                  <a:lnTo>
                    <a:pt x="897891" y="705526"/>
                  </a:lnTo>
                  <a:lnTo>
                    <a:pt x="918007" y="663761"/>
                  </a:lnTo>
                  <a:lnTo>
                    <a:pt x="934071" y="619863"/>
                  </a:lnTo>
                  <a:lnTo>
                    <a:pt x="945842" y="574073"/>
                  </a:lnTo>
                  <a:lnTo>
                    <a:pt x="953081" y="526629"/>
                  </a:lnTo>
                  <a:lnTo>
                    <a:pt x="955547" y="477773"/>
                  </a:lnTo>
                  <a:lnTo>
                    <a:pt x="953081" y="428918"/>
                  </a:lnTo>
                  <a:lnTo>
                    <a:pt x="945842" y="381474"/>
                  </a:lnTo>
                  <a:lnTo>
                    <a:pt x="934071" y="335684"/>
                  </a:lnTo>
                  <a:lnTo>
                    <a:pt x="918007" y="291786"/>
                  </a:lnTo>
                  <a:lnTo>
                    <a:pt x="897891" y="250021"/>
                  </a:lnTo>
                  <a:lnTo>
                    <a:pt x="873961" y="210629"/>
                  </a:lnTo>
                  <a:lnTo>
                    <a:pt x="846460" y="173849"/>
                  </a:lnTo>
                  <a:lnTo>
                    <a:pt x="815625" y="139922"/>
                  </a:lnTo>
                  <a:lnTo>
                    <a:pt x="781698" y="109087"/>
                  </a:lnTo>
                  <a:lnTo>
                    <a:pt x="744918" y="81586"/>
                  </a:lnTo>
                  <a:lnTo>
                    <a:pt x="705526" y="57656"/>
                  </a:lnTo>
                  <a:lnTo>
                    <a:pt x="663761" y="37540"/>
                  </a:lnTo>
                  <a:lnTo>
                    <a:pt x="619863" y="21476"/>
                  </a:lnTo>
                  <a:lnTo>
                    <a:pt x="574073" y="9705"/>
                  </a:lnTo>
                  <a:lnTo>
                    <a:pt x="526629" y="2466"/>
                  </a:lnTo>
                  <a:lnTo>
                    <a:pt x="4777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946" name="object 22">
              <a:extLst>
                <a:ext uri="{FF2B5EF4-FFF2-40B4-BE49-F238E27FC236}">
                  <a16:creationId xmlns:a16="http://schemas.microsoft.com/office/drawing/2014/main" id="{BC609A1A-F6AC-42F5-8A50-8D2E9ADCE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08" y="3128772"/>
              <a:ext cx="955675" cy="955675"/>
            </a:xfrm>
            <a:custGeom>
              <a:avLst/>
              <a:gdLst>
                <a:gd name="T0" fmla="*/ 2466 w 955675"/>
                <a:gd name="T1" fmla="*/ 428918 h 955675"/>
                <a:gd name="T2" fmla="*/ 21479 w 955675"/>
                <a:gd name="T3" fmla="*/ 335684 h 955675"/>
                <a:gd name="T4" fmla="*/ 57664 w 955675"/>
                <a:gd name="T5" fmla="*/ 250021 h 955675"/>
                <a:gd name="T6" fmla="*/ 109100 w 955675"/>
                <a:gd name="T7" fmla="*/ 173849 h 955675"/>
                <a:gd name="T8" fmla="*/ 173865 w 955675"/>
                <a:gd name="T9" fmla="*/ 109087 h 955675"/>
                <a:gd name="T10" fmla="*/ 250038 w 955675"/>
                <a:gd name="T11" fmla="*/ 57656 h 955675"/>
                <a:gd name="T12" fmla="*/ 335698 w 955675"/>
                <a:gd name="T13" fmla="*/ 21476 h 955675"/>
                <a:gd name="T14" fmla="*/ 428924 w 955675"/>
                <a:gd name="T15" fmla="*/ 2466 h 955675"/>
                <a:gd name="T16" fmla="*/ 526629 w 955675"/>
                <a:gd name="T17" fmla="*/ 2466 h 955675"/>
                <a:gd name="T18" fmla="*/ 619863 w 955675"/>
                <a:gd name="T19" fmla="*/ 21476 h 955675"/>
                <a:gd name="T20" fmla="*/ 705526 w 955675"/>
                <a:gd name="T21" fmla="*/ 57656 h 955675"/>
                <a:gd name="T22" fmla="*/ 781698 w 955675"/>
                <a:gd name="T23" fmla="*/ 109087 h 955675"/>
                <a:gd name="T24" fmla="*/ 846460 w 955675"/>
                <a:gd name="T25" fmla="*/ 173849 h 955675"/>
                <a:gd name="T26" fmla="*/ 897891 w 955675"/>
                <a:gd name="T27" fmla="*/ 250021 h 955675"/>
                <a:gd name="T28" fmla="*/ 934071 w 955675"/>
                <a:gd name="T29" fmla="*/ 335684 h 955675"/>
                <a:gd name="T30" fmla="*/ 953081 w 955675"/>
                <a:gd name="T31" fmla="*/ 428918 h 955675"/>
                <a:gd name="T32" fmla="*/ 953081 w 955675"/>
                <a:gd name="T33" fmla="*/ 526629 h 955675"/>
                <a:gd name="T34" fmla="*/ 934071 w 955675"/>
                <a:gd name="T35" fmla="*/ 619863 h 955675"/>
                <a:gd name="T36" fmla="*/ 897891 w 955675"/>
                <a:gd name="T37" fmla="*/ 705526 h 955675"/>
                <a:gd name="T38" fmla="*/ 846460 w 955675"/>
                <a:gd name="T39" fmla="*/ 781698 h 955675"/>
                <a:gd name="T40" fmla="*/ 781698 w 955675"/>
                <a:gd name="T41" fmla="*/ 846460 h 955675"/>
                <a:gd name="T42" fmla="*/ 705526 w 955675"/>
                <a:gd name="T43" fmla="*/ 897891 h 955675"/>
                <a:gd name="T44" fmla="*/ 619863 w 955675"/>
                <a:gd name="T45" fmla="*/ 934071 h 955675"/>
                <a:gd name="T46" fmla="*/ 526629 w 955675"/>
                <a:gd name="T47" fmla="*/ 953081 h 955675"/>
                <a:gd name="T48" fmla="*/ 428924 w 955675"/>
                <a:gd name="T49" fmla="*/ 953081 h 955675"/>
                <a:gd name="T50" fmla="*/ 335698 w 955675"/>
                <a:gd name="T51" fmla="*/ 934071 h 955675"/>
                <a:gd name="T52" fmla="*/ 250038 w 955675"/>
                <a:gd name="T53" fmla="*/ 897891 h 955675"/>
                <a:gd name="T54" fmla="*/ 173865 w 955675"/>
                <a:gd name="T55" fmla="*/ 846460 h 955675"/>
                <a:gd name="T56" fmla="*/ 109100 w 955675"/>
                <a:gd name="T57" fmla="*/ 781698 h 955675"/>
                <a:gd name="T58" fmla="*/ 57664 w 955675"/>
                <a:gd name="T59" fmla="*/ 705526 h 955675"/>
                <a:gd name="T60" fmla="*/ 21479 w 955675"/>
                <a:gd name="T61" fmla="*/ 619863 h 955675"/>
                <a:gd name="T62" fmla="*/ 2466 w 955675"/>
                <a:gd name="T63" fmla="*/ 526629 h 95567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955675" h="955675">
                  <a:moveTo>
                    <a:pt x="0" y="477773"/>
                  </a:moveTo>
                  <a:lnTo>
                    <a:pt x="2466" y="428918"/>
                  </a:lnTo>
                  <a:lnTo>
                    <a:pt x="9706" y="381474"/>
                  </a:lnTo>
                  <a:lnTo>
                    <a:pt x="21479" y="335684"/>
                  </a:lnTo>
                  <a:lnTo>
                    <a:pt x="37545" y="291786"/>
                  </a:lnTo>
                  <a:lnTo>
                    <a:pt x="57664" y="250021"/>
                  </a:lnTo>
                  <a:lnTo>
                    <a:pt x="81596" y="210629"/>
                  </a:lnTo>
                  <a:lnTo>
                    <a:pt x="109100" y="173849"/>
                  </a:lnTo>
                  <a:lnTo>
                    <a:pt x="139936" y="139922"/>
                  </a:lnTo>
                  <a:lnTo>
                    <a:pt x="173865" y="109087"/>
                  </a:lnTo>
                  <a:lnTo>
                    <a:pt x="210645" y="81586"/>
                  </a:lnTo>
                  <a:lnTo>
                    <a:pt x="250038" y="57656"/>
                  </a:lnTo>
                  <a:lnTo>
                    <a:pt x="291802" y="37540"/>
                  </a:lnTo>
                  <a:lnTo>
                    <a:pt x="335698" y="21476"/>
                  </a:lnTo>
                  <a:lnTo>
                    <a:pt x="381485" y="9705"/>
                  </a:lnTo>
                  <a:lnTo>
                    <a:pt x="428924" y="2466"/>
                  </a:lnTo>
                  <a:lnTo>
                    <a:pt x="477773" y="0"/>
                  </a:lnTo>
                  <a:lnTo>
                    <a:pt x="526629" y="2466"/>
                  </a:lnTo>
                  <a:lnTo>
                    <a:pt x="574073" y="9705"/>
                  </a:lnTo>
                  <a:lnTo>
                    <a:pt x="619863" y="21476"/>
                  </a:lnTo>
                  <a:lnTo>
                    <a:pt x="663761" y="37540"/>
                  </a:lnTo>
                  <a:lnTo>
                    <a:pt x="705526" y="57656"/>
                  </a:lnTo>
                  <a:lnTo>
                    <a:pt x="744918" y="81586"/>
                  </a:lnTo>
                  <a:lnTo>
                    <a:pt x="781698" y="109087"/>
                  </a:lnTo>
                  <a:lnTo>
                    <a:pt x="815625" y="139922"/>
                  </a:lnTo>
                  <a:lnTo>
                    <a:pt x="846460" y="173849"/>
                  </a:lnTo>
                  <a:lnTo>
                    <a:pt x="873961" y="210629"/>
                  </a:lnTo>
                  <a:lnTo>
                    <a:pt x="897891" y="250021"/>
                  </a:lnTo>
                  <a:lnTo>
                    <a:pt x="918007" y="291786"/>
                  </a:lnTo>
                  <a:lnTo>
                    <a:pt x="934071" y="335684"/>
                  </a:lnTo>
                  <a:lnTo>
                    <a:pt x="945842" y="381474"/>
                  </a:lnTo>
                  <a:lnTo>
                    <a:pt x="953081" y="428918"/>
                  </a:lnTo>
                  <a:lnTo>
                    <a:pt x="955547" y="477773"/>
                  </a:lnTo>
                  <a:lnTo>
                    <a:pt x="953081" y="526629"/>
                  </a:lnTo>
                  <a:lnTo>
                    <a:pt x="945842" y="574073"/>
                  </a:lnTo>
                  <a:lnTo>
                    <a:pt x="934071" y="619863"/>
                  </a:lnTo>
                  <a:lnTo>
                    <a:pt x="918007" y="663761"/>
                  </a:lnTo>
                  <a:lnTo>
                    <a:pt x="897891" y="705526"/>
                  </a:lnTo>
                  <a:lnTo>
                    <a:pt x="873961" y="744918"/>
                  </a:lnTo>
                  <a:lnTo>
                    <a:pt x="846460" y="781698"/>
                  </a:lnTo>
                  <a:lnTo>
                    <a:pt x="815625" y="815625"/>
                  </a:lnTo>
                  <a:lnTo>
                    <a:pt x="781698" y="846460"/>
                  </a:lnTo>
                  <a:lnTo>
                    <a:pt x="744918" y="873961"/>
                  </a:lnTo>
                  <a:lnTo>
                    <a:pt x="705526" y="897891"/>
                  </a:lnTo>
                  <a:lnTo>
                    <a:pt x="663761" y="918007"/>
                  </a:lnTo>
                  <a:lnTo>
                    <a:pt x="619863" y="934071"/>
                  </a:lnTo>
                  <a:lnTo>
                    <a:pt x="574073" y="945842"/>
                  </a:lnTo>
                  <a:lnTo>
                    <a:pt x="526629" y="953081"/>
                  </a:lnTo>
                  <a:lnTo>
                    <a:pt x="477773" y="955547"/>
                  </a:lnTo>
                  <a:lnTo>
                    <a:pt x="428924" y="953081"/>
                  </a:lnTo>
                  <a:lnTo>
                    <a:pt x="381485" y="945842"/>
                  </a:lnTo>
                  <a:lnTo>
                    <a:pt x="335698" y="934071"/>
                  </a:lnTo>
                  <a:lnTo>
                    <a:pt x="291802" y="918007"/>
                  </a:lnTo>
                  <a:lnTo>
                    <a:pt x="250038" y="897891"/>
                  </a:lnTo>
                  <a:lnTo>
                    <a:pt x="210645" y="873961"/>
                  </a:lnTo>
                  <a:lnTo>
                    <a:pt x="173865" y="846460"/>
                  </a:lnTo>
                  <a:lnTo>
                    <a:pt x="139936" y="815625"/>
                  </a:lnTo>
                  <a:lnTo>
                    <a:pt x="109100" y="781698"/>
                  </a:lnTo>
                  <a:lnTo>
                    <a:pt x="81596" y="744918"/>
                  </a:lnTo>
                  <a:lnTo>
                    <a:pt x="57664" y="705526"/>
                  </a:lnTo>
                  <a:lnTo>
                    <a:pt x="37545" y="663761"/>
                  </a:lnTo>
                  <a:lnTo>
                    <a:pt x="21479" y="619863"/>
                  </a:lnTo>
                  <a:lnTo>
                    <a:pt x="9706" y="574073"/>
                  </a:lnTo>
                  <a:lnTo>
                    <a:pt x="2466" y="526629"/>
                  </a:lnTo>
                  <a:lnTo>
                    <a:pt x="0" y="477773"/>
                  </a:lnTo>
                  <a:close/>
                </a:path>
              </a:pathLst>
            </a:custGeom>
            <a:noFill/>
            <a:ln w="12192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8928" name="object 23">
            <a:extLst>
              <a:ext uri="{FF2B5EF4-FFF2-40B4-BE49-F238E27FC236}">
                <a16:creationId xmlns:a16="http://schemas.microsoft.com/office/drawing/2014/main" id="{9B4F3D10-C685-4BC3-BE62-237EE7BAD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4003675"/>
            <a:ext cx="722313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50813" indent="-1397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27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3399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7971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2543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11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Smartphone  Natives</a:t>
            </a:r>
          </a:p>
        </p:txBody>
      </p:sp>
      <p:pic>
        <p:nvPicPr>
          <p:cNvPr id="38929" name="object 24">
            <a:extLst>
              <a:ext uri="{FF2B5EF4-FFF2-40B4-BE49-F238E27FC236}">
                <a16:creationId xmlns:a16="http://schemas.microsoft.com/office/drawing/2014/main" id="{0FE27985-8403-46FB-B5B0-6AD3C5BBA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2476500"/>
            <a:ext cx="5083175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0" name="object 25">
            <a:extLst>
              <a:ext uri="{FF2B5EF4-FFF2-40B4-BE49-F238E27FC236}">
                <a16:creationId xmlns:a16="http://schemas.microsoft.com/office/drawing/2014/main" id="{6B228CD3-DE24-490E-9225-CCBA62565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0113" y="4402138"/>
            <a:ext cx="81280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222250" indent="-2095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27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3399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7971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2543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11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Communicate  Online</a:t>
            </a:r>
          </a:p>
        </p:txBody>
      </p:sp>
      <p:sp>
        <p:nvSpPr>
          <p:cNvPr id="38931" name="object 26">
            <a:extLst>
              <a:ext uri="{FF2B5EF4-FFF2-40B4-BE49-F238E27FC236}">
                <a16:creationId xmlns:a16="http://schemas.microsoft.com/office/drawing/2014/main" id="{775E95F1-41E2-48E9-8F8D-621E92828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838" y="4619625"/>
            <a:ext cx="6953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indent="317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27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3399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7971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2543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ts val="100"/>
              </a:spcBef>
            </a:pPr>
            <a:r>
              <a:rPr lang="en-US" altLang="en-US" sz="11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Perceive  Information  Visually</a:t>
            </a:r>
          </a:p>
        </p:txBody>
      </p:sp>
      <p:grpSp>
        <p:nvGrpSpPr>
          <p:cNvPr id="38932" name="object 27">
            <a:extLst>
              <a:ext uri="{FF2B5EF4-FFF2-40B4-BE49-F238E27FC236}">
                <a16:creationId xmlns:a16="http://schemas.microsoft.com/office/drawing/2014/main" id="{E4263A24-C7D0-4244-9C63-83311300B95A}"/>
              </a:ext>
            </a:extLst>
          </p:cNvPr>
          <p:cNvGrpSpPr>
            <a:grpSpLocks/>
          </p:cNvGrpSpPr>
          <p:nvPr/>
        </p:nvGrpSpPr>
        <p:grpSpPr bwMode="auto">
          <a:xfrm>
            <a:off x="7321550" y="3611563"/>
            <a:ext cx="1130300" cy="1130300"/>
            <a:chOff x="7348728" y="3023616"/>
            <a:chExt cx="1130935" cy="1130935"/>
          </a:xfrm>
        </p:grpSpPr>
        <p:sp>
          <p:nvSpPr>
            <p:cNvPr id="38939" name="object 28">
              <a:extLst>
                <a:ext uri="{FF2B5EF4-FFF2-40B4-BE49-F238E27FC236}">
                  <a16:creationId xmlns:a16="http://schemas.microsoft.com/office/drawing/2014/main" id="{3BA1ADA4-8A20-4B06-9801-5E144D670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8634" y="3033522"/>
              <a:ext cx="1111250" cy="1111250"/>
            </a:xfrm>
            <a:custGeom>
              <a:avLst/>
              <a:gdLst>
                <a:gd name="T0" fmla="*/ 507561 w 1111250"/>
                <a:gd name="T1" fmla="*/ 2038 h 1111250"/>
                <a:gd name="T2" fmla="*/ 415256 w 1111250"/>
                <a:gd name="T3" fmla="*/ 17848 h 1111250"/>
                <a:gd name="T4" fmla="*/ 328818 w 1111250"/>
                <a:gd name="T5" fmla="*/ 48190 h 1111250"/>
                <a:gd name="T6" fmla="*/ 249579 w 1111250"/>
                <a:gd name="T7" fmla="*/ 91730 h 1111250"/>
                <a:gd name="T8" fmla="*/ 178873 w 1111250"/>
                <a:gd name="T9" fmla="*/ 147137 h 1111250"/>
                <a:gd name="T10" fmla="*/ 118034 w 1111250"/>
                <a:gd name="T11" fmla="*/ 213076 h 1111250"/>
                <a:gd name="T12" fmla="*/ 68394 w 1111250"/>
                <a:gd name="T13" fmla="*/ 288215 h 1111250"/>
                <a:gd name="T14" fmla="*/ 31286 w 1111250"/>
                <a:gd name="T15" fmla="*/ 371220 h 1111250"/>
                <a:gd name="T16" fmla="*/ 8043 w 1111250"/>
                <a:gd name="T17" fmla="*/ 460759 h 1111250"/>
                <a:gd name="T18" fmla="*/ 0 w 1111250"/>
                <a:gd name="T19" fmla="*/ 555497 h 1111250"/>
                <a:gd name="T20" fmla="*/ 8043 w 1111250"/>
                <a:gd name="T21" fmla="*/ 650226 h 1111250"/>
                <a:gd name="T22" fmla="*/ 31286 w 1111250"/>
                <a:gd name="T23" fmla="*/ 739760 h 1111250"/>
                <a:gd name="T24" fmla="*/ 68394 w 1111250"/>
                <a:gd name="T25" fmla="*/ 822763 h 1111250"/>
                <a:gd name="T26" fmla="*/ 118034 w 1111250"/>
                <a:gd name="T27" fmla="*/ 897903 h 1111250"/>
                <a:gd name="T28" fmla="*/ 178873 w 1111250"/>
                <a:gd name="T29" fmla="*/ 963844 h 1111250"/>
                <a:gd name="T30" fmla="*/ 249579 w 1111250"/>
                <a:gd name="T31" fmla="*/ 1019255 h 1111250"/>
                <a:gd name="T32" fmla="*/ 328818 w 1111250"/>
                <a:gd name="T33" fmla="*/ 1062799 h 1111250"/>
                <a:gd name="T34" fmla="*/ 415256 w 1111250"/>
                <a:gd name="T35" fmla="*/ 1093145 h 1111250"/>
                <a:gd name="T36" fmla="*/ 507561 w 1111250"/>
                <a:gd name="T37" fmla="*/ 1108956 h 1111250"/>
                <a:gd name="T38" fmla="*/ 603434 w 1111250"/>
                <a:gd name="T39" fmla="*/ 1108956 h 1111250"/>
                <a:gd name="T40" fmla="*/ 695739 w 1111250"/>
                <a:gd name="T41" fmla="*/ 1093145 h 1111250"/>
                <a:gd name="T42" fmla="*/ 782177 w 1111250"/>
                <a:gd name="T43" fmla="*/ 1062799 h 1111250"/>
                <a:gd name="T44" fmla="*/ 861416 w 1111250"/>
                <a:gd name="T45" fmla="*/ 1019255 h 1111250"/>
                <a:gd name="T46" fmla="*/ 932122 w 1111250"/>
                <a:gd name="T47" fmla="*/ 963844 h 1111250"/>
                <a:gd name="T48" fmla="*/ 992961 w 1111250"/>
                <a:gd name="T49" fmla="*/ 897903 h 1111250"/>
                <a:gd name="T50" fmla="*/ 1042601 w 1111250"/>
                <a:gd name="T51" fmla="*/ 822763 h 1111250"/>
                <a:gd name="T52" fmla="*/ 1079709 w 1111250"/>
                <a:gd name="T53" fmla="*/ 739760 h 1111250"/>
                <a:gd name="T54" fmla="*/ 1102952 w 1111250"/>
                <a:gd name="T55" fmla="*/ 650226 h 1111250"/>
                <a:gd name="T56" fmla="*/ 1110996 w 1111250"/>
                <a:gd name="T57" fmla="*/ 555497 h 1111250"/>
                <a:gd name="T58" fmla="*/ 1102952 w 1111250"/>
                <a:gd name="T59" fmla="*/ 460759 h 1111250"/>
                <a:gd name="T60" fmla="*/ 1079709 w 1111250"/>
                <a:gd name="T61" fmla="*/ 371220 h 1111250"/>
                <a:gd name="T62" fmla="*/ 1042601 w 1111250"/>
                <a:gd name="T63" fmla="*/ 288215 h 1111250"/>
                <a:gd name="T64" fmla="*/ 992961 w 1111250"/>
                <a:gd name="T65" fmla="*/ 213076 h 1111250"/>
                <a:gd name="T66" fmla="*/ 932122 w 1111250"/>
                <a:gd name="T67" fmla="*/ 147137 h 1111250"/>
                <a:gd name="T68" fmla="*/ 861416 w 1111250"/>
                <a:gd name="T69" fmla="*/ 91730 h 1111250"/>
                <a:gd name="T70" fmla="*/ 782177 w 1111250"/>
                <a:gd name="T71" fmla="*/ 48190 h 1111250"/>
                <a:gd name="T72" fmla="*/ 695739 w 1111250"/>
                <a:gd name="T73" fmla="*/ 17848 h 1111250"/>
                <a:gd name="T74" fmla="*/ 603434 w 1111250"/>
                <a:gd name="T75" fmla="*/ 2038 h 11112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111250" h="1111250">
                  <a:moveTo>
                    <a:pt x="555498" y="0"/>
                  </a:moveTo>
                  <a:lnTo>
                    <a:pt x="507561" y="2038"/>
                  </a:lnTo>
                  <a:lnTo>
                    <a:pt x="460759" y="8043"/>
                  </a:lnTo>
                  <a:lnTo>
                    <a:pt x="415256" y="17848"/>
                  </a:lnTo>
                  <a:lnTo>
                    <a:pt x="371220" y="31286"/>
                  </a:lnTo>
                  <a:lnTo>
                    <a:pt x="328818" y="48190"/>
                  </a:lnTo>
                  <a:lnTo>
                    <a:pt x="288215" y="68394"/>
                  </a:lnTo>
                  <a:lnTo>
                    <a:pt x="249579" y="91730"/>
                  </a:lnTo>
                  <a:lnTo>
                    <a:pt x="213076" y="118034"/>
                  </a:lnTo>
                  <a:lnTo>
                    <a:pt x="178873" y="147137"/>
                  </a:lnTo>
                  <a:lnTo>
                    <a:pt x="147137" y="178873"/>
                  </a:lnTo>
                  <a:lnTo>
                    <a:pt x="118034" y="213076"/>
                  </a:lnTo>
                  <a:lnTo>
                    <a:pt x="91730" y="249579"/>
                  </a:lnTo>
                  <a:lnTo>
                    <a:pt x="68394" y="288215"/>
                  </a:lnTo>
                  <a:lnTo>
                    <a:pt x="48190" y="328818"/>
                  </a:lnTo>
                  <a:lnTo>
                    <a:pt x="31286" y="371220"/>
                  </a:lnTo>
                  <a:lnTo>
                    <a:pt x="17848" y="415256"/>
                  </a:lnTo>
                  <a:lnTo>
                    <a:pt x="8043" y="460759"/>
                  </a:lnTo>
                  <a:lnTo>
                    <a:pt x="2038" y="507561"/>
                  </a:lnTo>
                  <a:lnTo>
                    <a:pt x="0" y="555497"/>
                  </a:lnTo>
                  <a:lnTo>
                    <a:pt x="2038" y="603428"/>
                  </a:lnTo>
                  <a:lnTo>
                    <a:pt x="8043" y="650226"/>
                  </a:lnTo>
                  <a:lnTo>
                    <a:pt x="17848" y="695726"/>
                  </a:lnTo>
                  <a:lnTo>
                    <a:pt x="31286" y="739760"/>
                  </a:lnTo>
                  <a:lnTo>
                    <a:pt x="48190" y="782161"/>
                  </a:lnTo>
                  <a:lnTo>
                    <a:pt x="68394" y="822763"/>
                  </a:lnTo>
                  <a:lnTo>
                    <a:pt x="91730" y="861399"/>
                  </a:lnTo>
                  <a:lnTo>
                    <a:pt x="118034" y="897903"/>
                  </a:lnTo>
                  <a:lnTo>
                    <a:pt x="147137" y="932107"/>
                  </a:lnTo>
                  <a:lnTo>
                    <a:pt x="178873" y="963844"/>
                  </a:lnTo>
                  <a:lnTo>
                    <a:pt x="213076" y="992949"/>
                  </a:lnTo>
                  <a:lnTo>
                    <a:pt x="249579" y="1019255"/>
                  </a:lnTo>
                  <a:lnTo>
                    <a:pt x="288215" y="1042594"/>
                  </a:lnTo>
                  <a:lnTo>
                    <a:pt x="328818" y="1062799"/>
                  </a:lnTo>
                  <a:lnTo>
                    <a:pt x="371220" y="1079705"/>
                  </a:lnTo>
                  <a:lnTo>
                    <a:pt x="415256" y="1093145"/>
                  </a:lnTo>
                  <a:lnTo>
                    <a:pt x="460759" y="1102951"/>
                  </a:lnTo>
                  <a:lnTo>
                    <a:pt x="507561" y="1108956"/>
                  </a:lnTo>
                  <a:lnTo>
                    <a:pt x="555498" y="1110995"/>
                  </a:lnTo>
                  <a:lnTo>
                    <a:pt x="603434" y="1108956"/>
                  </a:lnTo>
                  <a:lnTo>
                    <a:pt x="650236" y="1102951"/>
                  </a:lnTo>
                  <a:lnTo>
                    <a:pt x="695739" y="1093145"/>
                  </a:lnTo>
                  <a:lnTo>
                    <a:pt x="739775" y="1079705"/>
                  </a:lnTo>
                  <a:lnTo>
                    <a:pt x="782177" y="1062799"/>
                  </a:lnTo>
                  <a:lnTo>
                    <a:pt x="822780" y="1042594"/>
                  </a:lnTo>
                  <a:lnTo>
                    <a:pt x="861416" y="1019255"/>
                  </a:lnTo>
                  <a:lnTo>
                    <a:pt x="897919" y="992949"/>
                  </a:lnTo>
                  <a:lnTo>
                    <a:pt x="932122" y="963844"/>
                  </a:lnTo>
                  <a:lnTo>
                    <a:pt x="963858" y="932107"/>
                  </a:lnTo>
                  <a:lnTo>
                    <a:pt x="992961" y="897903"/>
                  </a:lnTo>
                  <a:lnTo>
                    <a:pt x="1019265" y="861399"/>
                  </a:lnTo>
                  <a:lnTo>
                    <a:pt x="1042601" y="822763"/>
                  </a:lnTo>
                  <a:lnTo>
                    <a:pt x="1062805" y="782161"/>
                  </a:lnTo>
                  <a:lnTo>
                    <a:pt x="1079709" y="739760"/>
                  </a:lnTo>
                  <a:lnTo>
                    <a:pt x="1093147" y="695726"/>
                  </a:lnTo>
                  <a:lnTo>
                    <a:pt x="1102952" y="650226"/>
                  </a:lnTo>
                  <a:lnTo>
                    <a:pt x="1108957" y="603428"/>
                  </a:lnTo>
                  <a:lnTo>
                    <a:pt x="1110996" y="555497"/>
                  </a:lnTo>
                  <a:lnTo>
                    <a:pt x="1108957" y="507561"/>
                  </a:lnTo>
                  <a:lnTo>
                    <a:pt x="1102952" y="460759"/>
                  </a:lnTo>
                  <a:lnTo>
                    <a:pt x="1093147" y="415256"/>
                  </a:lnTo>
                  <a:lnTo>
                    <a:pt x="1079709" y="371220"/>
                  </a:lnTo>
                  <a:lnTo>
                    <a:pt x="1062805" y="328818"/>
                  </a:lnTo>
                  <a:lnTo>
                    <a:pt x="1042601" y="288215"/>
                  </a:lnTo>
                  <a:lnTo>
                    <a:pt x="1019265" y="249579"/>
                  </a:lnTo>
                  <a:lnTo>
                    <a:pt x="992961" y="213076"/>
                  </a:lnTo>
                  <a:lnTo>
                    <a:pt x="963858" y="178873"/>
                  </a:lnTo>
                  <a:lnTo>
                    <a:pt x="932122" y="147137"/>
                  </a:lnTo>
                  <a:lnTo>
                    <a:pt x="897919" y="118034"/>
                  </a:lnTo>
                  <a:lnTo>
                    <a:pt x="861416" y="91730"/>
                  </a:lnTo>
                  <a:lnTo>
                    <a:pt x="822780" y="68394"/>
                  </a:lnTo>
                  <a:lnTo>
                    <a:pt x="782177" y="48190"/>
                  </a:lnTo>
                  <a:lnTo>
                    <a:pt x="739775" y="31286"/>
                  </a:lnTo>
                  <a:lnTo>
                    <a:pt x="695739" y="17848"/>
                  </a:lnTo>
                  <a:lnTo>
                    <a:pt x="650236" y="8043"/>
                  </a:lnTo>
                  <a:lnTo>
                    <a:pt x="603434" y="2038"/>
                  </a:lnTo>
                  <a:lnTo>
                    <a:pt x="555498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940" name="object 29">
              <a:extLst>
                <a:ext uri="{FF2B5EF4-FFF2-40B4-BE49-F238E27FC236}">
                  <a16:creationId xmlns:a16="http://schemas.microsoft.com/office/drawing/2014/main" id="{7DBAD213-A353-427E-BD10-5AE41B64D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8634" y="3033522"/>
              <a:ext cx="1111250" cy="1111250"/>
            </a:xfrm>
            <a:custGeom>
              <a:avLst/>
              <a:gdLst>
                <a:gd name="T0" fmla="*/ 2038 w 1111250"/>
                <a:gd name="T1" fmla="*/ 507561 h 1111250"/>
                <a:gd name="T2" fmla="*/ 17848 w 1111250"/>
                <a:gd name="T3" fmla="*/ 415256 h 1111250"/>
                <a:gd name="T4" fmla="*/ 48190 w 1111250"/>
                <a:gd name="T5" fmla="*/ 328818 h 1111250"/>
                <a:gd name="T6" fmla="*/ 91730 w 1111250"/>
                <a:gd name="T7" fmla="*/ 249579 h 1111250"/>
                <a:gd name="T8" fmla="*/ 147137 w 1111250"/>
                <a:gd name="T9" fmla="*/ 178873 h 1111250"/>
                <a:gd name="T10" fmla="*/ 213076 w 1111250"/>
                <a:gd name="T11" fmla="*/ 118034 h 1111250"/>
                <a:gd name="T12" fmla="*/ 288215 w 1111250"/>
                <a:gd name="T13" fmla="*/ 68394 h 1111250"/>
                <a:gd name="T14" fmla="*/ 371220 w 1111250"/>
                <a:gd name="T15" fmla="*/ 31286 h 1111250"/>
                <a:gd name="T16" fmla="*/ 460759 w 1111250"/>
                <a:gd name="T17" fmla="*/ 8043 h 1111250"/>
                <a:gd name="T18" fmla="*/ 555498 w 1111250"/>
                <a:gd name="T19" fmla="*/ 0 h 1111250"/>
                <a:gd name="T20" fmla="*/ 650236 w 1111250"/>
                <a:gd name="T21" fmla="*/ 8043 h 1111250"/>
                <a:gd name="T22" fmla="*/ 739775 w 1111250"/>
                <a:gd name="T23" fmla="*/ 31286 h 1111250"/>
                <a:gd name="T24" fmla="*/ 822780 w 1111250"/>
                <a:gd name="T25" fmla="*/ 68394 h 1111250"/>
                <a:gd name="T26" fmla="*/ 897919 w 1111250"/>
                <a:gd name="T27" fmla="*/ 118034 h 1111250"/>
                <a:gd name="T28" fmla="*/ 963858 w 1111250"/>
                <a:gd name="T29" fmla="*/ 178873 h 1111250"/>
                <a:gd name="T30" fmla="*/ 1019265 w 1111250"/>
                <a:gd name="T31" fmla="*/ 249579 h 1111250"/>
                <a:gd name="T32" fmla="*/ 1062805 w 1111250"/>
                <a:gd name="T33" fmla="*/ 328818 h 1111250"/>
                <a:gd name="T34" fmla="*/ 1093147 w 1111250"/>
                <a:gd name="T35" fmla="*/ 415256 h 1111250"/>
                <a:gd name="T36" fmla="*/ 1108957 w 1111250"/>
                <a:gd name="T37" fmla="*/ 507561 h 1111250"/>
                <a:gd name="T38" fmla="*/ 1108957 w 1111250"/>
                <a:gd name="T39" fmla="*/ 603428 h 1111250"/>
                <a:gd name="T40" fmla="*/ 1093147 w 1111250"/>
                <a:gd name="T41" fmla="*/ 695726 h 1111250"/>
                <a:gd name="T42" fmla="*/ 1062805 w 1111250"/>
                <a:gd name="T43" fmla="*/ 782161 h 1111250"/>
                <a:gd name="T44" fmla="*/ 1019265 w 1111250"/>
                <a:gd name="T45" fmla="*/ 861399 h 1111250"/>
                <a:gd name="T46" fmla="*/ 963858 w 1111250"/>
                <a:gd name="T47" fmla="*/ 932107 h 1111250"/>
                <a:gd name="T48" fmla="*/ 897919 w 1111250"/>
                <a:gd name="T49" fmla="*/ 992949 h 1111250"/>
                <a:gd name="T50" fmla="*/ 822780 w 1111250"/>
                <a:gd name="T51" fmla="*/ 1042594 h 1111250"/>
                <a:gd name="T52" fmla="*/ 739775 w 1111250"/>
                <a:gd name="T53" fmla="*/ 1079705 h 1111250"/>
                <a:gd name="T54" fmla="*/ 650236 w 1111250"/>
                <a:gd name="T55" fmla="*/ 1102951 h 1111250"/>
                <a:gd name="T56" fmla="*/ 555498 w 1111250"/>
                <a:gd name="T57" fmla="*/ 1110995 h 1111250"/>
                <a:gd name="T58" fmla="*/ 460759 w 1111250"/>
                <a:gd name="T59" fmla="*/ 1102951 h 1111250"/>
                <a:gd name="T60" fmla="*/ 371220 w 1111250"/>
                <a:gd name="T61" fmla="*/ 1079705 h 1111250"/>
                <a:gd name="T62" fmla="*/ 288215 w 1111250"/>
                <a:gd name="T63" fmla="*/ 1042594 h 1111250"/>
                <a:gd name="T64" fmla="*/ 213076 w 1111250"/>
                <a:gd name="T65" fmla="*/ 992949 h 1111250"/>
                <a:gd name="T66" fmla="*/ 147137 w 1111250"/>
                <a:gd name="T67" fmla="*/ 932107 h 1111250"/>
                <a:gd name="T68" fmla="*/ 91730 w 1111250"/>
                <a:gd name="T69" fmla="*/ 861399 h 1111250"/>
                <a:gd name="T70" fmla="*/ 48190 w 1111250"/>
                <a:gd name="T71" fmla="*/ 782161 h 1111250"/>
                <a:gd name="T72" fmla="*/ 17848 w 1111250"/>
                <a:gd name="T73" fmla="*/ 695726 h 1111250"/>
                <a:gd name="T74" fmla="*/ 2038 w 1111250"/>
                <a:gd name="T75" fmla="*/ 603428 h 11112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111250" h="1111250">
                  <a:moveTo>
                    <a:pt x="0" y="555497"/>
                  </a:moveTo>
                  <a:lnTo>
                    <a:pt x="2038" y="507561"/>
                  </a:lnTo>
                  <a:lnTo>
                    <a:pt x="8043" y="460759"/>
                  </a:lnTo>
                  <a:lnTo>
                    <a:pt x="17848" y="415256"/>
                  </a:lnTo>
                  <a:lnTo>
                    <a:pt x="31286" y="371220"/>
                  </a:lnTo>
                  <a:lnTo>
                    <a:pt x="48190" y="328818"/>
                  </a:lnTo>
                  <a:lnTo>
                    <a:pt x="68394" y="288215"/>
                  </a:lnTo>
                  <a:lnTo>
                    <a:pt x="91730" y="249579"/>
                  </a:lnTo>
                  <a:lnTo>
                    <a:pt x="118034" y="213076"/>
                  </a:lnTo>
                  <a:lnTo>
                    <a:pt x="147137" y="178873"/>
                  </a:lnTo>
                  <a:lnTo>
                    <a:pt x="178873" y="147137"/>
                  </a:lnTo>
                  <a:lnTo>
                    <a:pt x="213076" y="118034"/>
                  </a:lnTo>
                  <a:lnTo>
                    <a:pt x="249579" y="91730"/>
                  </a:lnTo>
                  <a:lnTo>
                    <a:pt x="288215" y="68394"/>
                  </a:lnTo>
                  <a:lnTo>
                    <a:pt x="328818" y="48190"/>
                  </a:lnTo>
                  <a:lnTo>
                    <a:pt x="371220" y="31286"/>
                  </a:lnTo>
                  <a:lnTo>
                    <a:pt x="415256" y="17848"/>
                  </a:lnTo>
                  <a:lnTo>
                    <a:pt x="460759" y="8043"/>
                  </a:lnTo>
                  <a:lnTo>
                    <a:pt x="507561" y="2038"/>
                  </a:lnTo>
                  <a:lnTo>
                    <a:pt x="555498" y="0"/>
                  </a:lnTo>
                  <a:lnTo>
                    <a:pt x="603434" y="2038"/>
                  </a:lnTo>
                  <a:lnTo>
                    <a:pt x="650236" y="8043"/>
                  </a:lnTo>
                  <a:lnTo>
                    <a:pt x="695739" y="17848"/>
                  </a:lnTo>
                  <a:lnTo>
                    <a:pt x="739775" y="31286"/>
                  </a:lnTo>
                  <a:lnTo>
                    <a:pt x="782177" y="48190"/>
                  </a:lnTo>
                  <a:lnTo>
                    <a:pt x="822780" y="68394"/>
                  </a:lnTo>
                  <a:lnTo>
                    <a:pt x="861416" y="91730"/>
                  </a:lnTo>
                  <a:lnTo>
                    <a:pt x="897919" y="118034"/>
                  </a:lnTo>
                  <a:lnTo>
                    <a:pt x="932122" y="147137"/>
                  </a:lnTo>
                  <a:lnTo>
                    <a:pt x="963858" y="178873"/>
                  </a:lnTo>
                  <a:lnTo>
                    <a:pt x="992961" y="213076"/>
                  </a:lnTo>
                  <a:lnTo>
                    <a:pt x="1019265" y="249579"/>
                  </a:lnTo>
                  <a:lnTo>
                    <a:pt x="1042601" y="288215"/>
                  </a:lnTo>
                  <a:lnTo>
                    <a:pt x="1062805" y="328818"/>
                  </a:lnTo>
                  <a:lnTo>
                    <a:pt x="1079709" y="371220"/>
                  </a:lnTo>
                  <a:lnTo>
                    <a:pt x="1093147" y="415256"/>
                  </a:lnTo>
                  <a:lnTo>
                    <a:pt x="1102952" y="460759"/>
                  </a:lnTo>
                  <a:lnTo>
                    <a:pt x="1108957" y="507561"/>
                  </a:lnTo>
                  <a:lnTo>
                    <a:pt x="1110996" y="555497"/>
                  </a:lnTo>
                  <a:lnTo>
                    <a:pt x="1108957" y="603428"/>
                  </a:lnTo>
                  <a:lnTo>
                    <a:pt x="1102952" y="650226"/>
                  </a:lnTo>
                  <a:lnTo>
                    <a:pt x="1093147" y="695726"/>
                  </a:lnTo>
                  <a:lnTo>
                    <a:pt x="1079709" y="739760"/>
                  </a:lnTo>
                  <a:lnTo>
                    <a:pt x="1062805" y="782161"/>
                  </a:lnTo>
                  <a:lnTo>
                    <a:pt x="1042601" y="822763"/>
                  </a:lnTo>
                  <a:lnTo>
                    <a:pt x="1019265" y="861399"/>
                  </a:lnTo>
                  <a:lnTo>
                    <a:pt x="992961" y="897903"/>
                  </a:lnTo>
                  <a:lnTo>
                    <a:pt x="963858" y="932107"/>
                  </a:lnTo>
                  <a:lnTo>
                    <a:pt x="932122" y="963844"/>
                  </a:lnTo>
                  <a:lnTo>
                    <a:pt x="897919" y="992949"/>
                  </a:lnTo>
                  <a:lnTo>
                    <a:pt x="861416" y="1019255"/>
                  </a:lnTo>
                  <a:lnTo>
                    <a:pt x="822780" y="1042594"/>
                  </a:lnTo>
                  <a:lnTo>
                    <a:pt x="782177" y="1062799"/>
                  </a:lnTo>
                  <a:lnTo>
                    <a:pt x="739775" y="1079705"/>
                  </a:lnTo>
                  <a:lnTo>
                    <a:pt x="695739" y="1093145"/>
                  </a:lnTo>
                  <a:lnTo>
                    <a:pt x="650236" y="1102951"/>
                  </a:lnTo>
                  <a:lnTo>
                    <a:pt x="603434" y="1108956"/>
                  </a:lnTo>
                  <a:lnTo>
                    <a:pt x="555498" y="1110995"/>
                  </a:lnTo>
                  <a:lnTo>
                    <a:pt x="507561" y="1108956"/>
                  </a:lnTo>
                  <a:lnTo>
                    <a:pt x="460759" y="1102951"/>
                  </a:lnTo>
                  <a:lnTo>
                    <a:pt x="415256" y="1093145"/>
                  </a:lnTo>
                  <a:lnTo>
                    <a:pt x="371220" y="1079705"/>
                  </a:lnTo>
                  <a:lnTo>
                    <a:pt x="328818" y="1062799"/>
                  </a:lnTo>
                  <a:lnTo>
                    <a:pt x="288215" y="1042594"/>
                  </a:lnTo>
                  <a:lnTo>
                    <a:pt x="249579" y="1019255"/>
                  </a:lnTo>
                  <a:lnTo>
                    <a:pt x="213076" y="992949"/>
                  </a:lnTo>
                  <a:lnTo>
                    <a:pt x="178873" y="963844"/>
                  </a:lnTo>
                  <a:lnTo>
                    <a:pt x="147137" y="932107"/>
                  </a:lnTo>
                  <a:lnTo>
                    <a:pt x="118034" y="897903"/>
                  </a:lnTo>
                  <a:lnTo>
                    <a:pt x="91730" y="861399"/>
                  </a:lnTo>
                  <a:lnTo>
                    <a:pt x="68394" y="822763"/>
                  </a:lnTo>
                  <a:lnTo>
                    <a:pt x="48190" y="782161"/>
                  </a:lnTo>
                  <a:lnTo>
                    <a:pt x="31286" y="739760"/>
                  </a:lnTo>
                  <a:lnTo>
                    <a:pt x="17848" y="695726"/>
                  </a:lnTo>
                  <a:lnTo>
                    <a:pt x="8043" y="650226"/>
                  </a:lnTo>
                  <a:lnTo>
                    <a:pt x="2038" y="603428"/>
                  </a:lnTo>
                  <a:lnTo>
                    <a:pt x="0" y="555497"/>
                  </a:lnTo>
                  <a:close/>
                </a:path>
              </a:pathLst>
            </a:custGeom>
            <a:noFill/>
            <a:ln w="19812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941" name="object 30">
              <a:extLst>
                <a:ext uri="{FF2B5EF4-FFF2-40B4-BE49-F238E27FC236}">
                  <a16:creationId xmlns:a16="http://schemas.microsoft.com/office/drawing/2014/main" id="{A88E51CA-599F-4EB0-9767-793B82A36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5596" y="3112008"/>
              <a:ext cx="955675" cy="954405"/>
            </a:xfrm>
            <a:custGeom>
              <a:avLst/>
              <a:gdLst>
                <a:gd name="T0" fmla="*/ 428918 w 955675"/>
                <a:gd name="T1" fmla="*/ 2463 h 954404"/>
                <a:gd name="T2" fmla="*/ 335684 w 955675"/>
                <a:gd name="T3" fmla="*/ 21449 h 954404"/>
                <a:gd name="T4" fmla="*/ 250021 w 955675"/>
                <a:gd name="T5" fmla="*/ 57582 h 954404"/>
                <a:gd name="T6" fmla="*/ 173849 w 955675"/>
                <a:gd name="T7" fmla="*/ 108942 h 954404"/>
                <a:gd name="T8" fmla="*/ 109087 w 955675"/>
                <a:gd name="T9" fmla="*/ 173608 h 954404"/>
                <a:gd name="T10" fmla="*/ 57656 w 955675"/>
                <a:gd name="T11" fmla="*/ 249661 h 954404"/>
                <a:gd name="T12" fmla="*/ 21476 w 955675"/>
                <a:gd name="T13" fmla="*/ 335181 h 954404"/>
                <a:gd name="T14" fmla="*/ 2466 w 955675"/>
                <a:gd name="T15" fmla="*/ 428248 h 954404"/>
                <a:gd name="T16" fmla="*/ 2466 w 955675"/>
                <a:gd name="T17" fmla="*/ 525777 h 954404"/>
                <a:gd name="T18" fmla="*/ 21476 w 955675"/>
                <a:gd name="T19" fmla="*/ 618844 h 954404"/>
                <a:gd name="T20" fmla="*/ 57656 w 955675"/>
                <a:gd name="T21" fmla="*/ 704364 h 954404"/>
                <a:gd name="T22" fmla="*/ 109087 w 955675"/>
                <a:gd name="T23" fmla="*/ 780417 h 954404"/>
                <a:gd name="T24" fmla="*/ 173849 w 955675"/>
                <a:gd name="T25" fmla="*/ 845083 h 954404"/>
                <a:gd name="T26" fmla="*/ 250021 w 955675"/>
                <a:gd name="T27" fmla="*/ 896443 h 954404"/>
                <a:gd name="T28" fmla="*/ 335684 w 955675"/>
                <a:gd name="T29" fmla="*/ 932576 h 954404"/>
                <a:gd name="T30" fmla="*/ 428918 w 955675"/>
                <a:gd name="T31" fmla="*/ 951562 h 954404"/>
                <a:gd name="T32" fmla="*/ 526629 w 955675"/>
                <a:gd name="T33" fmla="*/ 951562 h 954404"/>
                <a:gd name="T34" fmla="*/ 619863 w 955675"/>
                <a:gd name="T35" fmla="*/ 932576 h 954404"/>
                <a:gd name="T36" fmla="*/ 705526 w 955675"/>
                <a:gd name="T37" fmla="*/ 896443 h 954404"/>
                <a:gd name="T38" fmla="*/ 781698 w 955675"/>
                <a:gd name="T39" fmla="*/ 845083 h 954404"/>
                <a:gd name="T40" fmla="*/ 846460 w 955675"/>
                <a:gd name="T41" fmla="*/ 780417 h 954404"/>
                <a:gd name="T42" fmla="*/ 897891 w 955675"/>
                <a:gd name="T43" fmla="*/ 704364 h 954404"/>
                <a:gd name="T44" fmla="*/ 934071 w 955675"/>
                <a:gd name="T45" fmla="*/ 618844 h 954404"/>
                <a:gd name="T46" fmla="*/ 953081 w 955675"/>
                <a:gd name="T47" fmla="*/ 525777 h 954404"/>
                <a:gd name="T48" fmla="*/ 953081 w 955675"/>
                <a:gd name="T49" fmla="*/ 428248 h 954404"/>
                <a:gd name="T50" fmla="*/ 934071 w 955675"/>
                <a:gd name="T51" fmla="*/ 335181 h 954404"/>
                <a:gd name="T52" fmla="*/ 897891 w 955675"/>
                <a:gd name="T53" fmla="*/ 249661 h 954404"/>
                <a:gd name="T54" fmla="*/ 846460 w 955675"/>
                <a:gd name="T55" fmla="*/ 173608 h 954404"/>
                <a:gd name="T56" fmla="*/ 781698 w 955675"/>
                <a:gd name="T57" fmla="*/ 108942 h 954404"/>
                <a:gd name="T58" fmla="*/ 705526 w 955675"/>
                <a:gd name="T59" fmla="*/ 57582 h 954404"/>
                <a:gd name="T60" fmla="*/ 619863 w 955675"/>
                <a:gd name="T61" fmla="*/ 21449 h 954404"/>
                <a:gd name="T62" fmla="*/ 526629 w 955675"/>
                <a:gd name="T63" fmla="*/ 2463 h 95440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955675" h="954404">
                  <a:moveTo>
                    <a:pt x="477774" y="0"/>
                  </a:moveTo>
                  <a:lnTo>
                    <a:pt x="428918" y="2463"/>
                  </a:lnTo>
                  <a:lnTo>
                    <a:pt x="381474" y="9693"/>
                  </a:lnTo>
                  <a:lnTo>
                    <a:pt x="335684" y="21449"/>
                  </a:lnTo>
                  <a:lnTo>
                    <a:pt x="291786" y="37492"/>
                  </a:lnTo>
                  <a:lnTo>
                    <a:pt x="250021" y="57582"/>
                  </a:lnTo>
                  <a:lnTo>
                    <a:pt x="210629" y="81478"/>
                  </a:lnTo>
                  <a:lnTo>
                    <a:pt x="173849" y="108942"/>
                  </a:lnTo>
                  <a:lnTo>
                    <a:pt x="139922" y="139731"/>
                  </a:lnTo>
                  <a:lnTo>
                    <a:pt x="109087" y="173608"/>
                  </a:lnTo>
                  <a:lnTo>
                    <a:pt x="81586" y="210331"/>
                  </a:lnTo>
                  <a:lnTo>
                    <a:pt x="57656" y="249661"/>
                  </a:lnTo>
                  <a:lnTo>
                    <a:pt x="37540" y="291357"/>
                  </a:lnTo>
                  <a:lnTo>
                    <a:pt x="21476" y="335181"/>
                  </a:lnTo>
                  <a:lnTo>
                    <a:pt x="9705" y="380891"/>
                  </a:lnTo>
                  <a:lnTo>
                    <a:pt x="2466" y="428248"/>
                  </a:lnTo>
                  <a:lnTo>
                    <a:pt x="0" y="477012"/>
                  </a:lnTo>
                  <a:lnTo>
                    <a:pt x="2466" y="525775"/>
                  </a:lnTo>
                  <a:lnTo>
                    <a:pt x="9705" y="573132"/>
                  </a:lnTo>
                  <a:lnTo>
                    <a:pt x="21476" y="618842"/>
                  </a:lnTo>
                  <a:lnTo>
                    <a:pt x="37540" y="662666"/>
                  </a:lnTo>
                  <a:lnTo>
                    <a:pt x="57656" y="704362"/>
                  </a:lnTo>
                  <a:lnTo>
                    <a:pt x="81586" y="743692"/>
                  </a:lnTo>
                  <a:lnTo>
                    <a:pt x="109087" y="780415"/>
                  </a:lnTo>
                  <a:lnTo>
                    <a:pt x="139922" y="814292"/>
                  </a:lnTo>
                  <a:lnTo>
                    <a:pt x="173849" y="845081"/>
                  </a:lnTo>
                  <a:lnTo>
                    <a:pt x="210629" y="872545"/>
                  </a:lnTo>
                  <a:lnTo>
                    <a:pt x="250021" y="896441"/>
                  </a:lnTo>
                  <a:lnTo>
                    <a:pt x="291786" y="916531"/>
                  </a:lnTo>
                  <a:lnTo>
                    <a:pt x="335684" y="932574"/>
                  </a:lnTo>
                  <a:lnTo>
                    <a:pt x="381474" y="944330"/>
                  </a:lnTo>
                  <a:lnTo>
                    <a:pt x="428918" y="951560"/>
                  </a:lnTo>
                  <a:lnTo>
                    <a:pt x="477774" y="954024"/>
                  </a:lnTo>
                  <a:lnTo>
                    <a:pt x="526629" y="951560"/>
                  </a:lnTo>
                  <a:lnTo>
                    <a:pt x="574073" y="944330"/>
                  </a:lnTo>
                  <a:lnTo>
                    <a:pt x="619863" y="932574"/>
                  </a:lnTo>
                  <a:lnTo>
                    <a:pt x="663761" y="916531"/>
                  </a:lnTo>
                  <a:lnTo>
                    <a:pt x="705526" y="896441"/>
                  </a:lnTo>
                  <a:lnTo>
                    <a:pt x="744918" y="872545"/>
                  </a:lnTo>
                  <a:lnTo>
                    <a:pt x="781698" y="845081"/>
                  </a:lnTo>
                  <a:lnTo>
                    <a:pt x="815625" y="814292"/>
                  </a:lnTo>
                  <a:lnTo>
                    <a:pt x="846460" y="780415"/>
                  </a:lnTo>
                  <a:lnTo>
                    <a:pt x="873961" y="743692"/>
                  </a:lnTo>
                  <a:lnTo>
                    <a:pt x="897891" y="704362"/>
                  </a:lnTo>
                  <a:lnTo>
                    <a:pt x="918007" y="662666"/>
                  </a:lnTo>
                  <a:lnTo>
                    <a:pt x="934071" y="618842"/>
                  </a:lnTo>
                  <a:lnTo>
                    <a:pt x="945842" y="573132"/>
                  </a:lnTo>
                  <a:lnTo>
                    <a:pt x="953081" y="525775"/>
                  </a:lnTo>
                  <a:lnTo>
                    <a:pt x="955548" y="477012"/>
                  </a:lnTo>
                  <a:lnTo>
                    <a:pt x="953081" y="428248"/>
                  </a:lnTo>
                  <a:lnTo>
                    <a:pt x="945842" y="380891"/>
                  </a:lnTo>
                  <a:lnTo>
                    <a:pt x="934071" y="335181"/>
                  </a:lnTo>
                  <a:lnTo>
                    <a:pt x="918007" y="291357"/>
                  </a:lnTo>
                  <a:lnTo>
                    <a:pt x="897891" y="249661"/>
                  </a:lnTo>
                  <a:lnTo>
                    <a:pt x="873961" y="210331"/>
                  </a:lnTo>
                  <a:lnTo>
                    <a:pt x="846460" y="173608"/>
                  </a:lnTo>
                  <a:lnTo>
                    <a:pt x="815625" y="139731"/>
                  </a:lnTo>
                  <a:lnTo>
                    <a:pt x="781698" y="108942"/>
                  </a:lnTo>
                  <a:lnTo>
                    <a:pt x="744918" y="81478"/>
                  </a:lnTo>
                  <a:lnTo>
                    <a:pt x="705526" y="57582"/>
                  </a:lnTo>
                  <a:lnTo>
                    <a:pt x="663761" y="37492"/>
                  </a:lnTo>
                  <a:lnTo>
                    <a:pt x="619863" y="21449"/>
                  </a:lnTo>
                  <a:lnTo>
                    <a:pt x="574073" y="9693"/>
                  </a:lnTo>
                  <a:lnTo>
                    <a:pt x="526629" y="2463"/>
                  </a:lnTo>
                  <a:lnTo>
                    <a:pt x="477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942" name="object 31">
              <a:extLst>
                <a:ext uri="{FF2B5EF4-FFF2-40B4-BE49-F238E27FC236}">
                  <a16:creationId xmlns:a16="http://schemas.microsoft.com/office/drawing/2014/main" id="{2BFCF065-D0C6-483A-87E2-DB8A2D3D9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5596" y="3112008"/>
              <a:ext cx="955675" cy="954405"/>
            </a:xfrm>
            <a:custGeom>
              <a:avLst/>
              <a:gdLst>
                <a:gd name="T0" fmla="*/ 2466 w 955675"/>
                <a:gd name="T1" fmla="*/ 428248 h 954404"/>
                <a:gd name="T2" fmla="*/ 21476 w 955675"/>
                <a:gd name="T3" fmla="*/ 335181 h 954404"/>
                <a:gd name="T4" fmla="*/ 57656 w 955675"/>
                <a:gd name="T5" fmla="*/ 249661 h 954404"/>
                <a:gd name="T6" fmla="*/ 109087 w 955675"/>
                <a:gd name="T7" fmla="*/ 173608 h 954404"/>
                <a:gd name="T8" fmla="*/ 173849 w 955675"/>
                <a:gd name="T9" fmla="*/ 108942 h 954404"/>
                <a:gd name="T10" fmla="*/ 250021 w 955675"/>
                <a:gd name="T11" fmla="*/ 57582 h 954404"/>
                <a:gd name="T12" fmla="*/ 335684 w 955675"/>
                <a:gd name="T13" fmla="*/ 21449 h 954404"/>
                <a:gd name="T14" fmla="*/ 428918 w 955675"/>
                <a:gd name="T15" fmla="*/ 2463 h 954404"/>
                <a:gd name="T16" fmla="*/ 526629 w 955675"/>
                <a:gd name="T17" fmla="*/ 2463 h 954404"/>
                <a:gd name="T18" fmla="*/ 619863 w 955675"/>
                <a:gd name="T19" fmla="*/ 21449 h 954404"/>
                <a:gd name="T20" fmla="*/ 705526 w 955675"/>
                <a:gd name="T21" fmla="*/ 57582 h 954404"/>
                <a:gd name="T22" fmla="*/ 781698 w 955675"/>
                <a:gd name="T23" fmla="*/ 108942 h 954404"/>
                <a:gd name="T24" fmla="*/ 846460 w 955675"/>
                <a:gd name="T25" fmla="*/ 173608 h 954404"/>
                <a:gd name="T26" fmla="*/ 897891 w 955675"/>
                <a:gd name="T27" fmla="*/ 249661 h 954404"/>
                <a:gd name="T28" fmla="*/ 934071 w 955675"/>
                <a:gd name="T29" fmla="*/ 335181 h 954404"/>
                <a:gd name="T30" fmla="*/ 953081 w 955675"/>
                <a:gd name="T31" fmla="*/ 428248 h 954404"/>
                <a:gd name="T32" fmla="*/ 953081 w 955675"/>
                <a:gd name="T33" fmla="*/ 525777 h 954404"/>
                <a:gd name="T34" fmla="*/ 934071 w 955675"/>
                <a:gd name="T35" fmla="*/ 618844 h 954404"/>
                <a:gd name="T36" fmla="*/ 897891 w 955675"/>
                <a:gd name="T37" fmla="*/ 704364 h 954404"/>
                <a:gd name="T38" fmla="*/ 846460 w 955675"/>
                <a:gd name="T39" fmla="*/ 780417 h 954404"/>
                <a:gd name="T40" fmla="*/ 781698 w 955675"/>
                <a:gd name="T41" fmla="*/ 845083 h 954404"/>
                <a:gd name="T42" fmla="*/ 705526 w 955675"/>
                <a:gd name="T43" fmla="*/ 896443 h 954404"/>
                <a:gd name="T44" fmla="*/ 619863 w 955675"/>
                <a:gd name="T45" fmla="*/ 932576 h 954404"/>
                <a:gd name="T46" fmla="*/ 526629 w 955675"/>
                <a:gd name="T47" fmla="*/ 951562 h 954404"/>
                <a:gd name="T48" fmla="*/ 428918 w 955675"/>
                <a:gd name="T49" fmla="*/ 951562 h 954404"/>
                <a:gd name="T50" fmla="*/ 335684 w 955675"/>
                <a:gd name="T51" fmla="*/ 932576 h 954404"/>
                <a:gd name="T52" fmla="*/ 250021 w 955675"/>
                <a:gd name="T53" fmla="*/ 896443 h 954404"/>
                <a:gd name="T54" fmla="*/ 173849 w 955675"/>
                <a:gd name="T55" fmla="*/ 845083 h 954404"/>
                <a:gd name="T56" fmla="*/ 109087 w 955675"/>
                <a:gd name="T57" fmla="*/ 780417 h 954404"/>
                <a:gd name="T58" fmla="*/ 57656 w 955675"/>
                <a:gd name="T59" fmla="*/ 704364 h 954404"/>
                <a:gd name="T60" fmla="*/ 21476 w 955675"/>
                <a:gd name="T61" fmla="*/ 618844 h 954404"/>
                <a:gd name="T62" fmla="*/ 2466 w 955675"/>
                <a:gd name="T63" fmla="*/ 525777 h 95440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955675" h="954404">
                  <a:moveTo>
                    <a:pt x="0" y="477012"/>
                  </a:moveTo>
                  <a:lnTo>
                    <a:pt x="2466" y="428248"/>
                  </a:lnTo>
                  <a:lnTo>
                    <a:pt x="9705" y="380891"/>
                  </a:lnTo>
                  <a:lnTo>
                    <a:pt x="21476" y="335181"/>
                  </a:lnTo>
                  <a:lnTo>
                    <a:pt x="37540" y="291357"/>
                  </a:lnTo>
                  <a:lnTo>
                    <a:pt x="57656" y="249661"/>
                  </a:lnTo>
                  <a:lnTo>
                    <a:pt x="81586" y="210331"/>
                  </a:lnTo>
                  <a:lnTo>
                    <a:pt x="109087" y="173608"/>
                  </a:lnTo>
                  <a:lnTo>
                    <a:pt x="139922" y="139731"/>
                  </a:lnTo>
                  <a:lnTo>
                    <a:pt x="173849" y="108942"/>
                  </a:lnTo>
                  <a:lnTo>
                    <a:pt x="210629" y="81478"/>
                  </a:lnTo>
                  <a:lnTo>
                    <a:pt x="250021" y="57582"/>
                  </a:lnTo>
                  <a:lnTo>
                    <a:pt x="291786" y="37492"/>
                  </a:lnTo>
                  <a:lnTo>
                    <a:pt x="335684" y="21449"/>
                  </a:lnTo>
                  <a:lnTo>
                    <a:pt x="381474" y="9693"/>
                  </a:lnTo>
                  <a:lnTo>
                    <a:pt x="428918" y="2463"/>
                  </a:lnTo>
                  <a:lnTo>
                    <a:pt x="477774" y="0"/>
                  </a:lnTo>
                  <a:lnTo>
                    <a:pt x="526629" y="2463"/>
                  </a:lnTo>
                  <a:lnTo>
                    <a:pt x="574073" y="9693"/>
                  </a:lnTo>
                  <a:lnTo>
                    <a:pt x="619863" y="21449"/>
                  </a:lnTo>
                  <a:lnTo>
                    <a:pt x="663761" y="37492"/>
                  </a:lnTo>
                  <a:lnTo>
                    <a:pt x="705526" y="57582"/>
                  </a:lnTo>
                  <a:lnTo>
                    <a:pt x="744918" y="81478"/>
                  </a:lnTo>
                  <a:lnTo>
                    <a:pt x="781698" y="108942"/>
                  </a:lnTo>
                  <a:lnTo>
                    <a:pt x="815625" y="139731"/>
                  </a:lnTo>
                  <a:lnTo>
                    <a:pt x="846460" y="173608"/>
                  </a:lnTo>
                  <a:lnTo>
                    <a:pt x="873961" y="210331"/>
                  </a:lnTo>
                  <a:lnTo>
                    <a:pt x="897891" y="249661"/>
                  </a:lnTo>
                  <a:lnTo>
                    <a:pt x="918007" y="291357"/>
                  </a:lnTo>
                  <a:lnTo>
                    <a:pt x="934071" y="335181"/>
                  </a:lnTo>
                  <a:lnTo>
                    <a:pt x="945842" y="380891"/>
                  </a:lnTo>
                  <a:lnTo>
                    <a:pt x="953081" y="428248"/>
                  </a:lnTo>
                  <a:lnTo>
                    <a:pt x="955548" y="477012"/>
                  </a:lnTo>
                  <a:lnTo>
                    <a:pt x="953081" y="525775"/>
                  </a:lnTo>
                  <a:lnTo>
                    <a:pt x="945842" y="573132"/>
                  </a:lnTo>
                  <a:lnTo>
                    <a:pt x="934071" y="618842"/>
                  </a:lnTo>
                  <a:lnTo>
                    <a:pt x="918007" y="662666"/>
                  </a:lnTo>
                  <a:lnTo>
                    <a:pt x="897891" y="704362"/>
                  </a:lnTo>
                  <a:lnTo>
                    <a:pt x="873961" y="743692"/>
                  </a:lnTo>
                  <a:lnTo>
                    <a:pt x="846460" y="780415"/>
                  </a:lnTo>
                  <a:lnTo>
                    <a:pt x="815625" y="814292"/>
                  </a:lnTo>
                  <a:lnTo>
                    <a:pt x="781698" y="845081"/>
                  </a:lnTo>
                  <a:lnTo>
                    <a:pt x="744918" y="872545"/>
                  </a:lnTo>
                  <a:lnTo>
                    <a:pt x="705526" y="896441"/>
                  </a:lnTo>
                  <a:lnTo>
                    <a:pt x="663761" y="916531"/>
                  </a:lnTo>
                  <a:lnTo>
                    <a:pt x="619863" y="932574"/>
                  </a:lnTo>
                  <a:lnTo>
                    <a:pt x="574073" y="944330"/>
                  </a:lnTo>
                  <a:lnTo>
                    <a:pt x="526629" y="951560"/>
                  </a:lnTo>
                  <a:lnTo>
                    <a:pt x="477774" y="954024"/>
                  </a:lnTo>
                  <a:lnTo>
                    <a:pt x="428918" y="951560"/>
                  </a:lnTo>
                  <a:lnTo>
                    <a:pt x="381474" y="944330"/>
                  </a:lnTo>
                  <a:lnTo>
                    <a:pt x="335684" y="932574"/>
                  </a:lnTo>
                  <a:lnTo>
                    <a:pt x="291786" y="916531"/>
                  </a:lnTo>
                  <a:lnTo>
                    <a:pt x="250021" y="896441"/>
                  </a:lnTo>
                  <a:lnTo>
                    <a:pt x="210629" y="872545"/>
                  </a:lnTo>
                  <a:lnTo>
                    <a:pt x="173849" y="845081"/>
                  </a:lnTo>
                  <a:lnTo>
                    <a:pt x="139922" y="814292"/>
                  </a:lnTo>
                  <a:lnTo>
                    <a:pt x="109087" y="780415"/>
                  </a:lnTo>
                  <a:lnTo>
                    <a:pt x="81586" y="743692"/>
                  </a:lnTo>
                  <a:lnTo>
                    <a:pt x="57656" y="704362"/>
                  </a:lnTo>
                  <a:lnTo>
                    <a:pt x="37540" y="662666"/>
                  </a:lnTo>
                  <a:lnTo>
                    <a:pt x="21476" y="618842"/>
                  </a:lnTo>
                  <a:lnTo>
                    <a:pt x="9705" y="573132"/>
                  </a:lnTo>
                  <a:lnTo>
                    <a:pt x="2466" y="525775"/>
                  </a:lnTo>
                  <a:lnTo>
                    <a:pt x="0" y="477012"/>
                  </a:lnTo>
                  <a:close/>
                </a:path>
              </a:pathLst>
            </a:custGeom>
            <a:noFill/>
            <a:ln w="12192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8933" name="object 32">
            <a:extLst>
              <a:ext uri="{FF2B5EF4-FFF2-40B4-BE49-F238E27FC236}">
                <a16:creationId xmlns:a16="http://schemas.microsoft.com/office/drawing/2014/main" id="{FC1BF5B8-88FE-4F90-83C1-A3733C5B0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3986213"/>
            <a:ext cx="868363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indent="1571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27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3399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7971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2543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11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8-Second  Attention Span</a:t>
            </a:r>
          </a:p>
        </p:txBody>
      </p:sp>
      <p:sp>
        <p:nvSpPr>
          <p:cNvPr id="32" name="object 33">
            <a:extLst>
              <a:ext uri="{FF2B5EF4-FFF2-40B4-BE49-F238E27FC236}">
                <a16:creationId xmlns:a16="http://schemas.microsoft.com/office/drawing/2014/main" id="{20107967-187D-40D8-8873-E5DDBE58321F}"/>
              </a:ext>
            </a:extLst>
          </p:cNvPr>
          <p:cNvSpPr txBox="1"/>
          <p:nvPr/>
        </p:nvSpPr>
        <p:spPr>
          <a:xfrm>
            <a:off x="6240463" y="4386263"/>
            <a:ext cx="577850" cy="35242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" algn="ctr">
              <a:spcBef>
                <a:spcPts val="100"/>
              </a:spcBef>
              <a:defRPr/>
            </a:pPr>
            <a:r>
              <a:rPr sz="1100" b="1" dirty="0">
                <a:solidFill>
                  <a:schemeClr val="bg1"/>
                </a:solidFill>
                <a:latin typeface="Calibri Light"/>
                <a:cs typeface="Calibri Light"/>
              </a:rPr>
              <a:t>48%</a:t>
            </a:r>
          </a:p>
          <a:p>
            <a:pPr algn="ctr">
              <a:defRPr/>
            </a:pPr>
            <a:r>
              <a:rPr sz="1100" b="1" spc="-5" dirty="0">
                <a:solidFill>
                  <a:schemeClr val="bg1"/>
                </a:solidFill>
                <a:latin typeface="Calibri Light"/>
                <a:cs typeface="Calibri Light"/>
              </a:rPr>
              <a:t>Nonwhite</a:t>
            </a:r>
            <a:endParaRPr sz="1100" b="1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38935" name="object 35">
            <a:extLst>
              <a:ext uri="{FF2B5EF4-FFF2-40B4-BE49-F238E27FC236}">
                <a16:creationId xmlns:a16="http://schemas.microsoft.com/office/drawing/2014/main" id="{7D22D9A9-EE5B-4B8A-A8ED-21CE77F25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5513" y="4729163"/>
            <a:ext cx="94138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290513" indent="-2778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27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3399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7971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2543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11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Environmentally  Aware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63CE314-0BE5-4EBB-BC40-7E5F9AD2D0E4}"/>
              </a:ext>
            </a:extLst>
          </p:cNvPr>
          <p:cNvCxnSpPr>
            <a:cxnSpLocks/>
          </p:cNvCxnSpPr>
          <p:nvPr/>
        </p:nvCxnSpPr>
        <p:spPr>
          <a:xfrm>
            <a:off x="303213" y="1201738"/>
            <a:ext cx="85582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E8753DE-C9D9-4F25-82B2-7A87859D2E3E}"/>
              </a:ext>
            </a:extLst>
          </p:cNvPr>
          <p:cNvSpPr txBox="1"/>
          <p:nvPr/>
        </p:nvSpPr>
        <p:spPr>
          <a:xfrm>
            <a:off x="8064500" y="925513"/>
            <a:ext cx="92075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+mj-lt"/>
              </a:rPr>
              <a:t>AUDIENCE</a:t>
            </a:r>
          </a:p>
        </p:txBody>
      </p:sp>
      <p:sp>
        <p:nvSpPr>
          <p:cNvPr id="38938" name="object 34">
            <a:extLst>
              <a:ext uri="{FF2B5EF4-FFF2-40B4-BE49-F238E27FC236}">
                <a16:creationId xmlns:a16="http://schemas.microsoft.com/office/drawing/2014/main" id="{C0BBD9BF-E44F-4140-AAF2-31D4F946D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3" y="5589588"/>
            <a:ext cx="3657600" cy="10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27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3399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7971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254375" indent="403225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en-US" sz="600" dirty="0">
                <a:cs typeface="Arial" panose="020B0604020202020204" pitchFamily="34" charset="0"/>
              </a:rPr>
              <a:t>Source: </a:t>
            </a:r>
            <a:r>
              <a:rPr lang="en-US" altLang="en-US" sz="600" dirty="0">
                <a:cs typeface="Arial" panose="020B0604020202020204" pitchFamily="34" charset="0"/>
                <a:hlinkClick r:id="rId4"/>
              </a:rPr>
              <a:t>w</a:t>
            </a:r>
            <a:r>
              <a:rPr lang="en-US" altLang="en-US" sz="600" dirty="0">
                <a:solidFill>
                  <a:srgbClr val="002060"/>
                </a:solidFill>
                <a:cs typeface="Arial" panose="020B0604020202020204" pitchFamily="34" charset="0"/>
              </a:rPr>
              <a:t>w</a:t>
            </a:r>
            <a:r>
              <a:rPr lang="en-US" altLang="en-US" sz="600" dirty="0">
                <a:cs typeface="Arial" panose="020B0604020202020204" pitchFamily="34" charset="0"/>
                <a:hlinkClick r:id="rId4"/>
              </a:rPr>
              <a:t>w.npr.org/2018/11/15/668106376/generation-z-is-the-most-racially-and-ethnically-diverse-yet</a:t>
            </a:r>
            <a:endParaRPr lang="en-US" altLang="en-US" sz="600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E7957EC-D35B-4B12-BBC2-D63724C9E52B}"/>
              </a:ext>
            </a:extLst>
          </p:cNvPr>
          <p:cNvCxnSpPr>
            <a:cxnSpLocks/>
          </p:cNvCxnSpPr>
          <p:nvPr/>
        </p:nvCxnSpPr>
        <p:spPr>
          <a:xfrm>
            <a:off x="303213" y="1201738"/>
            <a:ext cx="85582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9EA7C12-7242-4079-A765-73D42987DA99}"/>
              </a:ext>
            </a:extLst>
          </p:cNvPr>
          <p:cNvSpPr txBox="1"/>
          <p:nvPr/>
        </p:nvSpPr>
        <p:spPr>
          <a:xfrm>
            <a:off x="8064500" y="925513"/>
            <a:ext cx="92075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+mj-lt"/>
              </a:rPr>
              <a:t>AUDIENCE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CE8505-3475-4337-8E94-99128D2A2376}"/>
              </a:ext>
            </a:extLst>
          </p:cNvPr>
          <p:cNvSpPr txBox="1"/>
          <p:nvPr/>
        </p:nvSpPr>
        <p:spPr>
          <a:xfrm>
            <a:off x="303211" y="1277035"/>
            <a:ext cx="8682039" cy="34638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latin typeface="+mj-lt"/>
              </a:rPr>
              <a:t>Common Challenges Faced by International Students In the USA</a:t>
            </a:r>
          </a:p>
          <a:p>
            <a:pPr>
              <a:defRPr/>
            </a:pPr>
            <a:endParaRPr lang="en-US" dirty="0">
              <a:latin typeface="+mj-lt"/>
            </a:endParaRPr>
          </a:p>
          <a:p>
            <a:pPr marL="3943350" lvl="8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</a:rPr>
              <a:t>Mastering the English language</a:t>
            </a:r>
          </a:p>
          <a:p>
            <a:pPr marL="3943350" lvl="8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</a:rPr>
              <a:t>Making new friends</a:t>
            </a:r>
          </a:p>
          <a:p>
            <a:pPr marL="3943350" lvl="8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</a:rPr>
              <a:t>Battling homesickness</a:t>
            </a:r>
          </a:p>
          <a:p>
            <a:pPr marL="3943350" lvl="8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</a:rPr>
              <a:t>Culture change and festive periods</a:t>
            </a:r>
          </a:p>
          <a:p>
            <a:pPr marL="3943350" lvl="8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</a:rPr>
              <a:t>Financial crunch</a:t>
            </a:r>
          </a:p>
          <a:p>
            <a:pPr marL="3943350" lvl="8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</a:rPr>
              <a:t>Getting used to the climate</a:t>
            </a:r>
          </a:p>
          <a:p>
            <a:pPr marL="3943350" lvl="8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</a:rPr>
              <a:t>Not being able to communicate with family</a:t>
            </a:r>
            <a:endParaRPr lang="en-US" dirty="0"/>
          </a:p>
        </p:txBody>
      </p:sp>
      <p:pic>
        <p:nvPicPr>
          <p:cNvPr id="40965" name="Picture 7" descr="A large crowd of people holding flags&#10;&#10;Description automatically generated with low confidence">
            <a:extLst>
              <a:ext uri="{FF2B5EF4-FFF2-40B4-BE49-F238E27FC236}">
                <a16:creationId xmlns:a16="http://schemas.microsoft.com/office/drawing/2014/main" id="{F8DC963F-40EE-49BC-870E-8D3087224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" t="1381" r="7234"/>
          <a:stretch>
            <a:fillRect/>
          </a:stretch>
        </p:blipFill>
        <p:spPr bwMode="auto">
          <a:xfrm>
            <a:off x="303213" y="1938338"/>
            <a:ext cx="3638550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E48BD1A-EC2C-401C-B4BA-B769979A6BF8}"/>
              </a:ext>
            </a:extLst>
          </p:cNvPr>
          <p:cNvGraphicFramePr>
            <a:graphicFrameLocks/>
          </p:cNvGraphicFramePr>
          <p:nvPr/>
        </p:nvGraphicFramePr>
        <p:xfrm>
          <a:off x="211693" y="2197474"/>
          <a:ext cx="4065445" cy="2946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5B9B0219-6C52-4FCE-8C7D-D8CB1DFBA1C1}"/>
              </a:ext>
            </a:extLst>
          </p:cNvPr>
          <p:cNvGraphicFramePr>
            <a:graphicFrameLocks/>
          </p:cNvGraphicFramePr>
          <p:nvPr/>
        </p:nvGraphicFramePr>
        <p:xfrm>
          <a:off x="4277138" y="2197474"/>
          <a:ext cx="4584287" cy="2946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B99C77-7465-4916-A7DE-9A8A776E71B5}"/>
              </a:ext>
            </a:extLst>
          </p:cNvPr>
          <p:cNvCxnSpPr>
            <a:cxnSpLocks/>
          </p:cNvCxnSpPr>
          <p:nvPr/>
        </p:nvCxnSpPr>
        <p:spPr>
          <a:xfrm>
            <a:off x="303213" y="1201738"/>
            <a:ext cx="85582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B7B74D8-3576-4DD1-AAAC-891F18B55659}"/>
              </a:ext>
            </a:extLst>
          </p:cNvPr>
          <p:cNvSpPr txBox="1"/>
          <p:nvPr/>
        </p:nvSpPr>
        <p:spPr>
          <a:xfrm>
            <a:off x="8064500" y="925513"/>
            <a:ext cx="92075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+mj-lt"/>
              </a:rPr>
              <a:t>AUDIENCE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0BA7D-1DAA-45E5-9E20-A9326F987643}"/>
              </a:ext>
            </a:extLst>
          </p:cNvPr>
          <p:cNvSpPr txBox="1"/>
          <p:nvPr/>
        </p:nvSpPr>
        <p:spPr>
          <a:xfrm>
            <a:off x="303213" y="1225550"/>
            <a:ext cx="753268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j-lt"/>
              </a:rPr>
              <a:t>Andrews University Undergraduate vs Graduate Students </a:t>
            </a:r>
          </a:p>
          <a:p>
            <a:pPr>
              <a:defRPr/>
            </a:pPr>
            <a:r>
              <a:rPr lang="en-US" sz="2000" dirty="0">
                <a:latin typeface="+mj-lt"/>
              </a:rPr>
              <a:t>Top 5 Out of Class needs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>
            <a:extLst>
              <a:ext uri="{FF2B5EF4-FFF2-40B4-BE49-F238E27FC236}">
                <a16:creationId xmlns:a16="http://schemas.microsoft.com/office/drawing/2014/main" id="{7D032242-7A9B-4E65-82BC-BBEA07B19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550" y="0"/>
            <a:ext cx="1016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AA6478-6A6E-45D2-9973-2DDECB506FC4}"/>
              </a:ext>
            </a:extLst>
          </p:cNvPr>
          <p:cNvSpPr txBox="1"/>
          <p:nvPr/>
        </p:nvSpPr>
        <p:spPr>
          <a:xfrm>
            <a:off x="2404103" y="3672580"/>
            <a:ext cx="4170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https://www.andrews.edu/go/myandrews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DA193D-D7F1-454E-9E5B-8AB7905FBB54}"/>
              </a:ext>
            </a:extLst>
          </p:cNvPr>
          <p:cNvSpPr txBox="1"/>
          <p:nvPr/>
        </p:nvSpPr>
        <p:spPr>
          <a:xfrm>
            <a:off x="228600" y="1382713"/>
            <a:ext cx="8766175" cy="42165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2000" dirty="0">
                <a:latin typeface="+mj-lt"/>
              </a:rPr>
              <a:t>Develop a customer service mindset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	</a:t>
            </a:r>
            <a:r>
              <a:rPr lang="en-US" sz="1600" dirty="0">
                <a:latin typeface="+mj-lt"/>
              </a:rPr>
              <a:t>This means that students would choose Andrews University because we:</a:t>
            </a:r>
          </a:p>
          <a:p>
            <a:pPr marL="2628900" lvl="5" indent="-3429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</a:rPr>
              <a:t>care about them,</a:t>
            </a:r>
          </a:p>
          <a:p>
            <a:pPr marL="2628900" lvl="5" indent="-3429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</a:rPr>
              <a:t>help them unlock their potential,</a:t>
            </a:r>
          </a:p>
          <a:p>
            <a:pPr marL="2628900" lvl="5" indent="-3429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</a:rPr>
              <a:t>treat them with care and respect,</a:t>
            </a:r>
          </a:p>
          <a:p>
            <a:pPr marL="2628900" lvl="5" indent="-3429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</a:rPr>
              <a:t>proactively listen to their needs and concerns,</a:t>
            </a:r>
          </a:p>
          <a:p>
            <a:pPr marL="2628900" lvl="5" indent="-3429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</a:rPr>
              <a:t>keep them informed about things that could affect them,</a:t>
            </a:r>
          </a:p>
          <a:p>
            <a:pPr marL="2628900" lvl="5" indent="-3429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</a:rPr>
              <a:t>and, most importantly, provide them with accurate and timely answers to their questions.</a:t>
            </a:r>
          </a:p>
          <a:p>
            <a:pPr marL="1055688" lvl="2" indent="-342900">
              <a:buFont typeface="+mj-lt"/>
              <a:buAutoNum type="arabicPeriod"/>
              <a:defRPr/>
            </a:pPr>
            <a:endParaRPr lang="en-US" sz="1600" dirty="0">
              <a:latin typeface="+mj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dirty="0">
                <a:latin typeface="+mj-lt"/>
              </a:rPr>
              <a:t>Don’t use the phrase “it’s not my job”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000" dirty="0">
              <a:latin typeface="+mj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dirty="0">
                <a:latin typeface="+mj-lt"/>
              </a:rPr>
              <a:t>Keep the campus clean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000" dirty="0">
              <a:latin typeface="+mj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dirty="0">
                <a:latin typeface="+mj-lt"/>
              </a:rPr>
              <a:t>Encourage the use of Personality and Personalization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490C471-7D0F-41DA-B923-3E1B4D86F079}"/>
              </a:ext>
            </a:extLst>
          </p:cNvPr>
          <p:cNvCxnSpPr>
            <a:cxnSpLocks/>
          </p:cNvCxnSpPr>
          <p:nvPr/>
        </p:nvCxnSpPr>
        <p:spPr>
          <a:xfrm>
            <a:off x="292100" y="1246188"/>
            <a:ext cx="8559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4AF737A-1A21-4778-9AC4-3D8CC527ACB2}"/>
              </a:ext>
            </a:extLst>
          </p:cNvPr>
          <p:cNvSpPr txBox="1"/>
          <p:nvPr/>
        </p:nvSpPr>
        <p:spPr>
          <a:xfrm>
            <a:off x="7480300" y="971550"/>
            <a:ext cx="1514475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+mj-lt"/>
              </a:rPr>
              <a:t>CUSTOMER SERVICE</a:t>
            </a:r>
          </a:p>
        </p:txBody>
      </p:sp>
      <p:pic>
        <p:nvPicPr>
          <p:cNvPr id="49157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4173A7CD-BB47-4188-88E9-F55862C13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82"/>
          <a:stretch>
            <a:fillRect/>
          </a:stretch>
        </p:blipFill>
        <p:spPr bwMode="auto">
          <a:xfrm>
            <a:off x="758825" y="2114550"/>
            <a:ext cx="166052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plate_20091116_verdan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1931</TotalTime>
  <Words>581</Words>
  <Application>Microsoft Office PowerPoint</Application>
  <PresentationFormat>On-screen Show (16:10)</PresentationFormat>
  <Paragraphs>149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Georgia</vt:lpstr>
      <vt:lpstr>IBM Plex Sans SemiBold</vt:lpstr>
      <vt:lpstr>IBM Plex Sans Text</vt:lpstr>
      <vt:lpstr>Wingdings</vt:lpstr>
      <vt:lpstr>template_20091116_verdana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  Jeffery</dc:creator>
  <cp:lastModifiedBy>Joshua Baltazar</cp:lastModifiedBy>
  <cp:revision>123</cp:revision>
  <dcterms:created xsi:type="dcterms:W3CDTF">2015-09-18T15:12:37Z</dcterms:created>
  <dcterms:modified xsi:type="dcterms:W3CDTF">2023-08-22T15:29:21Z</dcterms:modified>
</cp:coreProperties>
</file>