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67" r:id="rId5"/>
    <p:sldId id="259" r:id="rId6"/>
    <p:sldId id="294" r:id="rId7"/>
    <p:sldId id="279" r:id="rId8"/>
    <p:sldId id="269" r:id="rId9"/>
    <p:sldId id="277" r:id="rId10"/>
    <p:sldId id="280" r:id="rId11"/>
    <p:sldId id="261" r:id="rId12"/>
    <p:sldId id="284" r:id="rId13"/>
    <p:sldId id="270" r:id="rId14"/>
    <p:sldId id="281" r:id="rId15"/>
    <p:sldId id="282" r:id="rId16"/>
    <p:sldId id="283" r:id="rId17"/>
    <p:sldId id="265" r:id="rId18"/>
    <p:sldId id="276" r:id="rId19"/>
    <p:sldId id="264" r:id="rId20"/>
    <p:sldId id="303" r:id="rId21"/>
    <p:sldId id="295" r:id="rId22"/>
    <p:sldId id="296" r:id="rId23"/>
    <p:sldId id="297" r:id="rId24"/>
    <p:sldId id="298" r:id="rId25"/>
    <p:sldId id="299" r:id="rId26"/>
    <p:sldId id="305" r:id="rId27"/>
    <p:sldId id="304" r:id="rId28"/>
    <p:sldId id="300" r:id="rId29"/>
    <p:sldId id="30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EC7C9-1ECC-4694-8CF2-576108C89D27}" type="datetimeFigureOut">
              <a:rPr lang="en-US" smtClean="0"/>
              <a:t>7/27/2023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413AD0-423A-4A15-84A5-156F1B2AA003}" type="slidenum">
              <a:rPr lang="en-US" smtClean="0"/>
              <a:t>‹#›</a:t>
            </a:fld>
            <a:endParaRPr lang="en-US"/>
          </a:p>
        </p:txBody>
      </p:sp>
    </p:spTree>
    <p:extLst>
      <p:ext uri="{BB962C8B-B14F-4D97-AF65-F5344CB8AC3E}">
        <p14:creationId xmlns:p14="http://schemas.microsoft.com/office/powerpoint/2010/main" val="1661762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biblegateway.com/passage/?search=2+peter+1&amp;version=NIV#fen-NIV-30490a"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biblegateway.com/passage/?search=2+peter+2&amp;version=NIV#fen-NIV-30514e"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biblegateway.com/passage/?search=2+peter+3&amp;version=NIV#fen-NIV-30533a"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www.biblegateway.com/passage/?search=2+peter+3&amp;version=NIV#fen-NIV-30535b"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ala.org/advocacy/intfreedom/freedomreadstatement"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ala.org/advocacy/intfreedom/americanvalue" TargetMode="External"/><Relationship Id="rId5" Type="http://schemas.openxmlformats.org/officeDocument/2006/relationships/hyperlink" Target="http://www.ala.org/aboutala/" TargetMode="External"/><Relationship Id="rId4" Type="http://schemas.openxmlformats.org/officeDocument/2006/relationships/hyperlink" Target="https://www.ala.org/advocacy/intfreedom/librarybill"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this presentation is Library Values:  Timely or Timeless. What are library values? Are they relevant for this time or are they timeless or unchanging across time and circumstances.</a:t>
            </a:r>
          </a:p>
        </p:txBody>
      </p:sp>
      <p:sp>
        <p:nvSpPr>
          <p:cNvPr id="4" name="Slide Number Placeholder 3"/>
          <p:cNvSpPr>
            <a:spLocks noGrp="1"/>
          </p:cNvSpPr>
          <p:nvPr>
            <p:ph type="sldNum" sz="quarter" idx="5"/>
          </p:nvPr>
        </p:nvSpPr>
        <p:spPr/>
        <p:txBody>
          <a:bodyPr/>
          <a:lstStyle/>
          <a:p>
            <a:fld id="{DC413AD0-423A-4A15-84A5-156F1B2AA003}" type="slidenum">
              <a:rPr lang="en-US" smtClean="0"/>
              <a:t>1</a:t>
            </a:fld>
            <a:endParaRPr lang="en-US" dirty="0"/>
          </a:p>
        </p:txBody>
      </p:sp>
    </p:spTree>
    <p:extLst>
      <p:ext uri="{BB962C8B-B14F-4D97-AF65-F5344CB8AC3E}">
        <p14:creationId xmlns:p14="http://schemas.microsoft.com/office/powerpoint/2010/main" val="4271941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Biblioteca Norma </a:t>
            </a:r>
            <a:r>
              <a:rPr lang="en-US" sz="1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Gracia</a:t>
            </a:r>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 Sanchez, Universidad de </a:t>
            </a:r>
            <a:r>
              <a:rPr lang="en-US" sz="1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Navojoa</a:t>
            </a:r>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Mexico and the James White Library were the only 2 libraries that I found with their values statements</a:t>
            </a:r>
            <a:endParaRPr lang="en-US" dirty="0"/>
          </a:p>
        </p:txBody>
      </p:sp>
      <p:sp>
        <p:nvSpPr>
          <p:cNvPr id="4" name="Slide Number Placeholder 3"/>
          <p:cNvSpPr>
            <a:spLocks noGrp="1"/>
          </p:cNvSpPr>
          <p:nvPr>
            <p:ph type="sldNum" sz="quarter" idx="5"/>
          </p:nvPr>
        </p:nvSpPr>
        <p:spPr/>
        <p:txBody>
          <a:bodyPr/>
          <a:lstStyle/>
          <a:p>
            <a:fld id="{DC413AD0-423A-4A15-84A5-156F1B2AA003}" type="slidenum">
              <a:rPr lang="en-US" smtClean="0"/>
              <a:t>15</a:t>
            </a:fld>
            <a:endParaRPr lang="en-US"/>
          </a:p>
        </p:txBody>
      </p:sp>
    </p:spTree>
    <p:extLst>
      <p:ext uri="{BB962C8B-B14F-4D97-AF65-F5344CB8AC3E}">
        <p14:creationId xmlns:p14="http://schemas.microsoft.com/office/powerpoint/2010/main" val="2950043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part of the strategic planning process in 2019, Andrews University adopted the following seven values. The Library accepted these institutional values and added three more.</a:t>
            </a:r>
          </a:p>
        </p:txBody>
      </p:sp>
      <p:sp>
        <p:nvSpPr>
          <p:cNvPr id="4" name="Slide Number Placeholder 3"/>
          <p:cNvSpPr>
            <a:spLocks noGrp="1"/>
          </p:cNvSpPr>
          <p:nvPr>
            <p:ph type="sldNum" sz="quarter" idx="5"/>
          </p:nvPr>
        </p:nvSpPr>
        <p:spPr/>
        <p:txBody>
          <a:bodyPr/>
          <a:lstStyle/>
          <a:p>
            <a:fld id="{DC413AD0-423A-4A15-84A5-156F1B2AA003}" type="slidenum">
              <a:rPr lang="en-US" smtClean="0"/>
              <a:t>16</a:t>
            </a:fld>
            <a:endParaRPr lang="en-US"/>
          </a:p>
        </p:txBody>
      </p:sp>
    </p:spTree>
    <p:extLst>
      <p:ext uri="{BB962C8B-B14F-4D97-AF65-F5344CB8AC3E}">
        <p14:creationId xmlns:p14="http://schemas.microsoft.com/office/powerpoint/2010/main" val="1682156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White library </a:t>
            </a:r>
          </a:p>
        </p:txBody>
      </p:sp>
      <p:sp>
        <p:nvSpPr>
          <p:cNvPr id="4" name="Slide Number Placeholder 3"/>
          <p:cNvSpPr>
            <a:spLocks noGrp="1"/>
          </p:cNvSpPr>
          <p:nvPr>
            <p:ph type="sldNum" sz="quarter" idx="5"/>
          </p:nvPr>
        </p:nvSpPr>
        <p:spPr/>
        <p:txBody>
          <a:bodyPr/>
          <a:lstStyle/>
          <a:p>
            <a:fld id="{DC413AD0-423A-4A15-84A5-156F1B2AA003}" type="slidenum">
              <a:rPr lang="en-US" smtClean="0"/>
              <a:t>17</a:t>
            </a:fld>
            <a:endParaRPr lang="en-US"/>
          </a:p>
        </p:txBody>
      </p:sp>
    </p:spTree>
    <p:extLst>
      <p:ext uri="{BB962C8B-B14F-4D97-AF65-F5344CB8AC3E}">
        <p14:creationId xmlns:p14="http://schemas.microsoft.com/office/powerpoint/2010/main" val="417611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schemeClr val="bg1"/>
                </a:solidFill>
              </a:rPr>
              <a:t>80% of employees find it extremely important to work with an organization with a defined set of values.</a:t>
            </a:r>
          </a:p>
          <a:p>
            <a:pPr marL="0" indent="0">
              <a:buNone/>
            </a:pPr>
            <a:r>
              <a:rPr lang="en-US" dirty="0">
                <a:solidFill>
                  <a:schemeClr val="bg1"/>
                </a:solidFill>
              </a:rPr>
              <a:t>62% of employees surveyed work for an employer with a value statement</a:t>
            </a:r>
          </a:p>
          <a:p>
            <a:pPr marL="0" indent="0">
              <a:buNone/>
            </a:pPr>
            <a:r>
              <a:rPr lang="en-US" dirty="0">
                <a:solidFill>
                  <a:schemeClr val="bg1"/>
                </a:solidFill>
              </a:rPr>
              <a:t>Only 39% of those employers publicly share their values (Perry,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May be assumed and taken for granted, but not everyone is on the same page.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Provide Guidance, especially when</a:t>
            </a:r>
            <a:r>
              <a:rPr lang="en-US" b="0" i="0" dirty="0">
                <a:solidFill>
                  <a:srgbClr val="001B40"/>
                </a:solidFill>
                <a:effectLst/>
                <a:latin typeface="ibm-plex-sans"/>
              </a:rPr>
              <a:t> there is no clear path to follow. By deciding based on the institution’s values, you can be assured to see success in the long run.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1B40"/>
                </a:solidFill>
                <a:effectLst/>
                <a:latin typeface="ibm-plex-sans"/>
              </a:rPr>
              <a:t>Builds community, internally or externally. A value statement that fosters cooperation brings the stakeholders together. This allows for more consistent success and community collaboration.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1B40"/>
                </a:solidFill>
                <a:effectLst/>
                <a:latin typeface="ibm-plex-sans"/>
              </a:rPr>
              <a:t>Serves as social contract. By informing the public of your business’s beliefs and values, you create an expectation for your company. As you continue to live up to that expectation you can expect more support from your customer base.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1B40"/>
              </a:solidFill>
              <a:effectLst/>
              <a:latin typeface="ibm-plex-sans"/>
            </a:endParaRPr>
          </a:p>
          <a:p>
            <a:endParaRPr lang="en-US" dirty="0"/>
          </a:p>
        </p:txBody>
      </p:sp>
      <p:sp>
        <p:nvSpPr>
          <p:cNvPr id="4" name="Slide Number Placeholder 3"/>
          <p:cNvSpPr>
            <a:spLocks noGrp="1"/>
          </p:cNvSpPr>
          <p:nvPr>
            <p:ph type="sldNum" sz="quarter" idx="5"/>
          </p:nvPr>
        </p:nvSpPr>
        <p:spPr/>
        <p:txBody>
          <a:bodyPr/>
          <a:lstStyle/>
          <a:p>
            <a:fld id="{DC413AD0-423A-4A15-84A5-156F1B2AA003}" type="slidenum">
              <a:rPr lang="en-US" smtClean="0"/>
              <a:t>19</a:t>
            </a:fld>
            <a:endParaRPr lang="en-US"/>
          </a:p>
        </p:txBody>
      </p:sp>
    </p:spTree>
    <p:extLst>
      <p:ext uri="{BB962C8B-B14F-4D97-AF65-F5344CB8AC3E}">
        <p14:creationId xmlns:p14="http://schemas.microsoft.com/office/powerpoint/2010/main" val="481658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Sociality refers to the broad range of ways humans interact with one another, form relationships, and engage in collective activities.</a:t>
            </a:r>
          </a:p>
        </p:txBody>
      </p:sp>
      <p:sp>
        <p:nvSpPr>
          <p:cNvPr id="4" name="Slide Number Placeholder 3"/>
          <p:cNvSpPr>
            <a:spLocks noGrp="1"/>
          </p:cNvSpPr>
          <p:nvPr>
            <p:ph type="sldNum" sz="quarter" idx="5"/>
          </p:nvPr>
        </p:nvSpPr>
        <p:spPr/>
        <p:txBody>
          <a:bodyPr/>
          <a:lstStyle/>
          <a:p>
            <a:fld id="{DC413AD0-423A-4A15-84A5-156F1B2AA003}" type="slidenum">
              <a:rPr lang="en-US" smtClean="0"/>
              <a:t>20</a:t>
            </a:fld>
            <a:endParaRPr lang="en-US"/>
          </a:p>
        </p:txBody>
      </p:sp>
    </p:spTree>
    <p:extLst>
      <p:ext uri="{BB962C8B-B14F-4D97-AF65-F5344CB8AC3E}">
        <p14:creationId xmlns:p14="http://schemas.microsoft.com/office/powerpoint/2010/main" val="2599353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baseline="30000" dirty="0">
                <a:solidFill>
                  <a:srgbClr val="000000"/>
                </a:solidFill>
                <a:effectLst/>
                <a:latin typeface="system-ui"/>
              </a:rPr>
              <a:t>3 </a:t>
            </a:r>
            <a:r>
              <a:rPr lang="en-US" b="0" i="0" dirty="0">
                <a:solidFill>
                  <a:srgbClr val="000000"/>
                </a:solidFill>
                <a:effectLst/>
                <a:latin typeface="system-ui"/>
              </a:rPr>
              <a:t>His divine power has given us everything we need for a godly life through our knowledge of him who called us by his own glory and goodness. </a:t>
            </a:r>
            <a:r>
              <a:rPr lang="en-US" b="1" i="0" baseline="30000" dirty="0">
                <a:solidFill>
                  <a:srgbClr val="000000"/>
                </a:solidFill>
                <a:effectLst/>
                <a:latin typeface="system-ui"/>
              </a:rPr>
              <a:t>4 </a:t>
            </a:r>
            <a:r>
              <a:rPr lang="en-US" b="0" i="0" dirty="0">
                <a:solidFill>
                  <a:srgbClr val="000000"/>
                </a:solidFill>
                <a:effectLst/>
                <a:latin typeface="system-ui"/>
              </a:rPr>
              <a:t>Through these he has given us his very great and precious promises, so that through them you may participate in the divine nature, having escaped the corruption in the world caused by evil desires.. For this very reason, make every effort to add to your faith goodness; and to goodness, knowledge; </a:t>
            </a:r>
            <a:r>
              <a:rPr lang="en-US" b="1" i="0" baseline="30000" dirty="0">
                <a:solidFill>
                  <a:srgbClr val="000000"/>
                </a:solidFill>
                <a:effectLst/>
                <a:latin typeface="system-ui"/>
              </a:rPr>
              <a:t>6 </a:t>
            </a:r>
            <a:r>
              <a:rPr lang="en-US" b="0" i="0" dirty="0">
                <a:solidFill>
                  <a:srgbClr val="000000"/>
                </a:solidFill>
                <a:effectLst/>
                <a:latin typeface="system-ui"/>
              </a:rPr>
              <a:t>and to knowledge, self-control; and to self-control, perseverance; and to perseverance, godliness; </a:t>
            </a:r>
            <a:r>
              <a:rPr lang="en-US" b="1" i="0" baseline="30000" dirty="0">
                <a:solidFill>
                  <a:srgbClr val="000000"/>
                </a:solidFill>
                <a:effectLst/>
                <a:latin typeface="system-ui"/>
              </a:rPr>
              <a:t>7 </a:t>
            </a:r>
            <a:r>
              <a:rPr lang="en-US" b="0" i="0" dirty="0">
                <a:solidFill>
                  <a:srgbClr val="000000"/>
                </a:solidFill>
                <a:effectLst/>
                <a:latin typeface="system-ui"/>
              </a:rPr>
              <a:t>and to godliness, mutual affection; and to mutual affection, love. </a:t>
            </a:r>
            <a:r>
              <a:rPr lang="en-US" b="1" i="0" baseline="30000" dirty="0">
                <a:solidFill>
                  <a:srgbClr val="000000"/>
                </a:solidFill>
                <a:effectLst/>
                <a:latin typeface="system-ui"/>
              </a:rPr>
              <a:t>8 </a:t>
            </a:r>
            <a:r>
              <a:rPr lang="en-US" b="0" i="0" dirty="0">
                <a:solidFill>
                  <a:srgbClr val="000000"/>
                </a:solidFill>
                <a:effectLst/>
                <a:latin typeface="system-ui"/>
              </a:rPr>
              <a:t>For if you possess these qualities in increasing measure, they will keep you from being ineffective and unproductive in your knowledge of our Lord Jesus Christ. </a:t>
            </a:r>
            <a:r>
              <a:rPr lang="en-US" b="1" i="0" baseline="30000" dirty="0">
                <a:solidFill>
                  <a:srgbClr val="000000"/>
                </a:solidFill>
                <a:effectLst/>
                <a:latin typeface="system-ui"/>
              </a:rPr>
              <a:t>9 </a:t>
            </a:r>
            <a:r>
              <a:rPr lang="en-US" b="0" i="0" dirty="0">
                <a:solidFill>
                  <a:srgbClr val="000000"/>
                </a:solidFill>
                <a:effectLst/>
                <a:latin typeface="system-ui"/>
              </a:rPr>
              <a:t>But whoever does not have them is nearsighted and blind, forgetting that they have been cleansed from their past sins.</a:t>
            </a:r>
          </a:p>
          <a:p>
            <a:pPr algn="l"/>
            <a:r>
              <a:rPr lang="en-US" b="1" i="0" baseline="30000" dirty="0">
                <a:solidFill>
                  <a:srgbClr val="000000"/>
                </a:solidFill>
                <a:effectLst/>
                <a:latin typeface="system-ui"/>
              </a:rPr>
              <a:t>10 </a:t>
            </a:r>
            <a:r>
              <a:rPr lang="en-US" b="0" i="0" dirty="0">
                <a:solidFill>
                  <a:srgbClr val="000000"/>
                </a:solidFill>
                <a:effectLst/>
                <a:latin typeface="system-ui"/>
              </a:rPr>
              <a:t>Therefore, my brothers and sisters,</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footnote a"/>
              </a:rPr>
              <a:t>a</a:t>
            </a:r>
            <a:r>
              <a:rPr lang="en-US" b="0" i="0" baseline="30000" dirty="0">
                <a:solidFill>
                  <a:srgbClr val="000000"/>
                </a:solidFill>
                <a:effectLst/>
                <a:latin typeface="system-ui"/>
              </a:rPr>
              <a:t>]</a:t>
            </a:r>
            <a:r>
              <a:rPr lang="en-US" b="0" i="0" dirty="0">
                <a:solidFill>
                  <a:srgbClr val="000000"/>
                </a:solidFill>
                <a:effectLst/>
                <a:latin typeface="system-ui"/>
              </a:rPr>
              <a:t> make every effort to confirm your calling and election. For if you do these things, you will never stumble, </a:t>
            </a:r>
            <a:r>
              <a:rPr lang="en-US" b="1" i="0" baseline="30000" dirty="0">
                <a:solidFill>
                  <a:srgbClr val="000000"/>
                </a:solidFill>
                <a:effectLst/>
                <a:latin typeface="system-ui"/>
              </a:rPr>
              <a:t>11 </a:t>
            </a:r>
            <a:r>
              <a:rPr lang="en-US" b="0" i="0" dirty="0">
                <a:solidFill>
                  <a:srgbClr val="000000"/>
                </a:solidFill>
                <a:effectLst/>
                <a:latin typeface="system-ui"/>
              </a:rPr>
              <a:t>and you will receive a rich welcome into the eternal kingdom of our Lord and Savior Jesus Christ.</a:t>
            </a:r>
          </a:p>
          <a:p>
            <a:r>
              <a:rPr lang="en-US" b="1" i="0" baseline="30000" dirty="0">
                <a:solidFill>
                  <a:srgbClr val="000000"/>
                </a:solidFill>
                <a:effectLst/>
                <a:latin typeface="system-ui"/>
              </a:rPr>
              <a:t>19 </a:t>
            </a:r>
            <a:r>
              <a:rPr lang="en-US" b="0" i="0" dirty="0">
                <a:solidFill>
                  <a:srgbClr val="000000"/>
                </a:solidFill>
                <a:effectLst/>
                <a:latin typeface="system-ui"/>
              </a:rPr>
              <a:t>We also have the prophetic message as something completely reliable, and you will do well to pay attention to it, as to a light shining in a dark place, until the day dawns and the morning star rises in your hearts.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413AD0-423A-4A15-84A5-156F1B2AA0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4917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3In their greed these teachers will exploit you with fabricated stories. Their condemnation has long been hanging over them, and their destruction has not been sleeping.</a:t>
            </a:r>
          </a:p>
          <a:p>
            <a:r>
              <a:rPr lang="en-US" b="1" i="0" baseline="30000" dirty="0">
                <a:solidFill>
                  <a:srgbClr val="000000"/>
                </a:solidFill>
                <a:effectLst/>
                <a:latin typeface="system-ui"/>
              </a:rPr>
              <a:t>13 </a:t>
            </a:r>
            <a:r>
              <a:rPr lang="en-US" b="0" i="0" dirty="0">
                <a:solidFill>
                  <a:srgbClr val="000000"/>
                </a:solidFill>
                <a:effectLst/>
                <a:latin typeface="system-ui"/>
              </a:rPr>
              <a:t>They will be paid back with harm for the harm they have done. Their idea of pleasure is to carouse in broad daylight. They are blots and blemishes, reveling in their pleasures while they feast with you.</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footnote e"/>
              </a:rPr>
              <a:t>e</a:t>
            </a:r>
            <a:r>
              <a:rPr lang="en-US" b="0" i="0" baseline="30000" dirty="0">
                <a:solidFill>
                  <a:srgbClr val="000000"/>
                </a:solidFill>
                <a:effectLst/>
                <a:latin typeface="system-ui"/>
              </a:rPr>
              <a:t>]</a:t>
            </a:r>
            <a:r>
              <a:rPr lang="en-US" b="0" i="0" dirty="0">
                <a:solidFill>
                  <a:srgbClr val="000000"/>
                </a:solidFill>
                <a:effectLst/>
                <a:latin typeface="system-ui"/>
              </a:rPr>
              <a:t> </a:t>
            </a:r>
            <a:r>
              <a:rPr lang="en-US" b="1" i="0" baseline="30000" dirty="0">
                <a:solidFill>
                  <a:srgbClr val="000000"/>
                </a:solidFill>
                <a:effectLst/>
                <a:latin typeface="system-ui"/>
              </a:rPr>
              <a:t>14 </a:t>
            </a:r>
            <a:r>
              <a:rPr lang="en-US" b="0" i="0" dirty="0">
                <a:solidFill>
                  <a:srgbClr val="000000"/>
                </a:solidFill>
                <a:effectLst/>
                <a:latin typeface="system-ui"/>
              </a:rPr>
              <a:t>With eyes full of adultery, they never stop sinning; they seduce the unstable; they are experts in greed—an accursed brood! </a:t>
            </a:r>
          </a:p>
          <a:p>
            <a:r>
              <a:rPr lang="en-US" b="1" i="0" baseline="30000" dirty="0">
                <a:solidFill>
                  <a:srgbClr val="000000"/>
                </a:solidFill>
                <a:effectLst/>
                <a:latin typeface="system-ui"/>
              </a:rPr>
              <a:t>18 </a:t>
            </a:r>
            <a:r>
              <a:rPr lang="en-US" b="0" i="0" dirty="0">
                <a:solidFill>
                  <a:srgbClr val="000000"/>
                </a:solidFill>
                <a:effectLst/>
                <a:latin typeface="system-ui"/>
              </a:rPr>
              <a:t>For they mouth empty, boastful words and, by appealing to the lustful desires of the flesh, they entice people who are just escaping from those who live in error. </a:t>
            </a:r>
            <a:r>
              <a:rPr lang="en-US" b="1" i="0" baseline="30000" dirty="0">
                <a:solidFill>
                  <a:srgbClr val="000000"/>
                </a:solidFill>
                <a:effectLst/>
                <a:latin typeface="system-ui"/>
              </a:rPr>
              <a:t>19 </a:t>
            </a:r>
            <a:r>
              <a:rPr lang="en-US" b="0" i="0" dirty="0">
                <a:solidFill>
                  <a:srgbClr val="000000"/>
                </a:solidFill>
                <a:effectLst/>
                <a:latin typeface="system-ui"/>
              </a:rPr>
              <a:t>They promise them freedom, while they themselves are slaves of depravity—for “people are slaves to whatever has mastered them.” </a:t>
            </a:r>
          </a:p>
          <a:p>
            <a:r>
              <a:rPr lang="en-US" b="1" i="0" baseline="30000" dirty="0">
                <a:solidFill>
                  <a:srgbClr val="000000"/>
                </a:solidFill>
                <a:effectLst/>
                <a:latin typeface="system-ui"/>
              </a:rPr>
              <a:t>9 </a:t>
            </a:r>
            <a:r>
              <a:rPr lang="en-US" b="0" i="0" dirty="0">
                <a:solidFill>
                  <a:srgbClr val="000000"/>
                </a:solidFill>
                <a:effectLst/>
                <a:latin typeface="system-ui"/>
              </a:rPr>
              <a:t>if this is so, then the Lord knows how to rescue the godly from trials and to hold the unrighteous for punishment on the day of judgment.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413AD0-423A-4A15-84A5-156F1B2AA0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6142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baseline="30000" dirty="0">
                <a:solidFill>
                  <a:srgbClr val="000000"/>
                </a:solidFill>
                <a:effectLst/>
                <a:latin typeface="system-ui"/>
              </a:rPr>
              <a:t>10 </a:t>
            </a:r>
            <a:r>
              <a:rPr lang="en-US" b="0" i="0" dirty="0">
                <a:solidFill>
                  <a:srgbClr val="000000"/>
                </a:solidFill>
                <a:effectLst/>
                <a:latin typeface="system-ui"/>
              </a:rPr>
              <a:t>But the day of the Lord will come like a thief. The heavens will disappear with a roar; the elements will be destroyed by fire, and the earth and everything done in it will be laid bare.</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footnote a"/>
              </a:rPr>
              <a:t>a</a:t>
            </a:r>
            <a:r>
              <a:rPr lang="en-US" b="0" i="0" baseline="30000" dirty="0">
                <a:solidFill>
                  <a:srgbClr val="000000"/>
                </a:solidFill>
                <a:effectLst/>
                <a:latin typeface="system-ui"/>
              </a:rPr>
              <a:t>]</a:t>
            </a:r>
            <a:endParaRPr lang="en-US" b="0" i="0" dirty="0">
              <a:solidFill>
                <a:srgbClr val="000000"/>
              </a:solidFill>
              <a:effectLst/>
              <a:latin typeface="system-ui"/>
            </a:endParaRPr>
          </a:p>
          <a:p>
            <a:pPr algn="l"/>
            <a:r>
              <a:rPr lang="en-US" b="1" i="0" baseline="30000" dirty="0">
                <a:solidFill>
                  <a:srgbClr val="000000"/>
                </a:solidFill>
                <a:effectLst/>
                <a:latin typeface="system-ui"/>
              </a:rPr>
              <a:t>11 </a:t>
            </a:r>
            <a:r>
              <a:rPr lang="en-US" b="0" i="0" dirty="0">
                <a:solidFill>
                  <a:srgbClr val="000000"/>
                </a:solidFill>
                <a:effectLst/>
                <a:latin typeface="system-ui"/>
              </a:rPr>
              <a:t>Since everything will be destroyed in this way, what kind of people ought you to be? You ought to live holy and godly lives </a:t>
            </a:r>
            <a:r>
              <a:rPr lang="en-US" b="1" i="0" baseline="30000" dirty="0">
                <a:solidFill>
                  <a:srgbClr val="000000"/>
                </a:solidFill>
                <a:effectLst/>
                <a:latin typeface="system-ui"/>
              </a:rPr>
              <a:t>12 </a:t>
            </a:r>
            <a:r>
              <a:rPr lang="en-US" b="0" i="0" dirty="0">
                <a:solidFill>
                  <a:srgbClr val="000000"/>
                </a:solidFill>
                <a:effectLst/>
                <a:latin typeface="system-ui"/>
              </a:rPr>
              <a:t>as you look forward to the day of God and speed its coming.</a:t>
            </a:r>
            <a:r>
              <a:rPr lang="en-US" b="0" i="0" baseline="30000" dirty="0">
                <a:solidFill>
                  <a:srgbClr val="000000"/>
                </a:solidFill>
                <a:effectLst/>
                <a:latin typeface="system-ui"/>
              </a:rPr>
              <a:t>[</a:t>
            </a:r>
            <a:r>
              <a:rPr lang="en-US" b="0" i="0" baseline="30000" dirty="0">
                <a:solidFill>
                  <a:srgbClr val="4A4A4A"/>
                </a:solidFill>
                <a:effectLst/>
                <a:latin typeface="system-ui"/>
                <a:hlinkClick r:id="rId4" tooltip="See footnote b"/>
              </a:rPr>
              <a:t>b</a:t>
            </a:r>
            <a:r>
              <a:rPr lang="en-US" b="0" i="0" baseline="30000" dirty="0">
                <a:solidFill>
                  <a:srgbClr val="000000"/>
                </a:solidFill>
                <a:effectLst/>
                <a:latin typeface="system-ui"/>
              </a:rPr>
              <a:t>]</a:t>
            </a:r>
            <a:r>
              <a:rPr lang="en-US" b="0" i="0" dirty="0">
                <a:solidFill>
                  <a:srgbClr val="000000"/>
                </a:solidFill>
                <a:effectLst/>
                <a:latin typeface="system-ui"/>
              </a:rPr>
              <a:t> That day will bring about the destruction of the heavens by fire, and the elements will melt in the heat. </a:t>
            </a:r>
            <a:r>
              <a:rPr lang="en-US" b="1" i="0" baseline="30000" dirty="0">
                <a:solidFill>
                  <a:srgbClr val="000000"/>
                </a:solidFill>
                <a:effectLst/>
                <a:latin typeface="system-ui"/>
              </a:rPr>
              <a:t>13 </a:t>
            </a:r>
            <a:r>
              <a:rPr lang="en-US" b="0" i="0" dirty="0">
                <a:solidFill>
                  <a:srgbClr val="000000"/>
                </a:solidFill>
                <a:effectLst/>
                <a:latin typeface="system-ui"/>
              </a:rPr>
              <a:t>But in keeping with his promise we are looking forward to a new heaven and a new earth, where righteousness dwells.</a:t>
            </a:r>
          </a:p>
          <a:p>
            <a:pPr algn="l"/>
            <a:r>
              <a:rPr lang="en-US" b="1" i="0" baseline="30000" dirty="0">
                <a:solidFill>
                  <a:srgbClr val="000000"/>
                </a:solidFill>
                <a:effectLst/>
                <a:latin typeface="system-ui"/>
              </a:rPr>
              <a:t>15 </a:t>
            </a:r>
            <a:r>
              <a:rPr lang="en-US" b="0" i="0" dirty="0">
                <a:solidFill>
                  <a:srgbClr val="000000"/>
                </a:solidFill>
                <a:effectLst/>
                <a:latin typeface="system-ui"/>
              </a:rPr>
              <a:t>Bear in mind that our Lord’s patience means salvation,</a:t>
            </a:r>
          </a:p>
          <a:p>
            <a:pPr algn="l"/>
            <a:r>
              <a:rPr lang="en-US" b="1" i="0" baseline="30000" dirty="0">
                <a:solidFill>
                  <a:srgbClr val="000000"/>
                </a:solidFill>
                <a:effectLst/>
                <a:latin typeface="system-ui"/>
              </a:rPr>
              <a:t>17 </a:t>
            </a:r>
            <a:r>
              <a:rPr lang="en-US" b="0" i="0" dirty="0">
                <a:solidFill>
                  <a:srgbClr val="000000"/>
                </a:solidFill>
                <a:effectLst/>
                <a:latin typeface="system-ui"/>
              </a:rPr>
              <a:t>Therefore, dear friends, since you have been forewarned, be on your guard so that you may not be carried away by the error of the lawless and fall from your secure position. </a:t>
            </a:r>
            <a:r>
              <a:rPr lang="en-US" b="1" i="0" baseline="30000" dirty="0">
                <a:solidFill>
                  <a:srgbClr val="000000"/>
                </a:solidFill>
                <a:effectLst/>
                <a:latin typeface="system-ui"/>
              </a:rPr>
              <a:t>18 </a:t>
            </a:r>
            <a:r>
              <a:rPr lang="en-US" b="0" i="0" dirty="0">
                <a:solidFill>
                  <a:srgbClr val="000000"/>
                </a:solidFill>
                <a:effectLst/>
                <a:latin typeface="system-ui"/>
              </a:rPr>
              <a:t>But grow in the grace and knowledge of our Lord and Savior Jesus Christ. To him be glory both now and forever! Amen.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413AD0-423A-4A15-84A5-156F1B2AA00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68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a-religious values, recognized in the time of Paul’s writing.</a:t>
            </a:r>
          </a:p>
        </p:txBody>
      </p:sp>
      <p:sp>
        <p:nvSpPr>
          <p:cNvPr id="4" name="Slide Number Placeholder 3"/>
          <p:cNvSpPr>
            <a:spLocks noGrp="1"/>
          </p:cNvSpPr>
          <p:nvPr>
            <p:ph type="sldNum" sz="quarter" idx="5"/>
          </p:nvPr>
        </p:nvSpPr>
        <p:spPr/>
        <p:txBody>
          <a:bodyPr/>
          <a:lstStyle/>
          <a:p>
            <a:fld id="{DC413AD0-423A-4A15-84A5-156F1B2AA003}" type="slidenum">
              <a:rPr lang="en-US" smtClean="0"/>
              <a:t>26</a:t>
            </a:fld>
            <a:endParaRPr lang="en-US"/>
          </a:p>
        </p:txBody>
      </p:sp>
    </p:spTree>
    <p:extLst>
      <p:ext uri="{BB962C8B-B14F-4D97-AF65-F5344CB8AC3E}">
        <p14:creationId xmlns:p14="http://schemas.microsoft.com/office/powerpoint/2010/main" val="2297473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13AD0-423A-4A15-84A5-156F1B2AA003}" type="slidenum">
              <a:rPr lang="en-US" smtClean="0"/>
              <a:t>29</a:t>
            </a:fld>
            <a:endParaRPr lang="en-US"/>
          </a:p>
        </p:txBody>
      </p:sp>
    </p:spTree>
    <p:extLst>
      <p:ext uri="{BB962C8B-B14F-4D97-AF65-F5344CB8AC3E}">
        <p14:creationId xmlns:p14="http://schemas.microsoft.com/office/powerpoint/2010/main" val="1423550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us are familiar with an organization or institution’s mission and vision.  But what about their values? Let’s begin with some definitions.</a:t>
            </a:r>
          </a:p>
          <a:p>
            <a:r>
              <a:rPr lang="en-US" dirty="0"/>
              <a:t>Vision:</a:t>
            </a:r>
          </a:p>
          <a:p>
            <a:endParaRPr lang="en-US" dirty="0"/>
          </a:p>
          <a:p>
            <a:r>
              <a:rPr lang="en-US" dirty="0"/>
              <a:t>Values:</a:t>
            </a:r>
          </a:p>
          <a:p>
            <a:endParaRPr lang="en-US" dirty="0"/>
          </a:p>
          <a:p>
            <a:endParaRPr lang="en-US" dirty="0"/>
          </a:p>
        </p:txBody>
      </p:sp>
      <p:sp>
        <p:nvSpPr>
          <p:cNvPr id="4" name="Slide Number Placeholder 3"/>
          <p:cNvSpPr>
            <a:spLocks noGrp="1"/>
          </p:cNvSpPr>
          <p:nvPr>
            <p:ph type="sldNum" sz="quarter" idx="5"/>
          </p:nvPr>
        </p:nvSpPr>
        <p:spPr/>
        <p:txBody>
          <a:bodyPr/>
          <a:lstStyle/>
          <a:p>
            <a:fld id="{DC413AD0-423A-4A15-84A5-156F1B2AA003}" type="slidenum">
              <a:rPr lang="en-US" smtClean="0"/>
              <a:t>2</a:t>
            </a:fld>
            <a:endParaRPr lang="en-US" dirty="0"/>
          </a:p>
        </p:txBody>
      </p:sp>
    </p:spTree>
    <p:extLst>
      <p:ext uri="{BB962C8B-B14F-4D97-AF65-F5344CB8AC3E}">
        <p14:creationId xmlns:p14="http://schemas.microsoft.com/office/powerpoint/2010/main" val="2821753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Translation for Antillean College:  Our Mission is to meet the information needs of the university community of Antillean College, within the philosophy of Christian education.</a:t>
            </a:r>
          </a:p>
        </p:txBody>
      </p:sp>
      <p:sp>
        <p:nvSpPr>
          <p:cNvPr id="4" name="Slide Number Placeholder 3"/>
          <p:cNvSpPr>
            <a:spLocks noGrp="1"/>
          </p:cNvSpPr>
          <p:nvPr>
            <p:ph type="sldNum" sz="quarter" idx="5"/>
          </p:nvPr>
        </p:nvSpPr>
        <p:spPr/>
        <p:txBody>
          <a:bodyPr/>
          <a:lstStyle/>
          <a:p>
            <a:fld id="{DC413AD0-423A-4A15-84A5-156F1B2AA003}" type="slidenum">
              <a:rPr lang="en-US" smtClean="0"/>
              <a:t>3</a:t>
            </a:fld>
            <a:endParaRPr lang="en-US"/>
          </a:p>
        </p:txBody>
      </p:sp>
    </p:spTree>
    <p:extLst>
      <p:ext uri="{BB962C8B-B14F-4D97-AF65-F5344CB8AC3E}">
        <p14:creationId xmlns:p14="http://schemas.microsoft.com/office/powerpoint/2010/main" val="7711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many definitions for values or values statement this is generally agreed:  Values are the core beliefs and ideals that…..  </a:t>
            </a:r>
          </a:p>
          <a:p>
            <a:r>
              <a:rPr lang="en-US" dirty="0"/>
              <a:t>Why ARE THEY IMPORTANT? WHY IS IT ESSENTIAL TO KNOW YOUR INSTITUTION’S CORE VALUES AND OPERATE ACCORDINGLY?</a:t>
            </a:r>
          </a:p>
        </p:txBody>
      </p:sp>
      <p:sp>
        <p:nvSpPr>
          <p:cNvPr id="4" name="Slide Number Placeholder 3"/>
          <p:cNvSpPr>
            <a:spLocks noGrp="1"/>
          </p:cNvSpPr>
          <p:nvPr>
            <p:ph type="sldNum" sz="quarter" idx="5"/>
          </p:nvPr>
        </p:nvSpPr>
        <p:spPr/>
        <p:txBody>
          <a:bodyPr/>
          <a:lstStyle/>
          <a:p>
            <a:fld id="{DC413AD0-423A-4A15-84A5-156F1B2AA003}" type="slidenum">
              <a:rPr lang="en-US" smtClean="0"/>
              <a:t>5</a:t>
            </a:fld>
            <a:endParaRPr lang="en-US"/>
          </a:p>
        </p:txBody>
      </p:sp>
    </p:spTree>
    <p:extLst>
      <p:ext uri="{BB962C8B-B14F-4D97-AF65-F5344CB8AC3E}">
        <p14:creationId xmlns:p14="http://schemas.microsoft.com/office/powerpoint/2010/main" val="249492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Lencioni (2002) there are different types of values.   </a:t>
            </a:r>
          </a:p>
        </p:txBody>
      </p:sp>
      <p:sp>
        <p:nvSpPr>
          <p:cNvPr id="4" name="Slide Number Placeholder 3"/>
          <p:cNvSpPr>
            <a:spLocks noGrp="1"/>
          </p:cNvSpPr>
          <p:nvPr>
            <p:ph type="sldNum" sz="quarter" idx="5"/>
          </p:nvPr>
        </p:nvSpPr>
        <p:spPr/>
        <p:txBody>
          <a:bodyPr/>
          <a:lstStyle/>
          <a:p>
            <a:fld id="{DC413AD0-423A-4A15-84A5-156F1B2AA003}" type="slidenum">
              <a:rPr lang="en-US" smtClean="0"/>
              <a:t>6</a:t>
            </a:fld>
            <a:endParaRPr lang="en-US"/>
          </a:p>
        </p:txBody>
      </p:sp>
    </p:spTree>
    <p:extLst>
      <p:ext uri="{BB962C8B-B14F-4D97-AF65-F5344CB8AC3E}">
        <p14:creationId xmlns:p14="http://schemas.microsoft.com/office/powerpoint/2010/main" val="1330732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Within the United States, there are some external forces that have challenged our values recently…..</a:t>
            </a:r>
          </a:p>
          <a:p>
            <a:r>
              <a:rPr lang="en-US" dirty="0"/>
              <a:t>Think about your country or region…What are the controversial issues that divide. How do Christian libraries/ librarians in private and public institutions respond?</a:t>
            </a:r>
          </a:p>
        </p:txBody>
      </p:sp>
      <p:sp>
        <p:nvSpPr>
          <p:cNvPr id="4" name="Slide Number Placeholder 3"/>
          <p:cNvSpPr>
            <a:spLocks noGrp="1"/>
          </p:cNvSpPr>
          <p:nvPr>
            <p:ph type="sldNum" sz="quarter" idx="5"/>
          </p:nvPr>
        </p:nvSpPr>
        <p:spPr/>
        <p:txBody>
          <a:bodyPr/>
          <a:lstStyle/>
          <a:p>
            <a:fld id="{DC413AD0-423A-4A15-84A5-156F1B2AA003}" type="slidenum">
              <a:rPr lang="en-US" smtClean="0"/>
              <a:t>8</a:t>
            </a:fld>
            <a:endParaRPr lang="en-US"/>
          </a:p>
        </p:txBody>
      </p:sp>
    </p:spTree>
    <p:extLst>
      <p:ext uri="{BB962C8B-B14F-4D97-AF65-F5344CB8AC3E}">
        <p14:creationId xmlns:p14="http://schemas.microsoft.com/office/powerpoint/2010/main" val="599366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article with this title appeared in Christianity Today, January/February 2023 issue.  Amid the many controversies confronting publicly funded libraries, how do Christian librarians respond while meeting the information needs of their patrons? Are SDA libraries/librarians immune to these controversies?</a:t>
            </a:r>
          </a:p>
          <a:p>
            <a:r>
              <a:rPr lang="en-US" dirty="0"/>
              <a:t>The James White Library had a formal challenge to a book in our collection last Fall.  Backed by our collection development policy, which articulated our values, we were able to respond appropriately to this challenge.</a:t>
            </a:r>
          </a:p>
          <a:p>
            <a:r>
              <a:rPr lang="en-US" dirty="0"/>
              <a:t>https://www.christianitytoday.com/ct/2023/januaryfebruary/libraries-librarians-book-ban-controversy-common-good.html</a:t>
            </a:r>
          </a:p>
        </p:txBody>
      </p:sp>
      <p:sp>
        <p:nvSpPr>
          <p:cNvPr id="4" name="Slide Number Placeholder 3"/>
          <p:cNvSpPr>
            <a:spLocks noGrp="1"/>
          </p:cNvSpPr>
          <p:nvPr>
            <p:ph type="sldNum" sz="quarter" idx="5"/>
          </p:nvPr>
        </p:nvSpPr>
        <p:spPr/>
        <p:txBody>
          <a:bodyPr/>
          <a:lstStyle/>
          <a:p>
            <a:fld id="{DC413AD0-423A-4A15-84A5-156F1B2AA003}" type="slidenum">
              <a:rPr lang="en-US" smtClean="0"/>
              <a:t>9</a:t>
            </a:fld>
            <a:endParaRPr lang="en-US"/>
          </a:p>
        </p:txBody>
      </p:sp>
    </p:spTree>
    <p:extLst>
      <p:ext uri="{BB962C8B-B14F-4D97-AF65-F5344CB8AC3E}">
        <p14:creationId xmlns:p14="http://schemas.microsoft.com/office/powerpoint/2010/main" val="2966522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ALA Core values summarized  (January 2019) from earlier published documents, for examples, </a:t>
            </a:r>
            <a:r>
              <a:rPr lang="en-US" b="0" i="0" u="none" strike="noStrike" dirty="0">
                <a:solidFill>
                  <a:srgbClr val="337AB7"/>
                </a:solidFill>
                <a:effectLst/>
                <a:latin typeface="Arial" panose="020B0604020202020204" pitchFamily="34" charset="0"/>
                <a:hlinkClick r:id="rId3"/>
              </a:rPr>
              <a:t>Freedom to Read statement</a:t>
            </a:r>
            <a:r>
              <a:rPr lang="en-US" b="0" i="0" dirty="0">
                <a:solidFill>
                  <a:srgbClr val="494949"/>
                </a:solidFill>
                <a:effectLst/>
                <a:latin typeface="Arial" panose="020B0604020202020204" pitchFamily="34" charset="0"/>
              </a:rPr>
              <a:t>, the </a:t>
            </a:r>
            <a:r>
              <a:rPr lang="en-US" b="0" i="0" u="none" strike="noStrike" dirty="0">
                <a:solidFill>
                  <a:srgbClr val="337AB7"/>
                </a:solidFill>
                <a:effectLst/>
                <a:latin typeface="Arial" panose="020B0604020202020204" pitchFamily="34" charset="0"/>
                <a:hlinkClick r:id="rId4"/>
              </a:rPr>
              <a:t>Library Bill of Rights</a:t>
            </a:r>
            <a:r>
              <a:rPr lang="en-US" b="0" i="0" dirty="0">
                <a:solidFill>
                  <a:srgbClr val="494949"/>
                </a:solidFill>
                <a:effectLst/>
                <a:latin typeface="Arial" panose="020B0604020202020204" pitchFamily="34" charset="0"/>
              </a:rPr>
              <a:t>, the </a:t>
            </a:r>
            <a:r>
              <a:rPr lang="en-US" b="0" i="0" u="none" strike="noStrike" dirty="0">
                <a:solidFill>
                  <a:srgbClr val="337AB7"/>
                </a:solidFill>
                <a:effectLst/>
                <a:latin typeface="Arial" panose="020B0604020202020204" pitchFamily="34" charset="0"/>
                <a:hlinkClick r:id="rId5"/>
              </a:rPr>
              <a:t>ALA Mission Statement</a:t>
            </a:r>
            <a:r>
              <a:rPr lang="en-US" b="0" i="0" dirty="0">
                <a:solidFill>
                  <a:srgbClr val="494949"/>
                </a:solidFill>
                <a:effectLst/>
                <a:latin typeface="Arial" panose="020B0604020202020204" pitchFamily="34" charset="0"/>
              </a:rPr>
              <a:t>, </a:t>
            </a:r>
            <a:r>
              <a:rPr lang="en-US" b="0" i="0" u="sng" dirty="0">
                <a:solidFill>
                  <a:srgbClr val="2F5772"/>
                </a:solidFill>
                <a:effectLst/>
                <a:latin typeface="Arial" panose="020B0604020202020204" pitchFamily="34" charset="0"/>
                <a:hlinkClick r:id="rId6"/>
              </a:rPr>
              <a:t>Libraries: An American Value</a:t>
            </a:r>
            <a:r>
              <a:rPr lang="en-US" b="0" i="0" dirty="0">
                <a:solidFill>
                  <a:srgbClr val="494949"/>
                </a:solidFill>
                <a:effectLst/>
                <a:latin typeface="Arial" panose="020B0604020202020204" pitchFamily="34" charset="0"/>
              </a:rPr>
              <a:t>,</a:t>
            </a:r>
            <a:endParaRPr lang="en-US" dirty="0"/>
          </a:p>
          <a:p>
            <a:r>
              <a:rPr lang="en-US" dirty="0"/>
              <a:t>Rationalism speaks to organizing and managing library services in a rationale manner, applying rationalism and the scientific method to all library procedures and programs.</a:t>
            </a:r>
          </a:p>
        </p:txBody>
      </p:sp>
      <p:sp>
        <p:nvSpPr>
          <p:cNvPr id="4" name="Slide Number Placeholder 3"/>
          <p:cNvSpPr>
            <a:spLocks noGrp="1"/>
          </p:cNvSpPr>
          <p:nvPr>
            <p:ph type="sldNum" sz="quarter" idx="5"/>
          </p:nvPr>
        </p:nvSpPr>
        <p:spPr/>
        <p:txBody>
          <a:bodyPr/>
          <a:lstStyle/>
          <a:p>
            <a:fld id="{DC413AD0-423A-4A15-84A5-156F1B2AA003}" type="slidenum">
              <a:rPr lang="en-US" smtClean="0"/>
              <a:t>11</a:t>
            </a:fld>
            <a:endParaRPr lang="en-US" dirty="0"/>
          </a:p>
        </p:txBody>
      </p:sp>
    </p:spTree>
    <p:extLst>
      <p:ext uri="{BB962C8B-B14F-4D97-AF65-F5344CB8AC3E}">
        <p14:creationId xmlns:p14="http://schemas.microsoft.com/office/powerpoint/2010/main" val="2249748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 this background, knowledge, and experience, I was curious about the landscape of SDA library values and decided to see what was stated on the library’s websites.  After a random search I found one library that had values listed.  I then decided to do a more systematic review by visiting each library’s website. When that number was miniscule, I expanded the search to the institutions’ main webpages.</a:t>
            </a:r>
          </a:p>
          <a:p>
            <a:endParaRPr lang="en-US" dirty="0"/>
          </a:p>
        </p:txBody>
      </p:sp>
      <p:sp>
        <p:nvSpPr>
          <p:cNvPr id="4" name="Slide Number Placeholder 3"/>
          <p:cNvSpPr>
            <a:spLocks noGrp="1"/>
          </p:cNvSpPr>
          <p:nvPr>
            <p:ph type="sldNum" sz="quarter" idx="5"/>
          </p:nvPr>
        </p:nvSpPr>
        <p:spPr/>
        <p:txBody>
          <a:bodyPr/>
          <a:lstStyle/>
          <a:p>
            <a:fld id="{DC413AD0-423A-4A15-84A5-156F1B2AA003}" type="slidenum">
              <a:rPr lang="en-US" smtClean="0"/>
              <a:t>13</a:t>
            </a:fld>
            <a:endParaRPr lang="en-US"/>
          </a:p>
        </p:txBody>
      </p:sp>
    </p:spTree>
    <p:extLst>
      <p:ext uri="{BB962C8B-B14F-4D97-AF65-F5344CB8AC3E}">
        <p14:creationId xmlns:p14="http://schemas.microsoft.com/office/powerpoint/2010/main" val="271225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E5E15-317B-3C5F-193B-238FF16209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6DB679-03C2-7C87-3934-0CF8333B97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B4526A-A5C8-D3CA-C44F-BE9E02F804AD}"/>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49500820-E4A4-A3B5-B1AD-27281F1054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A03C7-13F0-4E41-F1EA-7341C9F39782}"/>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915103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D993-A9D8-0CDC-77AD-7A4CB1DD9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6912C8-D3E3-78C1-8BFA-9C0D134F2D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487E9-9011-462F-EE25-A3D923126FF3}"/>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A66DF7CF-587F-9F1D-3058-8A5101BC8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DBADB-A7AA-534D-604D-6E4A4320F676}"/>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398062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9A253-DCE7-BE49-20C2-447720F9AC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0AA357-25DE-5148-4693-C5ED12A4D9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BD2669-F307-EA8F-24DB-A9E1F66E2E95}"/>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34786309-4894-FC24-4436-F6C0697F4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09D44-E1B4-F843-5E5F-19EB31F50320}"/>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2966148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41E3-C058-5512-0A81-DD7F72AFEA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A22879-E786-58A4-F559-1981766815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F66AA-4B57-2A30-8CE1-452EF98E008B}"/>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7F88A598-C58C-F63D-E282-DEF476F5B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F47EF-F15C-A6AA-C574-DB808FEB53D8}"/>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315241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2704-E7F6-8CE9-A291-3A70402F2D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581B94-417F-4AA9-F0DE-9E82133FE9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15DE4E-E65C-B80F-3F92-E5FE67FA6FB6}"/>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04DF8120-C2A7-1C6B-3AFE-9969956A1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38C14-34A6-27A3-E248-8B7F51BBCF84}"/>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419409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B1FD9-9E40-5290-D89E-732649001E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B4D3A-FD42-0841-D84E-9E235AA16B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BA871C-9685-A557-C7A5-5004D8AFF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53EAEE-61A2-C5CE-3046-318510B17BDB}"/>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6" name="Footer Placeholder 5">
            <a:extLst>
              <a:ext uri="{FF2B5EF4-FFF2-40B4-BE49-F238E27FC236}">
                <a16:creationId xmlns:a16="http://schemas.microsoft.com/office/drawing/2014/main" id="{F3BFCE30-813E-B26D-C3B4-A4EA23F6F0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36B49A-4C1A-A1BF-76CE-D8F26002903E}"/>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332422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80691-B225-0A47-8151-BCB5406423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1AC2ED-25FA-8696-B9D1-07F845521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EAEDB8-5586-6834-4677-1F78B58566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1BC047-9480-3EFB-35B9-BEB81B479E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C7CB6E-2753-71CE-6F78-679264D6C4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4D87AA-6361-8F2D-B06A-1C175D70252F}"/>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8" name="Footer Placeholder 7">
            <a:extLst>
              <a:ext uri="{FF2B5EF4-FFF2-40B4-BE49-F238E27FC236}">
                <a16:creationId xmlns:a16="http://schemas.microsoft.com/office/drawing/2014/main" id="{6221B15C-3C33-3E48-984F-39B583E8CF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88C13A-9DDD-36F8-46AB-F496C3E6F6EF}"/>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325347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9F55F-B784-602D-6F9F-940ED1E25C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04C4DD-217F-3FD6-1B3B-37CDE68C160C}"/>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4" name="Footer Placeholder 3">
            <a:extLst>
              <a:ext uri="{FF2B5EF4-FFF2-40B4-BE49-F238E27FC236}">
                <a16:creationId xmlns:a16="http://schemas.microsoft.com/office/drawing/2014/main" id="{EF86B21A-C6AF-A1BF-2311-D9D6E8E372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98D4FC-0AB6-845C-0D29-02B7494374B4}"/>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132104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4EC2DB-BB5E-8FD0-1859-BC948A7D9886}"/>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3" name="Footer Placeholder 2">
            <a:extLst>
              <a:ext uri="{FF2B5EF4-FFF2-40B4-BE49-F238E27FC236}">
                <a16:creationId xmlns:a16="http://schemas.microsoft.com/office/drawing/2014/main" id="{B10E12FA-519F-231F-0B1A-85D68EB614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CA88A6-916A-BE2F-274D-1C0B2F22C0B6}"/>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279524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22D7-E7B0-BA3E-87D0-271DDE264E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E576C0-0AF9-3EB8-E607-F0EB569F8E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7516C3-FE4B-C1D5-9649-D2108A65B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2C98A1-1563-7BAD-4891-CB98E8A53E34}"/>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6" name="Footer Placeholder 5">
            <a:extLst>
              <a:ext uri="{FF2B5EF4-FFF2-40B4-BE49-F238E27FC236}">
                <a16:creationId xmlns:a16="http://schemas.microsoft.com/office/drawing/2014/main" id="{3A93C935-8966-8252-57FB-BA5F765A9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DF945D-261D-F471-3404-6244034B2528}"/>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2472934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B60F5-06FE-BA3C-CD59-08B4792495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BA1B9C-239C-E40B-0CEB-AA5CC12E41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AD76FF-90BE-2014-3C7B-FE7FA08E7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EB194-5629-756A-42A4-0218E070E720}"/>
              </a:ext>
            </a:extLst>
          </p:cNvPr>
          <p:cNvSpPr>
            <a:spLocks noGrp="1"/>
          </p:cNvSpPr>
          <p:nvPr>
            <p:ph type="dt" sz="half" idx="10"/>
          </p:nvPr>
        </p:nvSpPr>
        <p:spPr/>
        <p:txBody>
          <a:bodyPr/>
          <a:lstStyle/>
          <a:p>
            <a:fld id="{E6BA3ABA-1C44-4043-ACD5-B97C18093695}" type="datetimeFigureOut">
              <a:rPr lang="en-US" smtClean="0"/>
              <a:t>7/27/2023</a:t>
            </a:fld>
            <a:endParaRPr lang="en-US"/>
          </a:p>
        </p:txBody>
      </p:sp>
      <p:sp>
        <p:nvSpPr>
          <p:cNvPr id="6" name="Footer Placeholder 5">
            <a:extLst>
              <a:ext uri="{FF2B5EF4-FFF2-40B4-BE49-F238E27FC236}">
                <a16:creationId xmlns:a16="http://schemas.microsoft.com/office/drawing/2014/main" id="{F17B3007-6AB8-472B-E7D1-DCB0ED9C9D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73D981-35B3-1F48-10D7-8BE3DB8E2A60}"/>
              </a:ext>
            </a:extLst>
          </p:cNvPr>
          <p:cNvSpPr>
            <a:spLocks noGrp="1"/>
          </p:cNvSpPr>
          <p:nvPr>
            <p:ph type="sldNum" sz="quarter" idx="12"/>
          </p:nvPr>
        </p:nvSpPr>
        <p:spPr/>
        <p:txBody>
          <a:bodyPr/>
          <a:lstStyle/>
          <a:p>
            <a:fld id="{B92CE504-7A42-4C4B-AF50-D293D983A0EE}" type="slidenum">
              <a:rPr lang="en-US" smtClean="0"/>
              <a:t>‹#›</a:t>
            </a:fld>
            <a:endParaRPr lang="en-US"/>
          </a:p>
        </p:txBody>
      </p:sp>
    </p:spTree>
    <p:extLst>
      <p:ext uri="{BB962C8B-B14F-4D97-AF65-F5344CB8AC3E}">
        <p14:creationId xmlns:p14="http://schemas.microsoft.com/office/powerpoint/2010/main" val="880950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EB2C3D-7BF7-5C60-DE38-BEE294E81B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BCD0D1-1777-C322-BEBD-D88B37C970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66A8F-8ED0-1219-407D-AC3AE4D3B7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A3ABA-1C44-4043-ACD5-B97C18093695}" type="datetimeFigureOut">
              <a:rPr lang="en-US" smtClean="0"/>
              <a:t>7/27/2023</a:t>
            </a:fld>
            <a:endParaRPr lang="en-US"/>
          </a:p>
        </p:txBody>
      </p:sp>
      <p:sp>
        <p:nvSpPr>
          <p:cNvPr id="5" name="Footer Placeholder 4">
            <a:extLst>
              <a:ext uri="{FF2B5EF4-FFF2-40B4-BE49-F238E27FC236}">
                <a16:creationId xmlns:a16="http://schemas.microsoft.com/office/drawing/2014/main" id="{AEE62A8D-0E08-A683-3EFB-D6B77613A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9DE3A6-5AC0-8B29-5721-C8233751D4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CE504-7A42-4C4B-AF50-D293D983A0EE}" type="slidenum">
              <a:rPr lang="en-US" smtClean="0"/>
              <a:t>‹#›</a:t>
            </a:fld>
            <a:endParaRPr lang="en-US"/>
          </a:p>
        </p:txBody>
      </p:sp>
    </p:spTree>
    <p:extLst>
      <p:ext uri="{BB962C8B-B14F-4D97-AF65-F5344CB8AC3E}">
        <p14:creationId xmlns:p14="http://schemas.microsoft.com/office/powerpoint/2010/main" val="411986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hu.edu/about-ahu/mission-vision-and-value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Seventh-day%20Adventist%20Colleges%20&amp;%20Universities%20Accredited%20by%20the%20AA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dventis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ndrews.edu/about/mission/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13645-D512-90C3-B269-61600EEFCEA1}"/>
              </a:ext>
            </a:extLst>
          </p:cNvPr>
          <p:cNvSpPr>
            <a:spLocks noGrp="1"/>
          </p:cNvSpPr>
          <p:nvPr>
            <p:ph type="ctrTitle"/>
          </p:nvPr>
        </p:nvSpPr>
        <p:spPr>
          <a:xfrm>
            <a:off x="1524000" y="1122363"/>
            <a:ext cx="9144000" cy="1767141"/>
          </a:xfrm>
        </p:spPr>
        <p:txBody>
          <a:bodyPr/>
          <a:lstStyle/>
          <a:p>
            <a:r>
              <a:rPr lang="en-US" dirty="0">
                <a:solidFill>
                  <a:schemeClr val="bg1"/>
                </a:solidFill>
              </a:rPr>
              <a:t>Values: </a:t>
            </a:r>
            <a:br>
              <a:rPr lang="en-US" dirty="0">
                <a:solidFill>
                  <a:schemeClr val="bg1"/>
                </a:solidFill>
              </a:rPr>
            </a:br>
            <a:r>
              <a:rPr lang="en-US" dirty="0">
                <a:solidFill>
                  <a:schemeClr val="bg1"/>
                </a:solidFill>
              </a:rPr>
              <a:t>Timely or Timeless?</a:t>
            </a:r>
          </a:p>
        </p:txBody>
      </p:sp>
      <p:sp>
        <p:nvSpPr>
          <p:cNvPr id="3" name="Subtitle 2">
            <a:extLst>
              <a:ext uri="{FF2B5EF4-FFF2-40B4-BE49-F238E27FC236}">
                <a16:creationId xmlns:a16="http://schemas.microsoft.com/office/drawing/2014/main" id="{39FC9B53-2550-B6C2-2731-0646D4AEAC95}"/>
              </a:ext>
            </a:extLst>
          </p:cNvPr>
          <p:cNvSpPr>
            <a:spLocks noGrp="1"/>
          </p:cNvSpPr>
          <p:nvPr>
            <p:ph type="subTitle" idx="1"/>
          </p:nvPr>
        </p:nvSpPr>
        <p:spPr>
          <a:xfrm>
            <a:off x="2871216" y="3090672"/>
            <a:ext cx="7004304" cy="2532888"/>
          </a:xfrm>
        </p:spPr>
        <p:txBody>
          <a:bodyPr>
            <a:normAutofit/>
          </a:bodyPr>
          <a:lstStyle/>
          <a:p>
            <a:pPr>
              <a:lnSpc>
                <a:spcPct val="100000"/>
              </a:lnSpc>
              <a:spcBef>
                <a:spcPts val="0"/>
              </a:spcBef>
            </a:pPr>
            <a:endParaRPr lang="en-US" sz="1400" dirty="0">
              <a:solidFill>
                <a:schemeClr val="bg1"/>
              </a:solidFill>
            </a:endParaRPr>
          </a:p>
          <a:p>
            <a:pPr>
              <a:lnSpc>
                <a:spcPct val="100000"/>
              </a:lnSpc>
              <a:spcBef>
                <a:spcPts val="0"/>
              </a:spcBef>
            </a:pPr>
            <a:r>
              <a:rPr lang="en-US" sz="2800" dirty="0">
                <a:solidFill>
                  <a:schemeClr val="bg1"/>
                </a:solidFill>
              </a:rPr>
              <a:t>Andrews University Employee Institute</a:t>
            </a:r>
          </a:p>
          <a:p>
            <a:pPr>
              <a:lnSpc>
                <a:spcPct val="100000"/>
              </a:lnSpc>
              <a:spcBef>
                <a:spcPts val="0"/>
              </a:spcBef>
            </a:pPr>
            <a:r>
              <a:rPr lang="en-US" sz="2800" dirty="0">
                <a:solidFill>
                  <a:schemeClr val="bg1"/>
                </a:solidFill>
              </a:rPr>
              <a:t>July 26, 2023</a:t>
            </a:r>
          </a:p>
          <a:p>
            <a:pPr>
              <a:lnSpc>
                <a:spcPct val="100000"/>
              </a:lnSpc>
              <a:spcBef>
                <a:spcPts val="0"/>
              </a:spcBef>
            </a:pPr>
            <a:endParaRPr lang="en-US" sz="2800" dirty="0">
              <a:solidFill>
                <a:schemeClr val="bg1"/>
              </a:solidFill>
            </a:endParaRPr>
          </a:p>
          <a:p>
            <a:pPr>
              <a:lnSpc>
                <a:spcPct val="100000"/>
              </a:lnSpc>
              <a:spcBef>
                <a:spcPts val="0"/>
              </a:spcBef>
            </a:pPr>
            <a:r>
              <a:rPr lang="en-US" sz="2800" dirty="0">
                <a:solidFill>
                  <a:schemeClr val="bg1"/>
                </a:solidFill>
              </a:rPr>
              <a:t>Paulette McLean Johnson</a:t>
            </a:r>
          </a:p>
          <a:p>
            <a:pPr>
              <a:lnSpc>
                <a:spcPct val="100000"/>
              </a:lnSpc>
              <a:spcBef>
                <a:spcPts val="0"/>
              </a:spcBef>
            </a:pPr>
            <a:r>
              <a:rPr lang="en-US" sz="2800" dirty="0">
                <a:solidFill>
                  <a:schemeClr val="bg1"/>
                </a:solidFill>
              </a:rPr>
              <a:t>Terry Dwain Robertson</a:t>
            </a:r>
          </a:p>
          <a:p>
            <a:pPr>
              <a:lnSpc>
                <a:spcPct val="100000"/>
              </a:lnSpc>
              <a:spcBef>
                <a:spcPts val="0"/>
              </a:spcBef>
            </a:pPr>
            <a:endParaRPr lang="en-US" sz="1400" dirty="0">
              <a:solidFill>
                <a:schemeClr val="bg1"/>
              </a:solidFill>
            </a:endParaRPr>
          </a:p>
        </p:txBody>
      </p:sp>
      <p:pic>
        <p:nvPicPr>
          <p:cNvPr id="4" name="Picture 3">
            <a:extLst>
              <a:ext uri="{FF2B5EF4-FFF2-40B4-BE49-F238E27FC236}">
                <a16:creationId xmlns:a16="http://schemas.microsoft.com/office/drawing/2014/main" id="{2D3A1532-8505-5137-7143-E0244EE9B0C7}"/>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778847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C32FF-0C87-E095-3639-89E21D63CDDE}"/>
              </a:ext>
            </a:extLst>
          </p:cNvPr>
          <p:cNvSpPr>
            <a:spLocks noGrp="1"/>
          </p:cNvSpPr>
          <p:nvPr>
            <p:ph type="title"/>
          </p:nvPr>
        </p:nvSpPr>
        <p:spPr/>
        <p:txBody>
          <a:bodyPr/>
          <a:lstStyle/>
          <a:p>
            <a:r>
              <a:rPr lang="en-US" b="1" dirty="0">
                <a:solidFill>
                  <a:schemeClr val="bg1"/>
                </a:solidFill>
              </a:rPr>
              <a:t>METHODOLOGY</a:t>
            </a:r>
          </a:p>
        </p:txBody>
      </p:sp>
      <p:sp>
        <p:nvSpPr>
          <p:cNvPr id="3" name="Content Placeholder 2">
            <a:extLst>
              <a:ext uri="{FF2B5EF4-FFF2-40B4-BE49-F238E27FC236}">
                <a16:creationId xmlns:a16="http://schemas.microsoft.com/office/drawing/2014/main" id="{07FA6AFA-C123-BB15-09A6-582089BDDCF1}"/>
              </a:ext>
            </a:extLst>
          </p:cNvPr>
          <p:cNvSpPr>
            <a:spLocks noGrp="1"/>
          </p:cNvSpPr>
          <p:nvPr>
            <p:ph idx="1"/>
          </p:nvPr>
        </p:nvSpPr>
        <p:spPr/>
        <p:txBody>
          <a:bodyPr/>
          <a:lstStyle/>
          <a:p>
            <a:pPr marL="0" marR="0" indent="0">
              <a:spcBef>
                <a:spcPts val="0"/>
              </a:spcBef>
              <a:spcAft>
                <a:spcPts val="0"/>
              </a:spcAft>
              <a:buNone/>
            </a:pPr>
            <a:r>
              <a:rPr lang="en-US" sz="2400" dirty="0">
                <a:solidFill>
                  <a:schemeClr val="bg1"/>
                </a:solidFill>
                <a:effectLst/>
                <a:latin typeface="Calibri" panose="020F0502020204030204" pitchFamily="34" charset="0"/>
                <a:ea typeface="Calibri" panose="020F0502020204030204" pitchFamily="34" charset="0"/>
              </a:rPr>
              <a:t>Review of national and international library organizations’ values statements.</a:t>
            </a:r>
          </a:p>
          <a:p>
            <a:pPr marL="0" marR="0">
              <a:spcBef>
                <a:spcPts val="0"/>
              </a:spcBef>
              <a:spcAft>
                <a:spcPts val="0"/>
              </a:spcAft>
            </a:pPr>
            <a:endParaRPr lang="en-US" sz="2400" dirty="0">
              <a:solidFill>
                <a:schemeClr val="bg1"/>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400" dirty="0">
                <a:solidFill>
                  <a:schemeClr val="bg1"/>
                </a:solidFill>
                <a:effectLst/>
                <a:latin typeface="Calibri" panose="020F0502020204030204" pitchFamily="34" charset="0"/>
                <a:ea typeface="Calibri" panose="020F0502020204030204" pitchFamily="34" charset="0"/>
              </a:rPr>
              <a:t>Review of SDA colleges &amp; universities accredited by AAA library websites for documentation about their values/values statement.</a:t>
            </a:r>
          </a:p>
          <a:p>
            <a:pPr marL="0" marR="0" indent="0">
              <a:spcBef>
                <a:spcPts val="0"/>
              </a:spcBef>
              <a:spcAft>
                <a:spcPts val="0"/>
              </a:spcAft>
              <a:buNone/>
            </a:pPr>
            <a:r>
              <a:rPr lang="en-US" sz="2400" dirty="0">
                <a:solidFill>
                  <a:schemeClr val="bg1"/>
                </a:solidFill>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2400" dirty="0">
                <a:solidFill>
                  <a:schemeClr val="bg1"/>
                </a:solidFill>
                <a:effectLst/>
                <a:latin typeface="Calibri" panose="020F0502020204030204" pitchFamily="34" charset="0"/>
                <a:ea typeface="Calibri" panose="020F0502020204030204" pitchFamily="34" charset="0"/>
              </a:rPr>
              <a:t>One hundred and nine SDA academic library websites were searched between April and May 2023.</a:t>
            </a:r>
          </a:p>
          <a:p>
            <a:endParaRPr lang="en-US" dirty="0"/>
          </a:p>
        </p:txBody>
      </p:sp>
      <p:pic>
        <p:nvPicPr>
          <p:cNvPr id="4" name="Picture 3">
            <a:extLst>
              <a:ext uri="{FF2B5EF4-FFF2-40B4-BE49-F238E27FC236}">
                <a16:creationId xmlns:a16="http://schemas.microsoft.com/office/drawing/2014/main" id="{A98DE490-3D04-4713-92CC-2DDC1D8AD43C}"/>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187405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CB57D-9CB6-F60A-BC5A-C2A3321226BC}"/>
              </a:ext>
            </a:extLst>
          </p:cNvPr>
          <p:cNvSpPr>
            <a:spLocks noGrp="1"/>
          </p:cNvSpPr>
          <p:nvPr>
            <p:ph type="title"/>
          </p:nvPr>
        </p:nvSpPr>
        <p:spPr>
          <a:xfrm>
            <a:off x="838200" y="123032"/>
            <a:ext cx="10515600" cy="1325563"/>
          </a:xfrm>
        </p:spPr>
        <p:txBody>
          <a:bodyPr/>
          <a:lstStyle/>
          <a:p>
            <a:r>
              <a:rPr lang="en-US" b="1" dirty="0">
                <a:solidFill>
                  <a:schemeClr val="bg1"/>
                </a:solidFill>
              </a:rPr>
              <a:t>SOME CORE VALUES</a:t>
            </a:r>
          </a:p>
        </p:txBody>
      </p:sp>
      <p:sp>
        <p:nvSpPr>
          <p:cNvPr id="3" name="Text Placeholder 2">
            <a:extLst>
              <a:ext uri="{FF2B5EF4-FFF2-40B4-BE49-F238E27FC236}">
                <a16:creationId xmlns:a16="http://schemas.microsoft.com/office/drawing/2014/main" id="{73D33C5E-25CD-88BB-FBD6-A01C7A33457D}"/>
              </a:ext>
            </a:extLst>
          </p:cNvPr>
          <p:cNvSpPr>
            <a:spLocks noGrp="1"/>
          </p:cNvSpPr>
          <p:nvPr>
            <p:ph type="body" idx="1"/>
          </p:nvPr>
        </p:nvSpPr>
        <p:spPr>
          <a:xfrm>
            <a:off x="839788" y="1510301"/>
            <a:ext cx="5157787" cy="472611"/>
          </a:xfrm>
        </p:spPr>
        <p:txBody>
          <a:bodyPr/>
          <a:lstStyle/>
          <a:p>
            <a:r>
              <a:rPr lang="en-US" dirty="0">
                <a:solidFill>
                  <a:schemeClr val="bg1"/>
                </a:solidFill>
              </a:rPr>
              <a:t>American Library Association, 2019</a:t>
            </a:r>
          </a:p>
        </p:txBody>
      </p:sp>
      <p:sp>
        <p:nvSpPr>
          <p:cNvPr id="4" name="Content Placeholder 3">
            <a:extLst>
              <a:ext uri="{FF2B5EF4-FFF2-40B4-BE49-F238E27FC236}">
                <a16:creationId xmlns:a16="http://schemas.microsoft.com/office/drawing/2014/main" id="{E417D012-D53B-870D-BC9B-6585F253DF5F}"/>
              </a:ext>
            </a:extLst>
          </p:cNvPr>
          <p:cNvSpPr>
            <a:spLocks noGrp="1"/>
          </p:cNvSpPr>
          <p:nvPr>
            <p:ph sz="half" idx="2"/>
          </p:nvPr>
        </p:nvSpPr>
        <p:spPr>
          <a:xfrm>
            <a:off x="839788" y="1900720"/>
            <a:ext cx="5157787" cy="4957280"/>
          </a:xfrm>
        </p:spPr>
        <p:txBody>
          <a:bodyPr>
            <a:noAutofit/>
          </a:bodyPr>
          <a:lstStyle/>
          <a:p>
            <a:r>
              <a:rPr lang="en-US" sz="2000" dirty="0">
                <a:solidFill>
                  <a:schemeClr val="bg1"/>
                </a:solidFill>
                <a:latin typeface="Arial" panose="020B0604020202020204" pitchFamily="34" charset="0"/>
              </a:rPr>
              <a:t>A</a:t>
            </a:r>
            <a:r>
              <a:rPr lang="en-US" sz="2000" b="0" i="0" dirty="0">
                <a:solidFill>
                  <a:schemeClr val="bg1"/>
                </a:solidFill>
                <a:effectLst/>
                <a:latin typeface="Arial" panose="020B0604020202020204" pitchFamily="34" charset="0"/>
              </a:rPr>
              <a:t>ccess</a:t>
            </a:r>
          </a:p>
          <a:p>
            <a:r>
              <a:rPr lang="en-US" sz="2000" dirty="0">
                <a:solidFill>
                  <a:schemeClr val="bg1"/>
                </a:solidFill>
                <a:latin typeface="Arial" panose="020B0604020202020204" pitchFamily="34" charset="0"/>
              </a:rPr>
              <a:t>C</a:t>
            </a:r>
            <a:r>
              <a:rPr lang="en-US" sz="2000" b="0" i="0" dirty="0">
                <a:solidFill>
                  <a:schemeClr val="bg1"/>
                </a:solidFill>
                <a:effectLst/>
                <a:latin typeface="Arial" panose="020B0604020202020204" pitchFamily="34" charset="0"/>
              </a:rPr>
              <a:t>onfidentiality/privacy</a:t>
            </a:r>
          </a:p>
          <a:p>
            <a:r>
              <a:rPr lang="en-US" sz="2000" dirty="0">
                <a:solidFill>
                  <a:schemeClr val="bg1"/>
                </a:solidFill>
                <a:latin typeface="Arial" panose="020B0604020202020204" pitchFamily="34" charset="0"/>
              </a:rPr>
              <a:t>D</a:t>
            </a:r>
            <a:r>
              <a:rPr lang="en-US" sz="2000" b="0" i="0" dirty="0">
                <a:solidFill>
                  <a:schemeClr val="bg1"/>
                </a:solidFill>
                <a:effectLst/>
                <a:latin typeface="Arial" panose="020B0604020202020204" pitchFamily="34" charset="0"/>
              </a:rPr>
              <a:t>emocracy</a:t>
            </a:r>
          </a:p>
          <a:p>
            <a:r>
              <a:rPr lang="en-US" sz="2000" dirty="0">
                <a:solidFill>
                  <a:schemeClr val="accent4"/>
                </a:solidFill>
                <a:latin typeface="Arial" panose="020B0604020202020204" pitchFamily="34" charset="0"/>
              </a:rPr>
              <a:t>D</a:t>
            </a:r>
            <a:r>
              <a:rPr lang="en-US" sz="2000" b="0" i="0" dirty="0">
                <a:solidFill>
                  <a:schemeClr val="accent4"/>
                </a:solidFill>
                <a:effectLst/>
                <a:latin typeface="Arial" panose="020B0604020202020204" pitchFamily="34" charset="0"/>
              </a:rPr>
              <a:t>iversity</a:t>
            </a:r>
          </a:p>
          <a:p>
            <a:r>
              <a:rPr lang="en-US" sz="2000" dirty="0">
                <a:solidFill>
                  <a:schemeClr val="bg1"/>
                </a:solidFill>
                <a:latin typeface="Arial" panose="020B0604020202020204" pitchFamily="34" charset="0"/>
              </a:rPr>
              <a:t>E</a:t>
            </a:r>
            <a:r>
              <a:rPr lang="en-US" sz="2000" b="0" i="0" dirty="0">
                <a:solidFill>
                  <a:schemeClr val="bg1"/>
                </a:solidFill>
                <a:effectLst/>
                <a:latin typeface="Arial" panose="020B0604020202020204" pitchFamily="34" charset="0"/>
              </a:rPr>
              <a:t>ducation and lifelong learning</a:t>
            </a:r>
          </a:p>
          <a:p>
            <a:r>
              <a:rPr lang="en-US" sz="2000" dirty="0">
                <a:solidFill>
                  <a:schemeClr val="bg1"/>
                </a:solidFill>
                <a:latin typeface="Arial" panose="020B0604020202020204" pitchFamily="34" charset="0"/>
              </a:rPr>
              <a:t>I</a:t>
            </a:r>
            <a:r>
              <a:rPr lang="en-US" sz="2000" b="0" i="0" dirty="0">
                <a:solidFill>
                  <a:schemeClr val="bg1"/>
                </a:solidFill>
                <a:effectLst/>
                <a:latin typeface="Arial" panose="020B0604020202020204" pitchFamily="34" charset="0"/>
              </a:rPr>
              <a:t>ntellectual freedom</a:t>
            </a:r>
          </a:p>
          <a:p>
            <a:r>
              <a:rPr lang="en-US" sz="2000" dirty="0">
                <a:solidFill>
                  <a:schemeClr val="bg1"/>
                </a:solidFill>
                <a:latin typeface="Arial" panose="020B0604020202020204" pitchFamily="34" charset="0"/>
              </a:rPr>
              <a:t>P</a:t>
            </a:r>
            <a:r>
              <a:rPr lang="en-US" sz="2000" b="0" i="0" dirty="0">
                <a:solidFill>
                  <a:schemeClr val="bg1"/>
                </a:solidFill>
                <a:effectLst/>
                <a:latin typeface="Arial" panose="020B0604020202020204" pitchFamily="34" charset="0"/>
              </a:rPr>
              <a:t>reservation</a:t>
            </a:r>
          </a:p>
          <a:p>
            <a:r>
              <a:rPr lang="en-US" sz="2000" b="0" i="0" dirty="0">
                <a:solidFill>
                  <a:schemeClr val="bg1"/>
                </a:solidFill>
                <a:effectLst/>
                <a:latin typeface="Arial" panose="020B0604020202020204" pitchFamily="34" charset="0"/>
              </a:rPr>
              <a:t>The public good</a:t>
            </a:r>
          </a:p>
          <a:p>
            <a:r>
              <a:rPr lang="en-US" sz="2000" dirty="0">
                <a:solidFill>
                  <a:schemeClr val="accent4"/>
                </a:solidFill>
                <a:latin typeface="Arial" panose="020B0604020202020204" pitchFamily="34" charset="0"/>
              </a:rPr>
              <a:t>P</a:t>
            </a:r>
            <a:r>
              <a:rPr lang="en-US" sz="2000" b="0" i="0" dirty="0">
                <a:solidFill>
                  <a:schemeClr val="accent4"/>
                </a:solidFill>
                <a:effectLst/>
                <a:latin typeface="Arial" panose="020B0604020202020204" pitchFamily="34" charset="0"/>
              </a:rPr>
              <a:t>rofessionalism</a:t>
            </a:r>
          </a:p>
          <a:p>
            <a:r>
              <a:rPr lang="en-US" sz="2000" b="0" i="0" dirty="0">
                <a:solidFill>
                  <a:schemeClr val="bg1"/>
                </a:solidFill>
                <a:effectLst/>
                <a:latin typeface="Arial" panose="020B0604020202020204" pitchFamily="34" charset="0"/>
              </a:rPr>
              <a:t>Service</a:t>
            </a:r>
          </a:p>
          <a:p>
            <a:r>
              <a:rPr lang="en-US" sz="2000" b="0" i="0" dirty="0">
                <a:solidFill>
                  <a:schemeClr val="accent4"/>
                </a:solidFill>
                <a:effectLst/>
                <a:latin typeface="Arial" panose="020B0604020202020204" pitchFamily="34" charset="0"/>
              </a:rPr>
              <a:t>Social responsibility</a:t>
            </a:r>
          </a:p>
          <a:p>
            <a:r>
              <a:rPr lang="en-US" sz="2000" b="0" i="0" dirty="0">
                <a:solidFill>
                  <a:schemeClr val="accent4"/>
                </a:solidFill>
                <a:effectLst/>
                <a:latin typeface="Arial" panose="020B0604020202020204" pitchFamily="34" charset="0"/>
              </a:rPr>
              <a:t>Sustainability</a:t>
            </a:r>
            <a:endParaRPr lang="en-US" sz="2000" dirty="0">
              <a:solidFill>
                <a:schemeClr val="accent4"/>
              </a:solidFill>
            </a:endParaRPr>
          </a:p>
        </p:txBody>
      </p:sp>
      <p:sp>
        <p:nvSpPr>
          <p:cNvPr id="5" name="Text Placeholder 4">
            <a:extLst>
              <a:ext uri="{FF2B5EF4-FFF2-40B4-BE49-F238E27FC236}">
                <a16:creationId xmlns:a16="http://schemas.microsoft.com/office/drawing/2014/main" id="{8FABAB49-6090-490F-36BE-794963184FB6}"/>
              </a:ext>
            </a:extLst>
          </p:cNvPr>
          <p:cNvSpPr>
            <a:spLocks noGrp="1"/>
          </p:cNvSpPr>
          <p:nvPr>
            <p:ph type="body" sz="quarter" idx="3"/>
          </p:nvPr>
        </p:nvSpPr>
        <p:spPr>
          <a:xfrm>
            <a:off x="6096000" y="1068512"/>
            <a:ext cx="5544620" cy="1436563"/>
          </a:xfrm>
        </p:spPr>
        <p:txBody>
          <a:bodyPr/>
          <a:lstStyle/>
          <a:p>
            <a:r>
              <a:rPr lang="en-US" dirty="0">
                <a:solidFill>
                  <a:schemeClr val="bg1"/>
                </a:solidFill>
              </a:rPr>
              <a:t>Michael Gorman (</a:t>
            </a:r>
            <a:r>
              <a:rPr lang="en-US" i="1" dirty="0">
                <a:solidFill>
                  <a:schemeClr val="bg1"/>
                </a:solidFill>
              </a:rPr>
              <a:t>Our enduring values revisited</a:t>
            </a:r>
            <a:r>
              <a:rPr lang="en-US" dirty="0">
                <a:solidFill>
                  <a:schemeClr val="bg1"/>
                </a:solidFill>
              </a:rPr>
              <a:t>, 2015)</a:t>
            </a:r>
          </a:p>
        </p:txBody>
      </p:sp>
      <p:sp>
        <p:nvSpPr>
          <p:cNvPr id="6" name="Content Placeholder 5">
            <a:extLst>
              <a:ext uri="{FF2B5EF4-FFF2-40B4-BE49-F238E27FC236}">
                <a16:creationId xmlns:a16="http://schemas.microsoft.com/office/drawing/2014/main" id="{70842B1C-E2F3-F167-CB1C-80E9C941A91D}"/>
              </a:ext>
            </a:extLst>
          </p:cNvPr>
          <p:cNvSpPr>
            <a:spLocks noGrp="1"/>
          </p:cNvSpPr>
          <p:nvPr>
            <p:ph sz="quarter" idx="4"/>
          </p:nvPr>
        </p:nvSpPr>
        <p:spPr/>
        <p:txBody>
          <a:bodyPr>
            <a:normAutofit fontScale="92500" lnSpcReduction="20000"/>
          </a:bodyPr>
          <a:lstStyle/>
          <a:p>
            <a:r>
              <a:rPr lang="en-US" sz="2600" dirty="0">
                <a:solidFill>
                  <a:schemeClr val="bg1"/>
                </a:solidFill>
                <a:cs typeface="Arial" panose="020B0604020202020204" pitchFamily="34" charset="0"/>
              </a:rPr>
              <a:t>Stewardship</a:t>
            </a:r>
          </a:p>
          <a:p>
            <a:r>
              <a:rPr lang="en-US" sz="2600" dirty="0">
                <a:solidFill>
                  <a:schemeClr val="bg1"/>
                </a:solidFill>
                <a:cs typeface="Arial" panose="020B0604020202020204" pitchFamily="34" charset="0"/>
              </a:rPr>
              <a:t>Service</a:t>
            </a:r>
          </a:p>
          <a:p>
            <a:r>
              <a:rPr lang="en-US" sz="2600" dirty="0">
                <a:solidFill>
                  <a:schemeClr val="bg1"/>
                </a:solidFill>
                <a:cs typeface="Arial" panose="020B0604020202020204" pitchFamily="34" charset="0"/>
              </a:rPr>
              <a:t>Intellectual Freedom</a:t>
            </a:r>
          </a:p>
          <a:p>
            <a:r>
              <a:rPr lang="en-US" sz="2600" dirty="0">
                <a:solidFill>
                  <a:schemeClr val="accent4"/>
                </a:solidFill>
                <a:cs typeface="Arial" panose="020B0604020202020204" pitchFamily="34" charset="0"/>
              </a:rPr>
              <a:t>Rationalism</a:t>
            </a:r>
          </a:p>
          <a:p>
            <a:r>
              <a:rPr lang="en-US" sz="2600" dirty="0">
                <a:solidFill>
                  <a:schemeClr val="bg1"/>
                </a:solidFill>
                <a:cs typeface="Arial" panose="020B0604020202020204" pitchFamily="34" charset="0"/>
              </a:rPr>
              <a:t>Literacy &amp; learning</a:t>
            </a:r>
          </a:p>
          <a:p>
            <a:r>
              <a:rPr lang="en-US" sz="2600" dirty="0">
                <a:solidFill>
                  <a:schemeClr val="bg1"/>
                </a:solidFill>
                <a:cs typeface="Arial" panose="020B0604020202020204" pitchFamily="34" charset="0"/>
              </a:rPr>
              <a:t>Equity of access</a:t>
            </a:r>
          </a:p>
          <a:p>
            <a:r>
              <a:rPr lang="en-US" sz="2600" dirty="0">
                <a:solidFill>
                  <a:schemeClr val="bg1"/>
                </a:solidFill>
                <a:cs typeface="Arial" panose="020B0604020202020204" pitchFamily="34" charset="0"/>
              </a:rPr>
              <a:t>Privacy</a:t>
            </a:r>
          </a:p>
          <a:p>
            <a:r>
              <a:rPr lang="en-US" sz="2600" dirty="0">
                <a:solidFill>
                  <a:schemeClr val="bg1"/>
                </a:solidFill>
                <a:cs typeface="Arial" panose="020B0604020202020204" pitchFamily="34" charset="0"/>
              </a:rPr>
              <a:t>Democracy</a:t>
            </a:r>
          </a:p>
          <a:p>
            <a:r>
              <a:rPr lang="en-US" sz="2600" dirty="0">
                <a:solidFill>
                  <a:schemeClr val="bg1"/>
                </a:solidFill>
                <a:cs typeface="Arial" panose="020B0604020202020204" pitchFamily="34" charset="0"/>
              </a:rPr>
              <a:t>The Greater Good</a:t>
            </a:r>
          </a:p>
          <a:p>
            <a:endParaRPr lang="en-US" dirty="0"/>
          </a:p>
        </p:txBody>
      </p:sp>
      <p:pic>
        <p:nvPicPr>
          <p:cNvPr id="7" name="Picture 6">
            <a:extLst>
              <a:ext uri="{FF2B5EF4-FFF2-40B4-BE49-F238E27FC236}">
                <a16:creationId xmlns:a16="http://schemas.microsoft.com/office/drawing/2014/main" id="{C429A5D2-AA7D-9105-3433-F10E0C178A0E}"/>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593986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6A0A-C87B-8E03-6511-DBA9F9F5AA8E}"/>
              </a:ext>
            </a:extLst>
          </p:cNvPr>
          <p:cNvSpPr>
            <a:spLocks noGrp="1"/>
          </p:cNvSpPr>
          <p:nvPr>
            <p:ph type="title"/>
          </p:nvPr>
        </p:nvSpPr>
        <p:spPr/>
        <p:txBody>
          <a:bodyPr/>
          <a:lstStyle/>
          <a:p>
            <a:r>
              <a:rPr lang="en-US" b="1" dirty="0">
                <a:solidFill>
                  <a:schemeClr val="bg1"/>
                </a:solidFill>
              </a:rPr>
              <a:t>RESULTS</a:t>
            </a:r>
          </a:p>
        </p:txBody>
      </p:sp>
      <p:pic>
        <p:nvPicPr>
          <p:cNvPr id="3" name="Picture 2">
            <a:extLst>
              <a:ext uri="{FF2B5EF4-FFF2-40B4-BE49-F238E27FC236}">
                <a16:creationId xmlns:a16="http://schemas.microsoft.com/office/drawing/2014/main" id="{23D8066B-C3D9-F96C-B5D7-FBA87CE17884}"/>
              </a:ext>
            </a:extLst>
          </p:cNvPr>
          <p:cNvPicPr>
            <a:picLocks noChangeAspect="1"/>
          </p:cNvPicPr>
          <p:nvPr/>
        </p:nvPicPr>
        <p:blipFill>
          <a:blip r:embed="rId2"/>
          <a:stretch>
            <a:fillRect/>
          </a:stretch>
        </p:blipFill>
        <p:spPr>
          <a:xfrm>
            <a:off x="10029383" y="5943599"/>
            <a:ext cx="2034869" cy="777261"/>
          </a:xfrm>
          <a:prstGeom prst="rect">
            <a:avLst/>
          </a:prstGeom>
        </p:spPr>
      </p:pic>
      <p:sp>
        <p:nvSpPr>
          <p:cNvPr id="5" name="TextBox 4">
            <a:extLst>
              <a:ext uri="{FF2B5EF4-FFF2-40B4-BE49-F238E27FC236}">
                <a16:creationId xmlns:a16="http://schemas.microsoft.com/office/drawing/2014/main" id="{0D46D29A-2E1B-8C2E-F9B7-EEBD7BA239C7}"/>
              </a:ext>
            </a:extLst>
          </p:cNvPr>
          <p:cNvSpPr txBox="1"/>
          <p:nvPr/>
        </p:nvSpPr>
        <p:spPr>
          <a:xfrm>
            <a:off x="931332" y="1295398"/>
            <a:ext cx="9949001" cy="3785652"/>
          </a:xfrm>
          <a:prstGeom prst="rect">
            <a:avLst/>
          </a:prstGeom>
          <a:noFill/>
        </p:spPr>
        <p:txBody>
          <a:bodyPr wrap="square">
            <a:spAutoFit/>
          </a:bodyPr>
          <a:lstStyle/>
          <a:p>
            <a:pPr marL="0" marR="0">
              <a:spcBef>
                <a:spcPts val="0"/>
              </a:spcBef>
              <a:spcAft>
                <a:spcPts val="0"/>
              </a:spcAft>
            </a:pPr>
            <a:endParaRPr lang="en-US" sz="2400" dirty="0">
              <a:solidFill>
                <a:schemeClr val="bg1"/>
              </a:solidFill>
              <a:effectLst/>
              <a:latin typeface="Calibri" panose="020F0502020204030204" pitchFamily="34" charset="0"/>
              <a:ea typeface="Calibri" panose="020F0502020204030204" pitchFamily="34" charset="0"/>
            </a:endParaRPr>
          </a:p>
          <a:p>
            <a:pPr marL="0" marR="0">
              <a:spcBef>
                <a:spcPts val="0"/>
              </a:spcBef>
              <a:spcAft>
                <a:spcPts val="0"/>
              </a:spcAft>
            </a:pPr>
            <a:endParaRPr lang="en-US" sz="2400" dirty="0">
              <a:solidFill>
                <a:schemeClr val="bg1"/>
              </a:solidFill>
              <a:latin typeface="Calibri" panose="020F0502020204030204" pitchFamily="34" charset="0"/>
              <a:ea typeface="Calibri" panose="020F0502020204030204" pitchFamily="34" charset="0"/>
            </a:endParaRPr>
          </a:p>
          <a:p>
            <a:pPr marL="0" marR="0">
              <a:spcBef>
                <a:spcPts val="0"/>
              </a:spcBef>
              <a:spcAft>
                <a:spcPts val="0"/>
              </a:spcAft>
            </a:pPr>
            <a:r>
              <a:rPr lang="en-US" sz="2400" dirty="0">
                <a:solidFill>
                  <a:schemeClr val="bg1"/>
                </a:solidFill>
                <a:effectLst/>
                <a:latin typeface="Calibri" panose="020F0502020204030204" pitchFamily="34" charset="0"/>
                <a:ea typeface="Calibri" panose="020F0502020204030204" pitchFamily="34" charset="0"/>
              </a:rPr>
              <a:t>Academic libraries’ websites document library mission and sometimes, vision statements, library regulations, and library code of conduct. </a:t>
            </a:r>
          </a:p>
          <a:p>
            <a:pPr marL="0" marR="0">
              <a:spcBef>
                <a:spcPts val="0"/>
              </a:spcBef>
              <a:spcAft>
                <a:spcPts val="0"/>
              </a:spcAft>
            </a:pPr>
            <a:endParaRPr lang="en-US" sz="2400" dirty="0">
              <a:solidFill>
                <a:schemeClr val="bg1"/>
              </a:solidFill>
              <a:latin typeface="Calibri" panose="020F0502020204030204" pitchFamily="34" charset="0"/>
              <a:ea typeface="Calibri" panose="020F0502020204030204" pitchFamily="34" charset="0"/>
            </a:endParaRPr>
          </a:p>
          <a:p>
            <a:pPr marL="0" marR="0">
              <a:spcBef>
                <a:spcPts val="0"/>
              </a:spcBef>
              <a:spcAft>
                <a:spcPts val="0"/>
              </a:spcAft>
            </a:pPr>
            <a:r>
              <a:rPr lang="en-US" sz="2400" dirty="0">
                <a:solidFill>
                  <a:schemeClr val="bg1"/>
                </a:solidFill>
                <a:effectLst/>
                <a:latin typeface="Calibri" panose="020F0502020204030204" pitchFamily="34" charset="0"/>
                <a:ea typeface="Calibri" panose="020F0502020204030204" pitchFamily="34" charset="0"/>
              </a:rPr>
              <a:t>Academic libraries assume their institutions’ values or values statement; they are simply taken for granted- understood as given.</a:t>
            </a:r>
          </a:p>
          <a:p>
            <a:pPr marL="0" marR="0">
              <a:spcBef>
                <a:spcPts val="0"/>
              </a:spcBef>
              <a:spcAft>
                <a:spcPts val="0"/>
              </a:spcAft>
            </a:pPr>
            <a:r>
              <a:rPr lang="en-US" sz="2400" dirty="0">
                <a:solidFill>
                  <a:schemeClr val="bg1"/>
                </a:solidFill>
                <a:effectLst/>
                <a:latin typeface="Calibri" panose="020F0502020204030204" pitchFamily="34" charset="0"/>
                <a:ea typeface="Calibri" panose="020F0502020204030204" pitchFamily="34" charset="0"/>
              </a:rPr>
              <a:t>The libraries do not distinguish between library mission and library values.</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 </a:t>
            </a:r>
            <a:endParaRPr lang="en-US" sz="2400" dirty="0">
              <a:solidFill>
                <a:schemeClr val="bg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2400" dirty="0">
                <a:solidFill>
                  <a:schemeClr val="bg1"/>
                </a:solidFill>
                <a:effectLst/>
                <a:latin typeface="Calibri" panose="020F0502020204030204" pitchFamily="34" charset="0"/>
                <a:ea typeface="Calibri" panose="020F0502020204030204" pitchFamily="34" charset="0"/>
              </a:rPr>
              <a:t>However, library specific value statements are almost non-existent.</a:t>
            </a:r>
          </a:p>
        </p:txBody>
      </p:sp>
    </p:spTree>
    <p:extLst>
      <p:ext uri="{BB962C8B-B14F-4D97-AF65-F5344CB8AC3E}">
        <p14:creationId xmlns:p14="http://schemas.microsoft.com/office/powerpoint/2010/main" val="989996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E6466-D62C-FC2B-078C-E4B1CFF33B71}"/>
              </a:ext>
            </a:extLst>
          </p:cNvPr>
          <p:cNvSpPr>
            <a:spLocks noGrp="1"/>
          </p:cNvSpPr>
          <p:nvPr>
            <p:ph type="title"/>
          </p:nvPr>
        </p:nvSpPr>
        <p:spPr/>
        <p:txBody>
          <a:bodyPr/>
          <a:lstStyle/>
          <a:p>
            <a:r>
              <a:rPr lang="en-US" b="1" dirty="0">
                <a:solidFill>
                  <a:schemeClr val="bg1"/>
                </a:solidFill>
              </a:rPr>
              <a:t>Adventist Accreditation Association </a:t>
            </a:r>
            <a:br>
              <a:rPr lang="en-US" b="1" dirty="0">
                <a:solidFill>
                  <a:schemeClr val="bg1"/>
                </a:solidFill>
              </a:rPr>
            </a:br>
            <a:r>
              <a:rPr lang="en-US" b="1" dirty="0">
                <a:solidFill>
                  <a:schemeClr val="bg1"/>
                </a:solidFill>
              </a:rPr>
              <a:t>Accredited SDA Colleges &amp; Universities</a:t>
            </a:r>
          </a:p>
        </p:txBody>
      </p:sp>
      <p:sp>
        <p:nvSpPr>
          <p:cNvPr id="3" name="Content Placeholder 2">
            <a:extLst>
              <a:ext uri="{FF2B5EF4-FFF2-40B4-BE49-F238E27FC236}">
                <a16:creationId xmlns:a16="http://schemas.microsoft.com/office/drawing/2014/main" id="{186729CE-B3F5-BE9C-88A4-A45C76E9A718}"/>
              </a:ext>
            </a:extLst>
          </p:cNvPr>
          <p:cNvSpPr>
            <a:spLocks noGrp="1"/>
          </p:cNvSpPr>
          <p:nvPr>
            <p:ph idx="1"/>
          </p:nvPr>
        </p:nvSpPr>
        <p:spPr/>
        <p:txBody>
          <a:bodyPr>
            <a:normAutofit/>
          </a:bodyPr>
          <a:lstStyle/>
          <a:p>
            <a:r>
              <a:rPr lang="en-US" dirty="0">
                <a:solidFill>
                  <a:schemeClr val="bg1"/>
                </a:solidFill>
              </a:rPr>
              <a:t>109 colleges &amp; universities’ websites and library websites</a:t>
            </a:r>
          </a:p>
          <a:p>
            <a:r>
              <a:rPr lang="en-US" dirty="0">
                <a:solidFill>
                  <a:schemeClr val="bg1"/>
                </a:solidFill>
              </a:rPr>
              <a:t>University mission &amp; vision statements visible on most pages</a:t>
            </a:r>
          </a:p>
          <a:p>
            <a:r>
              <a:rPr lang="en-US" dirty="0">
                <a:solidFill>
                  <a:schemeClr val="bg1"/>
                </a:solidFill>
              </a:rPr>
              <a:t>University values evident on 17 websites</a:t>
            </a:r>
          </a:p>
          <a:p>
            <a:r>
              <a:rPr lang="en-US" dirty="0">
                <a:solidFill>
                  <a:schemeClr val="bg1"/>
                </a:solidFill>
              </a:rPr>
              <a:t>Common recurring values:</a:t>
            </a:r>
          </a:p>
          <a:p>
            <a:pPr marL="0" indent="0">
              <a:buNone/>
            </a:pPr>
            <a:r>
              <a:rPr lang="en-US" dirty="0">
                <a:solidFill>
                  <a:srgbClr val="FFFF00"/>
                </a:solidFill>
              </a:rPr>
              <a:t>	Excellence</a:t>
            </a:r>
          </a:p>
          <a:p>
            <a:pPr marL="0" indent="0">
              <a:buNone/>
            </a:pPr>
            <a:r>
              <a:rPr lang="en-US" dirty="0">
                <a:solidFill>
                  <a:srgbClr val="FFFF00"/>
                </a:solidFill>
              </a:rPr>
              <a:t>	Integrity</a:t>
            </a:r>
          </a:p>
          <a:p>
            <a:pPr marL="0" indent="0">
              <a:buNone/>
            </a:pPr>
            <a:r>
              <a:rPr lang="en-US" dirty="0">
                <a:solidFill>
                  <a:srgbClr val="FFFF00"/>
                </a:solidFill>
              </a:rPr>
              <a:t>	Service</a:t>
            </a:r>
          </a:p>
          <a:p>
            <a:pPr marL="0" indent="0">
              <a:buNone/>
            </a:pPr>
            <a:r>
              <a:rPr lang="en-US" dirty="0">
                <a:solidFill>
                  <a:srgbClr val="FFFF00"/>
                </a:solidFill>
              </a:rPr>
              <a:t>	Stewardship</a:t>
            </a:r>
          </a:p>
        </p:txBody>
      </p:sp>
      <p:pic>
        <p:nvPicPr>
          <p:cNvPr id="4" name="Picture 3">
            <a:extLst>
              <a:ext uri="{FF2B5EF4-FFF2-40B4-BE49-F238E27FC236}">
                <a16:creationId xmlns:a16="http://schemas.microsoft.com/office/drawing/2014/main" id="{7D824FC6-C4C5-AEFA-9508-F6AEB54FE8C0}"/>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87245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93223-B29D-4B54-EFD5-A1ECE0C0A4DD}"/>
              </a:ext>
            </a:extLst>
          </p:cNvPr>
          <p:cNvSpPr>
            <a:spLocks noGrp="1"/>
          </p:cNvSpPr>
          <p:nvPr>
            <p:ph type="title"/>
          </p:nvPr>
        </p:nvSpPr>
        <p:spPr/>
        <p:txBody>
          <a:bodyPr>
            <a:normAutofit fontScale="90000"/>
          </a:bodyPr>
          <a:lstStyle/>
          <a:p>
            <a:br>
              <a:rPr lang="en-US" sz="6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9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SDA ACADEMIC LIBRARY VALUES</a:t>
            </a:r>
            <a:br>
              <a:rPr lang="en-US" sz="6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1B822FE-BCF6-5034-98E2-1CD93F3BA0B6}"/>
              </a:ext>
            </a:extLst>
          </p:cNvPr>
          <p:cNvSpPr>
            <a:spLocks noGrp="1"/>
          </p:cNvSpPr>
          <p:nvPr>
            <p:ph idx="1"/>
          </p:nvPr>
        </p:nvSpPr>
        <p:spPr/>
        <p:txBody>
          <a:bodyPr>
            <a:normAutofit fontScale="92500" lnSpcReduction="10000"/>
          </a:bodyPr>
          <a:lstStyle/>
          <a:p>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Biblioteca Norma </a:t>
            </a:r>
            <a:r>
              <a:rPr lang="en-US" sz="2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Gracia</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 Sanchez, Universidad de </a:t>
            </a:r>
            <a:r>
              <a:rPr lang="en-US" sz="28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Navojoa</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Mexico</a:t>
            </a:r>
          </a:p>
          <a:p>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Values:</a:t>
            </a:r>
          </a:p>
          <a:p>
            <a:pPr marL="457200" marR="0" lvl="1" indent="0">
              <a:lnSpc>
                <a:spcPct val="107000"/>
              </a:lnSpc>
              <a:spcBef>
                <a:spcPts val="0"/>
              </a:spcBef>
              <a:spcAft>
                <a:spcPts val="0"/>
              </a:spcAft>
              <a:buNone/>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Love:</a:t>
            </a:r>
            <a:r>
              <a:rPr lang="en-US" dirty="0">
                <a:solidFill>
                  <a:schemeClr val="bg1"/>
                </a:solidFill>
                <a:effectLst/>
                <a:latin typeface="Open Sans" panose="020B0606030504020204" pitchFamily="34" charset="0"/>
                <a:ea typeface="Calibri" panose="020F0502020204030204" pitchFamily="34" charset="0"/>
                <a:cs typeface="Times New Roman" panose="02020603050405020304" pitchFamily="18" charset="0"/>
              </a:rPr>
              <a:t> </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It is the fundamental and motivating principle of all educational and service activities, as well as interpersonal relationships that favor an atmosphere of acceptance and respect.</a:t>
            </a:r>
          </a:p>
          <a:p>
            <a:pPr marL="742950" marR="0" lvl="1" indent="-285750">
              <a:lnSpc>
                <a:spcPct val="107000"/>
              </a:lnSpc>
              <a:spcBef>
                <a:spcPts val="0"/>
              </a:spcBef>
              <a:spcAft>
                <a:spcPts val="0"/>
              </a:spcAft>
              <a:buFont typeface="Courier New" panose="02070309020205020404" pitchFamily="49" charset="0"/>
              <a:buChar char="o"/>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Commitment</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is the attitude with which you face every challenge and opportunity in life, as well as your adherence to Adventist principles and mission.</a:t>
            </a:r>
          </a:p>
          <a:p>
            <a:pPr marL="742950" marR="0" lvl="1" indent="-285750">
              <a:lnSpc>
                <a:spcPct val="107000"/>
              </a:lnSpc>
              <a:spcBef>
                <a:spcPts val="0"/>
              </a:spcBef>
              <a:spcAft>
                <a:spcPts val="0"/>
              </a:spcAft>
              <a:buFont typeface="Courier New" panose="02070309020205020404" pitchFamily="49" charset="0"/>
              <a:buChar char="o"/>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Integrity</a:t>
            </a: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is the virtue that should distinguish all our students, graduates, and staff, in situations that demand loyalty to Christian principles and ethics.</a:t>
            </a:r>
          </a:p>
          <a:p>
            <a:pPr marL="742950" marR="0" lvl="1" indent="-285750">
              <a:lnSpc>
                <a:spcPct val="107000"/>
              </a:lnSpc>
              <a:spcBef>
                <a:spcPts val="0"/>
              </a:spcBef>
              <a:spcAft>
                <a:spcPts val="0"/>
              </a:spcAft>
              <a:buFont typeface="Courier New" panose="02070309020205020404" pitchFamily="49" charset="0"/>
              <a:buChar char="o"/>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BD35F6B3-CBB2-25F4-964E-8707E4C84B3A}"/>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41947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D4AC0-225C-FC46-FBE3-5554057216D4}"/>
              </a:ext>
            </a:extLst>
          </p:cNvPr>
          <p:cNvSpPr>
            <a:spLocks noGrp="1"/>
          </p:cNvSpPr>
          <p:nvPr>
            <p:ph type="title"/>
          </p:nvPr>
        </p:nvSpPr>
        <p:spPr/>
        <p:txBody>
          <a:bodyPr>
            <a:normAutofit fontScale="90000"/>
          </a:bodyPr>
          <a:lstStyle/>
          <a:p>
            <a:pPr>
              <a:lnSpc>
                <a:spcPct val="107000"/>
              </a:lnSpc>
              <a:spcBef>
                <a:spcPts val="0"/>
              </a:spcBef>
              <a:spcAft>
                <a:spcPts val="800"/>
              </a:spcAft>
            </a:pPr>
            <a: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Biblioteca Norma </a:t>
            </a:r>
            <a:r>
              <a:rPr lang="en-US" sz="44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Gracia</a:t>
            </a:r>
            <a: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 Sanchez, Universidad </a:t>
            </a: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SDA ACADEMIC LIBRARY VALUES</a:t>
            </a: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Biblioteca Norma </a:t>
            </a:r>
            <a:r>
              <a:rPr lang="en-US" sz="27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Gracia</a:t>
            </a:r>
            <a:r>
              <a:rPr lang="en-US"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 Sanchez, Universidad de </a:t>
            </a:r>
            <a:r>
              <a:rPr lang="en-US" sz="27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Navojoa</a:t>
            </a:r>
            <a:r>
              <a:rPr lang="en-US" sz="27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Mexico</a:t>
            </a: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US"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155A8FF-C95E-7EDE-A6C8-0C65B5B69703}"/>
              </a:ext>
            </a:extLst>
          </p:cNvPr>
          <p:cNvSpPr>
            <a:spLocks noGrp="1"/>
          </p:cNvSpPr>
          <p:nvPr>
            <p:ph idx="1"/>
          </p:nvPr>
        </p:nvSpPr>
        <p:spPr/>
        <p:txBody>
          <a:bodyPr>
            <a:normAutofit fontScale="85000" lnSpcReduction="10000"/>
          </a:bodyPr>
          <a:lstStyle/>
          <a:p>
            <a:pPr marL="457200" marR="0" lvl="1" indent="0">
              <a:lnSpc>
                <a:spcPct val="107000"/>
              </a:lnSpc>
              <a:spcBef>
                <a:spcPts val="0"/>
              </a:spcBef>
              <a:spcAft>
                <a:spcPts val="0"/>
              </a:spcAft>
              <a:buNone/>
            </a:pP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Our Values:</a:t>
            </a:r>
          </a:p>
          <a:p>
            <a:pPr marL="457200" marR="0" lvl="1" indent="0">
              <a:lnSpc>
                <a:spcPct val="107000"/>
              </a:lnSpc>
              <a:spcBef>
                <a:spcPts val="0"/>
              </a:spcBef>
              <a:spcAft>
                <a:spcPts val="0"/>
              </a:spcAft>
              <a:buNone/>
            </a:pPr>
            <a:endPar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Responsibility</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is the determination to accept the consequences of one's own decisions, ensuring that they are based on the principles of the Word of God.</a:t>
            </a:r>
          </a:p>
          <a:p>
            <a:pPr marL="742950" marR="0" lvl="1" indent="-285750">
              <a:lnSpc>
                <a:spcPct val="107000"/>
              </a:lnSpc>
              <a:spcBef>
                <a:spcPts val="0"/>
              </a:spcBef>
              <a:spcAft>
                <a:spcPts val="0"/>
              </a:spcAft>
              <a:buFont typeface="Courier New" panose="02070309020205020404" pitchFamily="49" charset="0"/>
              <a:buChar char="o"/>
            </a:pP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Service</a:t>
            </a:r>
            <a:r>
              <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is the willingness to give the best of oneself by promoting the well-being of others, the aggrandizement of society and care for the environment.</a:t>
            </a:r>
          </a:p>
          <a:p>
            <a:pPr marL="742950" marR="0" lvl="1" indent="-285750">
              <a:lnSpc>
                <a:spcPct val="107000"/>
              </a:lnSpc>
              <a:spcBef>
                <a:spcPts val="0"/>
              </a:spcBef>
              <a:spcAft>
                <a:spcPts val="0"/>
              </a:spcAft>
              <a:buFont typeface="Courier New" panose="02070309020205020404" pitchFamily="49" charset="0"/>
              <a:buChar char="o"/>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None/>
            </a:pPr>
            <a:r>
              <a:rPr lang="en-US"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Health</a:t>
            </a:r>
            <a:r>
              <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chemeClr val="bg1"/>
                </a:solidFill>
                <a:effectLst/>
                <a:ea typeface="Calibri" panose="020F0502020204030204" pitchFamily="34" charset="0"/>
                <a:cs typeface="Times New Roman" panose="02020603050405020304" pitchFamily="18" charset="0"/>
              </a:rPr>
              <a:t>Applying the principles involved to promote a healthy lifestyle in the physical, mental, social and spiritual areas is of the utmost importance for the fulfillment of our mission.</a:t>
            </a:r>
          </a:p>
          <a:p>
            <a:endParaRPr lang="en-US" dirty="0"/>
          </a:p>
        </p:txBody>
      </p:sp>
      <p:pic>
        <p:nvPicPr>
          <p:cNvPr id="4" name="Picture 3">
            <a:extLst>
              <a:ext uri="{FF2B5EF4-FFF2-40B4-BE49-F238E27FC236}">
                <a16:creationId xmlns:a16="http://schemas.microsoft.com/office/drawing/2014/main" id="{AB1FD288-399E-8A53-9962-DAC319ECEA4D}"/>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669624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C7B-B3CD-AC8F-681A-5B9FB3219572}"/>
              </a:ext>
            </a:extLst>
          </p:cNvPr>
          <p:cNvSpPr>
            <a:spLocks noGrp="1"/>
          </p:cNvSpPr>
          <p:nvPr>
            <p:ph type="title"/>
          </p:nvPr>
        </p:nvSpPr>
        <p:spPr/>
        <p:txBody>
          <a:bodyPr/>
          <a:lstStyle/>
          <a:p>
            <a:r>
              <a:rPr lang="en-US" b="1" dirty="0">
                <a:solidFill>
                  <a:schemeClr val="bg1"/>
                </a:solidFill>
              </a:rPr>
              <a:t>SDA ACADEMIC LIBRARY VALUES</a:t>
            </a:r>
            <a:endParaRPr lang="en-US" b="1" dirty="0"/>
          </a:p>
        </p:txBody>
      </p:sp>
      <p:sp>
        <p:nvSpPr>
          <p:cNvPr id="4" name="TextBox 3">
            <a:extLst>
              <a:ext uri="{FF2B5EF4-FFF2-40B4-BE49-F238E27FC236}">
                <a16:creationId xmlns:a16="http://schemas.microsoft.com/office/drawing/2014/main" id="{C7D950C0-4C72-5A6B-0B5D-5FE9DBAD7D09}"/>
              </a:ext>
            </a:extLst>
          </p:cNvPr>
          <p:cNvSpPr txBox="1"/>
          <p:nvPr/>
        </p:nvSpPr>
        <p:spPr>
          <a:xfrm>
            <a:off x="349857" y="1137037"/>
            <a:ext cx="8792155" cy="646331"/>
          </a:xfrm>
          <a:prstGeom prst="rect">
            <a:avLst/>
          </a:prstGeom>
          <a:noFill/>
        </p:spPr>
        <p:txBody>
          <a:bodyPr wrap="square">
            <a:spAutoFit/>
          </a:bodyPr>
          <a:lstStyle/>
          <a:p>
            <a:r>
              <a:rPr lang="en-US" dirty="0">
                <a:solidFill>
                  <a:schemeClr val="bg1"/>
                </a:solidFill>
              </a:rPr>
              <a:t>         </a:t>
            </a:r>
          </a:p>
          <a:p>
            <a:r>
              <a:rPr lang="en-US" dirty="0">
                <a:solidFill>
                  <a:schemeClr val="bg1"/>
                </a:solidFill>
              </a:rPr>
              <a:t>         </a:t>
            </a:r>
            <a:r>
              <a:rPr lang="en-US" sz="1800" dirty="0">
                <a:solidFill>
                  <a:schemeClr val="bg1"/>
                </a:solidFill>
              </a:rPr>
              <a:t>Andrews University, Berrien Springs, Michigan, United States of America.</a:t>
            </a:r>
          </a:p>
        </p:txBody>
      </p:sp>
      <p:sp>
        <p:nvSpPr>
          <p:cNvPr id="6" name="TextBox 5">
            <a:extLst>
              <a:ext uri="{FF2B5EF4-FFF2-40B4-BE49-F238E27FC236}">
                <a16:creationId xmlns:a16="http://schemas.microsoft.com/office/drawing/2014/main" id="{385EA1AB-41BC-6A11-F7C3-0C12FA153B28}"/>
              </a:ext>
            </a:extLst>
          </p:cNvPr>
          <p:cNvSpPr txBox="1"/>
          <p:nvPr/>
        </p:nvSpPr>
        <p:spPr>
          <a:xfrm>
            <a:off x="747423" y="2178659"/>
            <a:ext cx="9318927" cy="4029565"/>
          </a:xfrm>
          <a:prstGeom prst="rect">
            <a:avLst/>
          </a:prstGeom>
          <a:noFill/>
        </p:spPr>
        <p:txBody>
          <a:bodyPr wrap="square">
            <a:spAutoFit/>
          </a:bodyPr>
          <a:lstStyle/>
          <a:p>
            <a:pPr marL="0" marR="0" lvl="0" indent="0">
              <a:lnSpc>
                <a:spcPct val="107000"/>
              </a:lnSpc>
              <a:spcBef>
                <a:spcPts val="0"/>
              </a:spcBef>
              <a:spcAft>
                <a:spcPts val="0"/>
              </a:spcAft>
              <a:buNone/>
            </a:pP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Innovation</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Proactively improve resources and services to better meet the needs of campus and the wider community.</a:t>
            </a:r>
          </a:p>
          <a:p>
            <a:pPr marL="0" marR="0" lvl="0" indent="0">
              <a:lnSpc>
                <a:spcPct val="107000"/>
              </a:lnSpc>
              <a:spcBef>
                <a:spcPts val="0"/>
              </a:spcBef>
              <a:spcAft>
                <a:spcPts val="0"/>
              </a:spcAft>
              <a:buNone/>
            </a:pP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Integrity</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Be honest and fair in all that I do.</a:t>
            </a:r>
          </a:p>
          <a:p>
            <a:pPr marL="0" marR="0" lvl="0" indent="0">
              <a:lnSpc>
                <a:spcPct val="107000"/>
              </a:lnSpc>
              <a:spcBef>
                <a:spcPts val="0"/>
              </a:spcBef>
              <a:spcAft>
                <a:spcPts val="0"/>
              </a:spcAft>
              <a:buNone/>
            </a:pP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Justice</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Commit to identifying and seeking to change injustice and inequity in the University community.</a:t>
            </a:r>
          </a:p>
          <a:p>
            <a:pPr marL="0" marR="0" lvl="0" indent="0">
              <a:lnSpc>
                <a:spcPct val="107000"/>
              </a:lnSpc>
              <a:spcBef>
                <a:spcPts val="0"/>
              </a:spcBef>
              <a:spcAft>
                <a:spcPts val="0"/>
              </a:spcAft>
              <a:buNone/>
            </a:pP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Trust</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Assume the individuals around me are working with me and for me for the fulfillment of the University’s mission/purpose.</a:t>
            </a:r>
          </a:p>
          <a:p>
            <a:pPr marL="0" marR="0" lvl="0" indent="0">
              <a:lnSpc>
                <a:spcPct val="107000"/>
              </a:lnSpc>
              <a:spcBef>
                <a:spcPts val="0"/>
              </a:spcBef>
              <a:spcAft>
                <a:spcPts val="0"/>
              </a:spcAft>
              <a:buNone/>
            </a:pP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2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Wellbeing</a:t>
            </a:r>
            <a:r>
              <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Actively optimize every aspect of my life to harmoniously reflect my Creator.</a:t>
            </a:r>
          </a:p>
        </p:txBody>
      </p:sp>
      <p:pic>
        <p:nvPicPr>
          <p:cNvPr id="3" name="Picture 2">
            <a:extLst>
              <a:ext uri="{FF2B5EF4-FFF2-40B4-BE49-F238E27FC236}">
                <a16:creationId xmlns:a16="http://schemas.microsoft.com/office/drawing/2014/main" id="{E2AA7E2C-F714-1583-1D3D-80B0E786DA1A}"/>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473076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2132-3256-DE76-254F-BE4B69658619}"/>
              </a:ext>
            </a:extLst>
          </p:cNvPr>
          <p:cNvSpPr>
            <a:spLocks noGrp="1"/>
          </p:cNvSpPr>
          <p:nvPr>
            <p:ph type="title"/>
          </p:nvPr>
        </p:nvSpPr>
        <p:spPr>
          <a:xfrm>
            <a:off x="838200" y="365125"/>
            <a:ext cx="10381180" cy="806129"/>
          </a:xfrm>
        </p:spPr>
        <p:txBody>
          <a:bodyPr/>
          <a:lstStyle/>
          <a:p>
            <a:r>
              <a:rPr lang="en-US" b="1" dirty="0">
                <a:solidFill>
                  <a:schemeClr val="bg1"/>
                </a:solidFill>
              </a:rPr>
              <a:t>SDA ACADEMIC LIBRARY VALUES</a:t>
            </a:r>
          </a:p>
        </p:txBody>
      </p:sp>
      <p:sp>
        <p:nvSpPr>
          <p:cNvPr id="3" name="Content Placeholder 2">
            <a:extLst>
              <a:ext uri="{FF2B5EF4-FFF2-40B4-BE49-F238E27FC236}">
                <a16:creationId xmlns:a16="http://schemas.microsoft.com/office/drawing/2014/main" id="{DD6E641F-87CE-45D8-59BB-E747CFC0CA25}"/>
              </a:ext>
            </a:extLst>
          </p:cNvPr>
          <p:cNvSpPr>
            <a:spLocks noGrp="1"/>
          </p:cNvSpPr>
          <p:nvPr>
            <p:ph idx="1"/>
          </p:nvPr>
        </p:nvSpPr>
        <p:spPr>
          <a:xfrm>
            <a:off x="267128" y="1315092"/>
            <a:ext cx="11797124" cy="5177783"/>
          </a:xfrm>
        </p:spPr>
        <p:txBody>
          <a:bodyPr>
            <a:normAutofit fontScale="92500" lnSpcReduction="10000"/>
          </a:bodyPr>
          <a:lstStyle/>
          <a:p>
            <a:pPr marL="0" indent="0">
              <a:buNone/>
            </a:pPr>
            <a:r>
              <a:rPr lang="en-US" sz="2200" dirty="0">
                <a:solidFill>
                  <a:schemeClr val="bg1"/>
                </a:solidFill>
              </a:rPr>
              <a:t>Andrews University, Berrien Springs, Michigan, United States of America.</a:t>
            </a:r>
          </a:p>
          <a:p>
            <a:endParaRPr lang="en-US" sz="2200" dirty="0">
              <a:solidFill>
                <a:schemeClr val="bg1"/>
              </a:solidFill>
            </a:endParaRPr>
          </a:p>
          <a:p>
            <a:pPr marL="0" indent="0">
              <a:lnSpc>
                <a:spcPct val="107000"/>
              </a:lnSpc>
              <a:spcBef>
                <a:spcPts val="0"/>
              </a:spcBef>
              <a:buNone/>
            </a:pPr>
            <a:r>
              <a:rPr lang="en-US" sz="2200" dirty="0">
                <a:solidFill>
                  <a:srgbClr val="FFFF00"/>
                </a:solidFill>
                <a:effectLst/>
                <a:ea typeface="Calibri" panose="020F0502020204030204" pitchFamily="34" charset="0"/>
                <a:cs typeface="Times New Roman" panose="02020603050405020304" pitchFamily="18" charset="0"/>
              </a:rPr>
              <a:t>Compassion: </a:t>
            </a:r>
            <a:r>
              <a:rPr lang="en-US" sz="2200" dirty="0">
                <a:solidFill>
                  <a:schemeClr val="bg1"/>
                </a:solidFill>
                <a:effectLst/>
                <a:ea typeface="Calibri" panose="020F0502020204030204" pitchFamily="34" charset="0"/>
                <a:cs typeface="Times New Roman" panose="02020603050405020304" pitchFamily="18" charset="0"/>
              </a:rPr>
              <a:t>Empathize with the needs and concerns of others.</a:t>
            </a:r>
          </a:p>
          <a:p>
            <a:pPr marL="0" indent="0">
              <a:lnSpc>
                <a:spcPct val="107000"/>
              </a:lnSpc>
              <a:spcBef>
                <a:spcPts val="0"/>
              </a:spcBef>
              <a:buNone/>
            </a:pPr>
            <a:endParaRPr lang="en-US" sz="2200" dirty="0">
              <a:solidFill>
                <a:schemeClr val="bg1"/>
              </a:solidFill>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200" dirty="0">
                <a:solidFill>
                  <a:srgbClr val="FFFF00"/>
                </a:solidFill>
                <a:effectLst/>
                <a:ea typeface="Calibri" panose="020F0502020204030204" pitchFamily="34" charset="0"/>
                <a:cs typeface="Times New Roman" panose="02020603050405020304" pitchFamily="18" charset="0"/>
              </a:rPr>
              <a:t>Humility</a:t>
            </a:r>
            <a:r>
              <a:rPr lang="en-US" sz="2200" dirty="0">
                <a:solidFill>
                  <a:schemeClr val="bg1"/>
                </a:solidFill>
                <a:effectLst/>
                <a:ea typeface="Calibri" panose="020F0502020204030204" pitchFamily="34" charset="0"/>
                <a:cs typeface="Times New Roman" panose="02020603050405020304" pitchFamily="18" charset="0"/>
              </a:rPr>
              <a:t>:</a:t>
            </a:r>
            <a:r>
              <a:rPr lang="en-US" sz="2200" dirty="0">
                <a:effectLst/>
                <a:ea typeface="Calibri" panose="020F0502020204030204" pitchFamily="34" charset="0"/>
                <a:cs typeface="Times New Roman" panose="02020603050405020304" pitchFamily="18" charset="0"/>
              </a:rPr>
              <a:t> </a:t>
            </a:r>
            <a:r>
              <a:rPr lang="en-US" sz="2200" dirty="0">
                <a:solidFill>
                  <a:schemeClr val="bg1"/>
                </a:solidFill>
                <a:effectLst/>
                <a:ea typeface="Calibri" panose="020F0502020204030204" pitchFamily="34" charset="0"/>
                <a:cs typeface="Times New Roman" panose="02020603050405020304" pitchFamily="18" charset="0"/>
              </a:rPr>
              <a:t>Seek the best for others before thinking of my own needs as referenced in Ephesians 4:32, “And be kind to one another, tenderhearted, forgiving one another, even as God in Christ forgave you.”</a:t>
            </a:r>
          </a:p>
          <a:p>
            <a:pPr marL="0" indent="0">
              <a:lnSpc>
                <a:spcPct val="107000"/>
              </a:lnSpc>
              <a:spcBef>
                <a:spcPts val="0"/>
              </a:spcBef>
              <a:buNone/>
            </a:pPr>
            <a:endParaRPr lang="en-US" sz="2200" dirty="0">
              <a:effectLst/>
              <a:highlight>
                <a:srgbClr val="FFFF00"/>
              </a:highlight>
              <a:ea typeface="Calibri" panose="020F0502020204030204" pitchFamily="34" charset="0"/>
              <a:cs typeface="Times New Roman" panose="02020603050405020304" pitchFamily="18" charset="0"/>
            </a:endParaRPr>
          </a:p>
          <a:p>
            <a:pPr marL="0" indent="0">
              <a:lnSpc>
                <a:spcPct val="107000"/>
              </a:lnSpc>
              <a:spcBef>
                <a:spcPts val="0"/>
              </a:spcBef>
              <a:buNone/>
            </a:pPr>
            <a:r>
              <a:rPr lang="en-US" sz="2200" dirty="0">
                <a:highlight>
                  <a:srgbClr val="FFFF00"/>
                </a:highlight>
                <a:ea typeface="Calibri" panose="020F0502020204030204" pitchFamily="34" charset="0"/>
                <a:cs typeface="Times New Roman" panose="02020603050405020304" pitchFamily="18" charset="0"/>
              </a:rPr>
              <a:t>Library agreed to add:</a:t>
            </a:r>
          </a:p>
          <a:p>
            <a:pPr marL="0" indent="0">
              <a:lnSpc>
                <a:spcPct val="107000"/>
              </a:lnSpc>
              <a:spcBef>
                <a:spcPts val="0"/>
              </a:spcBef>
              <a:buNone/>
            </a:pPr>
            <a:endParaRPr lang="en-US" sz="2200" dirty="0">
              <a:solidFill>
                <a:schemeClr val="bg2"/>
              </a:solidFill>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200" dirty="0">
                <a:solidFill>
                  <a:srgbClr val="FFFF00"/>
                </a:solidFill>
                <a:effectLst/>
                <a:ea typeface="Calibri" panose="020F0502020204030204" pitchFamily="34" charset="0"/>
                <a:cs typeface="Times New Roman" panose="02020603050405020304" pitchFamily="18" charset="0"/>
              </a:rPr>
              <a:t>Collaboration</a:t>
            </a:r>
            <a:r>
              <a:rPr lang="en-US" sz="2200" dirty="0">
                <a:solidFill>
                  <a:schemeClr val="accent4"/>
                </a:solidFill>
                <a:effectLst/>
                <a:ea typeface="Calibri" panose="020F0502020204030204" pitchFamily="34" charset="0"/>
                <a:cs typeface="Times New Roman" panose="02020603050405020304" pitchFamily="18" charset="0"/>
              </a:rPr>
              <a:t>: </a:t>
            </a:r>
            <a:r>
              <a:rPr lang="en-US" sz="2200" dirty="0">
                <a:solidFill>
                  <a:schemeClr val="bg1"/>
                </a:solidFill>
                <a:effectLst/>
                <a:ea typeface="Calibri" panose="020F0502020204030204" pitchFamily="34" charset="0"/>
                <a:cs typeface="Times New Roman" panose="02020603050405020304" pitchFamily="18" charset="0"/>
              </a:rPr>
              <a:t>Work as a team to build consensus, deliver optimum service and resources, solve problems, and accomplish common goals</a:t>
            </a:r>
          </a:p>
          <a:p>
            <a:pPr marL="0" marR="0" lvl="0" indent="0">
              <a:lnSpc>
                <a:spcPct val="107000"/>
              </a:lnSpc>
              <a:spcBef>
                <a:spcPts val="0"/>
              </a:spcBef>
              <a:spcAft>
                <a:spcPts val="0"/>
              </a:spcAft>
              <a:buNone/>
            </a:pPr>
            <a:endParaRPr lang="en-US" sz="2200" dirty="0">
              <a:solidFill>
                <a:schemeClr val="bg1"/>
              </a:solidFill>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200" dirty="0">
                <a:solidFill>
                  <a:srgbClr val="FFFF00"/>
                </a:solidFill>
                <a:effectLst/>
                <a:ea typeface="Calibri" panose="020F0502020204030204" pitchFamily="34" charset="0"/>
                <a:cs typeface="Times New Roman" panose="02020603050405020304" pitchFamily="18" charset="0"/>
              </a:rPr>
              <a:t>Competency</a:t>
            </a:r>
            <a:r>
              <a:rPr lang="en-US" sz="2200" dirty="0">
                <a:solidFill>
                  <a:schemeClr val="accent4"/>
                </a:solidFill>
                <a:effectLst/>
                <a:ea typeface="Calibri" panose="020F0502020204030204" pitchFamily="34" charset="0"/>
                <a:cs typeface="Times New Roman" panose="02020603050405020304" pitchFamily="18" charset="0"/>
              </a:rPr>
              <a:t>:</a:t>
            </a:r>
            <a:r>
              <a:rPr lang="en-US" sz="2200" dirty="0">
                <a:solidFill>
                  <a:schemeClr val="accent5"/>
                </a:solidFill>
                <a:effectLst/>
                <a:ea typeface="Calibri" panose="020F0502020204030204" pitchFamily="34" charset="0"/>
                <a:cs typeface="Times New Roman" panose="02020603050405020304" pitchFamily="18" charset="0"/>
              </a:rPr>
              <a:t> </a:t>
            </a:r>
            <a:r>
              <a:rPr lang="en-US" sz="2200" dirty="0">
                <a:solidFill>
                  <a:schemeClr val="bg1"/>
                </a:solidFill>
                <a:effectLst/>
                <a:ea typeface="Calibri" panose="020F0502020204030204" pitchFamily="34" charset="0"/>
                <a:cs typeface="Times New Roman" panose="02020603050405020304" pitchFamily="18" charset="0"/>
              </a:rPr>
              <a:t>Critical thinking/problem solving; teamwork/collaboration, professionalism/work ethic; oral/written communication. Professionally trained personnel to meet the social needs and academic goals of the library.</a:t>
            </a:r>
          </a:p>
          <a:p>
            <a:pPr marL="0" marR="0" lvl="0" indent="0">
              <a:lnSpc>
                <a:spcPct val="107000"/>
              </a:lnSpc>
              <a:spcBef>
                <a:spcPts val="0"/>
              </a:spcBef>
              <a:spcAft>
                <a:spcPts val="0"/>
              </a:spcAft>
              <a:buNone/>
            </a:pPr>
            <a:endParaRPr lang="en-US" sz="2200" dirty="0">
              <a:solidFill>
                <a:schemeClr val="bg1"/>
              </a:solidFill>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200" dirty="0">
                <a:solidFill>
                  <a:srgbClr val="FFFF00"/>
                </a:solidFill>
                <a:effectLst/>
                <a:ea typeface="Calibri" panose="020F0502020204030204" pitchFamily="34" charset="0"/>
                <a:cs typeface="Times New Roman" panose="02020603050405020304" pitchFamily="18" charset="0"/>
              </a:rPr>
              <a:t>Hospitality</a:t>
            </a:r>
            <a:r>
              <a:rPr lang="en-US" sz="2200" dirty="0">
                <a:solidFill>
                  <a:schemeClr val="bg1"/>
                </a:solidFill>
                <a:effectLst/>
                <a:ea typeface="Calibri" panose="020F0502020204030204" pitchFamily="34" charset="0"/>
                <a:cs typeface="Times New Roman" panose="02020603050405020304" pitchFamily="18" charset="0"/>
              </a:rPr>
              <a:t>: </a:t>
            </a:r>
            <a:r>
              <a:rPr lang="en-US" sz="2200" b="0" i="0" dirty="0">
                <a:solidFill>
                  <a:schemeClr val="bg1"/>
                </a:solidFill>
                <a:effectLst/>
              </a:rPr>
              <a:t> Friendly and generous reception and entertainment of guests, visitors, or strangers. </a:t>
            </a:r>
          </a:p>
          <a:p>
            <a:pPr marL="0" marR="0" lvl="0" indent="0">
              <a:lnSpc>
                <a:spcPct val="107000"/>
              </a:lnSpc>
              <a:spcBef>
                <a:spcPts val="0"/>
              </a:spcBef>
              <a:spcAft>
                <a:spcPts val="0"/>
              </a:spcAft>
              <a:buNone/>
            </a:pPr>
            <a:endParaRPr lang="en-US" sz="2200" dirty="0">
              <a:solidFill>
                <a:schemeClr val="bg1"/>
              </a:solidFill>
              <a:ea typeface="Calibri" panose="020F0502020204030204" pitchFamily="34" charset="0"/>
              <a:cs typeface="Times New Roman" panose="02020603050405020304" pitchFamily="18" charset="0"/>
            </a:endParaRPr>
          </a:p>
          <a:p>
            <a:pPr marL="0" indent="0">
              <a:buNone/>
            </a:pPr>
            <a:endParaRPr lang="en-US" sz="1800" dirty="0"/>
          </a:p>
        </p:txBody>
      </p:sp>
      <p:pic>
        <p:nvPicPr>
          <p:cNvPr id="4" name="Picture 3">
            <a:extLst>
              <a:ext uri="{FF2B5EF4-FFF2-40B4-BE49-F238E27FC236}">
                <a16:creationId xmlns:a16="http://schemas.microsoft.com/office/drawing/2014/main" id="{FBC0F33B-AB25-61FE-F193-97B1CAA5068C}"/>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3588528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43AC1-7FEF-450C-5FB1-66E2E6686D19}"/>
              </a:ext>
            </a:extLst>
          </p:cNvPr>
          <p:cNvSpPr>
            <a:spLocks noGrp="1"/>
          </p:cNvSpPr>
          <p:nvPr>
            <p:ph type="title"/>
          </p:nvPr>
        </p:nvSpPr>
        <p:spPr>
          <a:xfrm>
            <a:off x="838200" y="365125"/>
            <a:ext cx="10515600" cy="1555115"/>
          </a:xfrm>
        </p:spPr>
        <p:txBody>
          <a:bodyPr>
            <a:normAutofit/>
          </a:bodyPr>
          <a:lstStyle/>
          <a:p>
            <a:r>
              <a:rPr lang="en-US" b="1" dirty="0">
                <a:solidFill>
                  <a:schemeClr val="bg1"/>
                </a:solidFill>
              </a:rPr>
              <a:t>SUMMARY</a:t>
            </a:r>
            <a:br>
              <a:rPr lang="en-US" dirty="0"/>
            </a:br>
            <a:r>
              <a:rPr lang="en-US" dirty="0"/>
              <a:t> </a:t>
            </a:r>
            <a:r>
              <a:rPr lang="en-US" sz="1100" b="1" dirty="0"/>
              <a:t>Source: </a:t>
            </a:r>
            <a:r>
              <a:rPr lang="en-US" sz="1100" dirty="0"/>
              <a:t>https://www.batonglobal.com/post/how-to-write-mission-vision-and-values-statements-with-examples</a:t>
            </a:r>
          </a:p>
        </p:txBody>
      </p:sp>
      <p:pic>
        <p:nvPicPr>
          <p:cNvPr id="1026" name="Picture 2">
            <a:extLst>
              <a:ext uri="{FF2B5EF4-FFF2-40B4-BE49-F238E27FC236}">
                <a16:creationId xmlns:a16="http://schemas.microsoft.com/office/drawing/2014/main" id="{37E988FB-9B61-994D-489F-6FD1F9A3855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9199" y="1821153"/>
            <a:ext cx="8600439" cy="476316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2E70650D-E2FC-A868-3852-3FDC9B6B6DF0}"/>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400880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383D8-CD88-3CDB-B318-C3B937422C1B}"/>
              </a:ext>
            </a:extLst>
          </p:cNvPr>
          <p:cNvSpPr>
            <a:spLocks noGrp="1"/>
          </p:cNvSpPr>
          <p:nvPr>
            <p:ph type="title"/>
          </p:nvPr>
        </p:nvSpPr>
        <p:spPr/>
        <p:txBody>
          <a:bodyPr/>
          <a:lstStyle/>
          <a:p>
            <a:r>
              <a:rPr lang="en-US" b="1" dirty="0">
                <a:solidFill>
                  <a:schemeClr val="bg1"/>
                </a:solidFill>
              </a:rPr>
              <a:t>WHY ARTICULATE VALUES</a:t>
            </a:r>
            <a:r>
              <a:rPr lang="en-US" dirty="0">
                <a:solidFill>
                  <a:schemeClr val="bg1"/>
                </a:solidFill>
              </a:rPr>
              <a:t>?</a:t>
            </a:r>
          </a:p>
        </p:txBody>
      </p:sp>
      <p:sp>
        <p:nvSpPr>
          <p:cNvPr id="3" name="Content Placeholder 2">
            <a:extLst>
              <a:ext uri="{FF2B5EF4-FFF2-40B4-BE49-F238E27FC236}">
                <a16:creationId xmlns:a16="http://schemas.microsoft.com/office/drawing/2014/main" id="{2B712870-95EC-A465-2404-E6FEB0A89EF1}"/>
              </a:ext>
            </a:extLst>
          </p:cNvPr>
          <p:cNvSpPr>
            <a:spLocks noGrp="1"/>
          </p:cNvSpPr>
          <p:nvPr>
            <p:ph idx="1"/>
          </p:nvPr>
        </p:nvSpPr>
        <p:spPr>
          <a:xfrm>
            <a:off x="0" y="1581150"/>
            <a:ext cx="11353800" cy="4595813"/>
          </a:xfrm>
        </p:spPr>
        <p:txBody>
          <a:bodyPr>
            <a:normAutofit/>
          </a:bodyPr>
          <a:lstStyle/>
          <a:p>
            <a:pPr>
              <a:buFont typeface="Wingdings" panose="05000000000000000000" pitchFamily="2" charset="2"/>
              <a:buChar char="Ø"/>
            </a:pPr>
            <a:r>
              <a:rPr lang="en-US" dirty="0">
                <a:solidFill>
                  <a:schemeClr val="bg1"/>
                </a:solidFill>
              </a:rPr>
              <a:t>80% of employees find it extremely important to work with an organization that has a defined set of values.</a:t>
            </a:r>
          </a:p>
          <a:p>
            <a:pPr>
              <a:buFont typeface="Wingdings" panose="05000000000000000000" pitchFamily="2" charset="2"/>
              <a:buChar char="Ø"/>
            </a:pPr>
            <a:r>
              <a:rPr lang="en-US" dirty="0">
                <a:solidFill>
                  <a:schemeClr val="bg1"/>
                </a:solidFill>
              </a:rPr>
              <a:t>62% of employees surveyed work for an employer with a value statement</a:t>
            </a:r>
          </a:p>
          <a:p>
            <a:pPr>
              <a:buFont typeface="Wingdings" panose="05000000000000000000" pitchFamily="2" charset="2"/>
              <a:buChar char="Ø"/>
            </a:pPr>
            <a:r>
              <a:rPr lang="en-US" dirty="0">
                <a:solidFill>
                  <a:schemeClr val="bg1"/>
                </a:solidFill>
              </a:rPr>
              <a:t>Only 39% of those employers publicly share their values (Perry, 2023).</a:t>
            </a:r>
          </a:p>
          <a:p>
            <a:pPr>
              <a:buFont typeface="Wingdings" panose="05000000000000000000" pitchFamily="2" charset="2"/>
              <a:buChar char="Ø"/>
            </a:pPr>
            <a:r>
              <a:rPr lang="en-US" dirty="0">
                <a:solidFill>
                  <a:schemeClr val="bg1"/>
                </a:solidFill>
              </a:rPr>
              <a:t>Explicit. May be assumed and taken for granted. </a:t>
            </a:r>
          </a:p>
          <a:p>
            <a:pPr>
              <a:buFont typeface="Wingdings" panose="05000000000000000000" pitchFamily="2" charset="2"/>
              <a:buChar char="Ø"/>
            </a:pPr>
            <a:r>
              <a:rPr lang="en-US" b="0" i="0" dirty="0">
                <a:solidFill>
                  <a:schemeClr val="bg1"/>
                </a:solidFill>
                <a:effectLst/>
                <a:latin typeface="ibm-plex-sans"/>
              </a:rPr>
              <a:t>Builds community, internally and externally. </a:t>
            </a:r>
          </a:p>
          <a:p>
            <a:pPr>
              <a:buFont typeface="Wingdings" panose="05000000000000000000" pitchFamily="2" charset="2"/>
              <a:buChar char="Ø"/>
            </a:pPr>
            <a:r>
              <a:rPr lang="en-US" dirty="0">
                <a:solidFill>
                  <a:schemeClr val="bg1"/>
                </a:solidFill>
              </a:rPr>
              <a:t>Provides guidance for decision-making.</a:t>
            </a:r>
          </a:p>
          <a:p>
            <a:pPr>
              <a:buFont typeface="Wingdings" panose="05000000000000000000" pitchFamily="2" charset="2"/>
              <a:buChar char="Ø"/>
            </a:pPr>
            <a:r>
              <a:rPr lang="en-US" b="0" i="0" dirty="0">
                <a:solidFill>
                  <a:schemeClr val="bg1"/>
                </a:solidFill>
                <a:effectLst/>
                <a:latin typeface="founders-grotesk"/>
              </a:rPr>
              <a:t>Serves as a social contract.</a:t>
            </a:r>
          </a:p>
          <a:p>
            <a:pPr>
              <a:buFont typeface="Wingdings" panose="05000000000000000000" pitchFamily="2" charset="2"/>
              <a:buChar char="Ø"/>
            </a:pPr>
            <a:r>
              <a:rPr lang="en-US" dirty="0">
                <a:solidFill>
                  <a:schemeClr val="bg1"/>
                </a:solidFill>
              </a:rPr>
              <a:t>BUT THERE IS MORE...</a:t>
            </a:r>
          </a:p>
          <a:p>
            <a:endParaRPr lang="en-US" sz="2000" dirty="0">
              <a:solidFill>
                <a:schemeClr val="bg1"/>
              </a:solidFill>
            </a:endParaRPr>
          </a:p>
          <a:p>
            <a:endParaRPr lang="en-US" b="0" i="0" dirty="0">
              <a:solidFill>
                <a:schemeClr val="bg1"/>
              </a:solidFill>
              <a:effectLst/>
              <a:latin typeface="founders-grotesk"/>
            </a:endParaRPr>
          </a:p>
          <a:p>
            <a:endParaRPr lang="en-US" b="0" i="0" dirty="0">
              <a:solidFill>
                <a:srgbClr val="001B40"/>
              </a:solidFill>
              <a:effectLst/>
              <a:latin typeface="founders-grotesk"/>
            </a:endParaRPr>
          </a:p>
          <a:p>
            <a:endParaRPr lang="en-US" b="0" i="0" dirty="0">
              <a:solidFill>
                <a:srgbClr val="001B40"/>
              </a:solidFill>
              <a:effectLst/>
              <a:latin typeface="ibm-plex-sans"/>
            </a:endParaRPr>
          </a:p>
        </p:txBody>
      </p:sp>
      <p:pic>
        <p:nvPicPr>
          <p:cNvPr id="4" name="Picture 3">
            <a:extLst>
              <a:ext uri="{FF2B5EF4-FFF2-40B4-BE49-F238E27FC236}">
                <a16:creationId xmlns:a16="http://schemas.microsoft.com/office/drawing/2014/main" id="{8E7F88FC-1B5A-7051-36A8-B03CDCF453CF}"/>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340400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8FCE-2AB3-59BB-5C76-9E86D5154ECF}"/>
              </a:ext>
            </a:extLst>
          </p:cNvPr>
          <p:cNvSpPr>
            <a:spLocks noGrp="1"/>
          </p:cNvSpPr>
          <p:nvPr>
            <p:ph type="title"/>
          </p:nvPr>
        </p:nvSpPr>
        <p:spPr/>
        <p:txBody>
          <a:bodyPr/>
          <a:lstStyle/>
          <a:p>
            <a:r>
              <a:rPr lang="en-US" b="1" dirty="0">
                <a:solidFill>
                  <a:schemeClr val="bg1"/>
                </a:solidFill>
              </a:rPr>
              <a:t>VALUES: TIMELY OR TIMELESS</a:t>
            </a:r>
            <a:r>
              <a:rPr lang="en-US" dirty="0">
                <a:solidFill>
                  <a:schemeClr val="bg1"/>
                </a:solidFill>
              </a:rPr>
              <a:t>?</a:t>
            </a:r>
          </a:p>
        </p:txBody>
      </p:sp>
      <p:pic>
        <p:nvPicPr>
          <p:cNvPr id="1026" name="Picture 2" descr="Vision and mission statements, core values - Wind4Change">
            <a:extLst>
              <a:ext uri="{FF2B5EF4-FFF2-40B4-BE49-F238E27FC236}">
                <a16:creationId xmlns:a16="http://schemas.microsoft.com/office/drawing/2014/main" id="{D352F90D-A590-1C68-86BC-6507FE5EBB5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73087" y="1865745"/>
            <a:ext cx="3989899" cy="383309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D9A3AB79-656A-9A68-AC07-FF641DB209B2}"/>
              </a:ext>
            </a:extLst>
          </p:cNvPr>
          <p:cNvPicPr>
            <a:picLocks noChangeAspect="1"/>
          </p:cNvPicPr>
          <p:nvPr/>
        </p:nvPicPr>
        <p:blipFill>
          <a:blip r:embed="rId4"/>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992514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CD87A-2D2D-06CC-5C48-0C01438A022A}"/>
              </a:ext>
            </a:extLst>
          </p:cNvPr>
          <p:cNvSpPr>
            <a:spLocks noGrp="1"/>
          </p:cNvSpPr>
          <p:nvPr>
            <p:ph type="title"/>
          </p:nvPr>
        </p:nvSpPr>
        <p:spPr/>
        <p:txBody>
          <a:bodyPr/>
          <a:lstStyle/>
          <a:p>
            <a:r>
              <a:rPr lang="en-US" dirty="0">
                <a:solidFill>
                  <a:schemeClr val="bg1"/>
                </a:solidFill>
              </a:rPr>
              <a:t>WHY ARTICULATE VALUES?</a:t>
            </a:r>
          </a:p>
        </p:txBody>
      </p:sp>
      <p:sp>
        <p:nvSpPr>
          <p:cNvPr id="3" name="Content Placeholder 2">
            <a:extLst>
              <a:ext uri="{FF2B5EF4-FFF2-40B4-BE49-F238E27FC236}">
                <a16:creationId xmlns:a16="http://schemas.microsoft.com/office/drawing/2014/main" id="{B3E44397-8BF9-4E89-EBC8-03004644E612}"/>
              </a:ext>
            </a:extLst>
          </p:cNvPr>
          <p:cNvSpPr>
            <a:spLocks noGrp="1"/>
          </p:cNvSpPr>
          <p:nvPr>
            <p:ph idx="1"/>
          </p:nvPr>
        </p:nvSpPr>
        <p:spPr/>
        <p:txBody>
          <a:bodyPr>
            <a:normAutofit/>
          </a:bodyPr>
          <a:lstStyle/>
          <a:p>
            <a:r>
              <a:rPr lang="en-US" dirty="0">
                <a:solidFill>
                  <a:schemeClr val="bg1"/>
                </a:solidFill>
              </a:rPr>
              <a:t>Social contract or sociality : The broad range of ways humans interact with one another, form relationships, and engage in collective activities.</a:t>
            </a:r>
          </a:p>
          <a:p>
            <a:pPr marL="0" indent="0">
              <a:buNone/>
            </a:pPr>
            <a:endParaRPr lang="en-US" dirty="0">
              <a:solidFill>
                <a:schemeClr val="bg1"/>
              </a:solidFill>
            </a:endParaRPr>
          </a:p>
          <a:p>
            <a:r>
              <a:rPr lang="en-US" dirty="0">
                <a:solidFill>
                  <a:schemeClr val="bg1"/>
                </a:solidFill>
              </a:rPr>
              <a:t>QUESTION:  Do we act based on personal reasons (I-mode) or are there times when we act with a shared intention (We-mode)?</a:t>
            </a:r>
          </a:p>
          <a:p>
            <a:endParaRPr lang="en-US" dirty="0">
              <a:solidFill>
                <a:schemeClr val="bg1"/>
              </a:solidFill>
            </a:endParaRPr>
          </a:p>
          <a:p>
            <a:r>
              <a:rPr lang="en-US" dirty="0">
                <a:solidFill>
                  <a:schemeClr val="bg1"/>
                </a:solidFill>
              </a:rPr>
              <a:t>2 Peter provides one framework or set of lens through which we can answer this question.</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051645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9C553-EEE9-F4FF-9EAC-FCDA3E084302}"/>
              </a:ext>
            </a:extLst>
          </p:cNvPr>
          <p:cNvSpPr>
            <a:spLocks noGrp="1"/>
          </p:cNvSpPr>
          <p:nvPr>
            <p:ph type="title"/>
          </p:nvPr>
        </p:nvSpPr>
        <p:spPr/>
        <p:txBody>
          <a:bodyPr>
            <a:normAutofit/>
          </a:bodyPr>
          <a:lstStyle/>
          <a:p>
            <a:r>
              <a:rPr lang="en-US" b="1" dirty="0">
                <a:solidFill>
                  <a:schemeClr val="bg1"/>
                </a:solidFill>
              </a:rPr>
              <a:t>2 Peter 1: </a:t>
            </a:r>
            <a:r>
              <a:rPr lang="en-US" sz="4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Community Identity--Discipleship</a:t>
            </a:r>
            <a:endParaRPr lang="en-US" b="1" dirty="0">
              <a:solidFill>
                <a:schemeClr val="bg1"/>
              </a:solidFill>
            </a:endParaRPr>
          </a:p>
        </p:txBody>
      </p:sp>
      <p:sp>
        <p:nvSpPr>
          <p:cNvPr id="3" name="Content Placeholder 2">
            <a:extLst>
              <a:ext uri="{FF2B5EF4-FFF2-40B4-BE49-F238E27FC236}">
                <a16:creationId xmlns:a16="http://schemas.microsoft.com/office/drawing/2014/main" id="{78D0BC10-AE08-4519-92B6-DA8FBC2FA821}"/>
              </a:ext>
            </a:extLst>
          </p:cNvPr>
          <p:cNvSpPr>
            <a:spLocks noGrp="1"/>
          </p:cNvSpPr>
          <p:nvPr>
            <p:ph idx="1"/>
          </p:nvPr>
        </p:nvSpPr>
        <p:spPr>
          <a:xfrm>
            <a:off x="675640" y="1744345"/>
            <a:ext cx="10515600" cy="4351338"/>
          </a:xfrm>
        </p:spPr>
        <p:txBody>
          <a:bodyPr>
            <a:normAutofit/>
          </a:bodyPr>
          <a:lstStyle/>
          <a:p>
            <a:pPr marL="742950" marR="0" lvl="1" indent="-285750">
              <a:lnSpc>
                <a:spcPct val="107000"/>
              </a:lnSpc>
              <a:spcBef>
                <a:spcPts val="0"/>
              </a:spcBef>
              <a:spcAft>
                <a:spcPts val="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Divine omnibenevolence</a:t>
            </a:r>
          </a:p>
          <a:p>
            <a:pPr marL="742950" marR="0" lvl="1" indent="-285750">
              <a:lnSpc>
                <a:spcPct val="107000"/>
              </a:lnSpc>
              <a:spcBef>
                <a:spcPts val="0"/>
              </a:spcBef>
              <a:spcAft>
                <a:spcPts val="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Participating in the divine nature</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Sharing divine values, character traits</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Sharing the divine motivations	</a:t>
            </a:r>
          </a:p>
          <a:p>
            <a:pPr marL="742950" marR="0" lvl="1" indent="-285750">
              <a:lnSpc>
                <a:spcPct val="107000"/>
              </a:lnSpc>
              <a:spcBef>
                <a:spcPts val="0"/>
              </a:spcBef>
              <a:spcAft>
                <a:spcPts val="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Values/virtues of those who accept the call to discipleship.</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Affective habits of mind that find expression in all areas of living.</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Most reflective of common understandings of sociability</a:t>
            </a:r>
          </a:p>
          <a:p>
            <a:pPr marL="1143000" marR="0" lvl="2" indent="-228600">
              <a:lnSpc>
                <a:spcPct val="107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Love as habit of mind elevates sociability to valuing others as God values them.</a:t>
            </a:r>
          </a:p>
          <a:p>
            <a:pPr marL="742950" marR="0" lvl="1" indent="-285750">
              <a:lnSpc>
                <a:spcPct val="107000"/>
              </a:lnSpc>
              <a:spcBef>
                <a:spcPts val="0"/>
              </a:spcBef>
              <a:spcAft>
                <a:spcPts val="80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Reliable sources – Scriptures as light</a:t>
            </a:r>
          </a:p>
          <a:p>
            <a:pPr marL="0" indent="0">
              <a:buNone/>
            </a:pPr>
            <a:endParaRPr lang="en-US" dirty="0"/>
          </a:p>
        </p:txBody>
      </p:sp>
      <p:pic>
        <p:nvPicPr>
          <p:cNvPr id="4" name="Picture 3">
            <a:extLst>
              <a:ext uri="{FF2B5EF4-FFF2-40B4-BE49-F238E27FC236}">
                <a16:creationId xmlns:a16="http://schemas.microsoft.com/office/drawing/2014/main" id="{353419EA-8DAC-747F-11A2-24D98C8C1B35}"/>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757719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F521-E4F1-4C16-DB33-4D9329AA66F8}"/>
              </a:ext>
            </a:extLst>
          </p:cNvPr>
          <p:cNvSpPr>
            <a:spLocks noGrp="1"/>
          </p:cNvSpPr>
          <p:nvPr>
            <p:ph type="title"/>
          </p:nvPr>
        </p:nvSpPr>
        <p:spPr/>
        <p:txBody>
          <a:bodyPr/>
          <a:lstStyle/>
          <a:p>
            <a:r>
              <a:rPr lang="en-US" b="1" dirty="0">
                <a:solidFill>
                  <a:schemeClr val="bg1"/>
                </a:solidFill>
              </a:rPr>
              <a:t>2 Peter 2: </a:t>
            </a: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Threats to Community</a:t>
            </a:r>
            <a:endParaRPr lang="en-US" b="1" dirty="0">
              <a:solidFill>
                <a:schemeClr val="bg1"/>
              </a:solidFill>
            </a:endParaRPr>
          </a:p>
        </p:txBody>
      </p:sp>
      <p:sp>
        <p:nvSpPr>
          <p:cNvPr id="3" name="Content Placeholder 2">
            <a:extLst>
              <a:ext uri="{FF2B5EF4-FFF2-40B4-BE49-F238E27FC236}">
                <a16:creationId xmlns:a16="http://schemas.microsoft.com/office/drawing/2014/main" id="{E4B4EBA0-A8BD-9142-7384-2E3AD5E8B1F7}"/>
              </a:ext>
            </a:extLst>
          </p:cNvPr>
          <p:cNvSpPr>
            <a:spLocks noGrp="1"/>
          </p:cNvSpPr>
          <p:nvPr>
            <p:ph idx="1"/>
          </p:nvPr>
        </p:nvSpPr>
        <p:spPr/>
        <p:txBody>
          <a:bodyPr>
            <a:normAutofit lnSpcReduction="10000"/>
          </a:bodyPr>
          <a:lstStyle/>
          <a:p>
            <a:pPr marL="742950" marR="0" lvl="1" indent="-285750">
              <a:lnSpc>
                <a:spcPct val="107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Greed</a:t>
            </a:r>
          </a:p>
          <a:p>
            <a:pPr marL="742950" marR="0" lvl="1" indent="-285750">
              <a:lnSpc>
                <a:spcPct val="107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Oppression</a:t>
            </a:r>
          </a:p>
          <a:p>
            <a:pPr marL="742950" marR="0" lvl="1" indent="-285750">
              <a:lnSpc>
                <a:spcPct val="107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Addiction</a:t>
            </a:r>
          </a:p>
          <a:p>
            <a:pPr marL="742950" marR="0" lvl="1" indent="-285750">
              <a:lnSpc>
                <a:spcPct val="107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Accountability</a:t>
            </a:r>
          </a:p>
          <a:p>
            <a:pPr marL="1143000" marR="0" lvl="2" indent="-228600">
              <a:lnSpc>
                <a:spcPct val="107000"/>
              </a:lnSpc>
              <a:spcBef>
                <a:spcPts val="0"/>
              </a:spcBef>
              <a:spcAft>
                <a:spcPts val="0"/>
              </a:spcAft>
              <a:buFont typeface="+mj-lt"/>
              <a:buAutoNum type="roman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Influencers who incite to vices cannot escape accountability in the judgment.</a:t>
            </a:r>
          </a:p>
          <a:p>
            <a:pPr marL="1143000" marR="0" lvl="2" indent="-228600">
              <a:lnSpc>
                <a:spcPct val="107000"/>
              </a:lnSpc>
              <a:spcBef>
                <a:spcPts val="0"/>
              </a:spcBef>
              <a:spcAft>
                <a:spcPts val="800"/>
              </a:spcAft>
              <a:buFont typeface="+mj-lt"/>
              <a:buAutoNum type="roman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God knows how to keep the godly safe from these influencers.</a:t>
            </a:r>
          </a:p>
          <a:p>
            <a:endParaRPr lang="en-US" dirty="0"/>
          </a:p>
        </p:txBody>
      </p:sp>
      <p:pic>
        <p:nvPicPr>
          <p:cNvPr id="4" name="Picture 3">
            <a:extLst>
              <a:ext uri="{FF2B5EF4-FFF2-40B4-BE49-F238E27FC236}">
                <a16:creationId xmlns:a16="http://schemas.microsoft.com/office/drawing/2014/main" id="{1C1EDD89-AEAE-DB24-D869-DC586AB870E0}"/>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392182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ABF2E-26DE-5705-8669-3231A71415F8}"/>
              </a:ext>
            </a:extLst>
          </p:cNvPr>
          <p:cNvSpPr>
            <a:spLocks noGrp="1"/>
          </p:cNvSpPr>
          <p:nvPr>
            <p:ph type="title"/>
          </p:nvPr>
        </p:nvSpPr>
        <p:spPr/>
        <p:txBody>
          <a:bodyPr/>
          <a:lstStyle/>
          <a:p>
            <a:r>
              <a:rPr lang="en-US" kern="100" dirty="0">
                <a:solidFill>
                  <a:schemeClr val="bg1"/>
                </a:solidFill>
                <a:latin typeface="Calibri" panose="020F0502020204030204" pitchFamily="34" charset="0"/>
                <a:cs typeface="Times New Roman" panose="02020603050405020304" pitchFamily="18" charset="0"/>
              </a:rPr>
              <a:t>2 Peter 3: It Makes a Difference</a:t>
            </a:r>
          </a:p>
        </p:txBody>
      </p:sp>
      <p:sp>
        <p:nvSpPr>
          <p:cNvPr id="3" name="Content Placeholder 2">
            <a:extLst>
              <a:ext uri="{FF2B5EF4-FFF2-40B4-BE49-F238E27FC236}">
                <a16:creationId xmlns:a16="http://schemas.microsoft.com/office/drawing/2014/main" id="{1B480E7A-9677-3424-345D-7A0204274F31}"/>
              </a:ext>
            </a:extLst>
          </p:cNvPr>
          <p:cNvSpPr>
            <a:spLocks noGrp="1"/>
          </p:cNvSpPr>
          <p:nvPr>
            <p:ph idx="1"/>
          </p:nvPr>
        </p:nvSpPr>
        <p:spPr/>
        <p:txBody>
          <a:bodyPr/>
          <a:lstStyle/>
          <a:p>
            <a:pPr marL="742950" marR="0" lvl="1" indent="-285750">
              <a:lnSpc>
                <a:spcPct val="150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Inevitability—the earth will be cleansed of all that is evil</a:t>
            </a:r>
          </a:p>
          <a:p>
            <a:pPr marL="742950" marR="0" lvl="1" indent="-285750">
              <a:lnSpc>
                <a:spcPct val="150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Outcome: a place where righteousness dwells</a:t>
            </a:r>
          </a:p>
          <a:p>
            <a:pPr marL="742950" marR="0" lvl="1" indent="-285750">
              <a:lnSpc>
                <a:spcPct val="150000"/>
              </a:lnSpc>
              <a:spcBef>
                <a:spcPts val="0"/>
              </a:spcBef>
              <a:spcAft>
                <a:spcPts val="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God’s Patience = opportunities for salvation</a:t>
            </a:r>
          </a:p>
          <a:p>
            <a:pPr marL="742950" marR="0" lvl="1" indent="-285750">
              <a:lnSpc>
                <a:spcPct val="150000"/>
              </a:lnSpc>
              <a:spcBef>
                <a:spcPts val="0"/>
              </a:spcBef>
              <a:spcAft>
                <a:spcPts val="800"/>
              </a:spcAft>
              <a:buFont typeface="+mj-lt"/>
              <a:buAutoNum type="alphaLcPeriod"/>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Stay safe and grow in grace and knowledge of Jesus</a:t>
            </a:r>
          </a:p>
          <a:p>
            <a:endParaRPr lang="en-US" dirty="0"/>
          </a:p>
        </p:txBody>
      </p:sp>
      <p:pic>
        <p:nvPicPr>
          <p:cNvPr id="4" name="Picture 3">
            <a:extLst>
              <a:ext uri="{FF2B5EF4-FFF2-40B4-BE49-F238E27FC236}">
                <a16:creationId xmlns:a16="http://schemas.microsoft.com/office/drawing/2014/main" id="{239CF197-06C3-8A17-20F3-A018ADA9D484}"/>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009001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199DA-26D5-74BD-D66B-A602F96BAB83}"/>
              </a:ext>
            </a:extLst>
          </p:cNvPr>
          <p:cNvSpPr>
            <a:spLocks noGrp="1"/>
          </p:cNvSpPr>
          <p:nvPr>
            <p:ph type="title"/>
          </p:nvPr>
        </p:nvSpPr>
        <p:spPr/>
        <p:txBody>
          <a:bodyPr/>
          <a:lstStyle/>
          <a:p>
            <a:r>
              <a:rPr lang="en-US" kern="100" dirty="0">
                <a:solidFill>
                  <a:schemeClr val="bg1"/>
                </a:solidFill>
                <a:latin typeface="Calibri" panose="020F0502020204030204" pitchFamily="34" charset="0"/>
                <a:cs typeface="Times New Roman" panose="02020603050405020304" pitchFamily="18" charset="0"/>
              </a:rPr>
              <a:t>Making Sense of Discipleship</a:t>
            </a:r>
          </a:p>
        </p:txBody>
      </p:sp>
      <p:sp>
        <p:nvSpPr>
          <p:cNvPr id="3" name="Content Placeholder 2">
            <a:extLst>
              <a:ext uri="{FF2B5EF4-FFF2-40B4-BE49-F238E27FC236}">
                <a16:creationId xmlns:a16="http://schemas.microsoft.com/office/drawing/2014/main" id="{B04E52D5-115F-CDA8-4634-AE7754F0395D}"/>
              </a:ext>
            </a:extLst>
          </p:cNvPr>
          <p:cNvSpPr>
            <a:spLocks noGrp="1"/>
          </p:cNvSpPr>
          <p:nvPr>
            <p:ph idx="1"/>
          </p:nvPr>
        </p:nvSpPr>
        <p:spPr/>
        <p:txBody>
          <a:bodyPr/>
          <a:lstStyle/>
          <a:p>
            <a:pPr marL="0" indent="0">
              <a:lnSpc>
                <a:spcPct val="200000"/>
              </a:lnSpc>
              <a:buNone/>
            </a:pPr>
            <a:r>
              <a:rPr lang="en-US" sz="3200" dirty="0">
                <a:solidFill>
                  <a:schemeClr val="bg1"/>
                </a:solidFill>
              </a:rPr>
              <a:t>Metaphors from the contemporary culture</a:t>
            </a:r>
          </a:p>
          <a:p>
            <a:pPr marL="742950" marR="0" lvl="1" indent="-285750">
              <a:lnSpc>
                <a:spcPct val="107000"/>
              </a:lnSpc>
              <a:spcBef>
                <a:spcPts val="0"/>
              </a:spcBef>
              <a:spcAft>
                <a:spcPts val="0"/>
              </a:spcAft>
              <a:buFont typeface="+mj-lt"/>
              <a:buAutoNum type="alphaLcPeriod"/>
            </a:pP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Early Church – Slavery “defining moment: </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purchased</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by the Blood of the Lamb, </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redeemed</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p>
          <a:p>
            <a:pPr marL="742950" marR="0" lvl="1" indent="-285750">
              <a:lnSpc>
                <a:spcPct val="107000"/>
              </a:lnSpc>
              <a:spcBef>
                <a:spcPts val="0"/>
              </a:spcBef>
              <a:spcAft>
                <a:spcPts val="0"/>
              </a:spcAft>
              <a:buFont typeface="+mj-lt"/>
              <a:buAutoNum type="alphaLcPeriod"/>
            </a:pP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Reformation Era – Warfare “defining moment: </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surrender</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 will to God, </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battle </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against sin”</a:t>
            </a:r>
          </a:p>
          <a:p>
            <a:pPr marL="742950" marR="0" lvl="1" indent="-285750">
              <a:lnSpc>
                <a:spcPct val="107000"/>
              </a:lnSpc>
              <a:spcBef>
                <a:spcPts val="0"/>
              </a:spcBef>
              <a:spcAft>
                <a:spcPts val="800"/>
              </a:spcAft>
              <a:buFont typeface="+mj-lt"/>
              <a:buAutoNum type="alphaLcPeriod"/>
            </a:pP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21</a:t>
            </a:r>
            <a:r>
              <a:rPr lang="en-US" sz="2800" kern="100"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Century – Sociality: “we-mode” vs. “I-mode” “defining moment: </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believe the promise</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and</a:t>
            </a:r>
            <a:r>
              <a:rPr lang="en-US" sz="2800"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escape</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from  corruption”</a:t>
            </a:r>
          </a:p>
          <a:p>
            <a:endParaRPr lang="en-US" dirty="0"/>
          </a:p>
        </p:txBody>
      </p:sp>
      <p:pic>
        <p:nvPicPr>
          <p:cNvPr id="4" name="Picture 3">
            <a:extLst>
              <a:ext uri="{FF2B5EF4-FFF2-40B4-BE49-F238E27FC236}">
                <a16:creationId xmlns:a16="http://schemas.microsoft.com/office/drawing/2014/main" id="{E8FA1C45-8910-D780-944A-BE7AAAACFFC2}"/>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887884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FD242-C2DE-8CFB-01E0-BA9F3EA83361}"/>
              </a:ext>
            </a:extLst>
          </p:cNvPr>
          <p:cNvSpPr>
            <a:spLocks noGrp="1"/>
          </p:cNvSpPr>
          <p:nvPr>
            <p:ph type="title"/>
          </p:nvPr>
        </p:nvSpPr>
        <p:spPr>
          <a:xfrm>
            <a:off x="790786" y="371898"/>
            <a:ext cx="10515600" cy="1325563"/>
          </a:xfrm>
        </p:spPr>
        <p:txBody>
          <a:bodyPr/>
          <a:lstStyle/>
          <a:p>
            <a:r>
              <a:rPr lang="en-US" kern="100" dirty="0">
                <a:solidFill>
                  <a:schemeClr val="bg1"/>
                </a:solidFill>
                <a:latin typeface="Calibri" panose="020F0502020204030204" pitchFamily="34" charset="0"/>
                <a:cs typeface="Times New Roman" panose="02020603050405020304" pitchFamily="18" charset="0"/>
              </a:rPr>
              <a:t>Framework for Disciples in the Workplace</a:t>
            </a:r>
          </a:p>
        </p:txBody>
      </p:sp>
      <p:sp>
        <p:nvSpPr>
          <p:cNvPr id="3" name="Content Placeholder 2">
            <a:extLst>
              <a:ext uri="{FF2B5EF4-FFF2-40B4-BE49-F238E27FC236}">
                <a16:creationId xmlns:a16="http://schemas.microsoft.com/office/drawing/2014/main" id="{87D37ED6-B38A-FB22-37F2-59CD13FE441B}"/>
              </a:ext>
            </a:extLst>
          </p:cNvPr>
          <p:cNvSpPr>
            <a:spLocks noGrp="1"/>
          </p:cNvSpPr>
          <p:nvPr>
            <p:ph idx="1"/>
          </p:nvPr>
        </p:nvSpPr>
        <p:spPr/>
        <p:txBody>
          <a:bodyPr/>
          <a:lstStyle/>
          <a:p>
            <a:pPr marL="742950" marR="0" lvl="1" indent="-285750">
              <a:lnSpc>
                <a:spcPct val="100000"/>
              </a:lnSpc>
              <a:spcBef>
                <a:spcPts val="0"/>
              </a:spcBef>
              <a:spcAft>
                <a:spcPts val="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Grow in </a:t>
            </a:r>
            <a:r>
              <a:rPr lang="en-US"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knowledge</a:t>
            </a: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of the heart of God</a:t>
            </a:r>
          </a:p>
          <a:p>
            <a:pPr marL="1143000" marR="0" lvl="2" indent="-228600">
              <a:lnSpc>
                <a:spcPct val="100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Relational</a:t>
            </a:r>
          </a:p>
          <a:p>
            <a:pPr marL="1143000" marR="0" lvl="2" indent="-228600">
              <a:lnSpc>
                <a:spcPct val="100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Performative</a:t>
            </a:r>
          </a:p>
          <a:p>
            <a:pPr marL="1143000" marR="0" lvl="2" indent="-228600">
              <a:lnSpc>
                <a:spcPct val="100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Consequential</a:t>
            </a:r>
          </a:p>
          <a:p>
            <a:pPr marL="742950" marR="0" lvl="1" indent="-285750">
              <a:lnSpc>
                <a:spcPct val="100000"/>
              </a:lnSpc>
              <a:spcBef>
                <a:spcPts val="0"/>
              </a:spcBef>
              <a:spcAft>
                <a:spcPts val="0"/>
              </a:spcAft>
              <a:buFont typeface="+mj-lt"/>
              <a:buAutoNum type="alphaLcPeriod"/>
            </a:pPr>
            <a:r>
              <a:rPr lang="en-US"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We-mode engagement</a:t>
            </a: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the values and objectives of the heart of God</a:t>
            </a:r>
          </a:p>
          <a:p>
            <a:pPr marL="1143000" marR="0" lvl="2" indent="-228600">
              <a:lnSpc>
                <a:spcPct val="100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Heart of God embracing people, success measured by wholistic flourishing of everyone, rejecting performative measures that reduce people to behaviors.</a:t>
            </a:r>
          </a:p>
          <a:p>
            <a:pPr marL="1143000" marR="0" lvl="2" indent="-228600">
              <a:lnSpc>
                <a:spcPct val="100000"/>
              </a:lnSpc>
              <a:spcBef>
                <a:spcPts val="0"/>
              </a:spcBef>
              <a:spcAft>
                <a:spcPts val="0"/>
              </a:spcAft>
              <a:buFont typeface="+mj-lt"/>
              <a:buAutoNum type="romanLcPeriod"/>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Redemption-focused, never condoning greed, oppression, and addiction.</a:t>
            </a:r>
          </a:p>
          <a:p>
            <a:pPr marL="742950" marR="0" lvl="1" indent="-285750">
              <a:lnSpc>
                <a:spcPct val="100000"/>
              </a:lnSpc>
              <a:spcBef>
                <a:spcPts val="0"/>
              </a:spcBef>
              <a:spcAft>
                <a:spcPts val="800"/>
              </a:spcAft>
              <a:buFont typeface="+mj-lt"/>
              <a:buAutoNum type="alphaLcPeriod"/>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Motivations and desires </a:t>
            </a:r>
            <a:r>
              <a:rPr lang="en-US"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aligned </a:t>
            </a: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with the heart of God towards everyone</a:t>
            </a:r>
          </a:p>
          <a:p>
            <a:endParaRPr lang="en-US" dirty="0"/>
          </a:p>
        </p:txBody>
      </p:sp>
      <p:pic>
        <p:nvPicPr>
          <p:cNvPr id="4" name="Picture 3">
            <a:extLst>
              <a:ext uri="{FF2B5EF4-FFF2-40B4-BE49-F238E27FC236}">
                <a16:creationId xmlns:a16="http://schemas.microsoft.com/office/drawing/2014/main" id="{816AB0E7-CF8A-0C3D-A44F-122BF461916B}"/>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269748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CD87A-2D2D-06CC-5C48-0C01438A022A}"/>
              </a:ext>
            </a:extLst>
          </p:cNvPr>
          <p:cNvSpPr>
            <a:spLocks noGrp="1"/>
          </p:cNvSpPr>
          <p:nvPr>
            <p:ph type="title"/>
          </p:nvPr>
        </p:nvSpPr>
        <p:spPr/>
        <p:txBody>
          <a:bodyPr/>
          <a:lstStyle/>
          <a:p>
            <a:r>
              <a:rPr lang="en-US" dirty="0">
                <a:solidFill>
                  <a:schemeClr val="bg1"/>
                </a:solidFill>
              </a:rPr>
              <a:t>CONVENTIONAL SOCIABILITY</a:t>
            </a:r>
          </a:p>
        </p:txBody>
      </p:sp>
      <p:sp>
        <p:nvSpPr>
          <p:cNvPr id="3" name="Content Placeholder 2">
            <a:extLst>
              <a:ext uri="{FF2B5EF4-FFF2-40B4-BE49-F238E27FC236}">
                <a16:creationId xmlns:a16="http://schemas.microsoft.com/office/drawing/2014/main" id="{B3E44397-8BF9-4E89-EBC8-03004644E612}"/>
              </a:ext>
            </a:extLst>
          </p:cNvPr>
          <p:cNvSpPr>
            <a:spLocks noGrp="1"/>
          </p:cNvSpPr>
          <p:nvPr>
            <p:ph idx="1"/>
          </p:nvPr>
        </p:nvSpPr>
        <p:spPr/>
        <p:txBody>
          <a:bodyPr>
            <a:normAutofit lnSpcReduction="10000"/>
          </a:bodyPr>
          <a:lstStyle/>
          <a:p>
            <a:r>
              <a:rPr lang="en-US" dirty="0">
                <a:solidFill>
                  <a:schemeClr val="bg1"/>
                </a:solidFill>
              </a:rPr>
              <a:t>Positive traits  or behaviors expressed as:</a:t>
            </a:r>
          </a:p>
          <a:p>
            <a:endParaRPr lang="en-US" dirty="0">
              <a:solidFill>
                <a:schemeClr val="bg1"/>
              </a:solidFill>
            </a:endParaRPr>
          </a:p>
          <a:p>
            <a:r>
              <a:rPr lang="en-US" dirty="0">
                <a:solidFill>
                  <a:schemeClr val="bg1"/>
                </a:solidFill>
              </a:rPr>
              <a:t>Faith  			trustworthiness		</a:t>
            </a:r>
            <a:r>
              <a:rPr lang="en-US" dirty="0">
                <a:solidFill>
                  <a:schemeClr val="accent4"/>
                </a:solidFill>
              </a:rPr>
              <a:t>Trust</a:t>
            </a:r>
          </a:p>
          <a:p>
            <a:r>
              <a:rPr lang="en-US" dirty="0">
                <a:solidFill>
                  <a:schemeClr val="bg1"/>
                </a:solidFill>
              </a:rPr>
              <a:t>Virtue			excellence			</a:t>
            </a:r>
            <a:r>
              <a:rPr lang="en-US" dirty="0">
                <a:solidFill>
                  <a:schemeClr val="accent4"/>
                </a:solidFill>
              </a:rPr>
              <a:t>Wellbeing</a:t>
            </a:r>
          </a:p>
          <a:p>
            <a:r>
              <a:rPr lang="en-US" dirty="0">
                <a:solidFill>
                  <a:schemeClr val="bg1"/>
                </a:solidFill>
              </a:rPr>
              <a:t>Knowledge			competence			</a:t>
            </a:r>
            <a:r>
              <a:rPr lang="en-US" dirty="0">
                <a:solidFill>
                  <a:schemeClr val="accent4"/>
                </a:solidFill>
              </a:rPr>
              <a:t>Innovation</a:t>
            </a:r>
          </a:p>
          <a:p>
            <a:r>
              <a:rPr lang="en-US" dirty="0">
                <a:solidFill>
                  <a:schemeClr val="bg1"/>
                </a:solidFill>
              </a:rPr>
              <a:t>Self-control		reliability			</a:t>
            </a:r>
            <a:r>
              <a:rPr lang="en-US" dirty="0">
                <a:solidFill>
                  <a:schemeClr val="accent4"/>
                </a:solidFill>
              </a:rPr>
              <a:t>Integrity</a:t>
            </a:r>
          </a:p>
          <a:p>
            <a:r>
              <a:rPr lang="en-US" dirty="0">
                <a:solidFill>
                  <a:schemeClr val="bg1"/>
                </a:solidFill>
              </a:rPr>
              <a:t>Endurance			persistence</a:t>
            </a:r>
          </a:p>
          <a:p>
            <a:r>
              <a:rPr lang="en-US" dirty="0">
                <a:solidFill>
                  <a:schemeClr val="bg1"/>
                </a:solidFill>
              </a:rPr>
              <a:t>Piety			respectfulness		</a:t>
            </a:r>
            <a:r>
              <a:rPr lang="en-US" dirty="0">
                <a:solidFill>
                  <a:schemeClr val="accent4"/>
                </a:solidFill>
              </a:rPr>
              <a:t>Justice</a:t>
            </a:r>
          </a:p>
          <a:p>
            <a:r>
              <a:rPr lang="en-US" dirty="0">
                <a:solidFill>
                  <a:schemeClr val="bg1"/>
                </a:solidFill>
              </a:rPr>
              <a:t>Mutual affection		collegiality			</a:t>
            </a:r>
            <a:r>
              <a:rPr lang="en-US" dirty="0">
                <a:solidFill>
                  <a:schemeClr val="accent4"/>
                </a:solidFill>
              </a:rPr>
              <a:t>Compassion</a:t>
            </a:r>
          </a:p>
          <a:p>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057029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3537C-5E38-4D92-DDF9-92E3CE8DB862}"/>
              </a:ext>
            </a:extLst>
          </p:cNvPr>
          <p:cNvSpPr>
            <a:spLocks noGrp="1"/>
          </p:cNvSpPr>
          <p:nvPr>
            <p:ph type="title"/>
          </p:nvPr>
        </p:nvSpPr>
        <p:spPr/>
        <p:txBody>
          <a:bodyPr/>
          <a:lstStyle/>
          <a:p>
            <a:r>
              <a:rPr lang="en-US" dirty="0">
                <a:solidFill>
                  <a:schemeClr val="bg1"/>
                </a:solidFill>
              </a:rPr>
              <a:t>Our Values: Sharing the Heart of God </a:t>
            </a:r>
          </a:p>
        </p:txBody>
      </p:sp>
      <p:sp>
        <p:nvSpPr>
          <p:cNvPr id="3" name="Content Placeholder 2">
            <a:extLst>
              <a:ext uri="{FF2B5EF4-FFF2-40B4-BE49-F238E27FC236}">
                <a16:creationId xmlns:a16="http://schemas.microsoft.com/office/drawing/2014/main" id="{A48085AA-E0D0-3DCB-3A30-9256E5249242}"/>
              </a:ext>
            </a:extLst>
          </p:cNvPr>
          <p:cNvSpPr>
            <a:spLocks noGrp="1"/>
          </p:cNvSpPr>
          <p:nvPr>
            <p:ph idx="1"/>
          </p:nvPr>
        </p:nvSpPr>
        <p:spPr/>
        <p:txBody>
          <a:bodyPr/>
          <a:lstStyle/>
          <a:p>
            <a:r>
              <a:rPr lang="en-US" dirty="0">
                <a:solidFill>
                  <a:schemeClr val="bg1"/>
                </a:solidFill>
              </a:rPr>
              <a:t>Beyond Sociability</a:t>
            </a:r>
          </a:p>
          <a:p>
            <a:endParaRPr lang="en-US" dirty="0">
              <a:solidFill>
                <a:schemeClr val="bg1"/>
              </a:solidFill>
            </a:endParaRPr>
          </a:p>
          <a:p>
            <a:r>
              <a:rPr lang="en-US" dirty="0">
                <a:solidFill>
                  <a:schemeClr val="bg1"/>
                </a:solidFill>
              </a:rPr>
              <a:t>The Discipleship Difference</a:t>
            </a:r>
          </a:p>
          <a:p>
            <a:endParaRPr lang="en-US" dirty="0">
              <a:solidFill>
                <a:schemeClr val="bg1"/>
              </a:solidFill>
            </a:endParaRPr>
          </a:p>
          <a:p>
            <a:r>
              <a:rPr lang="en-US" dirty="0">
                <a:solidFill>
                  <a:schemeClr val="bg1"/>
                </a:solidFill>
              </a:rPr>
              <a:t>Love –sharing the heart of God, a “we-mode” disposition desiring the best for the other person (leaders, followers, colleagues, students/customers/clients, family, vendors, </a:t>
            </a:r>
            <a:r>
              <a:rPr lang="en-US" dirty="0" err="1">
                <a:solidFill>
                  <a:schemeClr val="bg1"/>
                </a:solidFill>
              </a:rPr>
              <a:t>community,strangers</a:t>
            </a:r>
            <a:r>
              <a:rPr lang="en-US" dirty="0">
                <a:solidFill>
                  <a:schemeClr val="bg1"/>
                </a:solidFill>
              </a:rPr>
              <a:t>).</a:t>
            </a:r>
          </a:p>
        </p:txBody>
      </p:sp>
    </p:spTree>
    <p:extLst>
      <p:ext uri="{BB962C8B-B14F-4D97-AF65-F5344CB8AC3E}">
        <p14:creationId xmlns:p14="http://schemas.microsoft.com/office/powerpoint/2010/main" val="1930740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C36F-A413-D082-885D-1D36860E67B5}"/>
              </a:ext>
            </a:extLst>
          </p:cNvPr>
          <p:cNvSpPr>
            <a:spLocks noGrp="1"/>
          </p:cNvSpPr>
          <p:nvPr>
            <p:ph type="title"/>
          </p:nvPr>
        </p:nvSpPr>
        <p:spPr/>
        <p:txBody>
          <a:bodyPr/>
          <a:lstStyle/>
          <a:p>
            <a:r>
              <a:rPr lang="en-US" kern="100" dirty="0">
                <a:solidFill>
                  <a:schemeClr val="bg1"/>
                </a:solidFill>
                <a:latin typeface="Calibri" panose="020F0502020204030204" pitchFamily="34" charset="0"/>
                <a:cs typeface="Times New Roman" panose="02020603050405020304" pitchFamily="18" charset="0"/>
              </a:rPr>
              <a:t>Application to Policies and Procedures</a:t>
            </a:r>
          </a:p>
        </p:txBody>
      </p:sp>
      <p:sp>
        <p:nvSpPr>
          <p:cNvPr id="3" name="Content Placeholder 2">
            <a:extLst>
              <a:ext uri="{FF2B5EF4-FFF2-40B4-BE49-F238E27FC236}">
                <a16:creationId xmlns:a16="http://schemas.microsoft.com/office/drawing/2014/main" id="{4AB88626-D42A-8AAF-4C1B-2D72574BB2B3}"/>
              </a:ext>
            </a:extLst>
          </p:cNvPr>
          <p:cNvSpPr>
            <a:spLocks noGrp="1"/>
          </p:cNvSpPr>
          <p:nvPr>
            <p:ph idx="1"/>
          </p:nvPr>
        </p:nvSpPr>
        <p:spPr/>
        <p:txBody>
          <a:bodyPr/>
          <a:lstStyle/>
          <a:p>
            <a:pPr marL="742950" marR="0" lvl="1" indent="-285750">
              <a:lnSpc>
                <a:spcPct val="150000"/>
              </a:lnSpc>
              <a:spcBef>
                <a:spcPts val="0"/>
              </a:spcBef>
              <a:spcAft>
                <a:spcPts val="0"/>
              </a:spcAft>
              <a:buFont typeface="+mj-lt"/>
              <a:buAutoNum type="alphaLcPeriod"/>
            </a:pPr>
            <a:r>
              <a:rPr lang="en-US" sz="3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Disagreements grounded in history, diversity, complexity, and ambiguity.</a:t>
            </a:r>
          </a:p>
          <a:p>
            <a:pPr marL="742950" marR="0" lvl="1" indent="-285750">
              <a:lnSpc>
                <a:spcPct val="150000"/>
              </a:lnSpc>
              <a:spcBef>
                <a:spcPts val="0"/>
              </a:spcBef>
              <a:spcAft>
                <a:spcPts val="0"/>
              </a:spcAft>
              <a:buFont typeface="+mj-lt"/>
              <a:buAutoNum type="alphaLcPeriod"/>
            </a:pPr>
            <a:r>
              <a:rPr lang="en-US" sz="3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Leadership accountability</a:t>
            </a:r>
          </a:p>
          <a:p>
            <a:pPr marL="742950" marR="0" lvl="1" indent="-285750">
              <a:lnSpc>
                <a:spcPct val="150000"/>
              </a:lnSpc>
              <a:spcBef>
                <a:spcPts val="0"/>
              </a:spcBef>
              <a:spcAft>
                <a:spcPts val="800"/>
              </a:spcAft>
              <a:buFont typeface="+mj-lt"/>
              <a:buAutoNum type="alphaLcPeriod"/>
            </a:pPr>
            <a:r>
              <a:rPr lang="en-US" sz="3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Trust in God’s Goodness</a:t>
            </a:r>
          </a:p>
          <a:p>
            <a:endParaRPr lang="en-US" dirty="0"/>
          </a:p>
        </p:txBody>
      </p:sp>
      <p:pic>
        <p:nvPicPr>
          <p:cNvPr id="4" name="Picture 3">
            <a:extLst>
              <a:ext uri="{FF2B5EF4-FFF2-40B4-BE49-F238E27FC236}">
                <a16:creationId xmlns:a16="http://schemas.microsoft.com/office/drawing/2014/main" id="{55B61882-22F0-C85D-E8CD-BFCEFCB8489C}"/>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84398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0B4D9-0254-6264-C35F-95EA9E356598}"/>
              </a:ext>
            </a:extLst>
          </p:cNvPr>
          <p:cNvSpPr>
            <a:spLocks noGrp="1"/>
          </p:cNvSpPr>
          <p:nvPr>
            <p:ph type="title"/>
          </p:nvPr>
        </p:nvSpPr>
        <p:spPr>
          <a:xfrm>
            <a:off x="0" y="365125"/>
            <a:ext cx="11353800" cy="1325563"/>
          </a:xfrm>
        </p:spPr>
        <p:txBody>
          <a:bodyPr/>
          <a:lstStyle/>
          <a:p>
            <a:r>
              <a:rPr lang="en-US" b="1" dirty="0">
                <a:solidFill>
                  <a:schemeClr val="bg1"/>
                </a:solidFill>
              </a:rPr>
              <a:t>REFERENCES</a:t>
            </a:r>
          </a:p>
        </p:txBody>
      </p:sp>
      <p:sp>
        <p:nvSpPr>
          <p:cNvPr id="3" name="Content Placeholder 2">
            <a:extLst>
              <a:ext uri="{FF2B5EF4-FFF2-40B4-BE49-F238E27FC236}">
                <a16:creationId xmlns:a16="http://schemas.microsoft.com/office/drawing/2014/main" id="{0F0381B3-448C-F8D0-FBAA-352614849C8B}"/>
              </a:ext>
            </a:extLst>
          </p:cNvPr>
          <p:cNvSpPr>
            <a:spLocks noGrp="1"/>
          </p:cNvSpPr>
          <p:nvPr>
            <p:ph idx="1"/>
          </p:nvPr>
        </p:nvSpPr>
        <p:spPr>
          <a:xfrm>
            <a:off x="0" y="1409700"/>
            <a:ext cx="11353800" cy="5083175"/>
          </a:xfrm>
        </p:spPr>
        <p:txBody>
          <a:bodyPr>
            <a:normAutofit fontScale="85000" lnSpcReduction="10000"/>
          </a:bodyPr>
          <a:lstStyle/>
          <a:p>
            <a:pPr marL="0" indent="0">
              <a:lnSpc>
                <a:spcPct val="200000"/>
              </a:lnSpc>
              <a:spcBef>
                <a:spcPts val="0"/>
              </a:spcBef>
              <a:buNone/>
            </a:pPr>
            <a:r>
              <a:rPr lang="en-US" sz="1800" dirty="0" err="1">
                <a:solidFill>
                  <a:schemeClr val="bg1"/>
                </a:solidFill>
                <a:hlinkClick r:id="rId3">
                  <a:extLst>
                    <a:ext uri="{A12FA001-AC4F-418D-AE19-62706E023703}">
                      <ahyp:hlinkClr xmlns:ahyp="http://schemas.microsoft.com/office/drawing/2018/hyperlinkcolor" val="tx"/>
                    </a:ext>
                  </a:extLst>
                </a:hlinkClick>
              </a:rPr>
              <a:t>AdventHealth</a:t>
            </a:r>
            <a:r>
              <a:rPr lang="en-US" sz="1800" dirty="0">
                <a:solidFill>
                  <a:schemeClr val="bg1"/>
                </a:solidFill>
                <a:hlinkClick r:id="rId3">
                  <a:extLst>
                    <a:ext uri="{A12FA001-AC4F-418D-AE19-62706E023703}">
                      <ahyp:hlinkClr xmlns:ahyp="http://schemas.microsoft.com/office/drawing/2018/hyperlinkcolor" val="tx"/>
                    </a:ext>
                  </a:extLst>
                </a:hlinkClick>
              </a:rPr>
              <a:t> University     https://www.ahu.edu/about-ahu/mission-vision-and-values</a:t>
            </a:r>
            <a:endParaRPr lang="en-US" sz="1800" dirty="0">
              <a:solidFill>
                <a:schemeClr val="bg1"/>
              </a:solidFill>
            </a:endParaRPr>
          </a:p>
          <a:p>
            <a:pPr marL="0" indent="0">
              <a:lnSpc>
                <a:spcPct val="200000"/>
              </a:lnSpc>
              <a:spcBef>
                <a:spcPts val="0"/>
              </a:spcBef>
              <a:buNone/>
            </a:pPr>
            <a:r>
              <a:rPr lang="en-US" sz="1800" dirty="0">
                <a:solidFill>
                  <a:schemeClr val="bg1"/>
                </a:solidFill>
              </a:rPr>
              <a:t>Del Webb Library – Loma Linda University Health. https://library.llu.edu/about/mission-and-vision</a:t>
            </a:r>
          </a:p>
          <a:p>
            <a:pPr marL="0" indent="0">
              <a:lnSpc>
                <a:spcPct val="200000"/>
              </a:lnSpc>
              <a:spcBef>
                <a:spcPts val="0"/>
              </a:spcBef>
              <a:buNone/>
            </a:pPr>
            <a:r>
              <a:rPr lang="en-US" sz="1800" dirty="0">
                <a:solidFill>
                  <a:schemeClr val="bg1"/>
                </a:solidFill>
              </a:rPr>
              <a:t>Gorman, M. (2015). </a:t>
            </a:r>
            <a:r>
              <a:rPr lang="en-US" sz="1800" i="1" dirty="0">
                <a:solidFill>
                  <a:schemeClr val="bg1"/>
                </a:solidFill>
              </a:rPr>
              <a:t>Our enduring values revisited. Librarianship in an ever-changing world</a:t>
            </a:r>
            <a:r>
              <a:rPr lang="en-US" sz="1800" dirty="0">
                <a:solidFill>
                  <a:schemeClr val="bg1"/>
                </a:solidFill>
              </a:rPr>
              <a:t>. American Library Association.</a:t>
            </a:r>
          </a:p>
          <a:p>
            <a:pPr marL="0" indent="0">
              <a:lnSpc>
                <a:spcPct val="200000"/>
              </a:lnSpc>
              <a:spcBef>
                <a:spcPts val="0"/>
              </a:spcBef>
              <a:buNone/>
            </a:pPr>
            <a:r>
              <a:rPr lang="en-US" sz="1800" dirty="0">
                <a:solidFill>
                  <a:schemeClr val="bg1"/>
                </a:solidFill>
              </a:rPr>
              <a:t>Lencioni, P.M., (July 2002). Understand the different types of values. Harvard Business Review.</a:t>
            </a:r>
          </a:p>
          <a:p>
            <a:pPr marL="0" indent="0">
              <a:lnSpc>
                <a:spcPct val="200000"/>
              </a:lnSpc>
              <a:spcBef>
                <a:spcPts val="0"/>
              </a:spcBef>
              <a:buNone/>
            </a:pPr>
            <a:r>
              <a:rPr lang="en-US" sz="1800" dirty="0" err="1">
                <a:solidFill>
                  <a:schemeClr val="bg1"/>
                </a:solidFill>
              </a:rPr>
              <a:t>Pasquerella</a:t>
            </a:r>
            <a:r>
              <a:rPr lang="en-US" sz="1800" dirty="0">
                <a:solidFill>
                  <a:schemeClr val="bg1"/>
                </a:solidFill>
              </a:rPr>
              <a:t>, L. (2023). </a:t>
            </a:r>
            <a:r>
              <a:rPr lang="en-US" sz="1800" i="1" dirty="0">
                <a:solidFill>
                  <a:schemeClr val="bg1"/>
                </a:solidFill>
              </a:rPr>
              <a:t>What we value? Public health, social justice, and educating for democracy</a:t>
            </a:r>
            <a:r>
              <a:rPr lang="en-US" sz="1800" dirty="0">
                <a:solidFill>
                  <a:schemeClr val="bg1"/>
                </a:solidFill>
              </a:rPr>
              <a:t>. University of Virginia Press.</a:t>
            </a:r>
          </a:p>
          <a:p>
            <a:pPr marL="0" indent="0">
              <a:lnSpc>
                <a:spcPct val="200000"/>
              </a:lnSpc>
              <a:spcBef>
                <a:spcPts val="0"/>
              </a:spcBef>
              <a:buNone/>
            </a:pPr>
            <a:r>
              <a:rPr lang="en-US" sz="1800" dirty="0">
                <a:solidFill>
                  <a:schemeClr val="bg1"/>
                </a:solidFill>
              </a:rPr>
              <a:t>Perry, E. (March 2, 2023). Writing a value statement: your guide to keeping </a:t>
            </a:r>
            <a:r>
              <a:rPr lang="en-US" sz="1800" dirty="0" err="1">
                <a:solidFill>
                  <a:schemeClr val="bg1"/>
                </a:solidFill>
              </a:rPr>
              <a:t>yout</a:t>
            </a:r>
            <a:r>
              <a:rPr lang="en-US" sz="1800" dirty="0">
                <a:solidFill>
                  <a:schemeClr val="bg1"/>
                </a:solidFill>
              </a:rPr>
              <a:t> team aligned. </a:t>
            </a:r>
          </a:p>
          <a:p>
            <a:pPr marL="0" marR="0" indent="0">
              <a:lnSpc>
                <a:spcPct val="200000"/>
              </a:lnSpc>
              <a:spcBef>
                <a:spcPts val="0"/>
              </a:spcBef>
              <a:buNone/>
            </a:pPr>
            <a:r>
              <a:rPr lang="en-US" sz="1800" dirty="0">
                <a:solidFill>
                  <a:schemeClr val="bg1"/>
                </a:solidFill>
                <a:effectLst/>
                <a:ea typeface="Calibri" panose="020F0502020204030204" pitchFamily="34" charset="0"/>
                <a:cs typeface="Calibri" panose="020F0502020204030204" pitchFamily="34" charset="0"/>
              </a:rPr>
              <a:t>Rea, P.J., Stoller, J.K., &amp; </a:t>
            </a:r>
            <a:r>
              <a:rPr lang="en-US" sz="1800" dirty="0" err="1">
                <a:solidFill>
                  <a:schemeClr val="bg1"/>
                </a:solidFill>
                <a:effectLst/>
                <a:ea typeface="Calibri" panose="020F0502020204030204" pitchFamily="34" charset="0"/>
                <a:cs typeface="Calibri" panose="020F0502020204030204" pitchFamily="34" charset="0"/>
              </a:rPr>
              <a:t>Kolp</a:t>
            </a:r>
            <a:r>
              <a:rPr lang="en-US" sz="1800" dirty="0">
                <a:solidFill>
                  <a:schemeClr val="bg1"/>
                </a:solidFill>
                <a:effectLst/>
                <a:ea typeface="Calibri" panose="020F0502020204030204" pitchFamily="34" charset="0"/>
                <a:cs typeface="Calibri" panose="020F0502020204030204" pitchFamily="34" charset="0"/>
              </a:rPr>
              <a:t>, A. (2018). </a:t>
            </a:r>
            <a:r>
              <a:rPr lang="en-US" sz="1800" i="1" dirty="0">
                <a:solidFill>
                  <a:schemeClr val="bg1"/>
                </a:solidFill>
                <a:effectLst/>
                <a:ea typeface="Calibri" panose="020F0502020204030204" pitchFamily="34" charset="0"/>
                <a:cs typeface="Calibri" panose="020F0502020204030204" pitchFamily="34" charset="0"/>
              </a:rPr>
              <a:t>Exception to the rule: The surprising science of character-based culture, engagement, and performance</a:t>
            </a:r>
            <a:r>
              <a:rPr lang="en-US" sz="1800" dirty="0">
                <a:solidFill>
                  <a:schemeClr val="bg1"/>
                </a:solidFill>
                <a:effectLst/>
                <a:ea typeface="Calibri" panose="020F0502020204030204" pitchFamily="34" charset="0"/>
                <a:cs typeface="Calibri" panose="020F0502020204030204" pitchFamily="34" charset="0"/>
              </a:rPr>
              <a:t>. McGraw Hill Education.</a:t>
            </a:r>
          </a:p>
          <a:p>
            <a:pPr marL="0" indent="0">
              <a:lnSpc>
                <a:spcPct val="200000"/>
              </a:lnSpc>
              <a:spcBef>
                <a:spcPts val="0"/>
              </a:spcBef>
              <a:buNone/>
            </a:pPr>
            <a:r>
              <a:rPr lang="en-US" sz="1800" dirty="0">
                <a:solidFill>
                  <a:schemeClr val="bg1"/>
                </a:solidFill>
                <a:hlinkClick r:id="rId4">
                  <a:extLst>
                    <a:ext uri="{A12FA001-AC4F-418D-AE19-62706E023703}">
                      <ahyp:hlinkClr xmlns:ahyp="http://schemas.microsoft.com/office/drawing/2018/hyperlinkcolor" val="tx"/>
                    </a:ext>
                  </a:extLst>
                </a:hlinkClick>
              </a:rPr>
              <a:t>Seventh-day Adventist Colleges &amp; Universities Accredited by the AAA</a:t>
            </a:r>
            <a:r>
              <a:rPr lang="en-US" sz="1800" dirty="0">
                <a:solidFill>
                  <a:schemeClr val="bg1"/>
                </a:solidFill>
              </a:rPr>
              <a:t> ( May 9, 2023). </a:t>
            </a:r>
          </a:p>
          <a:p>
            <a:pPr marL="0" marR="0" indent="0">
              <a:lnSpc>
                <a:spcPct val="200000"/>
              </a:lnSpc>
              <a:spcBef>
                <a:spcPts val="0"/>
              </a:spcBef>
              <a:buNone/>
            </a:pPr>
            <a:r>
              <a:rPr lang="en-US" sz="1800" dirty="0">
                <a:solidFill>
                  <a:schemeClr val="bg1"/>
                </a:solidFill>
                <a:ea typeface="Calibri" panose="020F0502020204030204" pitchFamily="34" charset="0"/>
                <a:cs typeface="Calibri" panose="020F0502020204030204" pitchFamily="34" charset="0"/>
              </a:rPr>
              <a:t>Stefani, J. (2003).  Values, worldview, and faith. </a:t>
            </a:r>
            <a:r>
              <a:rPr lang="en-US" sz="1800" i="1" dirty="0">
                <a:solidFill>
                  <a:schemeClr val="bg1"/>
                </a:solidFill>
                <a:ea typeface="Calibri" panose="020F0502020204030204" pitchFamily="34" charset="0"/>
                <a:cs typeface="Calibri" panose="020F0502020204030204" pitchFamily="34" charset="0"/>
              </a:rPr>
              <a:t>Journal of Adventist Education, Oct/Nov., 38-42.</a:t>
            </a:r>
          </a:p>
          <a:p>
            <a:pPr marL="0" marR="0" indent="0">
              <a:lnSpc>
                <a:spcPct val="200000"/>
              </a:lnSpc>
              <a:spcBef>
                <a:spcPts val="0"/>
              </a:spcBef>
              <a:buNone/>
            </a:pPr>
            <a:r>
              <a:rPr lang="en-US" sz="1800" dirty="0" err="1">
                <a:solidFill>
                  <a:schemeClr val="bg1"/>
                </a:solidFill>
                <a:effectLst/>
                <a:ea typeface="Calibri" panose="020F0502020204030204" pitchFamily="34" charset="0"/>
                <a:cs typeface="Times New Roman" panose="02020603050405020304" pitchFamily="18" charset="0"/>
              </a:rPr>
              <a:t>Tuomela</a:t>
            </a:r>
            <a:r>
              <a:rPr lang="en-US" sz="1800" dirty="0">
                <a:solidFill>
                  <a:schemeClr val="bg1"/>
                </a:solidFill>
                <a:effectLst/>
                <a:ea typeface="Calibri" panose="020F0502020204030204" pitchFamily="34" charset="0"/>
                <a:cs typeface="Times New Roman" panose="02020603050405020304" pitchFamily="18" charset="0"/>
              </a:rPr>
              <a:t>, R. (2007). </a:t>
            </a:r>
            <a:r>
              <a:rPr lang="en-US" sz="1800" i="1" dirty="0">
                <a:solidFill>
                  <a:schemeClr val="bg1"/>
                </a:solidFill>
                <a:effectLst/>
                <a:ea typeface="Calibri" panose="020F0502020204030204" pitchFamily="34" charset="0"/>
                <a:cs typeface="Times New Roman" panose="02020603050405020304" pitchFamily="18" charset="0"/>
              </a:rPr>
              <a:t>The philosophy of sociality. The shared point of view. </a:t>
            </a:r>
            <a:r>
              <a:rPr lang="en-US" sz="1800" dirty="0">
                <a:solidFill>
                  <a:schemeClr val="bg1"/>
                </a:solidFill>
                <a:effectLst/>
                <a:ea typeface="Calibri" panose="020F0502020204030204" pitchFamily="34" charset="0"/>
                <a:cs typeface="Times New Roman" panose="02020603050405020304" pitchFamily="18" charset="0"/>
              </a:rPr>
              <a:t>Oxford University Press.</a:t>
            </a:r>
          </a:p>
          <a:p>
            <a:pPr marL="0" indent="0">
              <a:buNone/>
            </a:pPr>
            <a:endParaRPr lang="en-US" sz="1600" dirty="0"/>
          </a:p>
        </p:txBody>
      </p:sp>
      <p:pic>
        <p:nvPicPr>
          <p:cNvPr id="4" name="Picture 3">
            <a:extLst>
              <a:ext uri="{FF2B5EF4-FFF2-40B4-BE49-F238E27FC236}">
                <a16:creationId xmlns:a16="http://schemas.microsoft.com/office/drawing/2014/main" id="{3C61BA9F-891F-7BC9-94E8-C2F0CBA9637C}"/>
              </a:ext>
            </a:extLst>
          </p:cNvPr>
          <p:cNvPicPr>
            <a:picLocks noChangeAspect="1"/>
          </p:cNvPicPr>
          <p:nvPr/>
        </p:nvPicPr>
        <p:blipFill>
          <a:blip r:embed="rId5"/>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98649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7A06-0220-9FC9-B64A-51F8E26417B3}"/>
              </a:ext>
            </a:extLst>
          </p:cNvPr>
          <p:cNvSpPr>
            <a:spLocks noGrp="1"/>
          </p:cNvSpPr>
          <p:nvPr>
            <p:ph type="title"/>
          </p:nvPr>
        </p:nvSpPr>
        <p:spPr/>
        <p:txBody>
          <a:bodyPr/>
          <a:lstStyle/>
          <a:p>
            <a:r>
              <a:rPr lang="en-US" b="1" dirty="0">
                <a:solidFill>
                  <a:schemeClr val="bg1"/>
                </a:solidFill>
              </a:rPr>
              <a:t>DEFINITIONS</a:t>
            </a:r>
          </a:p>
        </p:txBody>
      </p:sp>
      <p:sp>
        <p:nvSpPr>
          <p:cNvPr id="3" name="Content Placeholder 2">
            <a:extLst>
              <a:ext uri="{FF2B5EF4-FFF2-40B4-BE49-F238E27FC236}">
                <a16:creationId xmlns:a16="http://schemas.microsoft.com/office/drawing/2014/main" id="{AA542B7F-AFAA-3860-8FBB-68B3BDC27739}"/>
              </a:ext>
            </a:extLst>
          </p:cNvPr>
          <p:cNvSpPr>
            <a:spLocks noGrp="1"/>
          </p:cNvSpPr>
          <p:nvPr>
            <p:ph idx="1"/>
          </p:nvPr>
        </p:nvSpPr>
        <p:spPr>
          <a:xfrm>
            <a:off x="838200" y="1422400"/>
            <a:ext cx="10515600" cy="4754563"/>
          </a:xfrm>
        </p:spPr>
        <p:txBody>
          <a:bodyPr>
            <a:normAutofit/>
          </a:bodyPr>
          <a:lstStyle/>
          <a:p>
            <a:endParaRPr lang="en-US" sz="2200" dirty="0">
              <a:solidFill>
                <a:srgbClr val="FFFF00"/>
              </a:solidFill>
            </a:endParaRPr>
          </a:p>
          <a:p>
            <a:r>
              <a:rPr lang="en-US" dirty="0">
                <a:solidFill>
                  <a:srgbClr val="FFFF00"/>
                </a:solidFill>
              </a:rPr>
              <a:t>Mission</a:t>
            </a:r>
            <a:r>
              <a:rPr lang="en-US" dirty="0">
                <a:solidFill>
                  <a:schemeClr val="bg1"/>
                </a:solidFill>
              </a:rPr>
              <a:t> statement: A</a:t>
            </a:r>
            <a:r>
              <a:rPr lang="en-US" i="0" dirty="0">
                <a:solidFill>
                  <a:schemeClr val="bg1"/>
                </a:solidFill>
                <a:effectLst/>
              </a:rPr>
              <a:t> brief statement that describes an organization's purpose and overall intention. </a:t>
            </a:r>
            <a:r>
              <a:rPr lang="en-US" dirty="0">
                <a:solidFill>
                  <a:srgbClr val="FFFF00"/>
                </a:solidFill>
              </a:rPr>
              <a:t>WHY WE EXIST.</a:t>
            </a:r>
          </a:p>
          <a:p>
            <a:endParaRPr lang="en-US" i="0" dirty="0">
              <a:solidFill>
                <a:srgbClr val="FFFF00"/>
              </a:solidFill>
              <a:effectLst/>
            </a:endParaRPr>
          </a:p>
          <a:p>
            <a:r>
              <a:rPr lang="en-US" b="0" i="1" dirty="0">
                <a:solidFill>
                  <a:schemeClr val="bg1"/>
                </a:solidFill>
                <a:effectLst/>
                <a:latin typeface="IBM Plex Sans" panose="020B0503050203000203" pitchFamily="34" charset="0"/>
              </a:rPr>
              <a:t>Andrews University, a distinctive </a:t>
            </a:r>
            <a:r>
              <a:rPr lang="en-US" b="0" i="1" u="none" strike="noStrike" dirty="0">
                <a:solidFill>
                  <a:schemeClr val="bg1"/>
                </a:solidFill>
                <a:effectLst/>
                <a:latin typeface="IBM Plex Sans" panose="020B0503050203000203" pitchFamily="34" charset="0"/>
                <a:hlinkClick r:id="rId3">
                  <a:extLst>
                    <a:ext uri="{A12FA001-AC4F-418D-AE19-62706E023703}">
                      <ahyp:hlinkClr xmlns:ahyp="http://schemas.microsoft.com/office/drawing/2018/hyperlinkcolor" val="tx"/>
                    </a:ext>
                  </a:extLst>
                </a:hlinkClick>
              </a:rPr>
              <a:t>Seventh-day Adventist</a:t>
            </a:r>
            <a:r>
              <a:rPr lang="en-US" b="0" i="1" dirty="0">
                <a:solidFill>
                  <a:schemeClr val="bg1"/>
                </a:solidFill>
                <a:effectLst/>
                <a:latin typeface="IBM Plex Sans" panose="020B0503050203000203" pitchFamily="34" charset="0"/>
              </a:rPr>
              <a:t> institution, transforms its students by educating them to Seek Knowledge and Affirm Faith in order to Change the World.</a:t>
            </a:r>
            <a:endParaRPr lang="en-US" b="0" i="0" dirty="0">
              <a:solidFill>
                <a:schemeClr val="bg1"/>
              </a:solidFill>
              <a:effectLst/>
              <a:latin typeface="IBM Plex Sans" panose="020B0503050203000203" pitchFamily="34" charset="0"/>
            </a:endParaRPr>
          </a:p>
          <a:p>
            <a:endParaRPr lang="en-US" i="0" dirty="0">
              <a:solidFill>
                <a:srgbClr val="FFFF00"/>
              </a:solidFill>
              <a:effectLst/>
            </a:endParaRPr>
          </a:p>
          <a:p>
            <a:endParaRPr lang="en-US" i="0" dirty="0">
              <a:solidFill>
                <a:srgbClr val="FFFF00"/>
              </a:solidFill>
              <a:effectLst/>
              <a:latin typeface="Ubuntu" panose="020B0504030602030204" pitchFamily="34" charset="0"/>
            </a:endParaRPr>
          </a:p>
          <a:p>
            <a:endParaRPr lang="en-US" dirty="0">
              <a:solidFill>
                <a:schemeClr val="bg1"/>
              </a:solidFill>
              <a:latin typeface="proxima-nova"/>
            </a:endParaRPr>
          </a:p>
        </p:txBody>
      </p:sp>
      <p:sp>
        <p:nvSpPr>
          <p:cNvPr id="4" name="AutoShape 2" descr="Mission Statement">
            <a:extLst>
              <a:ext uri="{FF2B5EF4-FFF2-40B4-BE49-F238E27FC236}">
                <a16:creationId xmlns:a16="http://schemas.microsoft.com/office/drawing/2014/main" id="{1EC2F9CB-264E-AE79-58F6-38F2D73303ED}"/>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5" name="Picture 4">
            <a:extLst>
              <a:ext uri="{FF2B5EF4-FFF2-40B4-BE49-F238E27FC236}">
                <a16:creationId xmlns:a16="http://schemas.microsoft.com/office/drawing/2014/main" id="{7DC7B744-5E3A-4E42-5961-A9700A1A7290}"/>
              </a:ext>
            </a:extLst>
          </p:cNvPr>
          <p:cNvPicPr>
            <a:picLocks noChangeAspect="1"/>
          </p:cNvPicPr>
          <p:nvPr/>
        </p:nvPicPr>
        <p:blipFill>
          <a:blip r:embed="rId4"/>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230135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7A773-FB46-F2B3-0D92-BF3F17E3A707}"/>
              </a:ext>
            </a:extLst>
          </p:cNvPr>
          <p:cNvSpPr>
            <a:spLocks noGrp="1"/>
          </p:cNvSpPr>
          <p:nvPr>
            <p:ph type="title"/>
          </p:nvPr>
        </p:nvSpPr>
        <p:spPr/>
        <p:txBody>
          <a:bodyPr/>
          <a:lstStyle/>
          <a:p>
            <a:r>
              <a:rPr lang="en-US" b="1" dirty="0">
                <a:solidFill>
                  <a:schemeClr val="bg1"/>
                </a:solidFill>
              </a:rPr>
              <a:t>DEFINITIONS</a:t>
            </a:r>
          </a:p>
        </p:txBody>
      </p:sp>
      <p:sp>
        <p:nvSpPr>
          <p:cNvPr id="3" name="Content Placeholder 2">
            <a:extLst>
              <a:ext uri="{FF2B5EF4-FFF2-40B4-BE49-F238E27FC236}">
                <a16:creationId xmlns:a16="http://schemas.microsoft.com/office/drawing/2014/main" id="{A07272CE-A356-1478-1C54-250048035DF2}"/>
              </a:ext>
            </a:extLst>
          </p:cNvPr>
          <p:cNvSpPr>
            <a:spLocks noGrp="1"/>
          </p:cNvSpPr>
          <p:nvPr>
            <p:ph idx="1"/>
          </p:nvPr>
        </p:nvSpPr>
        <p:spPr/>
        <p:txBody>
          <a:bodyPr>
            <a:normAutofit/>
          </a:bodyPr>
          <a:lstStyle/>
          <a:p>
            <a:r>
              <a:rPr lang="en-US" dirty="0">
                <a:solidFill>
                  <a:srgbClr val="FFFF00"/>
                </a:solidFill>
              </a:rPr>
              <a:t>Vision </a:t>
            </a:r>
            <a:r>
              <a:rPr lang="en-US" dirty="0">
                <a:solidFill>
                  <a:schemeClr val="bg1"/>
                </a:solidFill>
              </a:rPr>
              <a:t>statement: A</a:t>
            </a:r>
            <a:r>
              <a:rPr lang="en-US" b="0" i="0" dirty="0">
                <a:solidFill>
                  <a:schemeClr val="bg1"/>
                </a:solidFill>
                <a:effectLst/>
              </a:rPr>
              <a:t>n aspirational statement that creates a mental image of the ideal state that the organization wishes to achieve. </a:t>
            </a:r>
            <a:r>
              <a:rPr lang="en-US" b="0" i="0" dirty="0">
                <a:solidFill>
                  <a:srgbClr val="FFFF00"/>
                </a:solidFill>
                <a:effectLst/>
              </a:rPr>
              <a:t>WHERE WE ARE HEADED</a:t>
            </a:r>
            <a:r>
              <a:rPr lang="en-US" b="0" i="0" dirty="0">
                <a:solidFill>
                  <a:schemeClr val="accent4"/>
                </a:solidFill>
                <a:effectLst/>
              </a:rPr>
              <a:t>.</a:t>
            </a:r>
          </a:p>
          <a:p>
            <a:endParaRPr lang="en-US" dirty="0">
              <a:solidFill>
                <a:schemeClr val="accent4"/>
              </a:solidFill>
            </a:endParaRPr>
          </a:p>
          <a:p>
            <a:r>
              <a:rPr lang="en-US" b="0" i="0" dirty="0">
                <a:solidFill>
                  <a:schemeClr val="bg1"/>
                </a:solidFill>
                <a:effectLst/>
              </a:rPr>
              <a:t>World Changers made here.</a:t>
            </a:r>
          </a:p>
          <a:p>
            <a:endParaRPr lang="en-US" b="0" i="0" dirty="0">
              <a:solidFill>
                <a:schemeClr val="bg1"/>
              </a:solidFill>
              <a:effectLst/>
            </a:endParaRPr>
          </a:p>
          <a:p>
            <a:pPr marL="0" indent="0">
              <a:buNone/>
            </a:pPr>
            <a:r>
              <a:rPr lang="en-US" dirty="0">
                <a:solidFill>
                  <a:schemeClr val="bg1"/>
                </a:solidFill>
                <a:hlinkClick r:id="rId2">
                  <a:extLst>
                    <a:ext uri="{A12FA001-AC4F-418D-AE19-62706E023703}">
                      <ahyp:hlinkClr xmlns:ahyp="http://schemas.microsoft.com/office/drawing/2018/hyperlinkcolor" val="tx"/>
                    </a:ext>
                  </a:extLst>
                </a:hlinkClick>
              </a:rPr>
              <a:t>https://www.andrews.edu/about/mission/index.html</a:t>
            </a:r>
            <a:endParaRPr lang="en-US" dirty="0">
              <a:solidFill>
                <a:schemeClr val="bg1"/>
              </a:solidFill>
            </a:endParaRPr>
          </a:p>
          <a:p>
            <a:pPr marL="0" indent="0">
              <a:buNone/>
            </a:pPr>
            <a:endParaRPr lang="en-US" dirty="0"/>
          </a:p>
        </p:txBody>
      </p:sp>
      <p:pic>
        <p:nvPicPr>
          <p:cNvPr id="4" name="Picture 3">
            <a:extLst>
              <a:ext uri="{FF2B5EF4-FFF2-40B4-BE49-F238E27FC236}">
                <a16:creationId xmlns:a16="http://schemas.microsoft.com/office/drawing/2014/main" id="{D8B20F72-AE5B-DAB5-E8F8-333EC5568DFD}"/>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39822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98A9-C337-1086-4B1B-E896DB61AC34}"/>
              </a:ext>
            </a:extLst>
          </p:cNvPr>
          <p:cNvSpPr>
            <a:spLocks noGrp="1"/>
          </p:cNvSpPr>
          <p:nvPr>
            <p:ph type="title"/>
          </p:nvPr>
        </p:nvSpPr>
        <p:spPr/>
        <p:txBody>
          <a:bodyPr/>
          <a:lstStyle/>
          <a:p>
            <a:r>
              <a:rPr lang="en-US" b="1" dirty="0">
                <a:solidFill>
                  <a:schemeClr val="bg1"/>
                </a:solidFill>
              </a:rPr>
              <a:t>DEFINITIONS</a:t>
            </a:r>
          </a:p>
        </p:txBody>
      </p:sp>
      <p:sp>
        <p:nvSpPr>
          <p:cNvPr id="3" name="Content Placeholder 2">
            <a:extLst>
              <a:ext uri="{FF2B5EF4-FFF2-40B4-BE49-F238E27FC236}">
                <a16:creationId xmlns:a16="http://schemas.microsoft.com/office/drawing/2014/main" id="{1D2A9D1A-C9A3-3D7D-03B3-38264A5234D0}"/>
              </a:ext>
            </a:extLst>
          </p:cNvPr>
          <p:cNvSpPr>
            <a:spLocks noGrp="1"/>
          </p:cNvSpPr>
          <p:nvPr>
            <p:ph idx="1"/>
          </p:nvPr>
        </p:nvSpPr>
        <p:spPr/>
        <p:txBody>
          <a:bodyPr/>
          <a:lstStyle/>
          <a:p>
            <a:r>
              <a:rPr lang="en-US" dirty="0">
                <a:solidFill>
                  <a:srgbClr val="FFFF00"/>
                </a:solidFill>
                <a:latin typeface="proxima-nova"/>
              </a:rPr>
              <a:t>Values are the </a:t>
            </a:r>
            <a:r>
              <a:rPr lang="en-US" b="0" i="0" dirty="0">
                <a:solidFill>
                  <a:srgbClr val="FFFF00"/>
                </a:solidFill>
                <a:effectLst/>
                <a:latin typeface="proxima-nova"/>
              </a:rPr>
              <a:t>core beliefs and ideals </a:t>
            </a:r>
            <a:r>
              <a:rPr lang="en-US" b="0" i="0" dirty="0">
                <a:solidFill>
                  <a:schemeClr val="bg1"/>
                </a:solidFill>
                <a:effectLst/>
                <a:latin typeface="proxima-nova"/>
              </a:rPr>
              <a:t>that guide and direct the organization and its culture and creates a moral compass that is shared by the organization and its employees. Values define what is good and desirable for the organization. They are the foundation of thoughts, feelings, attitudes, and policies within the organization and act as commonly held bases for those attitudes and policies.</a:t>
            </a:r>
          </a:p>
          <a:p>
            <a:r>
              <a:rPr lang="en-US" dirty="0">
                <a:solidFill>
                  <a:schemeClr val="bg1"/>
                </a:solidFill>
                <a:latin typeface="proxima-nova"/>
              </a:rPr>
              <a:t>In psychological terms, values represent the way that members of the college or university define themselves within the library, the campus, and the wider society.  </a:t>
            </a:r>
            <a:r>
              <a:rPr lang="en-US" dirty="0">
                <a:solidFill>
                  <a:srgbClr val="FFFF00"/>
                </a:solidFill>
                <a:latin typeface="proxima-nova"/>
              </a:rPr>
              <a:t>HOW WE OPERATE AND BEHAVE</a:t>
            </a:r>
            <a:r>
              <a:rPr lang="en-US" dirty="0">
                <a:solidFill>
                  <a:schemeClr val="accent4"/>
                </a:solidFill>
                <a:latin typeface="proxima-nova"/>
              </a:rPr>
              <a:t>.</a:t>
            </a:r>
            <a:endParaRPr lang="en-US" dirty="0">
              <a:solidFill>
                <a:schemeClr val="bg1"/>
              </a:solidFill>
            </a:endParaRPr>
          </a:p>
          <a:p>
            <a:pPr marL="0" indent="0">
              <a:buNone/>
            </a:pPr>
            <a:endParaRPr lang="en-US" dirty="0"/>
          </a:p>
        </p:txBody>
      </p:sp>
      <p:pic>
        <p:nvPicPr>
          <p:cNvPr id="4" name="Picture 3">
            <a:extLst>
              <a:ext uri="{FF2B5EF4-FFF2-40B4-BE49-F238E27FC236}">
                <a16:creationId xmlns:a16="http://schemas.microsoft.com/office/drawing/2014/main" id="{CE23A362-512C-AE75-F07D-DE0E8B9AB7D9}"/>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655640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74B88-980A-7399-D2AF-CB3669EE9FD7}"/>
              </a:ext>
            </a:extLst>
          </p:cNvPr>
          <p:cNvSpPr>
            <a:spLocks noGrp="1"/>
          </p:cNvSpPr>
          <p:nvPr>
            <p:ph type="title"/>
          </p:nvPr>
        </p:nvSpPr>
        <p:spPr/>
        <p:txBody>
          <a:bodyPr/>
          <a:lstStyle/>
          <a:p>
            <a:r>
              <a:rPr lang="en-US" b="1" dirty="0">
                <a:solidFill>
                  <a:schemeClr val="bg1"/>
                </a:solidFill>
              </a:rPr>
              <a:t>TYPES OF VALUES</a:t>
            </a:r>
          </a:p>
        </p:txBody>
      </p:sp>
      <p:sp>
        <p:nvSpPr>
          <p:cNvPr id="3" name="Content Placeholder 2">
            <a:extLst>
              <a:ext uri="{FF2B5EF4-FFF2-40B4-BE49-F238E27FC236}">
                <a16:creationId xmlns:a16="http://schemas.microsoft.com/office/drawing/2014/main" id="{ABE30978-FA70-E990-7356-5DDC619B074E}"/>
              </a:ext>
            </a:extLst>
          </p:cNvPr>
          <p:cNvSpPr>
            <a:spLocks noGrp="1"/>
          </p:cNvSpPr>
          <p:nvPr>
            <p:ph idx="1"/>
          </p:nvPr>
        </p:nvSpPr>
        <p:spPr>
          <a:xfrm>
            <a:off x="0" y="1828799"/>
            <a:ext cx="11353800" cy="4348163"/>
          </a:xfrm>
        </p:spPr>
        <p:txBody>
          <a:bodyPr>
            <a:normAutofit fontScale="92500" lnSpcReduction="20000"/>
          </a:bodyPr>
          <a:lstStyle/>
          <a:p>
            <a:pPr marL="0" indent="0">
              <a:buNone/>
            </a:pPr>
            <a:r>
              <a:rPr lang="en-US" dirty="0">
                <a:solidFill>
                  <a:schemeClr val="bg1"/>
                </a:solidFill>
              </a:rPr>
              <a:t>	</a:t>
            </a:r>
            <a:r>
              <a:rPr lang="en-US" dirty="0">
                <a:solidFill>
                  <a:srgbClr val="FFFF00"/>
                </a:solidFill>
              </a:rPr>
              <a:t>Permission-to-play values</a:t>
            </a:r>
            <a:r>
              <a:rPr lang="en-US" dirty="0">
                <a:solidFill>
                  <a:schemeClr val="bg1"/>
                </a:solidFill>
              </a:rPr>
              <a:t>:  Minimum behavioral and social standards </a:t>
            </a:r>
          </a:p>
          <a:p>
            <a:pPr marL="0" indent="0">
              <a:buNone/>
            </a:pPr>
            <a:r>
              <a:rPr lang="en-US" dirty="0">
                <a:solidFill>
                  <a:schemeClr val="bg1"/>
                </a:solidFill>
              </a:rPr>
              <a:t>	required.  For example, integrity.</a:t>
            </a:r>
          </a:p>
          <a:p>
            <a:pPr marL="0" indent="0">
              <a:buNone/>
            </a:pPr>
            <a:endParaRPr lang="en-US" dirty="0">
              <a:solidFill>
                <a:schemeClr val="bg1"/>
              </a:solidFill>
            </a:endParaRPr>
          </a:p>
          <a:p>
            <a:pPr marL="0" indent="0">
              <a:buNone/>
            </a:pPr>
            <a:r>
              <a:rPr lang="en-US" dirty="0">
                <a:solidFill>
                  <a:schemeClr val="bg1"/>
                </a:solidFill>
              </a:rPr>
              <a:t>	</a:t>
            </a:r>
            <a:r>
              <a:rPr lang="en-US" dirty="0">
                <a:solidFill>
                  <a:srgbClr val="FFFF00"/>
                </a:solidFill>
              </a:rPr>
              <a:t>Accidental values</a:t>
            </a:r>
            <a:r>
              <a:rPr lang="en-US" dirty="0">
                <a:solidFill>
                  <a:schemeClr val="bg1"/>
                </a:solidFill>
              </a:rPr>
              <a:t>:  Arise spontaneously and reflect the common interests or 	personalities of employees. Can be positive or negative forces.</a:t>
            </a:r>
          </a:p>
          <a:p>
            <a:pPr marL="0" indent="0">
              <a:buNone/>
            </a:pPr>
            <a:endParaRPr lang="en-US" dirty="0">
              <a:solidFill>
                <a:schemeClr val="bg1"/>
              </a:solidFill>
            </a:endParaRPr>
          </a:p>
          <a:p>
            <a:pPr marL="0" indent="0">
              <a:buNone/>
            </a:pPr>
            <a:r>
              <a:rPr lang="en-US" dirty="0">
                <a:solidFill>
                  <a:schemeClr val="bg1"/>
                </a:solidFill>
              </a:rPr>
              <a:t>	</a:t>
            </a:r>
            <a:r>
              <a:rPr lang="en-US" dirty="0">
                <a:solidFill>
                  <a:srgbClr val="FFFF00"/>
                </a:solidFill>
              </a:rPr>
              <a:t>Core values:  </a:t>
            </a:r>
            <a:r>
              <a:rPr lang="en-US" dirty="0">
                <a:solidFill>
                  <a:schemeClr val="bg1"/>
                </a:solidFill>
              </a:rPr>
              <a:t>We’ve focused on these fundamental values that guide all 	behaviors and determine the culture of the institution.</a:t>
            </a:r>
          </a:p>
          <a:p>
            <a:pPr marL="0" indent="0">
              <a:buNone/>
            </a:pPr>
            <a:endParaRPr lang="en-US" dirty="0">
              <a:solidFill>
                <a:schemeClr val="bg1"/>
              </a:solidFill>
            </a:endParaRPr>
          </a:p>
          <a:p>
            <a:pPr marL="0" indent="0">
              <a:buNone/>
            </a:pPr>
            <a:r>
              <a:rPr lang="en-US" dirty="0">
                <a:solidFill>
                  <a:schemeClr val="bg1"/>
                </a:solidFill>
              </a:rPr>
              <a:t>	</a:t>
            </a:r>
            <a:r>
              <a:rPr lang="en-US" dirty="0">
                <a:solidFill>
                  <a:srgbClr val="FFFF00"/>
                </a:solidFill>
              </a:rPr>
              <a:t>Aspirational values</a:t>
            </a:r>
            <a:r>
              <a:rPr lang="en-US" dirty="0">
                <a:solidFill>
                  <a:schemeClr val="bg1"/>
                </a:solidFill>
              </a:rPr>
              <a:t>:  Point to the what the institution /department needs to 	succeed in the future. 	(Lencioni, 2002)</a:t>
            </a:r>
          </a:p>
          <a:p>
            <a:pPr marL="0" indent="0">
              <a:buNone/>
            </a:pPr>
            <a:endParaRPr lang="en-US" dirty="0"/>
          </a:p>
        </p:txBody>
      </p:sp>
      <p:pic>
        <p:nvPicPr>
          <p:cNvPr id="4" name="Picture 3">
            <a:extLst>
              <a:ext uri="{FF2B5EF4-FFF2-40B4-BE49-F238E27FC236}">
                <a16:creationId xmlns:a16="http://schemas.microsoft.com/office/drawing/2014/main" id="{8C7659A5-31DE-4B1C-0D6D-7AEBE8147572}"/>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27641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DA305-EC35-E0A0-4623-53EEE25B266A}"/>
              </a:ext>
            </a:extLst>
          </p:cNvPr>
          <p:cNvSpPr>
            <a:spLocks noGrp="1"/>
          </p:cNvSpPr>
          <p:nvPr>
            <p:ph type="title"/>
          </p:nvPr>
        </p:nvSpPr>
        <p:spPr/>
        <p:txBody>
          <a:bodyPr/>
          <a:lstStyle/>
          <a:p>
            <a:r>
              <a:rPr lang="en-US" b="1" dirty="0">
                <a:solidFill>
                  <a:schemeClr val="bg1"/>
                </a:solidFill>
              </a:rPr>
              <a:t>PROBLEM STATEMENT</a:t>
            </a:r>
          </a:p>
        </p:txBody>
      </p:sp>
      <p:sp>
        <p:nvSpPr>
          <p:cNvPr id="3" name="Content Placeholder 2">
            <a:extLst>
              <a:ext uri="{FF2B5EF4-FFF2-40B4-BE49-F238E27FC236}">
                <a16:creationId xmlns:a16="http://schemas.microsoft.com/office/drawing/2014/main" id="{E3BB8DE2-7C87-A42E-4312-5822477C5FB2}"/>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dirty="0">
                <a:solidFill>
                  <a:schemeClr val="bg1"/>
                </a:solidFill>
                <a:effectLst/>
                <a:latin typeface="Calibri" panose="020F0502020204030204" pitchFamily="34" charset="0"/>
                <a:ea typeface="Calibri" panose="020F0502020204030204" pitchFamily="34" charset="0"/>
              </a:rPr>
              <a:t>Higher education in the United States is caught in the crosshairs of an ongoing culture war related to issues of history, diversity, complexity, and ambiguity.</a:t>
            </a:r>
          </a:p>
          <a:p>
            <a:pPr marL="0" marR="0">
              <a:spcBef>
                <a:spcPts val="0"/>
              </a:spcBef>
              <a:spcAft>
                <a:spcPts val="0"/>
              </a:spcAft>
            </a:pPr>
            <a:endParaRPr lang="en-US" dirty="0">
              <a:solidFill>
                <a:schemeClr val="bg1"/>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chemeClr val="bg1"/>
                </a:solidFill>
                <a:effectLst/>
                <a:latin typeface="Calibri" panose="020F0502020204030204" pitchFamily="34" charset="0"/>
                <a:ea typeface="Calibri" panose="020F0502020204030204" pitchFamily="34" charset="0"/>
              </a:rPr>
              <a:t>As Christians we too may experience conflict between the values of our profession and our fundamental beliefs. </a:t>
            </a:r>
          </a:p>
          <a:p>
            <a:pPr marL="0" marR="0">
              <a:spcBef>
                <a:spcPts val="0"/>
              </a:spcBef>
              <a:spcAft>
                <a:spcPts val="0"/>
              </a:spcAft>
            </a:pPr>
            <a:endParaRPr lang="en-US" dirty="0">
              <a:solidFill>
                <a:schemeClr val="bg1"/>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chemeClr val="bg1"/>
                </a:solidFill>
                <a:effectLst/>
                <a:latin typeface="Calibri" panose="020F0502020204030204" pitchFamily="34" charset="0"/>
                <a:ea typeface="Calibri" panose="020F0502020204030204" pitchFamily="34" charset="0"/>
              </a:rPr>
              <a:t>However, the profession and our faith share a commitment to  nurturing relationships and providing optimal service. Since our institutions are not exempt from these complex issues, </a:t>
            </a:r>
          </a:p>
          <a:p>
            <a:pPr marL="0" marR="0">
              <a:spcBef>
                <a:spcPts val="0"/>
              </a:spcBef>
              <a:spcAft>
                <a:spcPts val="0"/>
              </a:spcAft>
            </a:pPr>
            <a:endParaRPr lang="en-US" dirty="0">
              <a:solidFill>
                <a:schemeClr val="bg1"/>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chemeClr val="bg1"/>
                </a:solidFill>
                <a:effectLst/>
                <a:latin typeface="Calibri" panose="020F0502020204030204" pitchFamily="34" charset="0"/>
                <a:ea typeface="Calibri" panose="020F0502020204030204" pitchFamily="34" charset="0"/>
              </a:rPr>
              <a:t>What are some of the core values that determine how we operate and make decisions about personnel, policies, practices,</a:t>
            </a:r>
            <a:r>
              <a:rPr lang="en-US" dirty="0">
                <a:solidFill>
                  <a:schemeClr val="bg1"/>
                </a:solidFill>
                <a:latin typeface="Calibri" panose="020F0502020204030204" pitchFamily="34" charset="0"/>
                <a:ea typeface="Calibri" panose="020F0502020204030204" pitchFamily="34" charset="0"/>
              </a:rPr>
              <a:t> </a:t>
            </a:r>
            <a:r>
              <a:rPr lang="en-US" dirty="0">
                <a:solidFill>
                  <a:schemeClr val="bg1"/>
                </a:solidFill>
                <a:effectLst/>
                <a:latin typeface="Calibri" panose="020F0502020204030204" pitchFamily="34" charset="0"/>
                <a:ea typeface="Calibri" panose="020F0502020204030204" pitchFamily="34" charset="0"/>
              </a:rPr>
              <a:t>and services? How do these values define our organizational culture? </a:t>
            </a:r>
          </a:p>
          <a:p>
            <a:endParaRPr lang="en-US" dirty="0"/>
          </a:p>
        </p:txBody>
      </p:sp>
      <p:pic>
        <p:nvPicPr>
          <p:cNvPr id="4" name="Picture 3">
            <a:extLst>
              <a:ext uri="{FF2B5EF4-FFF2-40B4-BE49-F238E27FC236}">
                <a16:creationId xmlns:a16="http://schemas.microsoft.com/office/drawing/2014/main" id="{B943ECE3-D1DB-0422-02E3-FF496BCD7A23}"/>
              </a:ext>
            </a:extLst>
          </p:cNvPr>
          <p:cNvPicPr>
            <a:picLocks noChangeAspect="1"/>
          </p:cNvPicPr>
          <p:nvPr/>
        </p:nvPicPr>
        <p:blipFill>
          <a:blip r:embed="rId2"/>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30870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23F-B99E-751C-8EEB-C0B1489D2885}"/>
              </a:ext>
            </a:extLst>
          </p:cNvPr>
          <p:cNvSpPr>
            <a:spLocks noGrp="1"/>
          </p:cNvSpPr>
          <p:nvPr>
            <p:ph type="title"/>
          </p:nvPr>
        </p:nvSpPr>
        <p:spPr/>
        <p:txBody>
          <a:bodyPr/>
          <a:lstStyle/>
          <a:p>
            <a:r>
              <a:rPr lang="en-US" b="1" dirty="0">
                <a:solidFill>
                  <a:schemeClr val="bg1"/>
                </a:solidFill>
              </a:rPr>
              <a:t>U.S. HIGHER EDUCATION CONTEXT</a:t>
            </a:r>
          </a:p>
        </p:txBody>
      </p:sp>
      <p:sp>
        <p:nvSpPr>
          <p:cNvPr id="3" name="Content Placeholder 2">
            <a:extLst>
              <a:ext uri="{FF2B5EF4-FFF2-40B4-BE49-F238E27FC236}">
                <a16:creationId xmlns:a16="http://schemas.microsoft.com/office/drawing/2014/main" id="{4583499F-8BA9-6889-93AC-C11ED31CE0ED}"/>
              </a:ext>
            </a:extLst>
          </p:cNvPr>
          <p:cNvSpPr>
            <a:spLocks noGrp="1"/>
          </p:cNvSpPr>
          <p:nvPr>
            <p:ph idx="1"/>
          </p:nvPr>
        </p:nvSpPr>
        <p:spPr/>
        <p:txBody>
          <a:bodyPr>
            <a:normAutofit fontScale="70000" lnSpcReduction="20000"/>
          </a:bodyPr>
          <a:lstStyle/>
          <a:p>
            <a:r>
              <a:rPr lang="en-US" dirty="0">
                <a:solidFill>
                  <a:schemeClr val="bg1"/>
                </a:solidFill>
              </a:rPr>
              <a:t>Covid-19 pandemic</a:t>
            </a:r>
          </a:p>
          <a:p>
            <a:r>
              <a:rPr lang="en-US" dirty="0">
                <a:solidFill>
                  <a:schemeClr val="bg1"/>
                </a:solidFill>
              </a:rPr>
              <a:t>George Floyd and other unharmed  Black Americans</a:t>
            </a:r>
          </a:p>
          <a:p>
            <a:r>
              <a:rPr lang="en-US" dirty="0">
                <a:solidFill>
                  <a:schemeClr val="bg1"/>
                </a:solidFill>
              </a:rPr>
              <a:t>Polarized politics - January 6 insurrection</a:t>
            </a:r>
          </a:p>
          <a:p>
            <a:r>
              <a:rPr lang="en-US" dirty="0">
                <a:solidFill>
                  <a:schemeClr val="bg1"/>
                </a:solidFill>
              </a:rPr>
              <a:t>Technological advancements - </a:t>
            </a:r>
            <a:r>
              <a:rPr lang="en-US" kern="0" dirty="0">
                <a:solidFill>
                  <a:schemeClr val="bg1"/>
                </a:solidFill>
                <a:latin typeface="Segoe UI" panose="020B0502040204020203" pitchFamily="34" charset="0"/>
                <a:ea typeface="Times New Roman" panose="02020603050405020304" pitchFamily="18" charset="0"/>
              </a:rPr>
              <a:t>Virtual reality, augmented reality, artificial intelligence </a:t>
            </a:r>
            <a:endParaRPr lang="en-US" dirty="0">
              <a:solidFill>
                <a:schemeClr val="bg1"/>
              </a:solidFill>
            </a:endParaRPr>
          </a:p>
          <a:p>
            <a:r>
              <a:rPr lang="en-US" dirty="0">
                <a:solidFill>
                  <a:schemeClr val="bg1"/>
                </a:solidFill>
              </a:rPr>
              <a:t>Changing student demographics, First Generation college students , nontraditional, online, and more.</a:t>
            </a:r>
          </a:p>
          <a:p>
            <a:r>
              <a:rPr lang="en-US" dirty="0">
                <a:solidFill>
                  <a:schemeClr val="bg1"/>
                </a:solidFill>
              </a:rPr>
              <a:t>Workplace readiness movement: academic/business partnerships, alternative credentials, non-degree requirement from major corporations. </a:t>
            </a:r>
          </a:p>
          <a:p>
            <a:r>
              <a:rPr lang="en-US" dirty="0">
                <a:solidFill>
                  <a:schemeClr val="bg1"/>
                </a:solidFill>
              </a:rPr>
              <a:t>Rising  tuition and student debt crisis; benefits of college education (especially liberal arts) questioned. Emphasis on STEM, credentialling, workplace training, and developing soft skills.</a:t>
            </a:r>
          </a:p>
          <a:p>
            <a:r>
              <a:rPr lang="en-US" dirty="0">
                <a:solidFill>
                  <a:schemeClr val="bg1"/>
                </a:solidFill>
              </a:rPr>
              <a:t>Flat and decreasing enrollments </a:t>
            </a:r>
          </a:p>
          <a:p>
            <a:r>
              <a:rPr lang="en-US" dirty="0">
                <a:solidFill>
                  <a:schemeClr val="bg1"/>
                </a:solidFill>
              </a:rPr>
              <a:t>Culture wars –  </a:t>
            </a:r>
            <a:r>
              <a:rPr lang="en-US" dirty="0">
                <a:solidFill>
                  <a:srgbClr val="FFFF00"/>
                </a:solidFill>
              </a:rPr>
              <a:t>D</a:t>
            </a:r>
            <a:r>
              <a:rPr lang="en-US" dirty="0">
                <a:solidFill>
                  <a:schemeClr val="bg1"/>
                </a:solidFill>
              </a:rPr>
              <a:t>iversity </a:t>
            </a:r>
            <a:r>
              <a:rPr lang="en-US" dirty="0">
                <a:solidFill>
                  <a:srgbClr val="FFFF00"/>
                </a:solidFill>
              </a:rPr>
              <a:t>E</a:t>
            </a:r>
            <a:r>
              <a:rPr lang="en-US" dirty="0">
                <a:solidFill>
                  <a:schemeClr val="bg1"/>
                </a:solidFill>
              </a:rPr>
              <a:t>quity and </a:t>
            </a:r>
            <a:r>
              <a:rPr lang="en-US" dirty="0">
                <a:solidFill>
                  <a:srgbClr val="FFFF00"/>
                </a:solidFill>
              </a:rPr>
              <a:t>I</a:t>
            </a:r>
            <a:r>
              <a:rPr lang="en-US" dirty="0">
                <a:solidFill>
                  <a:schemeClr val="bg1"/>
                </a:solidFill>
              </a:rPr>
              <a:t>nclusion initiatives (race, gender, religion), climate change, book banning,  and the growing backlash to various responses to these issues .</a:t>
            </a:r>
          </a:p>
        </p:txBody>
      </p:sp>
      <p:pic>
        <p:nvPicPr>
          <p:cNvPr id="4" name="Picture 3">
            <a:extLst>
              <a:ext uri="{FF2B5EF4-FFF2-40B4-BE49-F238E27FC236}">
                <a16:creationId xmlns:a16="http://schemas.microsoft.com/office/drawing/2014/main" id="{6C675250-4289-86A2-8A77-50C1004AFB36}"/>
              </a:ext>
            </a:extLst>
          </p:cNvPr>
          <p:cNvPicPr>
            <a:picLocks noChangeAspect="1"/>
          </p:cNvPicPr>
          <p:nvPr/>
        </p:nvPicPr>
        <p:blipFill>
          <a:blip r:embed="rId3"/>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1297559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F149-BF6F-D28A-759D-3ABD93602066}"/>
              </a:ext>
            </a:extLst>
          </p:cNvPr>
          <p:cNvSpPr>
            <a:spLocks noGrp="1"/>
          </p:cNvSpPr>
          <p:nvPr>
            <p:ph type="title"/>
          </p:nvPr>
        </p:nvSpPr>
        <p:spPr/>
        <p:txBody>
          <a:bodyPr>
            <a:normAutofit fontScale="90000"/>
          </a:bodyPr>
          <a:lstStyle/>
          <a:p>
            <a:br>
              <a:rPr lang="en-US" b="0" i="0" dirty="0">
                <a:solidFill>
                  <a:srgbClr val="000000"/>
                </a:solidFill>
                <a:effectLst/>
                <a:latin typeface="Chronicle Display A"/>
              </a:rPr>
            </a:br>
            <a:r>
              <a:rPr lang="en-US" b="0" i="0" dirty="0">
                <a:solidFill>
                  <a:schemeClr val="bg1"/>
                </a:solidFill>
                <a:effectLst/>
                <a:latin typeface="Chronicle Display A"/>
              </a:rPr>
              <a:t>Libraries Aren’t Safe, But They Are Good</a:t>
            </a:r>
            <a:br>
              <a:rPr lang="en-US" b="0" i="0" dirty="0">
                <a:solidFill>
                  <a:srgbClr val="000000"/>
                </a:solidFill>
                <a:effectLst/>
                <a:latin typeface="Chronicle Display A"/>
              </a:rPr>
            </a:br>
            <a:endParaRPr lang="en-US" dirty="0"/>
          </a:p>
        </p:txBody>
      </p:sp>
      <p:pic>
        <p:nvPicPr>
          <p:cNvPr id="1026" name="Picture 2" descr="Libraries Aren’t Safe, But They Are Good">
            <a:extLst>
              <a:ext uri="{FF2B5EF4-FFF2-40B4-BE49-F238E27FC236}">
                <a16:creationId xmlns:a16="http://schemas.microsoft.com/office/drawing/2014/main" id="{8E8291D0-8CFE-31BA-7710-7953C8AB5AE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80160" y="1780837"/>
            <a:ext cx="7856442" cy="454840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CB25EF92-9832-E09A-F16E-F89BBDC96D2B}"/>
              </a:ext>
            </a:extLst>
          </p:cNvPr>
          <p:cNvPicPr>
            <a:picLocks noChangeAspect="1"/>
          </p:cNvPicPr>
          <p:nvPr/>
        </p:nvPicPr>
        <p:blipFill>
          <a:blip r:embed="rId4"/>
          <a:stretch>
            <a:fillRect/>
          </a:stretch>
        </p:blipFill>
        <p:spPr>
          <a:xfrm>
            <a:off x="10029383" y="5943599"/>
            <a:ext cx="2034869" cy="777261"/>
          </a:xfrm>
          <a:prstGeom prst="rect">
            <a:avLst/>
          </a:prstGeom>
        </p:spPr>
      </p:pic>
    </p:spTree>
    <p:extLst>
      <p:ext uri="{BB962C8B-B14F-4D97-AF65-F5344CB8AC3E}">
        <p14:creationId xmlns:p14="http://schemas.microsoft.com/office/powerpoint/2010/main" val="4103018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EFFE3CCB08E449BD3C5D146A9C9A47" ma:contentTypeVersion="7" ma:contentTypeDescription="Create a new document." ma:contentTypeScope="" ma:versionID="e8ffce695a7432fbef920747a625abf0">
  <xsd:schema xmlns:xsd="http://www.w3.org/2001/XMLSchema" xmlns:xs="http://www.w3.org/2001/XMLSchema" xmlns:p="http://schemas.microsoft.com/office/2006/metadata/properties" xmlns:ns2="dc71d1f4-9875-4763-9455-58d4fec0b177" xmlns:ns3="7e6c8fe6-1d1e-4ded-a7d1-0fd668402528" targetNamespace="http://schemas.microsoft.com/office/2006/metadata/properties" ma:root="true" ma:fieldsID="beaac881e30efc82db911ff6d750a4d1" ns2:_="" ns3:_="">
    <xsd:import namespace="dc71d1f4-9875-4763-9455-58d4fec0b177"/>
    <xsd:import namespace="7e6c8fe6-1d1e-4ded-a7d1-0fd66840252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71d1f4-9875-4763-9455-58d4fec0b17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e6c8fe6-1d1e-4ded-a7d1-0fd66840252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88A8E7-E626-46EC-AAF9-2DC0C78E4F32}"/>
</file>

<file path=customXml/itemProps2.xml><?xml version="1.0" encoding="utf-8"?>
<ds:datastoreItem xmlns:ds="http://schemas.openxmlformats.org/officeDocument/2006/customXml" ds:itemID="{D9861881-4D95-4516-9459-C3CE2B83D06C}"/>
</file>

<file path=customXml/itemProps3.xml><?xml version="1.0" encoding="utf-8"?>
<ds:datastoreItem xmlns:ds="http://schemas.openxmlformats.org/officeDocument/2006/customXml" ds:itemID="{C05D8B36-22CF-4DA9-A35A-7E81F3E43517}"/>
</file>

<file path=docProps/app.xml><?xml version="1.0" encoding="utf-8"?>
<Properties xmlns="http://schemas.openxmlformats.org/officeDocument/2006/extended-properties" xmlns:vt="http://schemas.openxmlformats.org/officeDocument/2006/docPropsVTypes">
  <TotalTime>4593</TotalTime>
  <Words>3522</Words>
  <Application>Microsoft Office PowerPoint</Application>
  <PresentationFormat>Widescreen</PresentationFormat>
  <Paragraphs>287</Paragraphs>
  <Slides>29</Slides>
  <Notes>19</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29</vt:i4>
      </vt:variant>
    </vt:vector>
  </HeadingPairs>
  <TitlesOfParts>
    <vt:vector size="45" baseType="lpstr">
      <vt:lpstr>Arial</vt:lpstr>
      <vt:lpstr>Calibri</vt:lpstr>
      <vt:lpstr>Calibri Light</vt:lpstr>
      <vt:lpstr>Chronicle Display A</vt:lpstr>
      <vt:lpstr>Courier New</vt:lpstr>
      <vt:lpstr>founders-grotesk</vt:lpstr>
      <vt:lpstr>IBM Plex Sans</vt:lpstr>
      <vt:lpstr>ibm-plex-sans</vt:lpstr>
      <vt:lpstr>Open Sans</vt:lpstr>
      <vt:lpstr>proxima-nova</vt:lpstr>
      <vt:lpstr>Segoe UI</vt:lpstr>
      <vt:lpstr>Symbol</vt:lpstr>
      <vt:lpstr>system-ui</vt:lpstr>
      <vt:lpstr>Ubuntu</vt:lpstr>
      <vt:lpstr>Wingdings</vt:lpstr>
      <vt:lpstr>Office Theme</vt:lpstr>
      <vt:lpstr>Values:  Timely or Timeless?</vt:lpstr>
      <vt:lpstr>VALUES: TIMELY OR TIMELESS?</vt:lpstr>
      <vt:lpstr>DEFINITIONS</vt:lpstr>
      <vt:lpstr>DEFINITIONS</vt:lpstr>
      <vt:lpstr>DEFINITIONS</vt:lpstr>
      <vt:lpstr>TYPES OF VALUES</vt:lpstr>
      <vt:lpstr>PROBLEM STATEMENT</vt:lpstr>
      <vt:lpstr>U.S. HIGHER EDUCATION CONTEXT</vt:lpstr>
      <vt:lpstr> Libraries Aren’t Safe, But They Are Good </vt:lpstr>
      <vt:lpstr>METHODOLOGY</vt:lpstr>
      <vt:lpstr>SOME CORE VALUES</vt:lpstr>
      <vt:lpstr>RESULTS</vt:lpstr>
      <vt:lpstr>Adventist Accreditation Association  Accredited SDA Colleges &amp; Universities</vt:lpstr>
      <vt:lpstr> SDA ACADEMIC LIBRARY VALUES </vt:lpstr>
      <vt:lpstr>Biblioteca Norma Gracia de Sanchez, Universidad    SDA ACADEMIC LIBRARY VALUES Biblioteca Norma Gracia de Sanchez, Universidad de Navojoa, Mexico   </vt:lpstr>
      <vt:lpstr>SDA ACADEMIC LIBRARY VALUES</vt:lpstr>
      <vt:lpstr>SDA ACADEMIC LIBRARY VALUES</vt:lpstr>
      <vt:lpstr>SUMMARY  Source: https://www.batonglobal.com/post/how-to-write-mission-vision-and-values-statements-with-examples</vt:lpstr>
      <vt:lpstr>WHY ARTICULATE VALUES?</vt:lpstr>
      <vt:lpstr>WHY ARTICULATE VALUES?</vt:lpstr>
      <vt:lpstr>2 Peter 1: Community Identity--Discipleship</vt:lpstr>
      <vt:lpstr>2 Peter 2: Threats to Community</vt:lpstr>
      <vt:lpstr>2 Peter 3: It Makes a Difference</vt:lpstr>
      <vt:lpstr>Making Sense of Discipleship</vt:lpstr>
      <vt:lpstr>Framework for Disciples in the Workplace</vt:lpstr>
      <vt:lpstr>CONVENTIONAL SOCIABILITY</vt:lpstr>
      <vt:lpstr>Our Values: Sharing the Heart of God </vt:lpstr>
      <vt:lpstr>Application to Policies and Procedures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Values:  Timely or Timeless?</dc:title>
  <dc:creator>Paulette Johnson</dc:creator>
  <cp:lastModifiedBy>Paulette Johnson</cp:lastModifiedBy>
  <cp:revision>13</cp:revision>
  <dcterms:created xsi:type="dcterms:W3CDTF">2023-05-17T16:07:33Z</dcterms:created>
  <dcterms:modified xsi:type="dcterms:W3CDTF">2023-07-27T16:11:55Z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0x0101002DEFFE3CCB08E449BD3C5D146A9C9A47</vt:lpwstr>
  </property>
</Properties>
</file>