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audio1.wav" ContentType="audio/wav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0" r:id="rId4"/>
    <p:sldId id="272" r:id="rId5"/>
    <p:sldId id="268" r:id="rId6"/>
    <p:sldId id="262" r:id="rId7"/>
    <p:sldId id="269" r:id="rId8"/>
    <p:sldId id="267" r:id="rId9"/>
    <p:sldId id="270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20A21A"/>
    <a:srgbClr val="082E0E"/>
    <a:srgbClr val="003300"/>
    <a:srgbClr val="19972E"/>
    <a:srgbClr val="0F591B"/>
    <a:srgbClr val="0AB21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397BFED-72E4-403F-9D39-ADF16831A2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7095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6526FC-B3A2-4974-9943-A999ED357029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18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09FBB0-0A4B-40F8-B687-613CA8DA5C00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898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322070-1C09-43EA-B630-DA67AE35DE6C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190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1D6830-0BB6-4852-9F29-60B2A5C10543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196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97BFED-72E4-403F-9D39-ADF16831A27E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5467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0791D1-1684-401B-9590-E247685AFEAD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417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C708DD-083E-4696-8D64-ADFB47844195}" type="slidenum">
              <a:rPr lang="en-GB" altLang="en-US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2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875DB5-1AC3-4874-A4F0-2931A3F6D4F9}" type="slidenum">
              <a:rPr lang="en-GB" altLang="en-US"/>
              <a:pPr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927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842C60-D598-4CC7-849F-52EA493F50E7}" type="slidenum">
              <a:rPr lang="en-GB" altLang="en-US"/>
              <a:pPr>
                <a:spcBef>
                  <a:spcPct val="0"/>
                </a:spcBef>
              </a:pPr>
              <a:t>13</a:t>
            </a:fld>
            <a:endParaRPr lang="en-GB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70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46564" y="2632075"/>
            <a:ext cx="4507144" cy="1182688"/>
          </a:xfrm>
        </p:spPr>
        <p:txBody>
          <a:bodyPr/>
          <a:lstStyle/>
          <a:p>
            <a:r>
              <a:rPr lang="en-GB" dirty="0" smtClean="0"/>
              <a:t>Plant Template</a:t>
            </a:r>
            <a:br>
              <a:rPr lang="en-GB" dirty="0" smtClean="0"/>
            </a:br>
            <a:r>
              <a:rPr lang="en-GB" dirty="0" smtClean="0"/>
              <a:t>Your name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1B52BB-3147-4696-91CF-5894C86FA3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179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EDEED-0719-4B47-9A47-0BCE1D5142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662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9FE55-FCF9-4AFA-8C3C-604DFE123E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6958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480BD-0C3B-4822-BA64-35D7FB27F2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470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85F1B-2090-4FD0-8123-9402C5BE81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405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006600"/>
                </a:solidFill>
              </a:defRPr>
            </a:lvl1pPr>
            <a:lvl2pPr>
              <a:defRPr>
                <a:solidFill>
                  <a:srgbClr val="92D050"/>
                </a:solidFill>
              </a:defRPr>
            </a:lvl2pPr>
            <a:lvl3pPr>
              <a:defRPr>
                <a:solidFill>
                  <a:srgbClr val="92D050"/>
                </a:solidFill>
              </a:defRPr>
            </a:lvl3pPr>
            <a:lvl4pPr>
              <a:defRPr>
                <a:solidFill>
                  <a:srgbClr val="92D050"/>
                </a:solidFill>
              </a:defRPr>
            </a:lvl4pPr>
            <a:lvl5pPr>
              <a:defRPr>
                <a:solidFill>
                  <a:srgbClr val="92D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5DDA0-17FC-437A-804D-79EE1CA446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593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499D3-FD98-4676-AF6C-38B60670E0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1643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82B69-A43F-4AE2-BC2E-A1BF7A31F1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8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1E20B-C9FB-4C67-B478-8A2010B3D0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731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40BB2-6850-430E-AC34-020715EE71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822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180B2-7555-4F7E-A8A0-35981DB5C7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65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4E3AE-7DA0-4BEE-A1FE-4701739444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713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64EC8-56C9-4916-8FB9-9DF159556B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922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70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4300" y="274638"/>
            <a:ext cx="6032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89313" y="1600200"/>
            <a:ext cx="52974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>
                <a:solidFill>
                  <a:srgbClr val="92D050"/>
                </a:solidFill>
              </a:defRPr>
            </a:lvl1pPr>
          </a:lstStyle>
          <a:p>
            <a:pPr>
              <a:defRPr/>
            </a:pPr>
            <a:fld id="{284E92D1-4491-47AE-8B07-791D44CC72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2D05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92D05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92D05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2D05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eekingquality.wordpress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docs.google.com/presentation/d/1tG1q_ZRfLYwyMiLg4tExNToqQytaEgpxWitVv88-MTo/edit#slide=id.p" TargetMode="External"/><Relationship Id="rId4" Type="http://schemas.openxmlformats.org/officeDocument/2006/relationships/hyperlink" Target="http://digitalstorytelling.coe.uh.edu/view_story.cfm?vid=411&amp;otherid=featured&amp;d_title=Featured%20Digital%20Storie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e.cornell.edu/teaching-ideas/building-inclusive-classrooms/inclusive-teaching-strategie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arningschool.wikispaces.com/What+is+a+Rich+Tas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jpeg"/><Relationship Id="rId7" Type="http://schemas.openxmlformats.org/officeDocument/2006/relationships/hyperlink" Target="http://www.morguefile.com/license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0.gif"/><Relationship Id="rId4" Type="http://schemas.openxmlformats.org/officeDocument/2006/relationships/hyperlink" Target="http://www.morguefile.com/creative/vahiju" TargetMode="External"/><Relationship Id="rId9" Type="http://schemas.openxmlformats.org/officeDocument/2006/relationships/hyperlink" Target="http://mrg.bz/xOc6w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87890567/scatte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0525" y="5153025"/>
            <a:ext cx="4694238" cy="1182688"/>
          </a:xfrm>
        </p:spPr>
        <p:txBody>
          <a:bodyPr/>
          <a:lstStyle/>
          <a:p>
            <a:pPr algn="r" eaLnBrk="1" hangingPunct="1"/>
            <a:r>
              <a:rPr lang="en-GB" altLang="en-US" sz="4400" dirty="0" smtClean="0">
                <a:solidFill>
                  <a:srgbClr val="0F591B"/>
                </a:solidFill>
              </a:rPr>
              <a:t>Rich Task  </a:t>
            </a:r>
            <a:r>
              <a:rPr lang="en-GB" altLang="en-US" sz="4000" dirty="0" smtClean="0">
                <a:solidFill>
                  <a:srgbClr val="0F591B"/>
                </a:solidFill>
              </a:rPr>
              <a:t/>
            </a:r>
            <a:br>
              <a:rPr lang="en-GB" altLang="en-US" sz="4000" dirty="0" smtClean="0">
                <a:solidFill>
                  <a:srgbClr val="0F591B"/>
                </a:solidFill>
              </a:rPr>
            </a:br>
            <a:r>
              <a:rPr lang="en-GB" altLang="en-US" sz="4000" i="1" dirty="0" smtClean="0">
                <a:solidFill>
                  <a:srgbClr val="92D050"/>
                </a:solidFill>
              </a:rPr>
              <a:t>Denise Shaver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34338" cy="1143000"/>
          </a:xfrm>
        </p:spPr>
        <p:txBody>
          <a:bodyPr/>
          <a:lstStyle/>
          <a:p>
            <a:pPr algn="r" eaLnBrk="1" hangingPunct="1"/>
            <a:r>
              <a:rPr lang="en-GB" altLang="en-US" dirty="0" smtClean="0">
                <a:solidFill>
                  <a:srgbClr val="0F591B"/>
                </a:solidFill>
              </a:rPr>
              <a:t>Technology Inclusion 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23900" y="526256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 b="1" dirty="0" smtClean="0">
                <a:solidFill>
                  <a:srgbClr val="0F591B"/>
                </a:solidFill>
                <a:cs typeface="Arial" panose="020B0604020202020204" pitchFamily="34" charset="0"/>
              </a:rPr>
              <a:t>Wiki-spaces</a:t>
            </a:r>
            <a:endParaRPr lang="en-GB" altLang="en-US" sz="1600" b="1" dirty="0">
              <a:solidFill>
                <a:srgbClr val="0F591B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GB" altLang="en-US" sz="1400" b="1" dirty="0">
              <a:solidFill>
                <a:srgbClr val="0F591B"/>
              </a:solidFill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59013" y="5262563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 b="1" dirty="0" smtClean="0">
                <a:solidFill>
                  <a:srgbClr val="0F591B"/>
                </a:solidFill>
                <a:cs typeface="Arial" panose="020B0604020202020204" pitchFamily="34" charset="0"/>
              </a:rPr>
              <a:t>Google docs</a:t>
            </a:r>
            <a:endParaRPr lang="en-GB" altLang="en-US" sz="1600" b="1" dirty="0">
              <a:solidFill>
                <a:srgbClr val="0F591B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GB" altLang="en-US" sz="1400" b="1" dirty="0">
              <a:solidFill>
                <a:srgbClr val="0F591B"/>
              </a:solidFill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68725" y="526256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 b="1" dirty="0" smtClean="0">
                <a:solidFill>
                  <a:srgbClr val="0F591B"/>
                </a:solidFill>
                <a:cs typeface="Arial" panose="020B0604020202020204" pitchFamily="34" charset="0"/>
              </a:rPr>
              <a:t>Google  Present-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GB" altLang="en-US" sz="1600" b="1" dirty="0" smtClean="0">
                <a:solidFill>
                  <a:srgbClr val="0F591B"/>
                </a:solidFill>
                <a:cs typeface="Arial" panose="020B0604020202020204" pitchFamily="34" charset="0"/>
              </a:rPr>
              <a:t>   </a:t>
            </a:r>
            <a:r>
              <a:rPr lang="en-GB" altLang="en-US" sz="1600" b="1" dirty="0" err="1" smtClean="0">
                <a:solidFill>
                  <a:srgbClr val="0F591B"/>
                </a:solidFill>
                <a:cs typeface="Arial" panose="020B0604020202020204" pitchFamily="34" charset="0"/>
              </a:rPr>
              <a:t>ations</a:t>
            </a:r>
            <a:endParaRPr lang="en-GB" altLang="en-US" sz="1600" b="1" dirty="0">
              <a:solidFill>
                <a:srgbClr val="0F591B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GB" altLang="en-US" sz="1400" b="1" dirty="0">
              <a:solidFill>
                <a:srgbClr val="0F591B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76850" y="526256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 b="1" dirty="0" smtClean="0">
                <a:solidFill>
                  <a:srgbClr val="0F591B"/>
                </a:solidFill>
                <a:cs typeface="Arial" panose="020B0604020202020204" pitchFamily="34" charset="0"/>
              </a:rPr>
              <a:t>Digital Story telling</a:t>
            </a:r>
            <a:endParaRPr lang="en-GB" altLang="en-US" sz="1600" b="1" dirty="0">
              <a:solidFill>
                <a:srgbClr val="0F591B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GB" altLang="en-US" sz="1600" b="1" dirty="0">
              <a:solidFill>
                <a:srgbClr val="0F591B"/>
              </a:solidFill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88150" y="526256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 b="1" dirty="0" smtClean="0">
                <a:solidFill>
                  <a:srgbClr val="0F591B"/>
                </a:solidFill>
                <a:cs typeface="Arial" panose="020B0604020202020204" pitchFamily="34" charset="0"/>
              </a:rPr>
              <a:t>Videocon-</a:t>
            </a:r>
            <a:r>
              <a:rPr lang="en-GB" altLang="en-US" sz="1600" b="1" dirty="0" err="1" smtClean="0">
                <a:solidFill>
                  <a:srgbClr val="0F591B"/>
                </a:solidFill>
                <a:cs typeface="Arial" panose="020B0604020202020204" pitchFamily="34" charset="0"/>
              </a:rPr>
              <a:t>ferences</a:t>
            </a:r>
            <a:r>
              <a:rPr lang="en-GB" altLang="en-US" sz="1600" b="1" dirty="0" smtClean="0">
                <a:solidFill>
                  <a:srgbClr val="0F591B"/>
                </a:solidFill>
                <a:cs typeface="Arial" panose="020B0604020202020204" pitchFamily="34" charset="0"/>
              </a:rPr>
              <a:t> </a:t>
            </a:r>
            <a:endParaRPr lang="en-GB" altLang="en-US" sz="1600" b="1" dirty="0">
              <a:solidFill>
                <a:srgbClr val="0F591B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GB" altLang="en-US" sz="1600" b="1" dirty="0">
              <a:solidFill>
                <a:srgbClr val="0F591B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59013" y="3717925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23900" y="3717925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082E0E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68725" y="3717925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82E0E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76850" y="3717925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88150" y="3717925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82E0E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08300" y="4170363"/>
            <a:ext cx="1172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Inclusive</a:t>
            </a:r>
            <a:endParaRPr lang="en-GB" altLang="en-US" sz="1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750888" y="4168775"/>
            <a:ext cx="19835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Interdisciplinary</a:t>
            </a:r>
            <a:endParaRPr lang="en-GB" altLang="en-US" sz="1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38650" y="4170363"/>
            <a:ext cx="9028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Global</a:t>
            </a:r>
            <a:endParaRPr lang="en-GB" altLang="en-US" sz="1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1538" y="4168775"/>
            <a:ext cx="9669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Project</a:t>
            </a:r>
            <a:endParaRPr lang="en-GB" altLang="en-US" sz="1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247082" y="4168775"/>
            <a:ext cx="15851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Technology</a:t>
            </a:r>
            <a:endParaRPr lang="en-GB" altLang="en-US" sz="1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rgbClr val="92D050"/>
                </a:solidFill>
              </a:rPr>
              <a:t>Rich Assignment Ideas</a:t>
            </a:r>
            <a:endParaRPr lang="en-US" altLang="en-US" dirty="0" smtClean="0">
              <a:solidFill>
                <a:srgbClr val="92D050"/>
              </a:solidFill>
            </a:endParaRPr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23990188"/>
              </p:ext>
            </p:extLst>
          </p:nvPr>
        </p:nvGraphicFramePr>
        <p:xfrm>
          <a:off x="2406770" y="2587925"/>
          <a:ext cx="6588903" cy="442363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295158"/>
                <a:gridCol w="3293745"/>
              </a:tblGrid>
              <a:tr h="48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</a:rPr>
                        <a:t>Collaborative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</a:rPr>
                        <a:t>Individual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</a:tr>
              <a:tr h="10986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Defend contextual word spelling variation (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Wikispaces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</a:rPr>
                        <a:t>Present oral story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(Digital storyboard)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6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Different perspectives on same topic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(Google Presentations)</a:t>
                      </a: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Argue an opposing perspective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(Google docs)</a:t>
                      </a: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Peer idea exchange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(Videoconference)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Academic journaling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(Blogs) </a:t>
                      </a: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628900" y="190500"/>
            <a:ext cx="6015038" cy="1143000"/>
          </a:xfrm>
        </p:spPr>
        <p:txBody>
          <a:bodyPr/>
          <a:lstStyle/>
          <a:p>
            <a:pPr algn="r" eaLnBrk="1" hangingPunct="1"/>
            <a:r>
              <a:rPr lang="en-GB" altLang="en-US" dirty="0" smtClean="0"/>
              <a:t>Examples</a:t>
            </a:r>
            <a:endParaRPr lang="en-US" alt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476625"/>
            <a:ext cx="4689475" cy="2914650"/>
          </a:xfrm>
          <a:noFill/>
        </p:spPr>
        <p:txBody>
          <a:bodyPr/>
          <a:lstStyle/>
          <a:p>
            <a:pPr eaLnBrk="1" hangingPunct="1"/>
            <a:r>
              <a:rPr lang="en-GB" altLang="en-US" sz="2000" dirty="0" smtClean="0">
                <a:hlinkClick r:id="rId3"/>
              </a:rPr>
              <a:t>Academic journaling</a:t>
            </a:r>
            <a:endParaRPr lang="en-GB" altLang="en-US" sz="2000" dirty="0" smtClean="0"/>
          </a:p>
          <a:p>
            <a:pPr eaLnBrk="1" hangingPunct="1"/>
            <a:r>
              <a:rPr lang="en-GB" altLang="en-US" sz="2000" u="sng" dirty="0" smtClean="0">
                <a:solidFill>
                  <a:srgbClr val="FFC000"/>
                </a:solidFill>
                <a:hlinkClick r:id="rId4"/>
              </a:rPr>
              <a:t>Digital Storytelling</a:t>
            </a:r>
            <a:endParaRPr lang="en-GB" altLang="en-US" sz="2000" u="sng" dirty="0" smtClean="0">
              <a:solidFill>
                <a:srgbClr val="FFC000"/>
              </a:solidFill>
            </a:endParaRPr>
          </a:p>
          <a:p>
            <a:pPr eaLnBrk="1" hangingPunct="1"/>
            <a:r>
              <a:rPr lang="en-GB" altLang="en-US" sz="2000" u="sng" dirty="0" smtClean="0">
                <a:solidFill>
                  <a:srgbClr val="92D050"/>
                </a:solidFill>
                <a:hlinkClick r:id="rId5"/>
              </a:rPr>
              <a:t>Google Presentations</a:t>
            </a:r>
            <a:endParaRPr lang="en-US" altLang="en-US" sz="2000" u="sng" dirty="0" smtClean="0">
              <a:solidFill>
                <a:srgbClr val="92D050"/>
              </a:solidFill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 flipH="1">
            <a:off x="5146672" y="2329132"/>
            <a:ext cx="2850013" cy="1932317"/>
          </a:xfrm>
          <a:prstGeom prst="rect">
            <a:avLst/>
          </a:prstGeom>
          <a:noFill/>
          <a:ln w="38100">
            <a:solidFill>
              <a:srgbClr val="082E0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cs typeface="Arial" panose="020B0604020202020204" pitchFamily="34" charset="0"/>
              </a:rPr>
              <a:t>Have you tried these?</a:t>
            </a:r>
            <a:endParaRPr lang="en-US" altLang="en-US" sz="1800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99767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solidFill>
                  <a:srgbClr val="0F591B"/>
                </a:solidFill>
              </a:rPr>
              <a:t>Works Cited</a:t>
            </a:r>
            <a:endParaRPr lang="en-US" altLang="en-US" dirty="0" smtClean="0">
              <a:solidFill>
                <a:srgbClr val="0F591B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/>
              <a:t>Aubusson, P., Burke, P., </a:t>
            </a:r>
            <a:r>
              <a:rPr lang="en-US" sz="1200" dirty="0" err="1"/>
              <a:t>Schuck</a:t>
            </a:r>
            <a:r>
              <a:rPr lang="en-US" sz="1200" dirty="0"/>
              <a:t>, S., </a:t>
            </a:r>
            <a:r>
              <a:rPr lang="en-US" sz="1200" dirty="0" err="1"/>
              <a:t>Kearnery</a:t>
            </a:r>
            <a:r>
              <a:rPr lang="en-US" sz="1200" dirty="0"/>
              <a:t>, M. &amp; </a:t>
            </a:r>
            <a:r>
              <a:rPr lang="en-US" sz="1200" dirty="0" err="1"/>
              <a:t>Friscknecht</a:t>
            </a:r>
            <a:r>
              <a:rPr lang="en-US" sz="1200" dirty="0"/>
              <a:t>, B. (2014). </a:t>
            </a:r>
            <a:r>
              <a:rPr lang="en-US" sz="1200" dirty="0" err="1"/>
              <a:t>Teahers</a:t>
            </a:r>
            <a:r>
              <a:rPr lang="en-US" sz="1200" dirty="0"/>
              <a:t> Choosing Rich Task: The Moderating Impact of Technology on Student Learning, Enjoyment, and Preparation. Educational Researcher,  </a:t>
            </a:r>
            <a:r>
              <a:rPr lang="en-US" sz="1200" i="1" dirty="0"/>
              <a:t>43 (5). </a:t>
            </a:r>
          </a:p>
          <a:p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www.cte.cornell.edu/teaching-ideas/building-inclusive-classrooms/inclusive-teaching-strategies.html</a:t>
            </a:r>
            <a:endParaRPr lang="en-US" sz="1400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hlinkClick r:id="rId4"/>
              </a:rPr>
              <a:t>http</a:t>
            </a:r>
            <a:r>
              <a:rPr lang="en-US" altLang="en-US" sz="1400" dirty="0">
                <a:hlinkClick r:id="rId4"/>
              </a:rPr>
              <a:t>://</a:t>
            </a:r>
            <a:r>
              <a:rPr lang="en-US" altLang="en-US" sz="1400" dirty="0" smtClean="0">
                <a:hlinkClick r:id="rId4"/>
              </a:rPr>
              <a:t>learningschool.wikispaces.com/What+is+a+Rich+Task</a:t>
            </a:r>
            <a:endParaRPr lang="en-US" altLang="en-US" sz="1400" dirty="0" smtClean="0"/>
          </a:p>
          <a:p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9425" y="985838"/>
            <a:ext cx="6124575" cy="1274762"/>
          </a:xfrm>
        </p:spPr>
        <p:txBody>
          <a:bodyPr/>
          <a:lstStyle/>
          <a:p>
            <a:pPr eaLnBrk="1" hangingPunct="1"/>
            <a:r>
              <a:rPr lang="en-GB" altLang="en-US" sz="4400" dirty="0" smtClean="0">
                <a:solidFill>
                  <a:srgbClr val="0F591B"/>
                </a:solidFill>
              </a:rPr>
              <a:t>Rick Tasks:  </a:t>
            </a:r>
            <a:endParaRPr lang="en-US" altLang="en-US" sz="4400" dirty="0" smtClean="0">
              <a:solidFill>
                <a:srgbClr val="0F591B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8225" y="2611438"/>
            <a:ext cx="3838575" cy="3514725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Interdisciplinary project</a:t>
            </a:r>
          </a:p>
          <a:p>
            <a:pPr eaLnBrk="1" hangingPunct="1"/>
            <a:r>
              <a:rPr lang="en-US" altLang="en-US" sz="3200" dirty="0" smtClean="0"/>
              <a:t>Employs various teaching  and learning methods</a:t>
            </a:r>
          </a:p>
          <a:p>
            <a:pPr marL="0" indent="0" eaLnBrk="1" hangingPunct="1">
              <a:buNone/>
            </a:pPr>
            <a:endParaRPr lang="en-US" altLang="en-US" sz="800" dirty="0" smtClean="0"/>
          </a:p>
          <a:p>
            <a:pPr marL="0" indent="0" eaLnBrk="1" hangingPunct="1">
              <a:buNone/>
            </a:pPr>
            <a:endParaRPr lang="en-US" altLang="en-US" sz="800" dirty="0"/>
          </a:p>
          <a:p>
            <a:pPr marL="0" indent="0" eaLnBrk="1" hangingPunct="1">
              <a:buNone/>
            </a:pPr>
            <a:endParaRPr lang="en-US" altLang="en-US" sz="800" dirty="0" smtClean="0"/>
          </a:p>
          <a:p>
            <a:pPr marL="0" indent="0" eaLnBrk="1" hangingPunct="1">
              <a:buNone/>
            </a:pPr>
            <a:endParaRPr lang="en-US" altLang="en-US" sz="800" dirty="0"/>
          </a:p>
          <a:p>
            <a:pPr marL="0" indent="0" eaLnBrk="1" hangingPunct="1">
              <a:buNone/>
            </a:pPr>
            <a:r>
              <a:rPr lang="en-US" altLang="en-US" sz="800" dirty="0" smtClean="0"/>
              <a:t>http</a:t>
            </a:r>
            <a:r>
              <a:rPr lang="en-US" altLang="en-US" sz="800" dirty="0"/>
              <a:t>://learningschool.wikispaces.com/What+is+a+Rich+Task</a:t>
            </a:r>
            <a:endParaRPr lang="en-US" altLang="en-US" sz="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12017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rgbClr val="92D050"/>
                </a:solidFill>
              </a:rPr>
              <a:t>Display Learning Progress</a:t>
            </a:r>
            <a:endParaRPr lang="en-US" altLang="en-US" dirty="0" smtClean="0">
              <a:solidFill>
                <a:srgbClr val="92D050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022328" y="4727576"/>
            <a:ext cx="827088" cy="611187"/>
          </a:xfrm>
          <a:prstGeom prst="rect">
            <a:avLst/>
          </a:prstGeom>
          <a:solidFill>
            <a:srgbClr val="082E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125119" y="3212200"/>
            <a:ext cx="827088" cy="6111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204244" y="4741393"/>
            <a:ext cx="827087" cy="61118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036085" y="4805451"/>
            <a:ext cx="827087" cy="6111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3113088"/>
            <a:ext cx="827088" cy="611187"/>
          </a:xfrm>
          <a:prstGeom prst="rect">
            <a:avLst/>
          </a:prstGeom>
          <a:solidFill>
            <a:srgbClr val="082E0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114509" y="3012563"/>
            <a:ext cx="827087" cy="611187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114509" y="2473325"/>
            <a:ext cx="18352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 smtClean="0">
                <a:cs typeface="Arial" panose="020B0604020202020204" pitchFamily="34" charset="0"/>
              </a:rPr>
              <a:t>Real World Issue</a:t>
            </a:r>
            <a:endParaRPr lang="en-US" altLang="en-US" sz="1600" b="1" dirty="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923045" y="2393685"/>
            <a:ext cx="121219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 smtClean="0">
                <a:cs typeface="Arial" panose="020B0604020202020204" pitchFamily="34" charset="0"/>
              </a:rPr>
              <a:t>Reflective </a:t>
            </a:r>
            <a:endParaRPr lang="en-US" altLang="en-US" sz="1600" b="1" dirty="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391510" y="2351088"/>
            <a:ext cx="14716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>
                <a:cs typeface="Arial" panose="020B0604020202020204" pitchFamily="34" charset="0"/>
              </a:rPr>
              <a:t>Collaborative</a:t>
            </a:r>
            <a:endParaRPr lang="en-US" altLang="en-US" sz="1600" b="1" dirty="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973645" y="4054705"/>
            <a:ext cx="17643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 smtClean="0">
                <a:cs typeface="Arial" panose="020B0604020202020204" pitchFamily="34" charset="0"/>
              </a:rPr>
              <a:t>Foster Active learning </a:t>
            </a:r>
            <a:endParaRPr lang="en-US" altLang="en-US" sz="1600" b="1" dirty="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656016" y="4019971"/>
            <a:ext cx="19880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66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92D05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92D05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92D05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 smtClean="0">
                <a:cs typeface="Arial" panose="020B0604020202020204" pitchFamily="34" charset="0"/>
              </a:rPr>
              <a:t>Skill development </a:t>
            </a:r>
            <a:endParaRPr lang="en-US" altLang="en-US" sz="1600" b="1" dirty="0"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46900" y="4019971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en-US" b="1" dirty="0" smtClean="0">
                <a:solidFill>
                  <a:srgbClr val="006600"/>
                </a:solidFill>
                <a:cs typeface="Arial" panose="020B0604020202020204" pitchFamily="34" charset="0"/>
              </a:rPr>
              <a:t>Interesting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8687" y="6150634"/>
            <a:ext cx="7398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Aubusson, P., Burke, P., </a:t>
            </a:r>
            <a:r>
              <a:rPr lang="en-US" sz="800" dirty="0" err="1" smtClean="0"/>
              <a:t>Schuck</a:t>
            </a:r>
            <a:r>
              <a:rPr lang="en-US" sz="800" dirty="0" smtClean="0"/>
              <a:t>, S., </a:t>
            </a:r>
            <a:r>
              <a:rPr lang="en-US" sz="800" dirty="0" err="1" smtClean="0"/>
              <a:t>Kearnery</a:t>
            </a:r>
            <a:r>
              <a:rPr lang="en-US" sz="800" dirty="0" smtClean="0"/>
              <a:t>, M. &amp; </a:t>
            </a:r>
            <a:r>
              <a:rPr lang="en-US" sz="800" dirty="0" err="1" smtClean="0"/>
              <a:t>Friscknecht</a:t>
            </a:r>
            <a:r>
              <a:rPr lang="en-US" sz="800" dirty="0" smtClean="0"/>
              <a:t>, B. (2014). </a:t>
            </a:r>
            <a:r>
              <a:rPr lang="en-US" sz="800" dirty="0" err="1" smtClean="0"/>
              <a:t>Teahers</a:t>
            </a:r>
            <a:r>
              <a:rPr lang="en-US" sz="800" dirty="0" smtClean="0"/>
              <a:t> Choosing Rich Task: The Moderating Impact of Technology on Student Learning, Enjoyment, and Preparation. Educational Researcher,  </a:t>
            </a:r>
            <a:r>
              <a:rPr lang="en-US" sz="800" i="1" dirty="0" smtClean="0"/>
              <a:t>43 (5). </a:t>
            </a:r>
            <a:endParaRPr lang="en-US" sz="8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Degree Qualifications Profile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Broad Integrative Knowledge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dirty="0" smtClean="0"/>
              <a:t>Describes and evaluates the ways in which at </a:t>
            </a:r>
            <a:r>
              <a:rPr lang="en-US" sz="2400" dirty="0"/>
              <a:t>least two fields address </a:t>
            </a:r>
            <a:r>
              <a:rPr lang="en-US" sz="2400" dirty="0" smtClean="0"/>
              <a:t>and interpret a </a:t>
            </a:r>
            <a:r>
              <a:rPr lang="en-US" sz="2400" dirty="0"/>
              <a:t>problem in science, the arts,  society, human services, economic life, or technology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dirty="0" smtClean="0"/>
              <a:t>Applied and Collaborative Learning </a:t>
            </a: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Prepares and presents a project or appropriate demonstration linking knowledge or skills acquired in one or more fields of study 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462" y="4097546"/>
            <a:ext cx="1713498" cy="2227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021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Think-Pair-Share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Do you have any assignments that are rich according to this definition?</a:t>
            </a:r>
          </a:p>
          <a:p>
            <a:r>
              <a:rPr lang="en-US" dirty="0" smtClean="0"/>
              <a:t>Real World</a:t>
            </a:r>
          </a:p>
          <a:p>
            <a:r>
              <a:rPr lang="en-US" dirty="0" smtClean="0"/>
              <a:t>Reflective</a:t>
            </a:r>
          </a:p>
          <a:p>
            <a:r>
              <a:rPr lang="en-US" dirty="0" smtClean="0"/>
              <a:t>Collaborative</a:t>
            </a:r>
          </a:p>
          <a:p>
            <a:r>
              <a:rPr lang="en-US" dirty="0" smtClean="0"/>
              <a:t>Foster Active Learning</a:t>
            </a:r>
          </a:p>
          <a:p>
            <a:r>
              <a:rPr lang="en-US" dirty="0" smtClean="0"/>
              <a:t>Interesting </a:t>
            </a:r>
          </a:p>
          <a:p>
            <a:r>
              <a:rPr lang="en-US" dirty="0" smtClean="0"/>
              <a:t>Skill Development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MS90007479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1651484" y="5159325"/>
            <a:ext cx="244475" cy="244475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715380" y="4367237"/>
            <a:ext cx="2052228" cy="2052228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715380" y="4367237"/>
            <a:ext cx="2052228" cy="2052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1510" y="3863181"/>
            <a:ext cx="151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3 minutes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1195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8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17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8588" y="20384"/>
            <a:ext cx="5098211" cy="1038076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Inclusive Teaching </a:t>
            </a:r>
            <a:endParaRPr lang="en-US" alt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1616" y="3283069"/>
            <a:ext cx="8158701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000" b="1" i="1" dirty="0">
                <a:latin typeface="+mj-lt"/>
              </a:rPr>
              <a:t>Inclusive teaching strategies refer to any number of teaching approaches that address the needs of students with a variety of backgrounds, learning styles, and abilities. These strategies contribute to an overall inclusive learning environment, in which students feel equally valued.</a:t>
            </a:r>
          </a:p>
          <a:p>
            <a:pPr marL="0" indent="0" eaLnBrk="1" hangingPunct="1">
              <a:buNone/>
            </a:pPr>
            <a:endParaRPr lang="en-US" sz="800" dirty="0" smtClean="0"/>
          </a:p>
          <a:p>
            <a:pPr marL="0" indent="0" eaLnBrk="1" hangingPunct="1">
              <a:buNone/>
            </a:pPr>
            <a:r>
              <a:rPr lang="en-US" sz="800" dirty="0" smtClean="0"/>
              <a:t>http</a:t>
            </a:r>
            <a:r>
              <a:rPr lang="en-US" sz="800" dirty="0"/>
              <a:t>://www.cte.cornell.edu/teaching-ideas/building-inclusive-classrooms/inclusive-teaching-strategies.html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48" y="1058460"/>
            <a:ext cx="2353984" cy="179932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Inclusive AU examples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Ponder the definition of inclusive teaching</a:t>
            </a:r>
          </a:p>
          <a:p>
            <a:r>
              <a:rPr lang="en-US" dirty="0" smtClean="0"/>
              <a:t>Identify two instructional techniques you use</a:t>
            </a:r>
          </a:p>
          <a:p>
            <a:r>
              <a:rPr lang="en-US" dirty="0" smtClean="0"/>
              <a:t>How can you enhance your inclusive approach?</a:t>
            </a:r>
            <a:endParaRPr lang="en-US" dirty="0"/>
          </a:p>
        </p:txBody>
      </p:sp>
      <p:pic>
        <p:nvPicPr>
          <p:cNvPr id="11265" name="Picture 1" descr="http://cdn.morguefile.com/imageData/public/files/v/vahiju/preview/fldr_2008_11_28/file000728195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122" y="3446615"/>
            <a:ext cx="3317576" cy="248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38472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</a:t>
            </a:r>
          </a:p>
        </p:txBody>
      </p:sp>
      <p:pic>
        <p:nvPicPr>
          <p:cNvPr id="11267" name="Picture 3" descr="http://www.morguefile.com/img/share_fb_window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2446338"/>
            <a:ext cx="7048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www.morguefile.com/img/share_twitter_window.png">
            <a:hlinkClick r:id="rId4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50" y="-2446338"/>
            <a:ext cx="7048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http://www.morguefile.com/img/share_pinterest_window.pn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725" y="-2446338"/>
            <a:ext cx="7048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http://cdn.morguefile.com/avatar/defavatar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7764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942936" y="5716072"/>
            <a:ext cx="19064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Tx/>
              <a:buChar char="•"/>
            </a:pPr>
            <a:r>
              <a:rPr lang="en-US" altLang="en-US" sz="800" dirty="0">
                <a:hlinkClick r:id="rId9"/>
              </a:rPr>
              <a:t>Image URI: http://mrg.bz/xOc6wt</a:t>
            </a:r>
            <a:endParaRPr lang="en-US" altLang="en-US" sz="800" dirty="0"/>
          </a:p>
        </p:txBody>
      </p:sp>
      <p:sp>
        <p:nvSpPr>
          <p:cNvPr id="12" name="Isosceles Triangle 11"/>
          <p:cNvSpPr/>
          <p:nvPr/>
        </p:nvSpPr>
        <p:spPr>
          <a:xfrm>
            <a:off x="1972739" y="5199758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Isosceles Triangle 12"/>
          <p:cNvSpPr/>
          <p:nvPr/>
        </p:nvSpPr>
        <p:spPr>
          <a:xfrm flipV="1">
            <a:off x="1972739" y="3615582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Pentagon 13"/>
          <p:cNvSpPr/>
          <p:nvPr/>
        </p:nvSpPr>
        <p:spPr>
          <a:xfrm rot="16200000">
            <a:off x="2296775" y="5937840"/>
            <a:ext cx="1584176" cy="108012"/>
          </a:xfrm>
          <a:prstGeom prst="homePlate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Collate 14"/>
          <p:cNvSpPr/>
          <p:nvPr/>
        </p:nvSpPr>
        <p:spPr>
          <a:xfrm>
            <a:off x="1918733" y="3579578"/>
            <a:ext cx="2340260" cy="3204356"/>
          </a:xfrm>
          <a:prstGeom prst="flowChartCollate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96393" y="3795602"/>
            <a:ext cx="1184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5 minutes</a:t>
            </a:r>
            <a:endParaRPr lang="en-GB" dirty="0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2453863" y="5955842"/>
            <a:ext cx="1270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36095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3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Learners aware of global inter-connectivity</a:t>
            </a:r>
          </a:p>
          <a:p>
            <a:r>
              <a:rPr lang="en-US" dirty="0" smtClean="0"/>
              <a:t>Values transnational interdependence </a:t>
            </a:r>
          </a:p>
          <a:p>
            <a:r>
              <a:rPr lang="en-US" dirty="0" smtClean="0"/>
              <a:t>Collaboration extends beyond national borders</a:t>
            </a:r>
          </a:p>
          <a:p>
            <a:r>
              <a:rPr lang="en-US" dirty="0" smtClean="0"/>
              <a:t>Focus on multicultural perspectives </a:t>
            </a:r>
          </a:p>
          <a:p>
            <a:r>
              <a:rPr lang="en-US" dirty="0" smtClean="0"/>
              <a:t>Global civic knowledge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05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500" y="2415395"/>
            <a:ext cx="6032500" cy="934559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Globalization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96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419</Words>
  <Application>Microsoft Office PowerPoint</Application>
  <PresentationFormat>On-screen Show (4:3)</PresentationFormat>
  <Paragraphs>94</Paragraphs>
  <Slides>13</Slides>
  <Notes>9</Notes>
  <HiddenSlides>0</HiddenSlides>
  <MMClips>1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Default Design</vt:lpstr>
      <vt:lpstr>Rich Task   Denise Shaver </vt:lpstr>
      <vt:lpstr>Rick Tasks:  </vt:lpstr>
      <vt:lpstr>Display Learning Progress</vt:lpstr>
      <vt:lpstr>Degree Qualifications Profile</vt:lpstr>
      <vt:lpstr>Think-Pair-Share</vt:lpstr>
      <vt:lpstr>Inclusive Teaching </vt:lpstr>
      <vt:lpstr>Inclusive AU examples</vt:lpstr>
      <vt:lpstr>Globalization </vt:lpstr>
      <vt:lpstr>Globalization Assessment</vt:lpstr>
      <vt:lpstr>Technology Inclusion </vt:lpstr>
      <vt:lpstr>Rich Assignment Ideas</vt:lpstr>
      <vt:lpstr>Examples</vt:lpstr>
      <vt:lpstr>Works Cited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Template</dc:title>
  <dc:creator>Presentation Magazine</dc:creator>
  <cp:lastModifiedBy>Christon Arthur</cp:lastModifiedBy>
  <cp:revision>81</cp:revision>
  <dcterms:created xsi:type="dcterms:W3CDTF">2009-11-03T13:35:13Z</dcterms:created>
  <dcterms:modified xsi:type="dcterms:W3CDTF">2015-08-10T16:16:20Z</dcterms:modified>
</cp:coreProperties>
</file>