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56" r:id="rId2"/>
    <p:sldId id="269" r:id="rId3"/>
    <p:sldId id="268" r:id="rId4"/>
    <p:sldId id="271" r:id="rId5"/>
    <p:sldId id="259" r:id="rId6"/>
    <p:sldId id="270" r:id="rId7"/>
    <p:sldId id="257" r:id="rId8"/>
    <p:sldId id="273" r:id="rId9"/>
    <p:sldId id="276" r:id="rId10"/>
    <p:sldId id="277" r:id="rId11"/>
    <p:sldId id="278" r:id="rId12"/>
    <p:sldId id="279" r:id="rId13"/>
    <p:sldId id="280" r:id="rId14"/>
    <p:sldId id="281" r:id="rId15"/>
    <p:sldId id="261" r:id="rId16"/>
    <p:sldId id="258" r:id="rId17"/>
    <p:sldId id="260" r:id="rId18"/>
    <p:sldId id="266" r:id="rId19"/>
    <p:sldId id="275" r:id="rId20"/>
    <p:sldId id="267" r:id="rId21"/>
    <p:sldId id="274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4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0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34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51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26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69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67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72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9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6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4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0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3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6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0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4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231" y="1375833"/>
            <a:ext cx="10415543" cy="2677648"/>
          </a:xfrm>
        </p:spPr>
        <p:txBody>
          <a:bodyPr/>
          <a:lstStyle/>
          <a:p>
            <a:r>
              <a:rPr lang="en-US" dirty="0" smtClean="0"/>
              <a:t>New challenges in education: </a:t>
            </a:r>
            <a:br>
              <a:rPr lang="en-US" dirty="0" smtClean="0"/>
            </a:br>
            <a:r>
              <a:rPr lang="en-US" dirty="0" smtClean="0"/>
              <a:t>Diversity and Multiculturalism in a Global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1680" y="4488110"/>
            <a:ext cx="8825658" cy="14291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M. Alfredo </a:t>
            </a:r>
            <a:r>
              <a:rPr lang="en-US" sz="2000" dirty="0" err="1" smtClean="0">
                <a:solidFill>
                  <a:schemeClr val="bg1"/>
                </a:solidFill>
              </a:rPr>
              <a:t>mejia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drph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ms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rdn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Andrews University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Department of public health and wellness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389222" cy="706964"/>
          </a:xfrm>
        </p:spPr>
        <p:txBody>
          <a:bodyPr/>
          <a:lstStyle/>
          <a:p>
            <a:r>
              <a:rPr lang="en-US" dirty="0" smtClean="0"/>
              <a:t>Metacognitive Cultural Intelligence (CQ)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298700"/>
          <a:ext cx="11172825" cy="4166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/>
                <a:gridCol w="2790825"/>
              </a:tblGrid>
              <a:tr h="123507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Questionnaire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Your</a:t>
                      </a:r>
                      <a:r>
                        <a:rPr lang="en-US" b="1" baseline="0" dirty="0" smtClean="0"/>
                        <a:t> Score</a:t>
                      </a:r>
                    </a:p>
                    <a:p>
                      <a:pPr algn="ctr"/>
                      <a:r>
                        <a:rPr lang="en-US" b="1" dirty="0" smtClean="0"/>
                        <a:t>1 ………………… 7</a:t>
                      </a:r>
                    </a:p>
                    <a:p>
                      <a:pPr algn="ctr"/>
                      <a:r>
                        <a:rPr lang="en-US" b="0" dirty="0" smtClean="0"/>
                        <a:t>Strongly   </a:t>
                      </a:r>
                      <a:r>
                        <a:rPr lang="en-US" b="0" dirty="0" err="1" smtClean="0"/>
                        <a:t>Strongly</a:t>
                      </a:r>
                      <a:endParaRPr lang="en-US" b="0" dirty="0" smtClean="0"/>
                    </a:p>
                    <a:p>
                      <a:pPr algn="ctr"/>
                      <a:r>
                        <a:rPr lang="en-US" b="0" dirty="0" smtClean="0"/>
                        <a:t>Disagree     Agree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am conscious</a:t>
                      </a:r>
                      <a:r>
                        <a:rPr lang="en-US" baseline="0" dirty="0" smtClean="0"/>
                        <a:t> of the cultural knowledge I use when interacting with people with different cultural backgrounds.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adjust my cultural</a:t>
                      </a:r>
                      <a:r>
                        <a:rPr lang="en-US" baseline="0" dirty="0" smtClean="0"/>
                        <a:t> knowledge as I interact with people from a culture that is unfamiliar to me.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am conscious</a:t>
                      </a:r>
                      <a:r>
                        <a:rPr lang="en-US" baseline="0" dirty="0" smtClean="0"/>
                        <a:t> of the cultural knowledge as I apply to cross-cultural interactions.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check the accuracy of the cultural knowledge as I interact with people from different cultures.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TOTAL SCORE (4-28)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4825" y="6496050"/>
            <a:ext cx="11220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Copyrighted by the Cultural Intelligence Center 2005. The Cultural Intelligence Scale can be used for research.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3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389222" cy="706964"/>
          </a:xfrm>
        </p:spPr>
        <p:txBody>
          <a:bodyPr/>
          <a:lstStyle/>
          <a:p>
            <a:r>
              <a:rPr lang="en-US" dirty="0" smtClean="0"/>
              <a:t>Cognitive Cultural Intelligence (CQ)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2374900"/>
          <a:ext cx="11172825" cy="383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3425"/>
                <a:gridCol w="2819400"/>
              </a:tblGrid>
              <a:tr h="123507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Questionnaire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Your</a:t>
                      </a:r>
                      <a:r>
                        <a:rPr lang="en-US" b="1" baseline="0" dirty="0" smtClean="0"/>
                        <a:t> Score</a:t>
                      </a:r>
                    </a:p>
                    <a:p>
                      <a:pPr algn="ctr"/>
                      <a:r>
                        <a:rPr lang="en-US" b="1" dirty="0" smtClean="0"/>
                        <a:t>1 ………………… 7</a:t>
                      </a:r>
                    </a:p>
                    <a:p>
                      <a:pPr algn="ctr"/>
                      <a:r>
                        <a:rPr lang="en-US" b="0" dirty="0" smtClean="0"/>
                        <a:t>Strongly   </a:t>
                      </a:r>
                      <a:r>
                        <a:rPr lang="en-US" b="0" dirty="0" err="1" smtClean="0"/>
                        <a:t>Strongly</a:t>
                      </a:r>
                      <a:endParaRPr lang="en-US" b="0" dirty="0" smtClean="0"/>
                    </a:p>
                    <a:p>
                      <a:pPr algn="ctr"/>
                      <a:r>
                        <a:rPr lang="en-US" b="0" dirty="0" smtClean="0"/>
                        <a:t>Disagree     Agree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know the legal and economic systems of other cultures.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know the rules</a:t>
                      </a:r>
                      <a:r>
                        <a:rPr lang="en-US" baseline="0" dirty="0" smtClean="0"/>
                        <a:t> (e.g., vocabulary, grammar) if the other languages.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know the cultural values</a:t>
                      </a:r>
                      <a:r>
                        <a:rPr lang="en-US" baseline="0" dirty="0" smtClean="0"/>
                        <a:t> and religious beliefs of other cultures.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know</a:t>
                      </a:r>
                      <a:r>
                        <a:rPr lang="en-US" baseline="0" dirty="0" smtClean="0"/>
                        <a:t> the marriage systems of the other cultures.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know the arts and crafts of the other cultures.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know the rules for expressing</a:t>
                      </a:r>
                      <a:r>
                        <a:rPr lang="en-US" baseline="0" dirty="0" smtClean="0"/>
                        <a:t> nonverbal behaviors in other cultures.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SCORE (6-42)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4825" y="6496050"/>
            <a:ext cx="11220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Copyrighted by the Cultural Intelligence Center 2005. The Cultural Intelligence Scale can be used for research.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06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389222" cy="706964"/>
          </a:xfrm>
        </p:spPr>
        <p:txBody>
          <a:bodyPr/>
          <a:lstStyle/>
          <a:p>
            <a:r>
              <a:rPr lang="en-US" dirty="0" smtClean="0"/>
              <a:t>Motivational Cultural Intelligence (CQ)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52450" y="2228215"/>
          <a:ext cx="11172825" cy="4267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1500"/>
                <a:gridCol w="2981325"/>
              </a:tblGrid>
              <a:tr h="123507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Questionnaire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Your</a:t>
                      </a:r>
                      <a:r>
                        <a:rPr lang="en-US" b="1" baseline="0" dirty="0" smtClean="0"/>
                        <a:t> Score</a:t>
                      </a:r>
                    </a:p>
                    <a:p>
                      <a:pPr algn="ctr"/>
                      <a:r>
                        <a:rPr lang="en-US" b="1" dirty="0" smtClean="0"/>
                        <a:t>1 ………………… 7</a:t>
                      </a:r>
                    </a:p>
                    <a:p>
                      <a:pPr algn="ctr"/>
                      <a:r>
                        <a:rPr lang="en-US" b="0" dirty="0" smtClean="0"/>
                        <a:t>Strongly   </a:t>
                      </a:r>
                      <a:r>
                        <a:rPr lang="en-US" b="0" dirty="0" err="1" smtClean="0"/>
                        <a:t>Strongly</a:t>
                      </a:r>
                      <a:endParaRPr lang="en-US" b="0" dirty="0" smtClean="0"/>
                    </a:p>
                    <a:p>
                      <a:pPr algn="ctr"/>
                      <a:r>
                        <a:rPr lang="en-US" b="0" dirty="0" smtClean="0"/>
                        <a:t>Disagree     Agree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enjoy interacting with people from different</a:t>
                      </a:r>
                      <a:r>
                        <a:rPr lang="en-US" baseline="0" dirty="0" smtClean="0"/>
                        <a:t> cultures.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am confident that I can socialize with locals in a culture that is unfamiliar to me.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am sure I can deal with the stresses</a:t>
                      </a:r>
                      <a:r>
                        <a:rPr lang="en-US" baseline="0" dirty="0" smtClean="0"/>
                        <a:t> of adjusting to a culture that is new to me.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enjoy living in</a:t>
                      </a:r>
                      <a:r>
                        <a:rPr lang="en-US" baseline="0" dirty="0" smtClean="0"/>
                        <a:t> cultures that are unfamiliar to me.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am confident that I can get accustomed</a:t>
                      </a:r>
                      <a:r>
                        <a:rPr lang="en-US" baseline="0" dirty="0" smtClean="0"/>
                        <a:t> to the shopping conditions in a different culture.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SCORE (5-35)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4825" y="6496050"/>
            <a:ext cx="11220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Copyrighted by the Cultural Intelligence Center 2005. The Cultural Intelligence Scale can be used for research.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62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389222" cy="706964"/>
          </a:xfrm>
        </p:spPr>
        <p:txBody>
          <a:bodyPr/>
          <a:lstStyle/>
          <a:p>
            <a:r>
              <a:rPr lang="en-US" dirty="0" smtClean="0"/>
              <a:t>Behavioral Cultural Intelligence (CQ)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52450" y="2228215"/>
          <a:ext cx="11172825" cy="3998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375"/>
                <a:gridCol w="2838450"/>
              </a:tblGrid>
              <a:tr h="123507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Questionnaire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Your</a:t>
                      </a:r>
                      <a:r>
                        <a:rPr lang="en-US" b="1" baseline="0" dirty="0" smtClean="0"/>
                        <a:t> Score</a:t>
                      </a:r>
                    </a:p>
                    <a:p>
                      <a:pPr algn="ctr"/>
                      <a:r>
                        <a:rPr lang="en-US" b="1" dirty="0" smtClean="0"/>
                        <a:t>1 ………………… 7</a:t>
                      </a:r>
                    </a:p>
                    <a:p>
                      <a:pPr algn="ctr"/>
                      <a:r>
                        <a:rPr lang="en-US" b="0" dirty="0" smtClean="0"/>
                        <a:t>Strongly   </a:t>
                      </a:r>
                      <a:r>
                        <a:rPr lang="en-US" b="0" dirty="0" err="1" smtClean="0"/>
                        <a:t>Strongly</a:t>
                      </a:r>
                      <a:endParaRPr lang="en-US" b="0" dirty="0" smtClean="0"/>
                    </a:p>
                    <a:p>
                      <a:pPr algn="ctr"/>
                      <a:r>
                        <a:rPr lang="en-US" b="0" dirty="0" smtClean="0"/>
                        <a:t>Disagree     Agree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change</a:t>
                      </a:r>
                      <a:r>
                        <a:rPr lang="en-US" baseline="0" dirty="0" smtClean="0"/>
                        <a:t> my verbal behavior (e.g., accent, tone) when a cross-cultural interaction requires it.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use pause and silence differently</a:t>
                      </a:r>
                      <a:r>
                        <a:rPr lang="en-US" baseline="0" dirty="0" smtClean="0"/>
                        <a:t> to suit different cross-cultural situations.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vary the rate of my speaking when a cross-cultural situation requires it.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change</a:t>
                      </a:r>
                      <a:r>
                        <a:rPr lang="en-US" baseline="0" dirty="0" smtClean="0"/>
                        <a:t> my nonverbal behavior when a cross-cultural situation requires it.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alter my facial expressions when a cross-cultural interaction</a:t>
                      </a:r>
                      <a:r>
                        <a:rPr lang="en-US" baseline="0" dirty="0" smtClean="0"/>
                        <a:t> requires it.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SCORE (5-35)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4825" y="6496050"/>
            <a:ext cx="11220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Copyrighted by the Cultural Intelligence Center 2005. The Cultural Intelligence Scale can be used for research.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04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in cultural intelligence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</a:t>
            </a:r>
            <a:r>
              <a:rPr lang="en-US" dirty="0"/>
              <a:t>intelligence (CQ)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352675"/>
            <a:ext cx="8946541" cy="3895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</a:t>
            </a:r>
            <a:r>
              <a:rPr lang="en-US" sz="3600" dirty="0" smtClean="0"/>
              <a:t>reatments </a:t>
            </a:r>
            <a:r>
              <a:rPr lang="en-US" sz="3600" dirty="0"/>
              <a:t>to improve </a:t>
            </a:r>
            <a:r>
              <a:rPr lang="en-US" sz="3600" dirty="0" smtClean="0"/>
              <a:t>CQ:</a:t>
            </a:r>
          </a:p>
          <a:p>
            <a:pPr lvl="1"/>
            <a:r>
              <a:rPr lang="en-US" sz="3200" dirty="0" smtClean="0"/>
              <a:t>Lecturing (least effective)</a:t>
            </a:r>
          </a:p>
          <a:p>
            <a:pPr lvl="1"/>
            <a:r>
              <a:rPr lang="en-US" sz="3200" dirty="0"/>
              <a:t>R</a:t>
            </a:r>
            <a:r>
              <a:rPr lang="en-US" sz="3200" dirty="0" smtClean="0"/>
              <a:t>eading literature</a:t>
            </a:r>
          </a:p>
          <a:p>
            <a:pPr lvl="1"/>
            <a:r>
              <a:rPr lang="en-US" sz="3200" dirty="0" smtClean="0"/>
              <a:t>Sharing session</a:t>
            </a:r>
          </a:p>
          <a:p>
            <a:pPr lvl="1"/>
            <a:r>
              <a:rPr lang="en-US" sz="3200" dirty="0" smtClean="0"/>
              <a:t>Field trip (most effective)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6111" y="5855516"/>
            <a:ext cx="10720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Putranto</a:t>
            </a:r>
            <a:r>
              <a:rPr lang="en-US" dirty="0"/>
              <a:t>, N. A. R., et al. (2015). "Analysis of Cross Cultural Management Course Pedagogy Methods in Developing Students’ Cultural Intelligence." </a:t>
            </a:r>
            <a:r>
              <a:rPr lang="en-US" u="sng" dirty="0"/>
              <a:t>Procedia - Social and Behavioral Sciences </a:t>
            </a:r>
            <a:r>
              <a:rPr lang="en-US" b="1" u="sng" dirty="0"/>
              <a:t>169</a:t>
            </a:r>
            <a:r>
              <a:rPr lang="en-US" u="sng" dirty="0"/>
              <a:t>: 354-362.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08" y="433145"/>
            <a:ext cx="105060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</a:t>
            </a:r>
            <a:r>
              <a:rPr lang="en-US" dirty="0"/>
              <a:t>intelligence (CQ)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352675"/>
            <a:ext cx="8946541" cy="3895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</a:t>
            </a:r>
            <a:r>
              <a:rPr lang="en-US" sz="3600" dirty="0" smtClean="0"/>
              <a:t>reatments </a:t>
            </a:r>
            <a:r>
              <a:rPr lang="en-US" sz="3600" dirty="0"/>
              <a:t>to improve </a:t>
            </a:r>
            <a:r>
              <a:rPr lang="en-US" sz="3600" dirty="0" smtClean="0"/>
              <a:t>CQ:</a:t>
            </a:r>
          </a:p>
          <a:p>
            <a:pPr lvl="1"/>
            <a:r>
              <a:rPr lang="en-US" sz="3200" dirty="0" smtClean="0"/>
              <a:t>Lecturing (least effective)</a:t>
            </a:r>
          </a:p>
          <a:p>
            <a:pPr lvl="1"/>
            <a:r>
              <a:rPr lang="en-US" sz="3200" dirty="0"/>
              <a:t>R</a:t>
            </a:r>
            <a:r>
              <a:rPr lang="en-US" sz="3200" dirty="0" smtClean="0"/>
              <a:t>eading literature</a:t>
            </a:r>
          </a:p>
          <a:p>
            <a:pPr lvl="1"/>
            <a:r>
              <a:rPr lang="en-US" sz="3200" dirty="0" smtClean="0"/>
              <a:t>Sharing session</a:t>
            </a:r>
          </a:p>
          <a:p>
            <a:pPr lvl="1"/>
            <a:r>
              <a:rPr lang="en-US" sz="3200" dirty="0" smtClean="0"/>
              <a:t>Field trip (most effective)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6111" y="5855516"/>
            <a:ext cx="10720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Putranto</a:t>
            </a:r>
            <a:r>
              <a:rPr lang="en-US" dirty="0"/>
              <a:t>, N. A. R., et al. (2015). "Analysis of Cross Cultural Management Course Pedagogy Methods in Developing Students’ Cultural Intelligence." </a:t>
            </a:r>
            <a:r>
              <a:rPr lang="en-US" u="sng" dirty="0"/>
              <a:t>Procedia - Social and Behavioral Sciences </a:t>
            </a:r>
            <a:r>
              <a:rPr lang="en-US" b="1" u="sng" dirty="0"/>
              <a:t>169</a:t>
            </a:r>
            <a:r>
              <a:rPr lang="en-US" u="sng" dirty="0"/>
              <a:t>: 354-362.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390701" y="3154261"/>
            <a:ext cx="906011" cy="2298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67163" y="3087149"/>
            <a:ext cx="2181138" cy="2466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the four methods increase cultural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9842" y="6149130"/>
            <a:ext cx="1049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Soldatova</a:t>
            </a:r>
            <a:r>
              <a:rPr lang="en-US" dirty="0"/>
              <a:t>, G. and M. Geer (2013). "“</a:t>
            </a:r>
            <a:r>
              <a:rPr lang="en-US" dirty="0" err="1"/>
              <a:t>Glocal</a:t>
            </a:r>
            <a:r>
              <a:rPr lang="en-US" dirty="0"/>
              <a:t>” Identity, Cultural Intelligence and Language Fluency." </a:t>
            </a:r>
            <a:r>
              <a:rPr lang="en-US" u="sng" dirty="0"/>
              <a:t>Procedia - Social and Behavioral Sciences </a:t>
            </a:r>
            <a:r>
              <a:rPr lang="en-US" b="1" u="sng" dirty="0"/>
              <a:t>86</a:t>
            </a:r>
            <a:r>
              <a:rPr lang="en-US" u="sng" dirty="0"/>
              <a:t>: 469-47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152983"/>
            <a:ext cx="109629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973668"/>
            <a:ext cx="5496766" cy="7069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9842" y="6149130"/>
            <a:ext cx="1049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Soldatova</a:t>
            </a:r>
            <a:r>
              <a:rPr lang="en-US" dirty="0"/>
              <a:t>, G. and M. Geer (2013). "“</a:t>
            </a:r>
            <a:r>
              <a:rPr lang="en-US" dirty="0" err="1"/>
              <a:t>Glocal</a:t>
            </a:r>
            <a:r>
              <a:rPr lang="en-US" dirty="0"/>
              <a:t>” Identity, Cultural Intelligence and Language Fluency." </a:t>
            </a:r>
            <a:r>
              <a:rPr lang="en-US" u="sng" dirty="0"/>
              <a:t>Procedia - Social and Behavioral Sciences </a:t>
            </a:r>
            <a:r>
              <a:rPr lang="en-US" b="1" u="sng" dirty="0"/>
              <a:t>86</a:t>
            </a:r>
            <a:r>
              <a:rPr lang="en-US" u="sng" dirty="0"/>
              <a:t>: 469-47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5775" y="2595668"/>
            <a:ext cx="6848475" cy="1319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“I am a citizen, not of Athens nor Greece, but from the world.”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Socrates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862" y="464620"/>
            <a:ext cx="4024313" cy="53408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5774" y="4258418"/>
            <a:ext cx="6848475" cy="1342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Contemporary identity: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“I am a citizen, of Athens, Greece and the World.”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with high cultural intelligence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6122" y="2439361"/>
            <a:ext cx="3833769" cy="3279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33" y="2439361"/>
            <a:ext cx="5648325" cy="3371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5532" y="5467330"/>
            <a:ext cx="5648325" cy="1301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“To </a:t>
            </a:r>
            <a:r>
              <a:rPr lang="en-US" dirty="0"/>
              <a:t>the weak I became weak, to win the weak. I have become all things to all people so that by all possible means I might save some</a:t>
            </a:r>
            <a:r>
              <a:rPr lang="en-US" dirty="0" smtClean="0"/>
              <a:t>.” </a:t>
            </a:r>
          </a:p>
          <a:p>
            <a:pPr algn="ctr"/>
            <a:r>
              <a:rPr lang="en-US" dirty="0" smtClean="0"/>
              <a:t>1 Corinthians 9:22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86123" y="5467330"/>
            <a:ext cx="3833769" cy="1290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“I </a:t>
            </a:r>
            <a:r>
              <a:rPr lang="en-US" dirty="0"/>
              <a:t>am obligated both to Greeks and non-Greeks, both to the wise and the </a:t>
            </a:r>
            <a:r>
              <a:rPr lang="en-US" dirty="0" smtClean="0"/>
              <a:t>foolish.” </a:t>
            </a:r>
          </a:p>
          <a:p>
            <a:pPr algn="ctr"/>
            <a:r>
              <a:rPr lang="en-US" dirty="0" smtClean="0"/>
              <a:t>Romans 1:14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63" y="453247"/>
            <a:ext cx="11955062" cy="596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cultural intelligence (CQ)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26009" y="2392891"/>
            <a:ext cx="3590925" cy="1400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</a:t>
            </a:r>
            <a:r>
              <a:rPr lang="en-US" sz="2800" b="1" dirty="0" smtClean="0"/>
              <a:t>niversal </a:t>
            </a:r>
            <a:endParaRPr lang="en-US" b="1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(</a:t>
            </a:r>
            <a:r>
              <a:rPr lang="en-US" dirty="0"/>
              <a:t>knowledge about the world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20050" y="4110038"/>
            <a:ext cx="3590925" cy="1871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</a:t>
            </a:r>
            <a:r>
              <a:rPr lang="en-US" sz="2800" b="1" dirty="0" smtClean="0"/>
              <a:t>ultural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knowledge about </a:t>
            </a:r>
            <a:r>
              <a:rPr lang="en-US" dirty="0" smtClean="0"/>
              <a:t>another culture or cultures)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4110037"/>
            <a:ext cx="3781425" cy="187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Real</a:t>
            </a:r>
            <a:endParaRPr lang="en-US" b="1" dirty="0" smtClean="0"/>
          </a:p>
          <a:p>
            <a:pPr algn="ctr"/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knowledge and ability to deal within different cultural settings, within </a:t>
            </a:r>
            <a:r>
              <a:rPr lang="en-US" dirty="0" smtClean="0"/>
              <a:t>concrete circumstances “here and now”)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9842" y="6149130"/>
            <a:ext cx="1049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Soldatova</a:t>
            </a:r>
            <a:r>
              <a:rPr lang="en-US" dirty="0"/>
              <a:t>, G. and M. Geer (2013). "“</a:t>
            </a:r>
            <a:r>
              <a:rPr lang="en-US" dirty="0" err="1"/>
              <a:t>Glocal</a:t>
            </a:r>
            <a:r>
              <a:rPr lang="en-US" dirty="0"/>
              <a:t>” Identity, Cultural Intelligence and Language Fluency." </a:t>
            </a:r>
            <a:r>
              <a:rPr lang="en-US" u="sng" dirty="0"/>
              <a:t>Procedia - Social and Behavioral Sciences </a:t>
            </a:r>
            <a:r>
              <a:rPr lang="en-US" b="1" u="sng" dirty="0"/>
              <a:t>86</a:t>
            </a:r>
            <a:r>
              <a:rPr lang="en-US" u="sng" dirty="0"/>
              <a:t>: 469-47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3716322"/>
            <a:ext cx="8761412" cy="23034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Discuss in small groups the following question: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Share some ideas that have been effective increase your personal cultural intelligence or the cultural competence of your students.</a:t>
            </a:r>
          </a:p>
        </p:txBody>
      </p:sp>
    </p:spTree>
    <p:extLst>
      <p:ext uri="{BB962C8B-B14F-4D97-AF65-F5344CB8AC3E}">
        <p14:creationId xmlns:p14="http://schemas.microsoft.com/office/powerpoint/2010/main" val="239513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GRACIAS</a:t>
            </a:r>
            <a:br>
              <a:rPr lang="en-US"/>
            </a:br>
            <a:r>
              <a:rPr lang="en-US"/>
              <a:t>THANKS</a:t>
            </a:r>
            <a:br>
              <a:rPr lang="en-US"/>
            </a:br>
            <a:r>
              <a:rPr lang="en-US"/>
              <a:t>MERCI</a:t>
            </a:r>
            <a:br>
              <a:rPr lang="en-US"/>
            </a:br>
            <a:r>
              <a:rPr lang="en-US"/>
              <a:t>OBRIGADO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7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-238125"/>
            <a:ext cx="11220450" cy="73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16518"/>
            <a:ext cx="9151097" cy="706964"/>
          </a:xfrm>
        </p:spPr>
        <p:txBody>
          <a:bodyPr/>
          <a:lstStyle/>
          <a:p>
            <a:r>
              <a:rPr lang="en-US" dirty="0" smtClean="0"/>
              <a:t>Acquiring cultural competencies in a customer oriented educational market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3676" y="3057525"/>
            <a:ext cx="4800600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Multicultural Immersion?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53676" y="4904318"/>
            <a:ext cx="4800600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Formal Instruction?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862" y="2681287"/>
            <a:ext cx="56864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reality of globalization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9842" y="6149130"/>
            <a:ext cx="1049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Soldatova</a:t>
            </a:r>
            <a:r>
              <a:rPr lang="en-US" dirty="0"/>
              <a:t>, G. and M. Geer (2013). "“</a:t>
            </a:r>
            <a:r>
              <a:rPr lang="en-US" dirty="0" err="1"/>
              <a:t>Glocal</a:t>
            </a:r>
            <a:r>
              <a:rPr lang="en-US" dirty="0"/>
              <a:t>” Identity, Cultural Intelligence and Language Fluency." </a:t>
            </a:r>
            <a:r>
              <a:rPr lang="en-US" u="sng" dirty="0"/>
              <a:t>Procedia - Social and Behavioral Sciences </a:t>
            </a:r>
            <a:r>
              <a:rPr lang="en-US" b="1" u="sng" dirty="0"/>
              <a:t>86</a:t>
            </a:r>
            <a:r>
              <a:rPr lang="en-US" u="sng" dirty="0"/>
              <a:t>: 469-47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06042" y="2666612"/>
            <a:ext cx="10538670" cy="2953137"/>
            <a:chOff x="729842" y="2666613"/>
            <a:chExt cx="10538670" cy="1963662"/>
          </a:xfrm>
        </p:grpSpPr>
        <p:sp>
          <p:nvSpPr>
            <p:cNvPr id="7" name="Rectangle 6"/>
            <p:cNvSpPr/>
            <p:nvPr/>
          </p:nvSpPr>
          <p:spPr>
            <a:xfrm>
              <a:off x="729842" y="3951214"/>
              <a:ext cx="4890782" cy="6790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Multilingualism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377730" y="3949553"/>
              <a:ext cx="4890782" cy="6790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  <a:r>
                <a:rPr lang="en-US" sz="2400" dirty="0" smtClean="0"/>
                <a:t>ilingualism</a:t>
              </a:r>
              <a:endParaRPr lang="en-US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30541" y="2666613"/>
              <a:ext cx="10537971" cy="6877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u="sng" dirty="0"/>
                <a:t>T</a:t>
              </a:r>
              <a:r>
                <a:rPr lang="en-US" sz="2400" u="sng" dirty="0" smtClean="0"/>
                <a:t>ransformations </a:t>
              </a:r>
              <a:r>
                <a:rPr lang="en-US" sz="2400" u="sng" dirty="0"/>
                <a:t>of personal identity </a:t>
              </a:r>
              <a:r>
                <a:rPr lang="en-US" sz="2400" dirty="0"/>
                <a:t>in a </a:t>
              </a:r>
              <a:r>
                <a:rPr lang="en-US" sz="2400" dirty="0" smtClean="0"/>
                <a:t>multicultural environment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89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16518"/>
            <a:ext cx="9151097" cy="706964"/>
          </a:xfrm>
        </p:spPr>
        <p:txBody>
          <a:bodyPr/>
          <a:lstStyle/>
          <a:p>
            <a:r>
              <a:rPr lang="en-US" dirty="0" smtClean="0"/>
              <a:t>Required competencies of faculty in a customer oriented educational market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4201" y="3057525"/>
            <a:ext cx="4800600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Cultural competence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044201" y="4904318"/>
            <a:ext cx="4800600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Cultural </a:t>
            </a:r>
            <a:r>
              <a:rPr lang="en-US" sz="2800" dirty="0" smtClean="0"/>
              <a:t>intelligence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862" y="2681287"/>
            <a:ext cx="56864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</a:t>
            </a:r>
            <a:r>
              <a:rPr lang="en-US" dirty="0"/>
              <a:t>intelligence (CQ)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“…</a:t>
            </a:r>
            <a:r>
              <a:rPr lang="en-US" sz="3600" dirty="0"/>
              <a:t>refers to ability that someone has, so he can build good interaction with other people and </a:t>
            </a:r>
            <a:r>
              <a:rPr lang="en-US" sz="3600" dirty="0" smtClean="0"/>
              <a:t>do interpersonal tasks.”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46111" y="5855516"/>
            <a:ext cx="1072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Crowne, K. A. (2009). "The relationships among social intelligence, emotional intelligence and cultural intelligence."</a:t>
            </a:r>
            <a:r>
              <a:rPr lang="en-US" u="sng" dirty="0"/>
              <a:t> Organization Management Journal </a:t>
            </a:r>
            <a:r>
              <a:rPr lang="en-US" b="1" u="sng" dirty="0"/>
              <a:t>6</a:t>
            </a:r>
            <a:r>
              <a:rPr lang="en-US" u="sng" dirty="0"/>
              <a:t>(3): 148-163.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3716322"/>
            <a:ext cx="8761412" cy="23034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Discuss in small groups the following question: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How a diverse environment, like Andrews, can foster growth in Cultural Intelligence (CQ)?</a:t>
            </a:r>
          </a:p>
        </p:txBody>
      </p:sp>
    </p:spTree>
    <p:extLst>
      <p:ext uri="{BB962C8B-B14F-4D97-AF65-F5344CB8AC3E}">
        <p14:creationId xmlns:p14="http://schemas.microsoft.com/office/powerpoint/2010/main" val="20823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3716322"/>
            <a:ext cx="8761412" cy="2303477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Take a few minutes to assess your Cultural Intelligence (CQ)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63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167</TotalTime>
  <Words>1041</Words>
  <Application>Microsoft Office PowerPoint</Application>
  <PresentationFormat>Widescreen</PresentationFormat>
  <Paragraphs>129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Ion Boardroom</vt:lpstr>
      <vt:lpstr>New challenges in education:  Diversity and Multiculturalism in a Global Environment</vt:lpstr>
      <vt:lpstr>PowerPoint Presentation</vt:lpstr>
      <vt:lpstr>PowerPoint Presentation</vt:lpstr>
      <vt:lpstr>Acquiring cultural competencies in a customer oriented educational market</vt:lpstr>
      <vt:lpstr>The reality of globalization</vt:lpstr>
      <vt:lpstr>Required competencies of faculty in a customer oriented educational market</vt:lpstr>
      <vt:lpstr>Cultural intelligence (CQ)</vt:lpstr>
      <vt:lpstr>Learning activity</vt:lpstr>
      <vt:lpstr>Learning activity</vt:lpstr>
      <vt:lpstr>Metacognitive Cultural Intelligence (CQ)</vt:lpstr>
      <vt:lpstr>Cognitive Cultural Intelligence (CQ)</vt:lpstr>
      <vt:lpstr>Motivational Cultural Intelligence (CQ)</vt:lpstr>
      <vt:lpstr>Behavioral Cultural Intelligence (CQ)</vt:lpstr>
      <vt:lpstr>Growing in cultural intelligence</vt:lpstr>
      <vt:lpstr>Cultural intelligence (CQ)</vt:lpstr>
      <vt:lpstr>Cultural intelligence (CQ)</vt:lpstr>
      <vt:lpstr>PowerPoint Presentation</vt:lpstr>
      <vt:lpstr>PowerPoint Presentation</vt:lpstr>
      <vt:lpstr>People with high cultural intelligence</vt:lpstr>
      <vt:lpstr>Levels of cultural intelligence (CQ)</vt:lpstr>
      <vt:lpstr>Learning activity</vt:lpstr>
      <vt:lpstr>GRACIAS THANKS MERCI OBRIGADO</vt:lpstr>
    </vt:vector>
  </TitlesOfParts>
  <Company>Andrews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Alfredo Mejia</dc:creator>
  <cp:lastModifiedBy>Christon Arthur</cp:lastModifiedBy>
  <cp:revision>55</cp:revision>
  <dcterms:created xsi:type="dcterms:W3CDTF">2015-08-06T02:17:56Z</dcterms:created>
  <dcterms:modified xsi:type="dcterms:W3CDTF">2015-08-06T12:19:36Z</dcterms:modified>
</cp:coreProperties>
</file>