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9" r:id="rId9"/>
    <p:sldId id="272" r:id="rId10"/>
    <p:sldId id="265" r:id="rId11"/>
    <p:sldId id="274" r:id="rId12"/>
    <p:sldId id="275" r:id="rId13"/>
    <p:sldId id="267" r:id="rId14"/>
    <p:sldId id="299" r:id="rId15"/>
    <p:sldId id="303" r:id="rId16"/>
    <p:sldId id="302" r:id="rId17"/>
    <p:sldId id="301" r:id="rId18"/>
    <p:sldId id="300" r:id="rId19"/>
    <p:sldId id="273" r:id="rId20"/>
    <p:sldId id="286" r:id="rId21"/>
    <p:sldId id="287" r:id="rId22"/>
    <p:sldId id="276" r:id="rId23"/>
    <p:sldId id="304" r:id="rId24"/>
    <p:sldId id="288" r:id="rId25"/>
    <p:sldId id="305" r:id="rId26"/>
    <p:sldId id="277" r:id="rId27"/>
    <p:sldId id="307" r:id="rId28"/>
    <p:sldId id="308" r:id="rId29"/>
    <p:sldId id="306" r:id="rId30"/>
    <p:sldId id="278" r:id="rId31"/>
    <p:sldId id="309" r:id="rId32"/>
    <p:sldId id="310" r:id="rId33"/>
    <p:sldId id="279" r:id="rId34"/>
    <p:sldId id="311" r:id="rId35"/>
    <p:sldId id="312" r:id="rId36"/>
    <p:sldId id="280" r:id="rId37"/>
    <p:sldId id="313" r:id="rId38"/>
    <p:sldId id="314" r:id="rId39"/>
    <p:sldId id="270" r:id="rId40"/>
    <p:sldId id="281" r:id="rId41"/>
    <p:sldId id="316" r:id="rId42"/>
    <p:sldId id="315" r:id="rId43"/>
    <p:sldId id="282" r:id="rId44"/>
    <p:sldId id="289" r:id="rId45"/>
    <p:sldId id="283" r:id="rId46"/>
    <p:sldId id="317" r:id="rId47"/>
    <p:sldId id="319" r:id="rId48"/>
    <p:sldId id="318" r:id="rId49"/>
    <p:sldId id="271" r:id="rId50"/>
    <p:sldId id="261" r:id="rId51"/>
    <p:sldId id="264" r:id="rId52"/>
    <p:sldId id="321" r:id="rId53"/>
    <p:sldId id="326" r:id="rId54"/>
    <p:sldId id="294" r:id="rId55"/>
    <p:sldId id="291" r:id="rId56"/>
    <p:sldId id="290" r:id="rId57"/>
    <p:sldId id="322" r:id="rId58"/>
    <p:sldId id="323" r:id="rId59"/>
    <p:sldId id="285" r:id="rId60"/>
    <p:sldId id="295" r:id="rId61"/>
    <p:sldId id="296" r:id="rId62"/>
    <p:sldId id="297" r:id="rId63"/>
    <p:sldId id="298" r:id="rId64"/>
    <p:sldId id="324" r:id="rId65"/>
    <p:sldId id="292" r:id="rId66"/>
    <p:sldId id="293" r:id="rId67"/>
    <p:sldId id="327" r:id="rId68"/>
    <p:sldId id="325" r:id="rId6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839430785437532"/>
          <c:y val="5.1368948531239043E-2"/>
          <c:w val="0.45072758762297571"/>
          <c:h val="0.89991360029412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Disagree/Strongly Disagree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Sheet1!$B$2:$B$26</c:f>
              <c:numCache>
                <c:formatCode>0</c:formatCode>
                <c:ptCount val="25"/>
                <c:pt idx="0">
                  <c:v>3.78</c:v>
                </c:pt>
                <c:pt idx="1">
                  <c:v>4.91</c:v>
                </c:pt>
                <c:pt idx="2">
                  <c:v>7.48</c:v>
                </c:pt>
                <c:pt idx="3">
                  <c:v>5.0599999999999996</c:v>
                </c:pt>
                <c:pt idx="4">
                  <c:v>3.89</c:v>
                </c:pt>
                <c:pt idx="5">
                  <c:v>7.43</c:v>
                </c:pt>
                <c:pt idx="6">
                  <c:v>9.15</c:v>
                </c:pt>
                <c:pt idx="7">
                  <c:v>5.9</c:v>
                </c:pt>
                <c:pt idx="8">
                  <c:v>4.47</c:v>
                </c:pt>
                <c:pt idx="9">
                  <c:v>4.95</c:v>
                </c:pt>
                <c:pt idx="10">
                  <c:v>0.94</c:v>
                </c:pt>
                <c:pt idx="11">
                  <c:v>4.9800000000000004</c:v>
                </c:pt>
                <c:pt idx="12">
                  <c:v>5.37</c:v>
                </c:pt>
                <c:pt idx="13">
                  <c:v>8.27</c:v>
                </c:pt>
                <c:pt idx="14">
                  <c:v>13.52</c:v>
                </c:pt>
                <c:pt idx="15">
                  <c:v>7.1</c:v>
                </c:pt>
                <c:pt idx="16">
                  <c:v>2.69</c:v>
                </c:pt>
                <c:pt idx="17">
                  <c:v>3.81</c:v>
                </c:pt>
                <c:pt idx="18">
                  <c:v>3.25</c:v>
                </c:pt>
                <c:pt idx="19">
                  <c:v>4.1100000000000003</c:v>
                </c:pt>
                <c:pt idx="20">
                  <c:v>2.7</c:v>
                </c:pt>
                <c:pt idx="21">
                  <c:v>1.84</c:v>
                </c:pt>
                <c:pt idx="22">
                  <c:v>3.14</c:v>
                </c:pt>
                <c:pt idx="23">
                  <c:v>6.38</c:v>
                </c:pt>
                <c:pt idx="24">
                  <c:v>8.08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Sheet1!$C$2:$C$26</c:f>
              <c:numCache>
                <c:formatCode>0</c:formatCode>
                <c:ptCount val="25"/>
                <c:pt idx="0">
                  <c:v>3.22</c:v>
                </c:pt>
                <c:pt idx="1">
                  <c:v>6.08</c:v>
                </c:pt>
                <c:pt idx="2">
                  <c:v>7.48</c:v>
                </c:pt>
                <c:pt idx="3">
                  <c:v>10.119999999999999</c:v>
                </c:pt>
                <c:pt idx="4">
                  <c:v>8.5</c:v>
                </c:pt>
                <c:pt idx="5">
                  <c:v>9.35</c:v>
                </c:pt>
                <c:pt idx="6">
                  <c:v>6.61</c:v>
                </c:pt>
                <c:pt idx="7">
                  <c:v>9.34</c:v>
                </c:pt>
                <c:pt idx="8">
                  <c:v>7.37</c:v>
                </c:pt>
                <c:pt idx="9">
                  <c:v>7.81</c:v>
                </c:pt>
                <c:pt idx="10">
                  <c:v>3.97</c:v>
                </c:pt>
                <c:pt idx="11">
                  <c:v>12.34</c:v>
                </c:pt>
                <c:pt idx="12">
                  <c:v>8.0399999999999991</c:v>
                </c:pt>
                <c:pt idx="13">
                  <c:v>9.16</c:v>
                </c:pt>
                <c:pt idx="14">
                  <c:v>10.76</c:v>
                </c:pt>
                <c:pt idx="15">
                  <c:v>9.3800000000000008</c:v>
                </c:pt>
                <c:pt idx="16">
                  <c:v>2.61</c:v>
                </c:pt>
                <c:pt idx="17">
                  <c:v>7.86</c:v>
                </c:pt>
                <c:pt idx="18">
                  <c:v>14.63</c:v>
                </c:pt>
                <c:pt idx="19">
                  <c:v>10.61</c:v>
                </c:pt>
                <c:pt idx="20">
                  <c:v>11.56</c:v>
                </c:pt>
                <c:pt idx="21">
                  <c:v>9.1999999999999993</c:v>
                </c:pt>
                <c:pt idx="22">
                  <c:v>4.9800000000000004</c:v>
                </c:pt>
                <c:pt idx="23">
                  <c:v>18.34</c:v>
                </c:pt>
                <c:pt idx="24">
                  <c:v>11.89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Agree/Strongly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84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Sheet1!$D$2:$D$26</c:f>
              <c:numCache>
                <c:formatCode>0</c:formatCode>
                <c:ptCount val="25"/>
                <c:pt idx="0">
                  <c:v>91.55</c:v>
                </c:pt>
                <c:pt idx="1">
                  <c:v>87.49</c:v>
                </c:pt>
                <c:pt idx="2">
                  <c:v>83.34</c:v>
                </c:pt>
                <c:pt idx="3">
                  <c:v>82.95</c:v>
                </c:pt>
                <c:pt idx="4">
                  <c:v>85.5</c:v>
                </c:pt>
                <c:pt idx="5">
                  <c:v>82</c:v>
                </c:pt>
                <c:pt idx="6">
                  <c:v>82.82</c:v>
                </c:pt>
                <c:pt idx="7">
                  <c:v>81.47</c:v>
                </c:pt>
                <c:pt idx="8">
                  <c:v>86.28</c:v>
                </c:pt>
                <c:pt idx="9">
                  <c:v>84.59</c:v>
                </c:pt>
                <c:pt idx="10">
                  <c:v>94.01</c:v>
                </c:pt>
                <c:pt idx="11">
                  <c:v>78.489999999999995</c:v>
                </c:pt>
                <c:pt idx="12">
                  <c:v>85.22</c:v>
                </c:pt>
                <c:pt idx="13">
                  <c:v>80.77</c:v>
                </c:pt>
                <c:pt idx="14">
                  <c:v>73.55</c:v>
                </c:pt>
                <c:pt idx="15">
                  <c:v>80.28</c:v>
                </c:pt>
                <c:pt idx="16">
                  <c:v>91.97</c:v>
                </c:pt>
                <c:pt idx="17">
                  <c:v>83.41</c:v>
                </c:pt>
                <c:pt idx="18">
                  <c:v>69.5</c:v>
                </c:pt>
                <c:pt idx="19">
                  <c:v>83.69</c:v>
                </c:pt>
                <c:pt idx="20">
                  <c:v>83.5</c:v>
                </c:pt>
                <c:pt idx="21">
                  <c:v>82.87</c:v>
                </c:pt>
                <c:pt idx="22">
                  <c:v>86.7</c:v>
                </c:pt>
                <c:pt idx="23">
                  <c:v>72.91</c:v>
                </c:pt>
                <c:pt idx="24">
                  <c:v>76.760000000000005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37358976"/>
        <c:axId val="40596608"/>
      </c:barChart>
      <c:catAx>
        <c:axId val="37358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40596608"/>
        <c:crosses val="autoZero"/>
        <c:auto val="1"/>
        <c:lblAlgn val="ctr"/>
        <c:lblOffset val="100"/>
        <c:noMultiLvlLbl val="0"/>
      </c:catAx>
      <c:valAx>
        <c:axId val="4059660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7358976"/>
        <c:crosses val="autoZero"/>
        <c:crossBetween val="between"/>
      </c:valAx>
      <c:spPr>
        <a:noFill/>
        <a:ln w="25390">
          <a:noFill/>
        </a:ln>
      </c:spPr>
    </c:plotArea>
    <c:legend>
      <c:legendPos val="r"/>
      <c:layout>
        <c:manualLayout>
          <c:xMode val="edge"/>
          <c:yMode val="edge"/>
          <c:x val="6.9073676714780402E-2"/>
          <c:y val="7.948800920432892E-3"/>
          <c:w val="0.89620402491705353"/>
          <c:h val="4.347591254289560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839430785437532"/>
          <c:y val="5.1368948531239043E-2"/>
          <c:w val="0.45072758762297571"/>
          <c:h val="0.89991360029412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Disagree/Strongly Disagree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Sheet1!$B$2:$B$26</c:f>
              <c:numCache>
                <c:formatCode>0</c:formatCode>
                <c:ptCount val="25"/>
                <c:pt idx="0">
                  <c:v>3.78</c:v>
                </c:pt>
                <c:pt idx="1">
                  <c:v>4.91</c:v>
                </c:pt>
                <c:pt idx="2">
                  <c:v>7.48</c:v>
                </c:pt>
                <c:pt idx="3">
                  <c:v>5.0599999999999996</c:v>
                </c:pt>
                <c:pt idx="4">
                  <c:v>3.89</c:v>
                </c:pt>
                <c:pt idx="5">
                  <c:v>7.43</c:v>
                </c:pt>
                <c:pt idx="6">
                  <c:v>9.15</c:v>
                </c:pt>
                <c:pt idx="7">
                  <c:v>5.9</c:v>
                </c:pt>
                <c:pt idx="8">
                  <c:v>4.47</c:v>
                </c:pt>
                <c:pt idx="9">
                  <c:v>4.95</c:v>
                </c:pt>
                <c:pt idx="10">
                  <c:v>0.94</c:v>
                </c:pt>
                <c:pt idx="11">
                  <c:v>4.9800000000000004</c:v>
                </c:pt>
                <c:pt idx="12">
                  <c:v>5.37</c:v>
                </c:pt>
                <c:pt idx="13">
                  <c:v>8.27</c:v>
                </c:pt>
                <c:pt idx="14">
                  <c:v>13.52</c:v>
                </c:pt>
                <c:pt idx="15">
                  <c:v>7.1</c:v>
                </c:pt>
                <c:pt idx="16">
                  <c:v>2.69</c:v>
                </c:pt>
                <c:pt idx="17">
                  <c:v>3.81</c:v>
                </c:pt>
                <c:pt idx="18">
                  <c:v>3.25</c:v>
                </c:pt>
                <c:pt idx="19">
                  <c:v>4.1100000000000003</c:v>
                </c:pt>
                <c:pt idx="20">
                  <c:v>2.7</c:v>
                </c:pt>
                <c:pt idx="21">
                  <c:v>1.84</c:v>
                </c:pt>
                <c:pt idx="22">
                  <c:v>3.14</c:v>
                </c:pt>
                <c:pt idx="23">
                  <c:v>6.38</c:v>
                </c:pt>
                <c:pt idx="24">
                  <c:v>8.08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Sheet1!$C$2:$C$26</c:f>
              <c:numCache>
                <c:formatCode>0</c:formatCode>
                <c:ptCount val="25"/>
                <c:pt idx="0">
                  <c:v>3.22</c:v>
                </c:pt>
                <c:pt idx="1">
                  <c:v>6.08</c:v>
                </c:pt>
                <c:pt idx="2">
                  <c:v>7.48</c:v>
                </c:pt>
                <c:pt idx="3">
                  <c:v>10.119999999999999</c:v>
                </c:pt>
                <c:pt idx="4">
                  <c:v>8.5</c:v>
                </c:pt>
                <c:pt idx="5">
                  <c:v>9.35</c:v>
                </c:pt>
                <c:pt idx="6">
                  <c:v>6.61</c:v>
                </c:pt>
                <c:pt idx="7">
                  <c:v>9.34</c:v>
                </c:pt>
                <c:pt idx="8">
                  <c:v>7.37</c:v>
                </c:pt>
                <c:pt idx="9">
                  <c:v>7.81</c:v>
                </c:pt>
                <c:pt idx="10">
                  <c:v>3.97</c:v>
                </c:pt>
                <c:pt idx="11">
                  <c:v>12.34</c:v>
                </c:pt>
                <c:pt idx="12">
                  <c:v>8.0399999999999991</c:v>
                </c:pt>
                <c:pt idx="13">
                  <c:v>9.16</c:v>
                </c:pt>
                <c:pt idx="14">
                  <c:v>10.76</c:v>
                </c:pt>
                <c:pt idx="15">
                  <c:v>9.3800000000000008</c:v>
                </c:pt>
                <c:pt idx="16">
                  <c:v>2.61</c:v>
                </c:pt>
                <c:pt idx="17">
                  <c:v>7.86</c:v>
                </c:pt>
                <c:pt idx="18">
                  <c:v>14.63</c:v>
                </c:pt>
                <c:pt idx="19">
                  <c:v>10.61</c:v>
                </c:pt>
                <c:pt idx="20">
                  <c:v>11.56</c:v>
                </c:pt>
                <c:pt idx="21">
                  <c:v>9.1999999999999993</c:v>
                </c:pt>
                <c:pt idx="22">
                  <c:v>4.9800000000000004</c:v>
                </c:pt>
                <c:pt idx="23">
                  <c:v>18.34</c:v>
                </c:pt>
                <c:pt idx="24">
                  <c:v>11.89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Agree/Strongly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84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Sheet1!$D$2:$D$26</c:f>
              <c:numCache>
                <c:formatCode>0</c:formatCode>
                <c:ptCount val="25"/>
                <c:pt idx="0">
                  <c:v>91.55</c:v>
                </c:pt>
                <c:pt idx="1">
                  <c:v>87.49</c:v>
                </c:pt>
                <c:pt idx="2">
                  <c:v>83.34</c:v>
                </c:pt>
                <c:pt idx="3">
                  <c:v>82.95</c:v>
                </c:pt>
                <c:pt idx="4">
                  <c:v>85.5</c:v>
                </c:pt>
                <c:pt idx="5">
                  <c:v>82</c:v>
                </c:pt>
                <c:pt idx="6">
                  <c:v>82.82</c:v>
                </c:pt>
                <c:pt idx="7">
                  <c:v>81.47</c:v>
                </c:pt>
                <c:pt idx="8">
                  <c:v>86.28</c:v>
                </c:pt>
                <c:pt idx="9">
                  <c:v>84.59</c:v>
                </c:pt>
                <c:pt idx="10">
                  <c:v>94.01</c:v>
                </c:pt>
                <c:pt idx="11">
                  <c:v>78.489999999999995</c:v>
                </c:pt>
                <c:pt idx="12">
                  <c:v>85.22</c:v>
                </c:pt>
                <c:pt idx="13">
                  <c:v>80.77</c:v>
                </c:pt>
                <c:pt idx="14">
                  <c:v>73.55</c:v>
                </c:pt>
                <c:pt idx="15">
                  <c:v>80.28</c:v>
                </c:pt>
                <c:pt idx="16">
                  <c:v>91.97</c:v>
                </c:pt>
                <c:pt idx="17">
                  <c:v>83.41</c:v>
                </c:pt>
                <c:pt idx="18">
                  <c:v>69.5</c:v>
                </c:pt>
                <c:pt idx="19">
                  <c:v>83.69</c:v>
                </c:pt>
                <c:pt idx="20">
                  <c:v>83.5</c:v>
                </c:pt>
                <c:pt idx="21">
                  <c:v>82.87</c:v>
                </c:pt>
                <c:pt idx="22">
                  <c:v>86.7</c:v>
                </c:pt>
                <c:pt idx="23">
                  <c:v>72.91</c:v>
                </c:pt>
                <c:pt idx="24">
                  <c:v>76.760000000000005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40248064"/>
        <c:axId val="40249600"/>
      </c:barChart>
      <c:catAx>
        <c:axId val="402480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40249600"/>
        <c:crosses val="autoZero"/>
        <c:auto val="1"/>
        <c:lblAlgn val="ctr"/>
        <c:lblOffset val="100"/>
        <c:noMultiLvlLbl val="0"/>
      </c:catAx>
      <c:valAx>
        <c:axId val="4024960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0248064"/>
        <c:crosses val="autoZero"/>
        <c:crossBetween val="between"/>
      </c:valAx>
      <c:spPr>
        <a:noFill/>
        <a:ln w="25390">
          <a:noFill/>
        </a:ln>
      </c:spPr>
    </c:plotArea>
    <c:legend>
      <c:legendPos val="r"/>
      <c:layout>
        <c:manualLayout>
          <c:xMode val="edge"/>
          <c:yMode val="edge"/>
          <c:x val="6.9073676714780402E-2"/>
          <c:y val="7.948800920432892E-3"/>
          <c:w val="0.89620402491705353"/>
          <c:h val="4.347591254289560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839430785437532"/>
          <c:y val="5.1368948531239043E-2"/>
          <c:w val="0.45072758762297571"/>
          <c:h val="0.89991360029412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Disagree/Strongly Disagree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Sheet1!$B$2:$B$26</c:f>
              <c:numCache>
                <c:formatCode>0</c:formatCode>
                <c:ptCount val="25"/>
                <c:pt idx="0">
                  <c:v>3.78</c:v>
                </c:pt>
                <c:pt idx="1">
                  <c:v>4.91</c:v>
                </c:pt>
                <c:pt idx="2">
                  <c:v>7.48</c:v>
                </c:pt>
                <c:pt idx="3">
                  <c:v>5.0599999999999996</c:v>
                </c:pt>
                <c:pt idx="4">
                  <c:v>3.89</c:v>
                </c:pt>
                <c:pt idx="5">
                  <c:v>7.43</c:v>
                </c:pt>
                <c:pt idx="6">
                  <c:v>9.15</c:v>
                </c:pt>
                <c:pt idx="7">
                  <c:v>5.9</c:v>
                </c:pt>
                <c:pt idx="8">
                  <c:v>4.47</c:v>
                </c:pt>
                <c:pt idx="9">
                  <c:v>4.95</c:v>
                </c:pt>
                <c:pt idx="10">
                  <c:v>0.94</c:v>
                </c:pt>
                <c:pt idx="11">
                  <c:v>4.9800000000000004</c:v>
                </c:pt>
                <c:pt idx="12">
                  <c:v>5.37</c:v>
                </c:pt>
                <c:pt idx="13">
                  <c:v>8.27</c:v>
                </c:pt>
                <c:pt idx="14">
                  <c:v>13.52</c:v>
                </c:pt>
                <c:pt idx="15">
                  <c:v>7.1</c:v>
                </c:pt>
                <c:pt idx="16">
                  <c:v>2.69</c:v>
                </c:pt>
                <c:pt idx="17">
                  <c:v>3.81</c:v>
                </c:pt>
                <c:pt idx="18">
                  <c:v>3.25</c:v>
                </c:pt>
                <c:pt idx="19">
                  <c:v>4.1100000000000003</c:v>
                </c:pt>
                <c:pt idx="20">
                  <c:v>2.7</c:v>
                </c:pt>
                <c:pt idx="21">
                  <c:v>1.84</c:v>
                </c:pt>
                <c:pt idx="22">
                  <c:v>3.14</c:v>
                </c:pt>
                <c:pt idx="23">
                  <c:v>6.38</c:v>
                </c:pt>
                <c:pt idx="24">
                  <c:v>8.08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Sheet1!$C$2:$C$26</c:f>
              <c:numCache>
                <c:formatCode>0</c:formatCode>
                <c:ptCount val="25"/>
                <c:pt idx="0">
                  <c:v>3.22</c:v>
                </c:pt>
                <c:pt idx="1">
                  <c:v>6.08</c:v>
                </c:pt>
                <c:pt idx="2">
                  <c:v>7.48</c:v>
                </c:pt>
                <c:pt idx="3">
                  <c:v>10.119999999999999</c:v>
                </c:pt>
                <c:pt idx="4">
                  <c:v>8.5</c:v>
                </c:pt>
                <c:pt idx="5">
                  <c:v>9.35</c:v>
                </c:pt>
                <c:pt idx="6">
                  <c:v>6.61</c:v>
                </c:pt>
                <c:pt idx="7">
                  <c:v>9.34</c:v>
                </c:pt>
                <c:pt idx="8">
                  <c:v>7.37</c:v>
                </c:pt>
                <c:pt idx="9">
                  <c:v>7.81</c:v>
                </c:pt>
                <c:pt idx="10">
                  <c:v>3.97</c:v>
                </c:pt>
                <c:pt idx="11">
                  <c:v>12.34</c:v>
                </c:pt>
                <c:pt idx="12">
                  <c:v>8.0399999999999991</c:v>
                </c:pt>
                <c:pt idx="13">
                  <c:v>9.16</c:v>
                </c:pt>
                <c:pt idx="14">
                  <c:v>10.76</c:v>
                </c:pt>
                <c:pt idx="15">
                  <c:v>9.3800000000000008</c:v>
                </c:pt>
                <c:pt idx="16">
                  <c:v>2.61</c:v>
                </c:pt>
                <c:pt idx="17">
                  <c:v>7.86</c:v>
                </c:pt>
                <c:pt idx="18">
                  <c:v>14.63</c:v>
                </c:pt>
                <c:pt idx="19">
                  <c:v>10.61</c:v>
                </c:pt>
                <c:pt idx="20">
                  <c:v>11.56</c:v>
                </c:pt>
                <c:pt idx="21">
                  <c:v>9.1999999999999993</c:v>
                </c:pt>
                <c:pt idx="22">
                  <c:v>4.9800000000000004</c:v>
                </c:pt>
                <c:pt idx="23">
                  <c:v>18.34</c:v>
                </c:pt>
                <c:pt idx="24">
                  <c:v>11.89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Agree/Strongly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84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Sheet1!$D$2:$D$26</c:f>
              <c:numCache>
                <c:formatCode>0</c:formatCode>
                <c:ptCount val="25"/>
                <c:pt idx="0">
                  <c:v>91.55</c:v>
                </c:pt>
                <c:pt idx="1">
                  <c:v>87.49</c:v>
                </c:pt>
                <c:pt idx="2">
                  <c:v>83.34</c:v>
                </c:pt>
                <c:pt idx="3">
                  <c:v>82.95</c:v>
                </c:pt>
                <c:pt idx="4">
                  <c:v>85.5</c:v>
                </c:pt>
                <c:pt idx="5">
                  <c:v>82</c:v>
                </c:pt>
                <c:pt idx="6">
                  <c:v>82.82</c:v>
                </c:pt>
                <c:pt idx="7">
                  <c:v>81.47</c:v>
                </c:pt>
                <c:pt idx="8">
                  <c:v>86.28</c:v>
                </c:pt>
                <c:pt idx="9">
                  <c:v>84.59</c:v>
                </c:pt>
                <c:pt idx="10">
                  <c:v>94.01</c:v>
                </c:pt>
                <c:pt idx="11">
                  <c:v>78.489999999999995</c:v>
                </c:pt>
                <c:pt idx="12">
                  <c:v>85.22</c:v>
                </c:pt>
                <c:pt idx="13">
                  <c:v>80.77</c:v>
                </c:pt>
                <c:pt idx="14">
                  <c:v>73.55</c:v>
                </c:pt>
                <c:pt idx="15">
                  <c:v>80.28</c:v>
                </c:pt>
                <c:pt idx="16">
                  <c:v>91.97</c:v>
                </c:pt>
                <c:pt idx="17">
                  <c:v>83.41</c:v>
                </c:pt>
                <c:pt idx="18">
                  <c:v>69.5</c:v>
                </c:pt>
                <c:pt idx="19">
                  <c:v>83.69</c:v>
                </c:pt>
                <c:pt idx="20">
                  <c:v>83.5</c:v>
                </c:pt>
                <c:pt idx="21">
                  <c:v>82.87</c:v>
                </c:pt>
                <c:pt idx="22">
                  <c:v>86.7</c:v>
                </c:pt>
                <c:pt idx="23">
                  <c:v>72.91</c:v>
                </c:pt>
                <c:pt idx="24">
                  <c:v>76.760000000000005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41818368"/>
        <c:axId val="41836544"/>
      </c:barChart>
      <c:catAx>
        <c:axId val="4181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41836544"/>
        <c:crosses val="autoZero"/>
        <c:auto val="1"/>
        <c:lblAlgn val="ctr"/>
        <c:lblOffset val="100"/>
        <c:noMultiLvlLbl val="0"/>
      </c:catAx>
      <c:valAx>
        <c:axId val="4183654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1818368"/>
        <c:crosses val="autoZero"/>
        <c:crossBetween val="between"/>
      </c:valAx>
      <c:spPr>
        <a:noFill/>
        <a:ln w="25390">
          <a:noFill/>
        </a:ln>
      </c:spPr>
    </c:plotArea>
    <c:legend>
      <c:legendPos val="r"/>
      <c:layout>
        <c:manualLayout>
          <c:xMode val="edge"/>
          <c:yMode val="edge"/>
          <c:x val="6.9073676714780402E-2"/>
          <c:y val="7.948800920432892E-3"/>
          <c:w val="0.89620402491705353"/>
          <c:h val="4.347591254289560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839430785437532"/>
          <c:y val="5.1368948531239043E-2"/>
          <c:w val="0.45072758762297571"/>
          <c:h val="0.89991360029412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Disagree/Strongly Disagree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Sheet1!$B$2:$B$26</c:f>
              <c:numCache>
                <c:formatCode>0</c:formatCode>
                <c:ptCount val="25"/>
                <c:pt idx="0">
                  <c:v>3.78</c:v>
                </c:pt>
                <c:pt idx="1">
                  <c:v>4.91</c:v>
                </c:pt>
                <c:pt idx="2">
                  <c:v>7.48</c:v>
                </c:pt>
                <c:pt idx="3">
                  <c:v>5.0599999999999996</c:v>
                </c:pt>
                <c:pt idx="4">
                  <c:v>3.89</c:v>
                </c:pt>
                <c:pt idx="5">
                  <c:v>7.43</c:v>
                </c:pt>
                <c:pt idx="6">
                  <c:v>9.15</c:v>
                </c:pt>
                <c:pt idx="7">
                  <c:v>5.9</c:v>
                </c:pt>
                <c:pt idx="8">
                  <c:v>4.47</c:v>
                </c:pt>
                <c:pt idx="9">
                  <c:v>4.95</c:v>
                </c:pt>
                <c:pt idx="10">
                  <c:v>0.94</c:v>
                </c:pt>
                <c:pt idx="11">
                  <c:v>4.9800000000000004</c:v>
                </c:pt>
                <c:pt idx="12">
                  <c:v>5.37</c:v>
                </c:pt>
                <c:pt idx="13">
                  <c:v>8.27</c:v>
                </c:pt>
                <c:pt idx="14">
                  <c:v>13.52</c:v>
                </c:pt>
                <c:pt idx="15">
                  <c:v>7.1</c:v>
                </c:pt>
                <c:pt idx="16">
                  <c:v>2.69</c:v>
                </c:pt>
                <c:pt idx="17">
                  <c:v>3.81</c:v>
                </c:pt>
                <c:pt idx="18">
                  <c:v>3.25</c:v>
                </c:pt>
                <c:pt idx="19">
                  <c:v>4.1100000000000003</c:v>
                </c:pt>
                <c:pt idx="20">
                  <c:v>2.7</c:v>
                </c:pt>
                <c:pt idx="21">
                  <c:v>1.84</c:v>
                </c:pt>
                <c:pt idx="22">
                  <c:v>3.14</c:v>
                </c:pt>
                <c:pt idx="23">
                  <c:v>6.38</c:v>
                </c:pt>
                <c:pt idx="24">
                  <c:v>8.08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Sheet1!$C$2:$C$26</c:f>
              <c:numCache>
                <c:formatCode>0</c:formatCode>
                <c:ptCount val="25"/>
                <c:pt idx="0">
                  <c:v>3.22</c:v>
                </c:pt>
                <c:pt idx="1">
                  <c:v>6.08</c:v>
                </c:pt>
                <c:pt idx="2">
                  <c:v>7.48</c:v>
                </c:pt>
                <c:pt idx="3">
                  <c:v>10.119999999999999</c:v>
                </c:pt>
                <c:pt idx="4">
                  <c:v>8.5</c:v>
                </c:pt>
                <c:pt idx="5">
                  <c:v>9.35</c:v>
                </c:pt>
                <c:pt idx="6">
                  <c:v>6.61</c:v>
                </c:pt>
                <c:pt idx="7">
                  <c:v>9.34</c:v>
                </c:pt>
                <c:pt idx="8">
                  <c:v>7.37</c:v>
                </c:pt>
                <c:pt idx="9">
                  <c:v>7.81</c:v>
                </c:pt>
                <c:pt idx="10">
                  <c:v>3.97</c:v>
                </c:pt>
                <c:pt idx="11">
                  <c:v>12.34</c:v>
                </c:pt>
                <c:pt idx="12">
                  <c:v>8.0399999999999991</c:v>
                </c:pt>
                <c:pt idx="13">
                  <c:v>9.16</c:v>
                </c:pt>
                <c:pt idx="14">
                  <c:v>10.76</c:v>
                </c:pt>
                <c:pt idx="15">
                  <c:v>9.3800000000000008</c:v>
                </c:pt>
                <c:pt idx="16">
                  <c:v>2.61</c:v>
                </c:pt>
                <c:pt idx="17">
                  <c:v>7.86</c:v>
                </c:pt>
                <c:pt idx="18">
                  <c:v>14.63</c:v>
                </c:pt>
                <c:pt idx="19">
                  <c:v>10.61</c:v>
                </c:pt>
                <c:pt idx="20">
                  <c:v>11.56</c:v>
                </c:pt>
                <c:pt idx="21">
                  <c:v>9.1999999999999993</c:v>
                </c:pt>
                <c:pt idx="22">
                  <c:v>4.9800000000000004</c:v>
                </c:pt>
                <c:pt idx="23">
                  <c:v>18.34</c:v>
                </c:pt>
                <c:pt idx="24">
                  <c:v>11.89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Agree/Strongly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84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Sheet1!$D$2:$D$26</c:f>
              <c:numCache>
                <c:formatCode>0</c:formatCode>
                <c:ptCount val="25"/>
                <c:pt idx="0">
                  <c:v>91.55</c:v>
                </c:pt>
                <c:pt idx="1">
                  <c:v>87.49</c:v>
                </c:pt>
                <c:pt idx="2">
                  <c:v>83.34</c:v>
                </c:pt>
                <c:pt idx="3">
                  <c:v>82.95</c:v>
                </c:pt>
                <c:pt idx="4">
                  <c:v>85.5</c:v>
                </c:pt>
                <c:pt idx="5">
                  <c:v>82</c:v>
                </c:pt>
                <c:pt idx="6">
                  <c:v>82.82</c:v>
                </c:pt>
                <c:pt idx="7">
                  <c:v>81.47</c:v>
                </c:pt>
                <c:pt idx="8">
                  <c:v>86.28</c:v>
                </c:pt>
                <c:pt idx="9">
                  <c:v>84.59</c:v>
                </c:pt>
                <c:pt idx="10">
                  <c:v>94.01</c:v>
                </c:pt>
                <c:pt idx="11">
                  <c:v>78.489999999999995</c:v>
                </c:pt>
                <c:pt idx="12">
                  <c:v>85.22</c:v>
                </c:pt>
                <c:pt idx="13">
                  <c:v>80.77</c:v>
                </c:pt>
                <c:pt idx="14">
                  <c:v>73.55</c:v>
                </c:pt>
                <c:pt idx="15">
                  <c:v>80.28</c:v>
                </c:pt>
                <c:pt idx="16">
                  <c:v>91.97</c:v>
                </c:pt>
                <c:pt idx="17">
                  <c:v>83.41</c:v>
                </c:pt>
                <c:pt idx="18">
                  <c:v>69.5</c:v>
                </c:pt>
                <c:pt idx="19">
                  <c:v>83.69</c:v>
                </c:pt>
                <c:pt idx="20">
                  <c:v>83.5</c:v>
                </c:pt>
                <c:pt idx="21">
                  <c:v>82.87</c:v>
                </c:pt>
                <c:pt idx="22">
                  <c:v>86.7</c:v>
                </c:pt>
                <c:pt idx="23">
                  <c:v>72.91</c:v>
                </c:pt>
                <c:pt idx="24">
                  <c:v>76.760000000000005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42065280"/>
        <c:axId val="41944192"/>
      </c:barChart>
      <c:catAx>
        <c:axId val="42065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41944192"/>
        <c:crosses val="autoZero"/>
        <c:auto val="1"/>
        <c:lblAlgn val="ctr"/>
        <c:lblOffset val="100"/>
        <c:noMultiLvlLbl val="0"/>
      </c:catAx>
      <c:valAx>
        <c:axId val="4194419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2065280"/>
        <c:crosses val="autoZero"/>
        <c:crossBetween val="between"/>
      </c:valAx>
      <c:spPr>
        <a:noFill/>
        <a:ln w="25390">
          <a:noFill/>
        </a:ln>
      </c:spPr>
    </c:plotArea>
    <c:legend>
      <c:legendPos val="r"/>
      <c:layout>
        <c:manualLayout>
          <c:xMode val="edge"/>
          <c:yMode val="edge"/>
          <c:x val="6.9073676714780402E-2"/>
          <c:y val="7.948800920432892E-3"/>
          <c:w val="0.89620402491705353"/>
          <c:h val="4.347591254289560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839430785437532"/>
          <c:y val="5.1368948531239043E-2"/>
          <c:w val="0.45072758762297571"/>
          <c:h val="0.89991360029412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Disagree/Strongly Disagree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Sheet1!$B$2:$B$26</c:f>
              <c:numCache>
                <c:formatCode>0</c:formatCode>
                <c:ptCount val="25"/>
                <c:pt idx="0">
                  <c:v>3.78</c:v>
                </c:pt>
                <c:pt idx="1">
                  <c:v>4.91</c:v>
                </c:pt>
                <c:pt idx="2">
                  <c:v>7.48</c:v>
                </c:pt>
                <c:pt idx="3">
                  <c:v>5.0599999999999996</c:v>
                </c:pt>
                <c:pt idx="4">
                  <c:v>3.89</c:v>
                </c:pt>
                <c:pt idx="5">
                  <c:v>7.43</c:v>
                </c:pt>
                <c:pt idx="6">
                  <c:v>9.15</c:v>
                </c:pt>
                <c:pt idx="7">
                  <c:v>5.9</c:v>
                </c:pt>
                <c:pt idx="8">
                  <c:v>4.47</c:v>
                </c:pt>
                <c:pt idx="9">
                  <c:v>4.95</c:v>
                </c:pt>
                <c:pt idx="10">
                  <c:v>0.94</c:v>
                </c:pt>
                <c:pt idx="11">
                  <c:v>4.9800000000000004</c:v>
                </c:pt>
                <c:pt idx="12">
                  <c:v>5.37</c:v>
                </c:pt>
                <c:pt idx="13">
                  <c:v>8.27</c:v>
                </c:pt>
                <c:pt idx="14">
                  <c:v>13.52</c:v>
                </c:pt>
                <c:pt idx="15">
                  <c:v>7.1</c:v>
                </c:pt>
                <c:pt idx="16">
                  <c:v>2.69</c:v>
                </c:pt>
                <c:pt idx="17">
                  <c:v>3.81</c:v>
                </c:pt>
                <c:pt idx="18">
                  <c:v>3.25</c:v>
                </c:pt>
                <c:pt idx="19">
                  <c:v>4.1100000000000003</c:v>
                </c:pt>
                <c:pt idx="20">
                  <c:v>2.7</c:v>
                </c:pt>
                <c:pt idx="21">
                  <c:v>1.84</c:v>
                </c:pt>
                <c:pt idx="22">
                  <c:v>3.14</c:v>
                </c:pt>
                <c:pt idx="23">
                  <c:v>6.38</c:v>
                </c:pt>
                <c:pt idx="24">
                  <c:v>8.08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Sheet1!$C$2:$C$26</c:f>
              <c:numCache>
                <c:formatCode>0</c:formatCode>
                <c:ptCount val="25"/>
                <c:pt idx="0">
                  <c:v>3.22</c:v>
                </c:pt>
                <c:pt idx="1">
                  <c:v>6.08</c:v>
                </c:pt>
                <c:pt idx="2">
                  <c:v>7.48</c:v>
                </c:pt>
                <c:pt idx="3">
                  <c:v>10.119999999999999</c:v>
                </c:pt>
                <c:pt idx="4">
                  <c:v>8.5</c:v>
                </c:pt>
                <c:pt idx="5">
                  <c:v>9.35</c:v>
                </c:pt>
                <c:pt idx="6">
                  <c:v>6.61</c:v>
                </c:pt>
                <c:pt idx="7">
                  <c:v>9.34</c:v>
                </c:pt>
                <c:pt idx="8">
                  <c:v>7.37</c:v>
                </c:pt>
                <c:pt idx="9">
                  <c:v>7.81</c:v>
                </c:pt>
                <c:pt idx="10">
                  <c:v>3.97</c:v>
                </c:pt>
                <c:pt idx="11">
                  <c:v>12.34</c:v>
                </c:pt>
                <c:pt idx="12">
                  <c:v>8.0399999999999991</c:v>
                </c:pt>
                <c:pt idx="13">
                  <c:v>9.16</c:v>
                </c:pt>
                <c:pt idx="14">
                  <c:v>10.76</c:v>
                </c:pt>
                <c:pt idx="15">
                  <c:v>9.3800000000000008</c:v>
                </c:pt>
                <c:pt idx="16">
                  <c:v>2.61</c:v>
                </c:pt>
                <c:pt idx="17">
                  <c:v>7.86</c:v>
                </c:pt>
                <c:pt idx="18">
                  <c:v>14.63</c:v>
                </c:pt>
                <c:pt idx="19">
                  <c:v>10.61</c:v>
                </c:pt>
                <c:pt idx="20">
                  <c:v>11.56</c:v>
                </c:pt>
                <c:pt idx="21">
                  <c:v>9.1999999999999993</c:v>
                </c:pt>
                <c:pt idx="22">
                  <c:v>4.9800000000000004</c:v>
                </c:pt>
                <c:pt idx="23">
                  <c:v>18.34</c:v>
                </c:pt>
                <c:pt idx="24">
                  <c:v>11.89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Agree/Strongly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84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Sheet1!$D$2:$D$26</c:f>
              <c:numCache>
                <c:formatCode>0</c:formatCode>
                <c:ptCount val="25"/>
                <c:pt idx="0">
                  <c:v>91.55</c:v>
                </c:pt>
                <c:pt idx="1">
                  <c:v>87.49</c:v>
                </c:pt>
                <c:pt idx="2">
                  <c:v>83.34</c:v>
                </c:pt>
                <c:pt idx="3">
                  <c:v>82.95</c:v>
                </c:pt>
                <c:pt idx="4">
                  <c:v>85.5</c:v>
                </c:pt>
                <c:pt idx="5">
                  <c:v>82</c:v>
                </c:pt>
                <c:pt idx="6">
                  <c:v>82.82</c:v>
                </c:pt>
                <c:pt idx="7">
                  <c:v>81.47</c:v>
                </c:pt>
                <c:pt idx="8">
                  <c:v>86.28</c:v>
                </c:pt>
                <c:pt idx="9">
                  <c:v>84.59</c:v>
                </c:pt>
                <c:pt idx="10">
                  <c:v>94.01</c:v>
                </c:pt>
                <c:pt idx="11">
                  <c:v>78.489999999999995</c:v>
                </c:pt>
                <c:pt idx="12">
                  <c:v>85.22</c:v>
                </c:pt>
                <c:pt idx="13">
                  <c:v>80.77</c:v>
                </c:pt>
                <c:pt idx="14">
                  <c:v>73.55</c:v>
                </c:pt>
                <c:pt idx="15">
                  <c:v>80.28</c:v>
                </c:pt>
                <c:pt idx="16">
                  <c:v>91.97</c:v>
                </c:pt>
                <c:pt idx="17">
                  <c:v>83.41</c:v>
                </c:pt>
                <c:pt idx="18">
                  <c:v>69.5</c:v>
                </c:pt>
                <c:pt idx="19">
                  <c:v>83.69</c:v>
                </c:pt>
                <c:pt idx="20">
                  <c:v>83.5</c:v>
                </c:pt>
                <c:pt idx="21">
                  <c:v>82.87</c:v>
                </c:pt>
                <c:pt idx="22">
                  <c:v>86.7</c:v>
                </c:pt>
                <c:pt idx="23">
                  <c:v>72.91</c:v>
                </c:pt>
                <c:pt idx="24">
                  <c:v>76.760000000000005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42165760"/>
        <c:axId val="42167296"/>
      </c:barChart>
      <c:catAx>
        <c:axId val="421657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42167296"/>
        <c:crosses val="autoZero"/>
        <c:auto val="1"/>
        <c:lblAlgn val="ctr"/>
        <c:lblOffset val="100"/>
        <c:noMultiLvlLbl val="0"/>
      </c:catAx>
      <c:valAx>
        <c:axId val="4216729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2165760"/>
        <c:crosses val="autoZero"/>
        <c:crossBetween val="between"/>
      </c:valAx>
      <c:spPr>
        <a:noFill/>
        <a:ln w="25390">
          <a:noFill/>
        </a:ln>
      </c:spPr>
    </c:plotArea>
    <c:legend>
      <c:legendPos val="r"/>
      <c:layout>
        <c:manualLayout>
          <c:xMode val="edge"/>
          <c:yMode val="edge"/>
          <c:x val="6.9073676714780402E-2"/>
          <c:y val="7.948800920432892E-3"/>
          <c:w val="0.89620402491705353"/>
          <c:h val="4.347591254289560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839430785437532"/>
          <c:y val="5.1368948531239043E-2"/>
          <c:w val="0.45072758762297571"/>
          <c:h val="0.899913600294126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Disagree/Strongly Disagree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Sheet1!$B$2:$B$26</c:f>
              <c:numCache>
                <c:formatCode>0</c:formatCode>
                <c:ptCount val="25"/>
                <c:pt idx="0">
                  <c:v>3.78</c:v>
                </c:pt>
                <c:pt idx="1">
                  <c:v>4.91</c:v>
                </c:pt>
                <c:pt idx="2">
                  <c:v>7.48</c:v>
                </c:pt>
                <c:pt idx="3">
                  <c:v>5.0599999999999996</c:v>
                </c:pt>
                <c:pt idx="4">
                  <c:v>3.89</c:v>
                </c:pt>
                <c:pt idx="5">
                  <c:v>7.43</c:v>
                </c:pt>
                <c:pt idx="6">
                  <c:v>9.15</c:v>
                </c:pt>
                <c:pt idx="7">
                  <c:v>5.9</c:v>
                </c:pt>
                <c:pt idx="8">
                  <c:v>4.47</c:v>
                </c:pt>
                <c:pt idx="9">
                  <c:v>4.95</c:v>
                </c:pt>
                <c:pt idx="10">
                  <c:v>0.94</c:v>
                </c:pt>
                <c:pt idx="11">
                  <c:v>4.9800000000000004</c:v>
                </c:pt>
                <c:pt idx="12">
                  <c:v>5.37</c:v>
                </c:pt>
                <c:pt idx="13">
                  <c:v>8.27</c:v>
                </c:pt>
                <c:pt idx="14">
                  <c:v>13.52</c:v>
                </c:pt>
                <c:pt idx="15">
                  <c:v>7.1</c:v>
                </c:pt>
                <c:pt idx="16">
                  <c:v>2.69</c:v>
                </c:pt>
                <c:pt idx="17">
                  <c:v>3.81</c:v>
                </c:pt>
                <c:pt idx="18">
                  <c:v>3.25</c:v>
                </c:pt>
                <c:pt idx="19">
                  <c:v>4.1100000000000003</c:v>
                </c:pt>
                <c:pt idx="20">
                  <c:v>2.7</c:v>
                </c:pt>
                <c:pt idx="21">
                  <c:v>1.84</c:v>
                </c:pt>
                <c:pt idx="22">
                  <c:v>3.14</c:v>
                </c:pt>
                <c:pt idx="23">
                  <c:v>6.38</c:v>
                </c:pt>
                <c:pt idx="24">
                  <c:v>8.08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Sheet1!$C$2:$C$26</c:f>
              <c:numCache>
                <c:formatCode>0</c:formatCode>
                <c:ptCount val="25"/>
                <c:pt idx="0">
                  <c:v>3.22</c:v>
                </c:pt>
                <c:pt idx="1">
                  <c:v>6.08</c:v>
                </c:pt>
                <c:pt idx="2">
                  <c:v>7.48</c:v>
                </c:pt>
                <c:pt idx="3">
                  <c:v>10.119999999999999</c:v>
                </c:pt>
                <c:pt idx="4">
                  <c:v>8.5</c:v>
                </c:pt>
                <c:pt idx="5">
                  <c:v>9.35</c:v>
                </c:pt>
                <c:pt idx="6">
                  <c:v>6.61</c:v>
                </c:pt>
                <c:pt idx="7">
                  <c:v>9.34</c:v>
                </c:pt>
                <c:pt idx="8">
                  <c:v>7.37</c:v>
                </c:pt>
                <c:pt idx="9">
                  <c:v>7.81</c:v>
                </c:pt>
                <c:pt idx="10">
                  <c:v>3.97</c:v>
                </c:pt>
                <c:pt idx="11">
                  <c:v>12.34</c:v>
                </c:pt>
                <c:pt idx="12">
                  <c:v>8.0399999999999991</c:v>
                </c:pt>
                <c:pt idx="13">
                  <c:v>9.16</c:v>
                </c:pt>
                <c:pt idx="14">
                  <c:v>10.76</c:v>
                </c:pt>
                <c:pt idx="15">
                  <c:v>9.3800000000000008</c:v>
                </c:pt>
                <c:pt idx="16">
                  <c:v>2.61</c:v>
                </c:pt>
                <c:pt idx="17">
                  <c:v>7.86</c:v>
                </c:pt>
                <c:pt idx="18">
                  <c:v>14.63</c:v>
                </c:pt>
                <c:pt idx="19">
                  <c:v>10.61</c:v>
                </c:pt>
                <c:pt idx="20">
                  <c:v>11.56</c:v>
                </c:pt>
                <c:pt idx="21">
                  <c:v>9.1999999999999993</c:v>
                </c:pt>
                <c:pt idx="22">
                  <c:v>4.9800000000000004</c:v>
                </c:pt>
                <c:pt idx="23">
                  <c:v>18.34</c:v>
                </c:pt>
                <c:pt idx="24">
                  <c:v>11.89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Agree/Strongly 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84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73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Learning objectives or goals were stated clearly</c:v>
                </c:pt>
                <c:pt idx="1">
                  <c:v>Accomplished the course objectives</c:v>
                </c:pt>
                <c:pt idx="2">
                  <c:v>Requirements and grading system were specified</c:v>
                </c:pt>
                <c:pt idx="3">
                  <c:v>The course was challenging intellectually</c:v>
                </c:pt>
                <c:pt idx="4">
                  <c:v>The requirements of this course helped me learn</c:v>
                </c:pt>
                <c:pt idx="5">
                  <c:v>The course delivery tools were used effectively</c:v>
                </c:pt>
                <c:pt idx="6">
                  <c:v>The amount of work required was reasonable</c:v>
                </c:pt>
                <c:pt idx="7">
                  <c:v>Exams and other evaluations were fair and accurate</c:v>
                </c:pt>
                <c:pt idx="8">
                  <c:v>Grading system was appropriate for the objectives</c:v>
                </c:pt>
                <c:pt idx="9">
                  <c:v>Taught at an appropriate level of difficulty</c:v>
                </c:pt>
                <c:pt idx="10">
                  <c:v>Instructor was enthusiastic about the subject matter</c:v>
                </c:pt>
                <c:pt idx="11">
                  <c:v>Christian concepts were integrated effectively</c:v>
                </c:pt>
                <c:pt idx="12">
                  <c:v>The instructor motivated me to learn</c:v>
                </c:pt>
                <c:pt idx="13">
                  <c:v>The way this course was taught helped me learn</c:v>
                </c:pt>
                <c:pt idx="14">
                  <c:v>Feedback was provided on tests and other work</c:v>
                </c:pt>
                <c:pt idx="15">
                  <c:v>Class discussion was used effectively</c:v>
                </c:pt>
                <c:pt idx="16">
                  <c:v>Instructor was respectful of people's points of view</c:v>
                </c:pt>
                <c:pt idx="17">
                  <c:v>Instructor was available to help outside of class</c:v>
                </c:pt>
                <c:pt idx="18">
                  <c:v>Instructor was supportive of my spiritual development</c:v>
                </c:pt>
                <c:pt idx="19">
                  <c:v>This course helped me think clearly</c:v>
                </c:pt>
                <c:pt idx="20">
                  <c:v>This course helped me communicate effectively</c:v>
                </c:pt>
                <c:pt idx="21">
                  <c:v>Helped me to respect gender and cultural diversity</c:v>
                </c:pt>
                <c:pt idx="22">
                  <c:v>I understood the concepts and principles taught</c:v>
                </c:pt>
                <c:pt idx="23">
                  <c:v>Overall rating of this course</c:v>
                </c:pt>
                <c:pt idx="24">
                  <c:v>Overall rating of instructor's teaching effectiveness</c:v>
                </c:pt>
              </c:strCache>
            </c:strRef>
          </c:cat>
          <c:val>
            <c:numRef>
              <c:f>Sheet1!$D$2:$D$26</c:f>
              <c:numCache>
                <c:formatCode>0</c:formatCode>
                <c:ptCount val="25"/>
                <c:pt idx="0">
                  <c:v>91.55</c:v>
                </c:pt>
                <c:pt idx="1">
                  <c:v>87.49</c:v>
                </c:pt>
                <c:pt idx="2">
                  <c:v>83.34</c:v>
                </c:pt>
                <c:pt idx="3">
                  <c:v>82.95</c:v>
                </c:pt>
                <c:pt idx="4">
                  <c:v>85.5</c:v>
                </c:pt>
                <c:pt idx="5">
                  <c:v>82</c:v>
                </c:pt>
                <c:pt idx="6">
                  <c:v>82.82</c:v>
                </c:pt>
                <c:pt idx="7">
                  <c:v>81.47</c:v>
                </c:pt>
                <c:pt idx="8">
                  <c:v>86.28</c:v>
                </c:pt>
                <c:pt idx="9">
                  <c:v>84.59</c:v>
                </c:pt>
                <c:pt idx="10">
                  <c:v>94.01</c:v>
                </c:pt>
                <c:pt idx="11">
                  <c:v>78.489999999999995</c:v>
                </c:pt>
                <c:pt idx="12">
                  <c:v>85.22</c:v>
                </c:pt>
                <c:pt idx="13">
                  <c:v>80.77</c:v>
                </c:pt>
                <c:pt idx="14">
                  <c:v>73.55</c:v>
                </c:pt>
                <c:pt idx="15">
                  <c:v>80.28</c:v>
                </c:pt>
                <c:pt idx="16">
                  <c:v>91.97</c:v>
                </c:pt>
                <c:pt idx="17">
                  <c:v>83.41</c:v>
                </c:pt>
                <c:pt idx="18">
                  <c:v>69.5</c:v>
                </c:pt>
                <c:pt idx="19">
                  <c:v>83.69</c:v>
                </c:pt>
                <c:pt idx="20">
                  <c:v>83.5</c:v>
                </c:pt>
                <c:pt idx="21">
                  <c:v>82.87</c:v>
                </c:pt>
                <c:pt idx="22">
                  <c:v>86.7</c:v>
                </c:pt>
                <c:pt idx="23">
                  <c:v>72.91</c:v>
                </c:pt>
                <c:pt idx="24">
                  <c:v>76.760000000000005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41902848"/>
        <c:axId val="41904384"/>
      </c:barChart>
      <c:catAx>
        <c:axId val="419028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en-US"/>
          </a:p>
        </c:txPr>
        <c:crossAx val="41904384"/>
        <c:crosses val="autoZero"/>
        <c:auto val="1"/>
        <c:lblAlgn val="ctr"/>
        <c:lblOffset val="100"/>
        <c:noMultiLvlLbl val="0"/>
      </c:catAx>
      <c:valAx>
        <c:axId val="4190438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1902848"/>
        <c:crosses val="autoZero"/>
        <c:crossBetween val="between"/>
      </c:valAx>
      <c:spPr>
        <a:noFill/>
        <a:ln w="25390">
          <a:noFill/>
        </a:ln>
      </c:spPr>
    </c:plotArea>
    <c:legend>
      <c:legendPos val="r"/>
      <c:layout>
        <c:manualLayout>
          <c:xMode val="edge"/>
          <c:yMode val="edge"/>
          <c:x val="6.9073676714780402E-2"/>
          <c:y val="7.948800920432892E-3"/>
          <c:w val="0.89620402491705353"/>
          <c:h val="4.347591254289560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0.01923</cdr:x>
      <cdr:y>0.12195</cdr:y>
    </cdr:from>
    <cdr:to>
      <cdr:x>0.40385</cdr:x>
      <cdr:y>0.32927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152400" y="762000"/>
          <a:ext cx="3048000" cy="1295400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400" b="1" dirty="0" smtClean="0"/>
            <a:t>Instructor was respectful of people’s points of view</a:t>
          </a:r>
          <a:endParaRPr lang="en-US" sz="2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0.90385</cdr:x>
      <cdr:y>0.53659</cdr:y>
    </cdr:from>
    <cdr:to>
      <cdr:x>0.98077</cdr:x>
      <cdr:y>0.60976</cdr:y>
    </cdr:to>
    <cdr:sp macro="" textlink="">
      <cdr:nvSpPr>
        <cdr:cNvPr id="2" name="Line Callout 1 1"/>
        <cdr:cNvSpPr/>
      </cdr:nvSpPr>
      <cdr:spPr>
        <a:xfrm xmlns:a="http://schemas.openxmlformats.org/drawingml/2006/main">
          <a:off x="7162830" y="3352829"/>
          <a:ext cx="609576" cy="457195"/>
        </a:xfrm>
        <a:prstGeom xmlns:a="http://schemas.openxmlformats.org/drawingml/2006/main" prst="borderCallout1">
          <a:avLst>
            <a:gd name="adj1" fmla="val 46473"/>
            <a:gd name="adj2" fmla="val -8333"/>
            <a:gd name="adj3" fmla="val 47319"/>
            <a:gd name="adj4" fmla="val -198588"/>
          </a:avLst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94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0.00962</cdr:x>
      <cdr:y>0.12702</cdr:y>
    </cdr:from>
    <cdr:to>
      <cdr:x>0.39423</cdr:x>
      <cdr:y>0.33434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76200" y="793687"/>
          <a:ext cx="3048000" cy="12954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b="1" dirty="0" smtClean="0"/>
            <a:t>Instructor was respectful of people’s points of view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0.14423</cdr:x>
      <cdr:y>0.34822</cdr:y>
    </cdr:from>
    <cdr:to>
      <cdr:x>0.48077</cdr:x>
      <cdr:y>0.55554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1143000" y="2175848"/>
          <a:ext cx="2667000" cy="1295400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400" b="1" dirty="0" smtClean="0"/>
            <a:t>Instructor was enthusiastic about the subject matter</a:t>
          </a:r>
          <a:endParaRPr lang="en-US" sz="2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0.90385</cdr:x>
      <cdr:y>0.53659</cdr:y>
    </cdr:from>
    <cdr:to>
      <cdr:x>0.98077</cdr:x>
      <cdr:y>0.60976</cdr:y>
    </cdr:to>
    <cdr:sp macro="" textlink="">
      <cdr:nvSpPr>
        <cdr:cNvPr id="2" name="Line Callout 1 1"/>
        <cdr:cNvSpPr/>
      </cdr:nvSpPr>
      <cdr:spPr>
        <a:xfrm xmlns:a="http://schemas.openxmlformats.org/drawingml/2006/main">
          <a:off x="7162801" y="3352800"/>
          <a:ext cx="609600" cy="457200"/>
        </a:xfrm>
        <a:prstGeom xmlns:a="http://schemas.openxmlformats.org/drawingml/2006/main" prst="borderCallout1">
          <a:avLst>
            <a:gd name="adj1" fmla="val 46473"/>
            <a:gd name="adj2" fmla="val -8333"/>
            <a:gd name="adj3" fmla="val 47319"/>
            <a:gd name="adj4" fmla="val -195617"/>
          </a:avLst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94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0.90385</cdr:x>
      <cdr:y>0.87805</cdr:y>
    </cdr:from>
    <cdr:to>
      <cdr:x>0.98077</cdr:x>
      <cdr:y>0.95122</cdr:y>
    </cdr:to>
    <cdr:sp macro="" textlink="">
      <cdr:nvSpPr>
        <cdr:cNvPr id="3" name="Line Callout 1 2"/>
        <cdr:cNvSpPr/>
      </cdr:nvSpPr>
      <cdr:spPr>
        <a:xfrm xmlns:a="http://schemas.openxmlformats.org/drawingml/2006/main">
          <a:off x="7162800" y="5486400"/>
          <a:ext cx="609600" cy="457200"/>
        </a:xfrm>
        <a:prstGeom xmlns:a="http://schemas.openxmlformats.org/drawingml/2006/main" prst="borderCallout1">
          <a:avLst>
            <a:gd name="adj1" fmla="val 51261"/>
            <a:gd name="adj2" fmla="val -7343"/>
            <a:gd name="adj3" fmla="val 71210"/>
            <a:gd name="adj4" fmla="val -202689"/>
          </a:avLst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dirty="0" smtClean="0"/>
            <a:t>92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0.15385</cdr:x>
      <cdr:y>0.34146</cdr:y>
    </cdr:from>
    <cdr:to>
      <cdr:x>0.48077</cdr:x>
      <cdr:y>0.54878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1219200" y="2133599"/>
          <a:ext cx="2590800" cy="12954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b="1" dirty="0" smtClean="0"/>
            <a:t>Instructor was enthusiastic about the subject matter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0.01923</cdr:x>
      <cdr:y>0.12195</cdr:y>
    </cdr:from>
    <cdr:to>
      <cdr:x>0.40385</cdr:x>
      <cdr:y>0.32927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152400" y="762000"/>
          <a:ext cx="3048000" cy="12954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b="1" dirty="0" smtClean="0"/>
            <a:t>Instructor was respectful of people’s points of view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0.14423</cdr:x>
      <cdr:y>0.69512</cdr:y>
    </cdr:from>
    <cdr:to>
      <cdr:x>0.48077</cdr:x>
      <cdr:y>0.91463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1143000" y="4343400"/>
          <a:ext cx="2667000" cy="1371600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400" b="1" dirty="0" smtClean="0"/>
            <a:t>Learning objectives or goals were stated clearly</a:t>
          </a:r>
          <a:endParaRPr lang="en-US" sz="24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0.08654</cdr:x>
      <cdr:y>0.89024</cdr:y>
    </cdr:from>
    <cdr:to>
      <cdr:x>0.21</cdr:x>
      <cdr:y>0.9678</cdr:y>
    </cdr:to>
    <cdr:sp macro="" textlink="">
      <cdr:nvSpPr>
        <cdr:cNvPr id="6" name="Right Arrow 5"/>
        <cdr:cNvSpPr/>
      </cdr:nvSpPr>
      <cdr:spPr>
        <a:xfrm xmlns:a="http://schemas.openxmlformats.org/drawingml/2006/main">
          <a:off x="685800" y="5562600"/>
          <a:ext cx="978408" cy="48463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0.05769</cdr:x>
      <cdr:y>0.31707</cdr:y>
    </cdr:from>
    <cdr:to>
      <cdr:x>0.18115</cdr:x>
      <cdr:y>0.39463</cdr:y>
    </cdr:to>
    <cdr:sp macro="" textlink="">
      <cdr:nvSpPr>
        <cdr:cNvPr id="8" name="Right Arrow 7"/>
        <cdr:cNvSpPr/>
      </cdr:nvSpPr>
      <cdr:spPr>
        <a:xfrm xmlns:a="http://schemas.openxmlformats.org/drawingml/2006/main">
          <a:off x="457200" y="1981200"/>
          <a:ext cx="978408" cy="48463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0.06731</cdr:x>
      <cdr:y>0.53659</cdr:y>
    </cdr:from>
    <cdr:to>
      <cdr:x>0.19077</cdr:x>
      <cdr:y>0.61415</cdr:y>
    </cdr:to>
    <cdr:sp macro="" textlink="">
      <cdr:nvSpPr>
        <cdr:cNvPr id="11" name="Right Arrow 10"/>
        <cdr:cNvSpPr/>
      </cdr:nvSpPr>
      <cdr:spPr>
        <a:xfrm xmlns:a="http://schemas.openxmlformats.org/drawingml/2006/main">
          <a:off x="533400" y="3352800"/>
          <a:ext cx="978408" cy="48463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0.90385</cdr:x>
      <cdr:y>0.53659</cdr:y>
    </cdr:from>
    <cdr:to>
      <cdr:x>0.98077</cdr:x>
      <cdr:y>0.60976</cdr:y>
    </cdr:to>
    <cdr:sp macro="" textlink="">
      <cdr:nvSpPr>
        <cdr:cNvPr id="2" name="Line Callout 1 1"/>
        <cdr:cNvSpPr/>
      </cdr:nvSpPr>
      <cdr:spPr>
        <a:xfrm xmlns:a="http://schemas.openxmlformats.org/drawingml/2006/main">
          <a:off x="7162801" y="3352800"/>
          <a:ext cx="609600" cy="457200"/>
        </a:xfrm>
        <a:prstGeom xmlns:a="http://schemas.openxmlformats.org/drawingml/2006/main" prst="borderCallout1">
          <a:avLst>
            <a:gd name="adj1" fmla="val 46473"/>
            <a:gd name="adj2" fmla="val -8333"/>
            <a:gd name="adj3" fmla="val 47319"/>
            <a:gd name="adj4" fmla="val -195617"/>
          </a:avLst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94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0.90385</cdr:x>
      <cdr:y>0.87805</cdr:y>
    </cdr:from>
    <cdr:to>
      <cdr:x>0.98077</cdr:x>
      <cdr:y>0.95122</cdr:y>
    </cdr:to>
    <cdr:sp macro="" textlink="">
      <cdr:nvSpPr>
        <cdr:cNvPr id="3" name="Line Callout 1 2"/>
        <cdr:cNvSpPr/>
      </cdr:nvSpPr>
      <cdr:spPr>
        <a:xfrm xmlns:a="http://schemas.openxmlformats.org/drawingml/2006/main">
          <a:off x="7162800" y="5486400"/>
          <a:ext cx="609600" cy="457200"/>
        </a:xfrm>
        <a:prstGeom xmlns:a="http://schemas.openxmlformats.org/drawingml/2006/main" prst="borderCallout1">
          <a:avLst>
            <a:gd name="adj1" fmla="val 51261"/>
            <a:gd name="adj2" fmla="val -7343"/>
            <a:gd name="adj3" fmla="val 71210"/>
            <a:gd name="adj4" fmla="val -202689"/>
          </a:avLst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dirty="0" smtClean="0"/>
            <a:t>92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0.85577</cdr:x>
      <cdr:y>0.19512</cdr:y>
    </cdr:from>
    <cdr:to>
      <cdr:x>0.93269</cdr:x>
      <cdr:y>0.26829</cdr:y>
    </cdr:to>
    <cdr:sp macro="" textlink="">
      <cdr:nvSpPr>
        <cdr:cNvPr id="4" name="Line Callout 1 3"/>
        <cdr:cNvSpPr/>
      </cdr:nvSpPr>
      <cdr:spPr>
        <a:xfrm xmlns:a="http://schemas.openxmlformats.org/drawingml/2006/main">
          <a:off x="6781800" y="1219200"/>
          <a:ext cx="609600" cy="457200"/>
        </a:xfrm>
        <a:prstGeom xmlns:a="http://schemas.openxmlformats.org/drawingml/2006/main" prst="borderCallout1">
          <a:avLst>
            <a:gd name="adj1" fmla="val 52413"/>
            <a:gd name="adj2" fmla="val -5363"/>
            <a:gd name="adj3" fmla="val 124381"/>
            <a:gd name="adj4" fmla="val -103680"/>
          </a:avLst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70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0.02885</cdr:x>
      <cdr:y>0.07317</cdr:y>
    </cdr:from>
    <cdr:to>
      <cdr:x>0.41346</cdr:x>
      <cdr:y>0.26829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228600" y="457200"/>
          <a:ext cx="3048000" cy="1219200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400" b="1" dirty="0" smtClean="0"/>
            <a:t>Instructor was supportive of my spiritual development</a:t>
          </a:r>
          <a:endParaRPr lang="en-US" sz="2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0.08654</cdr:x>
      <cdr:y>0.89024</cdr:y>
    </cdr:from>
    <cdr:to>
      <cdr:x>0.21</cdr:x>
      <cdr:y>0.9678</cdr:y>
    </cdr:to>
    <cdr:sp macro="" textlink="">
      <cdr:nvSpPr>
        <cdr:cNvPr id="6" name="Right Arrow 5"/>
        <cdr:cNvSpPr/>
      </cdr:nvSpPr>
      <cdr:spPr>
        <a:xfrm xmlns:a="http://schemas.openxmlformats.org/drawingml/2006/main">
          <a:off x="685800" y="5562600"/>
          <a:ext cx="978408" cy="48463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0.05769</cdr:x>
      <cdr:y>0.31707</cdr:y>
    </cdr:from>
    <cdr:to>
      <cdr:x>0.18115</cdr:x>
      <cdr:y>0.39463</cdr:y>
    </cdr:to>
    <cdr:sp macro="" textlink="">
      <cdr:nvSpPr>
        <cdr:cNvPr id="8" name="Right Arrow 7"/>
        <cdr:cNvSpPr/>
      </cdr:nvSpPr>
      <cdr:spPr>
        <a:xfrm xmlns:a="http://schemas.openxmlformats.org/drawingml/2006/main">
          <a:off x="457200" y="1981200"/>
          <a:ext cx="978408" cy="48463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0.06731</cdr:x>
      <cdr:y>0.53659</cdr:y>
    </cdr:from>
    <cdr:to>
      <cdr:x>0.19077</cdr:x>
      <cdr:y>0.61415</cdr:y>
    </cdr:to>
    <cdr:sp macro="" textlink="">
      <cdr:nvSpPr>
        <cdr:cNvPr id="11" name="Right Arrow 10"/>
        <cdr:cNvSpPr/>
      </cdr:nvSpPr>
      <cdr:spPr>
        <a:xfrm xmlns:a="http://schemas.openxmlformats.org/drawingml/2006/main">
          <a:off x="533400" y="3352800"/>
          <a:ext cx="978408" cy="48463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0.90385</cdr:x>
      <cdr:y>0.53659</cdr:y>
    </cdr:from>
    <cdr:to>
      <cdr:x>0.98077</cdr:x>
      <cdr:y>0.60976</cdr:y>
    </cdr:to>
    <cdr:sp macro="" textlink="">
      <cdr:nvSpPr>
        <cdr:cNvPr id="2" name="Line Callout 1 1"/>
        <cdr:cNvSpPr/>
      </cdr:nvSpPr>
      <cdr:spPr>
        <a:xfrm xmlns:a="http://schemas.openxmlformats.org/drawingml/2006/main">
          <a:off x="7162801" y="3352800"/>
          <a:ext cx="609600" cy="457200"/>
        </a:xfrm>
        <a:prstGeom xmlns:a="http://schemas.openxmlformats.org/drawingml/2006/main" prst="borderCallout1">
          <a:avLst>
            <a:gd name="adj1" fmla="val 46473"/>
            <a:gd name="adj2" fmla="val -8333"/>
            <a:gd name="adj3" fmla="val 47319"/>
            <a:gd name="adj4" fmla="val -195617"/>
          </a:avLst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94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0.90385</cdr:x>
      <cdr:y>0.87805</cdr:y>
    </cdr:from>
    <cdr:to>
      <cdr:x>0.98077</cdr:x>
      <cdr:y>0.95122</cdr:y>
    </cdr:to>
    <cdr:sp macro="" textlink="">
      <cdr:nvSpPr>
        <cdr:cNvPr id="3" name="Line Callout 1 2"/>
        <cdr:cNvSpPr/>
      </cdr:nvSpPr>
      <cdr:spPr>
        <a:xfrm xmlns:a="http://schemas.openxmlformats.org/drawingml/2006/main">
          <a:off x="7162800" y="5486400"/>
          <a:ext cx="609600" cy="457200"/>
        </a:xfrm>
        <a:prstGeom xmlns:a="http://schemas.openxmlformats.org/drawingml/2006/main" prst="borderCallout1">
          <a:avLst>
            <a:gd name="adj1" fmla="val 51261"/>
            <a:gd name="adj2" fmla="val -7343"/>
            <a:gd name="adj3" fmla="val 71210"/>
            <a:gd name="adj4" fmla="val -202689"/>
          </a:avLst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dirty="0" smtClean="0"/>
            <a:t>92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0.85577</cdr:x>
      <cdr:y>0.19512</cdr:y>
    </cdr:from>
    <cdr:to>
      <cdr:x>0.93269</cdr:x>
      <cdr:y>0.26829</cdr:y>
    </cdr:to>
    <cdr:sp macro="" textlink="">
      <cdr:nvSpPr>
        <cdr:cNvPr id="4" name="Line Callout 1 3"/>
        <cdr:cNvSpPr/>
      </cdr:nvSpPr>
      <cdr:spPr>
        <a:xfrm xmlns:a="http://schemas.openxmlformats.org/drawingml/2006/main">
          <a:off x="6781800" y="1219200"/>
          <a:ext cx="609600" cy="457200"/>
        </a:xfrm>
        <a:prstGeom xmlns:a="http://schemas.openxmlformats.org/drawingml/2006/main" prst="borderCallout1">
          <a:avLst>
            <a:gd name="adj1" fmla="val 52413"/>
            <a:gd name="adj2" fmla="val -5363"/>
            <a:gd name="adj3" fmla="val 124381"/>
            <a:gd name="adj4" fmla="val -103680"/>
          </a:avLst>
        </a:prstGeom>
        <a:solidFill xmlns:a="http://schemas.openxmlformats.org/drawingml/2006/main">
          <a:schemeClr val="accent2">
            <a:lumMod val="20000"/>
            <a:lumOff val="80000"/>
          </a:schemeClr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70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0.84615</cdr:x>
      <cdr:y>0.42683</cdr:y>
    </cdr:from>
    <cdr:to>
      <cdr:x>0.93269</cdr:x>
      <cdr:y>0.5</cdr:y>
    </cdr:to>
    <cdr:sp macro="" textlink="">
      <cdr:nvSpPr>
        <cdr:cNvPr id="5" name="Line Callout 1 4"/>
        <cdr:cNvSpPr/>
      </cdr:nvSpPr>
      <cdr:spPr>
        <a:xfrm xmlns:a="http://schemas.openxmlformats.org/drawingml/2006/main">
          <a:off x="6705600" y="2667000"/>
          <a:ext cx="685800" cy="457200"/>
        </a:xfrm>
        <a:prstGeom xmlns:a="http://schemas.openxmlformats.org/drawingml/2006/main" prst="borderCallout1">
          <a:avLst>
            <a:gd name="adj1" fmla="val 44493"/>
            <a:gd name="adj2" fmla="val -10973"/>
            <a:gd name="adj3" fmla="val 5569"/>
            <a:gd name="adj4" fmla="val -67376"/>
          </a:avLst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74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0.02885</cdr:x>
      <cdr:y>0.06677</cdr:y>
    </cdr:from>
    <cdr:to>
      <cdr:x>0.41346</cdr:x>
      <cdr:y>0.26189</cdr:y>
    </cdr:to>
    <cdr:sp macro="" textlink="">
      <cdr:nvSpPr>
        <cdr:cNvPr id="12" name="Rectangle 11"/>
        <cdr:cNvSpPr/>
      </cdr:nvSpPr>
      <cdr:spPr>
        <a:xfrm xmlns:a="http://schemas.openxmlformats.org/drawingml/2006/main">
          <a:off x="228600" y="417214"/>
          <a:ext cx="3048000" cy="12192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b="1" dirty="0" smtClean="0"/>
            <a:t>Instructor was supportive of my spiritual development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0.19497</cdr:x>
      <cdr:y>0.45122</cdr:y>
    </cdr:from>
    <cdr:to>
      <cdr:x>0.51228</cdr:x>
      <cdr:y>0.65854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1545125" y="2819400"/>
          <a:ext cx="2514600" cy="1295400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400" b="1" dirty="0" smtClean="0"/>
            <a:t>Feedback was provided on tests and other work</a:t>
          </a:r>
          <a:endParaRPr lang="en-US" sz="24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4AE1F-FE5F-4817-8119-D43FA8BC8B0F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C193-E46B-4BF7-A3EB-937C47A5F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AA0F1-720B-4D16-9767-9A1BAF295076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945ED-08FC-48C2-B713-18BDF31FF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1247F-BEBA-42BF-AC6F-0A0126EDCFB3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C3E1C-2173-4C48-9803-97B2B5F0D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5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458E-3FE9-4F26-B61F-C0779BCB533D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31B36-5243-487D-8D43-AFEF0814C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8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D4D68-9694-4541-A599-E5F778249AB5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9989B-492B-4CF4-9ED1-0CC9043AD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600C9-6ABB-46C4-A9E3-2C54A3F5C332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AD353-0990-47AD-A788-C820CB8D7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C8290-7214-4FA4-B194-CE353F1DA672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57FC0-76EC-4C74-A331-830566BD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8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C9151-8C43-4CF1-871D-FE71BD85212A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93CCE-9971-4600-BA41-A469B04C2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1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EAE2B-2F07-4A1E-9D85-F36F90656F82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0CD7A-BFCC-4256-91E7-871B7DFD3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0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7AE1-5418-4D25-A913-1522D6603E26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30261-CFE7-4118-B9E6-15434E20B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7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A5E5B-5637-4C67-8B9E-8C1C695C8441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C2EC3-72E4-4FFD-A44C-4991E4D38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5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52000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67A81E-6A3B-4053-9EF4-B38CB853743F}" type="datetimeFigureOut">
              <a:rPr lang="en-US"/>
              <a:pPr>
                <a:defRPr/>
              </a:pPr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1A39BE-5BAF-4F79-916E-8EE8CD57D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drews.edu/sed/resources/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</a:rPr>
              <a:t>School of Education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Assessment Report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2011-2012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An Executive Summary</a:t>
            </a:r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/>
                </a:solidFill>
              </a:rPr>
              <a:t>Unit Performance Score for Academic Years </a:t>
            </a:r>
            <a:r>
              <a:rPr lang="en-US" dirty="0" smtClean="0">
                <a:solidFill>
                  <a:schemeClr val="tx2"/>
                </a:solidFill>
              </a:rPr>
              <a:t>2005-2006 to 2010-2011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756281"/>
              </p:ext>
            </p:extLst>
          </p:nvPr>
        </p:nvGraphicFramePr>
        <p:xfrm>
          <a:off x="457200" y="1600200"/>
          <a:ext cx="8229600" cy="4311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946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Year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Overall Score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MTTC 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Results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Tch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Exit Surveys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Suprvsr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Surveys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Prog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Cmpltn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Rate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Prog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Review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Status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Diver-</a:t>
                      </a: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sity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High Need Content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841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Year</a:t>
                      </a: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05-06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66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06-07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07-08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08-09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09-10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10-11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63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25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Strengths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Teacher Education program continues to be rated “Exemplary” by MDE</a:t>
            </a:r>
          </a:p>
          <a:p>
            <a:pPr eaLnBrk="1" hangingPunct="1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MTTC Basic Skills cumulative pass rate: 92.9%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Strengths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Teacher Education program continues to be rated “Exemplary” by MDE</a:t>
            </a:r>
          </a:p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MTTC Basic Skills cumulative pass rate: 92.9%</a:t>
            </a:r>
          </a:p>
          <a:p>
            <a:pPr eaLnBrk="1" hangingPunct="1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Course evaluation ratings continue to be high: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Means on all 25 indicators were rated above 4.00 on a scale of 1 to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5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9509004"/>
              </p:ext>
            </p:extLst>
          </p:nvPr>
        </p:nvGraphicFramePr>
        <p:xfrm>
          <a:off x="533400" y="228600"/>
          <a:ext cx="7924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4886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791200" y="152400"/>
            <a:ext cx="1676400" cy="457200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2121259"/>
              </p:ext>
            </p:extLst>
          </p:nvPr>
        </p:nvGraphicFramePr>
        <p:xfrm>
          <a:off x="533400" y="228600"/>
          <a:ext cx="7924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4886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" name="Line Callout 1 2"/>
          <p:cNvSpPr/>
          <p:nvPr/>
        </p:nvSpPr>
        <p:spPr>
          <a:xfrm>
            <a:off x="7772400" y="2133600"/>
            <a:ext cx="583949" cy="457199"/>
          </a:xfrm>
          <a:prstGeom prst="borderCallout1">
            <a:avLst>
              <a:gd name="adj1" fmla="val 63787"/>
              <a:gd name="adj2" fmla="val -15461"/>
              <a:gd name="adj3" fmla="val 71707"/>
              <a:gd name="adj4" fmla="val -225464"/>
            </a:avLst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92</a:t>
            </a:r>
            <a:endParaRPr lang="en-US" sz="2400" b="1" dirty="0"/>
          </a:p>
        </p:txBody>
      </p:sp>
      <p:sp>
        <p:nvSpPr>
          <p:cNvPr id="5" name="Oval 4"/>
          <p:cNvSpPr/>
          <p:nvPr/>
        </p:nvSpPr>
        <p:spPr>
          <a:xfrm>
            <a:off x="5791200" y="152400"/>
            <a:ext cx="1676400" cy="457200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3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902272"/>
              </p:ext>
            </p:extLst>
          </p:nvPr>
        </p:nvGraphicFramePr>
        <p:xfrm>
          <a:off x="533400" y="200025"/>
          <a:ext cx="7924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4886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" name="Line Callout 1 2"/>
          <p:cNvSpPr/>
          <p:nvPr/>
        </p:nvSpPr>
        <p:spPr>
          <a:xfrm>
            <a:off x="7743825" y="2124074"/>
            <a:ext cx="583949" cy="457199"/>
          </a:xfrm>
          <a:prstGeom prst="borderCallout1">
            <a:avLst>
              <a:gd name="adj1" fmla="val 63787"/>
              <a:gd name="adj2" fmla="val -15461"/>
              <a:gd name="adj3" fmla="val 65767"/>
              <a:gd name="adj4" fmla="val -213061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92</a:t>
            </a:r>
            <a:endParaRPr lang="en-US" sz="2400" b="1" dirty="0"/>
          </a:p>
        </p:txBody>
      </p:sp>
      <p:sp>
        <p:nvSpPr>
          <p:cNvPr id="5" name="Oval 4"/>
          <p:cNvSpPr/>
          <p:nvPr/>
        </p:nvSpPr>
        <p:spPr>
          <a:xfrm>
            <a:off x="5781675" y="152400"/>
            <a:ext cx="1676400" cy="457200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304155"/>
              </p:ext>
            </p:extLst>
          </p:nvPr>
        </p:nvGraphicFramePr>
        <p:xfrm>
          <a:off x="533400" y="228600"/>
          <a:ext cx="7924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4886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" name="Line Callout 1 2"/>
          <p:cNvSpPr/>
          <p:nvPr/>
        </p:nvSpPr>
        <p:spPr>
          <a:xfrm>
            <a:off x="7772400" y="2133600"/>
            <a:ext cx="583949" cy="457199"/>
          </a:xfrm>
          <a:prstGeom prst="borderCallout1">
            <a:avLst>
              <a:gd name="adj1" fmla="val 63787"/>
              <a:gd name="adj2" fmla="val -15461"/>
              <a:gd name="adj3" fmla="val 71707"/>
              <a:gd name="adj4" fmla="val -225464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92</a:t>
            </a:r>
            <a:endParaRPr lang="en-US" sz="2400" b="1" dirty="0"/>
          </a:p>
        </p:txBody>
      </p:sp>
      <p:sp>
        <p:nvSpPr>
          <p:cNvPr id="5" name="Oval 4"/>
          <p:cNvSpPr/>
          <p:nvPr/>
        </p:nvSpPr>
        <p:spPr>
          <a:xfrm>
            <a:off x="5791200" y="152400"/>
            <a:ext cx="1676400" cy="457200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5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4075080"/>
              </p:ext>
            </p:extLst>
          </p:nvPr>
        </p:nvGraphicFramePr>
        <p:xfrm>
          <a:off x="533400" y="228600"/>
          <a:ext cx="7924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4886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" name="Line Callout 1 2"/>
          <p:cNvSpPr/>
          <p:nvPr/>
        </p:nvSpPr>
        <p:spPr>
          <a:xfrm>
            <a:off x="7772400" y="2133600"/>
            <a:ext cx="583949" cy="457199"/>
          </a:xfrm>
          <a:prstGeom prst="borderCallout1">
            <a:avLst>
              <a:gd name="adj1" fmla="val 63787"/>
              <a:gd name="adj2" fmla="val -15461"/>
              <a:gd name="adj3" fmla="val 71707"/>
              <a:gd name="adj4" fmla="val -225464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92</a:t>
            </a:r>
            <a:endParaRPr lang="en-US" sz="2400" b="1" dirty="0"/>
          </a:p>
        </p:txBody>
      </p:sp>
      <p:sp>
        <p:nvSpPr>
          <p:cNvPr id="5" name="Oval 4"/>
          <p:cNvSpPr/>
          <p:nvPr/>
        </p:nvSpPr>
        <p:spPr>
          <a:xfrm>
            <a:off x="5791200" y="152400"/>
            <a:ext cx="1676400" cy="457200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1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068152"/>
              </p:ext>
            </p:extLst>
          </p:nvPr>
        </p:nvGraphicFramePr>
        <p:xfrm>
          <a:off x="533400" y="228600"/>
          <a:ext cx="7924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4886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" name="Line Callout 1 2"/>
          <p:cNvSpPr/>
          <p:nvPr/>
        </p:nvSpPr>
        <p:spPr>
          <a:xfrm>
            <a:off x="7772400" y="2133600"/>
            <a:ext cx="583949" cy="457199"/>
          </a:xfrm>
          <a:prstGeom prst="borderCallout1">
            <a:avLst>
              <a:gd name="adj1" fmla="val 63787"/>
              <a:gd name="adj2" fmla="val -15461"/>
              <a:gd name="adj3" fmla="val 71707"/>
              <a:gd name="adj4" fmla="val -225464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92</a:t>
            </a:r>
            <a:endParaRPr lang="en-US" sz="2400" b="1" dirty="0"/>
          </a:p>
        </p:txBody>
      </p:sp>
      <p:sp>
        <p:nvSpPr>
          <p:cNvPr id="5" name="Oval 4"/>
          <p:cNvSpPr/>
          <p:nvPr/>
        </p:nvSpPr>
        <p:spPr>
          <a:xfrm>
            <a:off x="5791200" y="152400"/>
            <a:ext cx="1676400" cy="457200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1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Strengths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Teacher Education program continues to be rated “Exemplary” by MDE</a:t>
            </a:r>
          </a:p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MTTC Basic Skills cumulative pass rate: 92.9%</a:t>
            </a:r>
          </a:p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Course evaluations continue to be high: &gt; 4</a:t>
            </a:r>
          </a:p>
          <a:p>
            <a:pPr eaLnBrk="1" hangingPunct="1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High alumni and employer ratings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Programs in the 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Teaching, Learning &amp; Curriculum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BSELED Bachelor of Science in Elementary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Education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BS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with Secondary Certification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Elementary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Certification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Secondary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Certification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MAT Master of Arts in Teaching (Elementary and Secondary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MA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EdS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EdD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, PhD Education—Curriculum and Instruction (C&amp;I)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Strengths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Teacher Education rated Exemplary by MDE (Table 19)</a:t>
            </a:r>
          </a:p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MTTC Basic Skills cumulative pass rate: 92.9%</a:t>
            </a:r>
          </a:p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Course evaluations continue to be high: &gt;4</a:t>
            </a:r>
          </a:p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High alumni and employer ratings</a:t>
            </a:r>
          </a:p>
          <a:p>
            <a:pPr lvl="1" eaLnBrk="1" hangingPunct="1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Alumni: mean ratings of &gt; 3.74 (“Satisfactory”) across all indicators on ‘09-’10 survey </a:t>
            </a:r>
            <a:r>
              <a:rPr lang="en-US" sz="1800" b="1" dirty="0" smtClean="0">
                <a:solidFill>
                  <a:schemeClr val="bg2">
                    <a:lumMod val="10000"/>
                  </a:schemeClr>
                </a:solidFill>
              </a:rPr>
              <a:t>(Table 27)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Strengths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Teacher Education rated Exemplary by MDE (Table 19)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MTTC Basic Skills cumulative pass rate: 92.9%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Course evaluations continue to be high: &gt;4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High alumni and employer ratings</a:t>
            </a:r>
          </a:p>
          <a:p>
            <a:pPr lvl="1" eaLnBrk="1" hangingPunct="1"/>
            <a:r>
              <a:rPr lang="en-US" dirty="0" smtClean="0"/>
              <a:t>Alumni: mean ratings of &gt; 3.74 (“Satisfactory”) across all indicators on ‘09-’10 survey</a:t>
            </a:r>
            <a:endParaRPr lang="en-US" sz="18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Employers</a:t>
            </a:r>
            <a:r>
              <a:rPr lang="en-US" b="1" dirty="0"/>
              <a:t>: mean ratings of </a:t>
            </a:r>
            <a:r>
              <a:rPr lang="en-US" b="1" dirty="0" smtClean="0"/>
              <a:t>&gt; 3.80 </a:t>
            </a:r>
            <a:r>
              <a:rPr lang="en-US" b="1" dirty="0"/>
              <a:t>(“Satisfactory”) </a:t>
            </a:r>
            <a:r>
              <a:rPr lang="en-US" b="1" dirty="0" smtClean="0"/>
              <a:t>across </a:t>
            </a:r>
            <a:r>
              <a:rPr lang="en-US" b="1" dirty="0"/>
              <a:t>all indicators </a:t>
            </a:r>
            <a:r>
              <a:rPr lang="en-US" b="1" dirty="0" smtClean="0"/>
              <a:t>on ‘09-’10 survey </a:t>
            </a:r>
            <a:r>
              <a:rPr lang="en-US" sz="1800" b="1" dirty="0" smtClean="0"/>
              <a:t>(Table 28)</a:t>
            </a:r>
            <a:endParaRPr lang="en-US" sz="18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Assessment Milestones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Growing toward being a data-driven decision-making body.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Assessment Milestones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</a:t>
            </a:r>
            <a:r>
              <a:rPr lang="en-US" dirty="0" smtClean="0"/>
              <a:t>ata-driven decision-making body. </a:t>
            </a:r>
          </a:p>
          <a:p>
            <a:pPr eaLnBrk="1" hangingPunct="1"/>
            <a:r>
              <a:rPr lang="en-US" b="1" dirty="0" smtClean="0"/>
              <a:t>NCATE Board of Examiners said that we “clearly have a culture of assessment.”</a:t>
            </a:r>
          </a:p>
        </p:txBody>
      </p:sp>
    </p:spTree>
    <p:extLst>
      <p:ext uri="{BB962C8B-B14F-4D97-AF65-F5344CB8AC3E}">
        <p14:creationId xmlns:p14="http://schemas.microsoft.com/office/powerpoint/2010/main" val="194716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Assessment Milestones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Data-driven decision-making body. </a:t>
            </a:r>
          </a:p>
          <a:p>
            <a:pPr eaLnBrk="1" hangingPunct="1"/>
            <a:r>
              <a:rPr lang="en-US" dirty="0"/>
              <a:t>W</a:t>
            </a:r>
            <a:r>
              <a:rPr lang="en-US" dirty="0" smtClean="0"/>
              <a:t>e “clearly have a culture of assessment.”  </a:t>
            </a:r>
          </a:p>
          <a:p>
            <a:pPr eaLnBrk="1" hangingPunct="1"/>
            <a:r>
              <a:rPr lang="en-US" b="1" dirty="0" smtClean="0"/>
              <a:t>Programs are improving their assessment instruments.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Assessment Milestones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Data-driven decision-making body. </a:t>
            </a:r>
          </a:p>
          <a:p>
            <a:pPr eaLnBrk="1" hangingPunct="1"/>
            <a:r>
              <a:rPr lang="en-US" dirty="0"/>
              <a:t>W</a:t>
            </a:r>
            <a:r>
              <a:rPr lang="en-US" dirty="0" smtClean="0"/>
              <a:t>e “clearly have a culture of assessment.”  </a:t>
            </a:r>
          </a:p>
          <a:p>
            <a:pPr eaLnBrk="1" hangingPunct="1"/>
            <a:r>
              <a:rPr lang="en-US" dirty="0" smtClean="0"/>
              <a:t>Programs are improving their assessment instruments.  </a:t>
            </a:r>
          </a:p>
          <a:p>
            <a:pPr lvl="1" eaLnBrk="1" hangingPunct="1"/>
            <a:r>
              <a:rPr lang="en-US" b="1" dirty="0" smtClean="0"/>
              <a:t>Example: the </a:t>
            </a:r>
            <a:r>
              <a:rPr lang="en-US" b="1" dirty="0"/>
              <a:t>T</a:t>
            </a:r>
            <a:r>
              <a:rPr lang="en-US" b="1" dirty="0" smtClean="0"/>
              <a:t>eacher Education program has significantly revised its Impact on Student Learning assignment (completed during student teaching) to make it a more robust assessment.  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574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Accreditations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NCATE (National Council for Accreditation of Teacher Education)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Accreditations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NCATE (National Council for Accreditation of Teacher Education):</a:t>
            </a:r>
          </a:p>
          <a:p>
            <a:pPr lvl="1" eaLnBrk="1" hangingPunct="1"/>
            <a:r>
              <a:rPr lang="en-US" dirty="0" smtClean="0"/>
              <a:t>November 2011 visit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82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Accreditations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NCATE (National Council for Accreditation of Teacher Education):</a:t>
            </a:r>
          </a:p>
          <a:p>
            <a:pPr lvl="1" eaLnBrk="1" hangingPunct="1"/>
            <a:r>
              <a:rPr lang="en-US" dirty="0" smtClean="0"/>
              <a:t>November 2011 visit</a:t>
            </a:r>
          </a:p>
          <a:p>
            <a:pPr lvl="1" eaLnBrk="1" hangingPunct="1"/>
            <a:r>
              <a:rPr lang="en-US" dirty="0" smtClean="0"/>
              <a:t>SED was awarded continuing accreditation until 2018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150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Accreditations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NCATE (National Council for Accreditation of Teacher Education):</a:t>
            </a:r>
          </a:p>
          <a:p>
            <a:pPr lvl="1" eaLnBrk="1" hangingPunct="1"/>
            <a:r>
              <a:rPr lang="en-US" dirty="0" smtClean="0"/>
              <a:t>November 2011 visit</a:t>
            </a:r>
          </a:p>
          <a:p>
            <a:pPr lvl="1" eaLnBrk="1" hangingPunct="1"/>
            <a:r>
              <a:rPr lang="en-US" dirty="0" smtClean="0"/>
              <a:t>SED was awarded continuing accreditation until 2018</a:t>
            </a:r>
          </a:p>
          <a:p>
            <a:pPr lvl="1" eaLnBrk="1" hangingPunct="1"/>
            <a:r>
              <a:rPr lang="en-US" b="1" dirty="0" smtClean="0"/>
              <a:t>No</a:t>
            </a:r>
            <a:r>
              <a:rPr lang="en-US" dirty="0" smtClean="0"/>
              <a:t> conditions or areas for improvement were cited</a:t>
            </a:r>
            <a:r>
              <a:rPr lang="en-US" b="1" dirty="0" smtClean="0"/>
              <a:t>!!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491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Programs (cont’d)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Graduate Psychology and Counseling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MS Special Education—Learning Disabilities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 School Counseling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 Clinical Mental Health Counseling</a:t>
            </a:r>
          </a:p>
          <a:p>
            <a:pPr lvl="1" eaLnBrk="1" hangingPunct="1"/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EdS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School Psychology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EdD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, PhD Educational Psychology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PhD Counseling Psychology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NCATE</a:t>
            </a:r>
          </a:p>
          <a:p>
            <a:pPr eaLnBrk="1" hangingPunct="1"/>
            <a:r>
              <a:rPr lang="en-US" b="1" dirty="0" smtClean="0"/>
              <a:t>CACREP (Council for Accreditation of Counseling and Related Educational Programs): 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NCATE</a:t>
            </a:r>
          </a:p>
          <a:p>
            <a:pPr eaLnBrk="1" hangingPunct="1"/>
            <a:r>
              <a:rPr lang="en-US" b="1" dirty="0" smtClean="0"/>
              <a:t>CACREP (Council for Accreditation of Counseling and Related Educational Programs):  </a:t>
            </a:r>
          </a:p>
          <a:p>
            <a:pPr lvl="1" eaLnBrk="1" hangingPunct="1"/>
            <a:r>
              <a:rPr lang="en-US" dirty="0" smtClean="0"/>
              <a:t>School Counseling and Clinical Mental Health Counseling submitted their report to CACREP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912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NCATE</a:t>
            </a:r>
          </a:p>
          <a:p>
            <a:pPr eaLnBrk="1" hangingPunct="1"/>
            <a:r>
              <a:rPr lang="en-US" b="1" dirty="0" smtClean="0"/>
              <a:t>CACREP (Council for Accreditation of Counseling and Related Educational Programs):  </a:t>
            </a:r>
          </a:p>
          <a:p>
            <a:pPr lvl="1" eaLnBrk="1" hangingPunct="1"/>
            <a:r>
              <a:rPr lang="en-US" dirty="0" smtClean="0"/>
              <a:t>School Counseling and Clinical Mental Health Counseling submitted their report to CACREP</a:t>
            </a:r>
          </a:p>
          <a:p>
            <a:pPr lvl="1" eaLnBrk="1" hangingPunct="1"/>
            <a:r>
              <a:rPr lang="en-US" dirty="0" smtClean="0"/>
              <a:t>Prepared for a site visit in November 2012—</a:t>
            </a:r>
            <a:r>
              <a:rPr lang="en-US" b="1" dirty="0" smtClean="0"/>
              <a:t>next week!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559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NCATE (Teacher Education)</a:t>
            </a:r>
          </a:p>
          <a:p>
            <a:pPr eaLnBrk="1" hangingPunct="1"/>
            <a:r>
              <a:rPr lang="en-US" dirty="0" smtClean="0"/>
              <a:t>CACREP (School Counseling &amp; CMHC)</a:t>
            </a:r>
          </a:p>
          <a:p>
            <a:pPr eaLnBrk="1" hangingPunct="1"/>
            <a:r>
              <a:rPr lang="en-US" b="1" dirty="0" smtClean="0"/>
              <a:t>Educational Leadership: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NCATE (Teacher Education)</a:t>
            </a:r>
          </a:p>
          <a:p>
            <a:pPr eaLnBrk="1" hangingPunct="1"/>
            <a:r>
              <a:rPr lang="en-US" dirty="0" smtClean="0"/>
              <a:t>CACREP (School Counseling &amp; CMHC)</a:t>
            </a:r>
          </a:p>
          <a:p>
            <a:pPr eaLnBrk="1" hangingPunct="1"/>
            <a:r>
              <a:rPr lang="en-US" b="1" dirty="0" smtClean="0"/>
              <a:t>Educational Leadership:  </a:t>
            </a:r>
          </a:p>
          <a:p>
            <a:pPr lvl="1" eaLnBrk="1" hangingPunct="1"/>
            <a:r>
              <a:rPr lang="en-US" dirty="0" smtClean="0"/>
              <a:t>Recognized with conditions by ELCC (Educational Leadership Constituent Council)</a:t>
            </a:r>
          </a:p>
        </p:txBody>
      </p:sp>
    </p:spTree>
    <p:extLst>
      <p:ext uri="{BB962C8B-B14F-4D97-AF65-F5344CB8AC3E}">
        <p14:creationId xmlns:p14="http://schemas.microsoft.com/office/powerpoint/2010/main" val="43872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NCATE (Teacher Education)</a:t>
            </a:r>
          </a:p>
          <a:p>
            <a:pPr eaLnBrk="1" hangingPunct="1"/>
            <a:r>
              <a:rPr lang="en-US" smtClean="0"/>
              <a:t>CACREP (School Counseling &amp; CMHC)</a:t>
            </a:r>
          </a:p>
          <a:p>
            <a:pPr eaLnBrk="1" hangingPunct="1"/>
            <a:r>
              <a:rPr lang="en-US" b="1" smtClean="0"/>
              <a:t>Educational Leadership:  </a:t>
            </a:r>
          </a:p>
          <a:p>
            <a:pPr lvl="1" eaLnBrk="1" hangingPunct="1"/>
            <a:r>
              <a:rPr lang="en-US" smtClean="0"/>
              <a:t>Recognized with conditions by ELCC (Educational Leadership Constituent Council)</a:t>
            </a:r>
          </a:p>
          <a:p>
            <a:pPr lvl="1" eaLnBrk="1" hangingPunct="1"/>
            <a:r>
              <a:rPr lang="en-US" smtClean="0"/>
              <a:t>Program personnel are working to meet these conditions</a:t>
            </a:r>
          </a:p>
        </p:txBody>
      </p:sp>
    </p:spTree>
    <p:extLst>
      <p:ext uri="{BB962C8B-B14F-4D97-AF65-F5344CB8AC3E}">
        <p14:creationId xmlns:p14="http://schemas.microsoft.com/office/powerpoint/2010/main" val="3860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NCATE (Teacher Education)</a:t>
            </a:r>
          </a:p>
          <a:p>
            <a:pPr eaLnBrk="1" hangingPunct="1"/>
            <a:r>
              <a:rPr lang="en-US" dirty="0" smtClean="0"/>
              <a:t>CACREP (School Counseling &amp; CMHC)</a:t>
            </a:r>
          </a:p>
          <a:p>
            <a:pPr eaLnBrk="1" hangingPunct="1"/>
            <a:r>
              <a:rPr lang="en-US" dirty="0" smtClean="0"/>
              <a:t>ELCC (Educational Leadership) </a:t>
            </a:r>
          </a:p>
          <a:p>
            <a:pPr eaLnBrk="1" hangingPunct="1"/>
            <a:r>
              <a:rPr lang="en-US" b="1" dirty="0" smtClean="0"/>
              <a:t>Math Education: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NCATE (Teacher Education)</a:t>
            </a:r>
          </a:p>
          <a:p>
            <a:pPr eaLnBrk="1" hangingPunct="1"/>
            <a:r>
              <a:rPr lang="en-US" dirty="0" smtClean="0"/>
              <a:t>CACREP (School Counseling &amp; CMHC)</a:t>
            </a:r>
          </a:p>
          <a:p>
            <a:pPr eaLnBrk="1" hangingPunct="1"/>
            <a:r>
              <a:rPr lang="en-US" dirty="0" smtClean="0"/>
              <a:t>ELCC (Educational Leadership) </a:t>
            </a:r>
          </a:p>
          <a:p>
            <a:pPr eaLnBrk="1" hangingPunct="1"/>
            <a:r>
              <a:rPr lang="en-US" b="1" dirty="0" smtClean="0"/>
              <a:t>Math Education:</a:t>
            </a:r>
          </a:p>
          <a:p>
            <a:pPr lvl="1" eaLnBrk="1" hangingPunct="1"/>
            <a:r>
              <a:rPr lang="en-US" dirty="0" smtClean="0"/>
              <a:t>Recognized with conditions by NCTM (National Council of Teachers of Mathematics)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415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>
                <a:solidFill>
                  <a:schemeClr val="tx2"/>
                </a:solidFill>
              </a:rPr>
              <a:t>Accreditations</a:t>
            </a:r>
            <a:endParaRPr lang="en-US" i="1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NCATE (Teacher Education)</a:t>
            </a:r>
          </a:p>
          <a:p>
            <a:pPr eaLnBrk="1" hangingPunct="1"/>
            <a:r>
              <a:rPr lang="en-US" smtClean="0"/>
              <a:t>CACREP (School Counseling &amp; CMHC)</a:t>
            </a:r>
          </a:p>
          <a:p>
            <a:pPr eaLnBrk="1" hangingPunct="1"/>
            <a:r>
              <a:rPr lang="en-US" smtClean="0"/>
              <a:t>ELCC (Educational Leadership) </a:t>
            </a:r>
          </a:p>
          <a:p>
            <a:pPr eaLnBrk="1" hangingPunct="1"/>
            <a:r>
              <a:rPr lang="en-US" b="1" smtClean="0"/>
              <a:t>Math Education:</a:t>
            </a:r>
          </a:p>
          <a:p>
            <a:pPr lvl="1" eaLnBrk="1" hangingPunct="1"/>
            <a:r>
              <a:rPr lang="en-US" smtClean="0"/>
              <a:t>Recognized with conditions by NCTM (National Council of Teachers of Mathematics)</a:t>
            </a:r>
          </a:p>
          <a:p>
            <a:pPr lvl="1" eaLnBrk="1" hangingPunct="1"/>
            <a:r>
              <a:rPr lang="en-US" smtClean="0"/>
              <a:t>SED and Department of Mathematics personnel are working to meet these conditions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3216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</a:rPr>
              <a:t>Improvements Made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Department Name Change</a:t>
            </a:r>
          </a:p>
          <a:p>
            <a:pPr eaLnBrk="1" hangingPunct="1"/>
            <a:r>
              <a:rPr lang="en-US" i="1" smtClean="0"/>
              <a:t>Personnel Changes</a:t>
            </a:r>
          </a:p>
          <a:p>
            <a:pPr eaLnBrk="1" hangingPunct="1"/>
            <a:r>
              <a:rPr lang="en-US" i="1" smtClean="0"/>
              <a:t>Remodeling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Programs (cont’d)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Leadership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Graduate Certificate, MA,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EdS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EdD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, PhD Educational Leadership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EdS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EdD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, PhD Higher Education Administration</a:t>
            </a:r>
          </a:p>
          <a:p>
            <a:pPr lvl="1"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Undergraduate Certificate, MA,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EdS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EdD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, PhD 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Department Name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FROM:</a:t>
            </a:r>
            <a:r>
              <a:rPr lang="en-US" dirty="0" smtClean="0"/>
              <a:t> The Department </a:t>
            </a:r>
            <a:r>
              <a:rPr lang="en-US" dirty="0"/>
              <a:t>of Educational and Counseling Psychology </a:t>
            </a:r>
            <a:r>
              <a:rPr lang="en-US" dirty="0" smtClean="0"/>
              <a:t>(ECP)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Department Name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FROM:</a:t>
            </a:r>
            <a:r>
              <a:rPr lang="en-US" dirty="0" smtClean="0"/>
              <a:t> The Department </a:t>
            </a:r>
            <a:r>
              <a:rPr lang="en-US" dirty="0"/>
              <a:t>of Educational and Counseling Psychology </a:t>
            </a:r>
            <a:r>
              <a:rPr lang="en-US" dirty="0" smtClean="0"/>
              <a:t>(ECP)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TO: </a:t>
            </a:r>
            <a:r>
              <a:rPr lang="en-US" dirty="0" smtClean="0"/>
              <a:t>The </a:t>
            </a:r>
            <a:r>
              <a:rPr lang="en-US" dirty="0"/>
              <a:t>Department of Graduate Psychology and </a:t>
            </a:r>
            <a:r>
              <a:rPr lang="en-US" dirty="0" smtClean="0"/>
              <a:t>Counseling (GPC)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09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Department Name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FROM:</a:t>
            </a:r>
            <a:r>
              <a:rPr lang="en-US" dirty="0" smtClean="0"/>
              <a:t> The Department </a:t>
            </a:r>
            <a:r>
              <a:rPr lang="en-US" dirty="0"/>
              <a:t>of Educational and Counseling Psychology </a:t>
            </a:r>
            <a:r>
              <a:rPr lang="en-US" dirty="0" smtClean="0"/>
              <a:t>(ECP)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TO: </a:t>
            </a:r>
            <a:r>
              <a:rPr lang="en-US" dirty="0" smtClean="0"/>
              <a:t>The </a:t>
            </a:r>
            <a:r>
              <a:rPr lang="en-US" dirty="0"/>
              <a:t>Department of Graduate Psychology and </a:t>
            </a:r>
            <a:r>
              <a:rPr lang="en-US" dirty="0" smtClean="0"/>
              <a:t>Counseling (GPC)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REASON: </a:t>
            </a:r>
            <a:r>
              <a:rPr lang="en-US" dirty="0" smtClean="0"/>
              <a:t>To </a:t>
            </a:r>
            <a:r>
              <a:rPr lang="en-US" dirty="0"/>
              <a:t>reflect the nature of their programs more accurately. </a:t>
            </a:r>
            <a:r>
              <a:rPr lang="en-US" dirty="0" smtClean="0"/>
              <a:t>Prompted </a:t>
            </a:r>
            <a:r>
              <a:rPr lang="en-US" dirty="0"/>
              <a:t>by CACREP’s concern that the counseling aspects of the department needed to be better recognized.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0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Personnel Changes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New Faculty Member Hired: Dr. Luana Greulich, coordinator the Special Education—Learning Disabilities program.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Personnel Changes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New Faculty Member Hired: Dr. Luana Greulich, coordinator the Special Education—Learning Disabilities program.  </a:t>
            </a:r>
          </a:p>
          <a:p>
            <a:pPr eaLnBrk="1" hangingPunct="1"/>
            <a:r>
              <a:rPr lang="en-US" dirty="0" smtClean="0"/>
              <a:t>Assessment Coordinator:  NCATE coordinator (Kevin Wiley) duties expanded to include SED assessment, along with SED accreditations. Re-designated as Coordinator of Accreditations and Assessment. 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Remodeling of Bell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Large </a:t>
            </a:r>
            <a:r>
              <a:rPr lang="en-US" dirty="0"/>
              <a:t>portions of Bell Hall </a:t>
            </a:r>
            <a:r>
              <a:rPr lang="en-US" dirty="0" smtClean="0"/>
              <a:t>remodeled during the summer </a:t>
            </a:r>
            <a:r>
              <a:rPr lang="en-US" dirty="0"/>
              <a:t>of </a:t>
            </a:r>
            <a:r>
              <a:rPr lang="en-US" dirty="0" smtClean="0"/>
              <a:t>2012.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Remodeling of Bell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Large </a:t>
            </a:r>
            <a:r>
              <a:rPr lang="en-US" dirty="0"/>
              <a:t>portions of Bell Hall </a:t>
            </a:r>
            <a:r>
              <a:rPr lang="en-US" dirty="0" smtClean="0"/>
              <a:t>remodeled during the summer </a:t>
            </a:r>
            <a:r>
              <a:rPr lang="en-US" dirty="0"/>
              <a:t>of </a:t>
            </a:r>
            <a:r>
              <a:rPr lang="en-US" dirty="0" smtClean="0"/>
              <a:t>2012.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Reapportioning </a:t>
            </a:r>
            <a:r>
              <a:rPr lang="en-US" dirty="0"/>
              <a:t>space to allow for growth and </a:t>
            </a:r>
            <a:r>
              <a:rPr lang="en-US" dirty="0" smtClean="0"/>
              <a:t>change: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Department </a:t>
            </a:r>
            <a:r>
              <a:rPr lang="en-US" dirty="0"/>
              <a:t>of Graduate Psychology and </a:t>
            </a:r>
            <a:r>
              <a:rPr lang="en-US" dirty="0" smtClean="0"/>
              <a:t>Counseling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0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Remodeling of Bell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Large </a:t>
            </a:r>
            <a:r>
              <a:rPr lang="en-US" dirty="0"/>
              <a:t>portions of Bell Hall </a:t>
            </a:r>
            <a:r>
              <a:rPr lang="en-US" dirty="0" smtClean="0"/>
              <a:t>remodeled during the summer </a:t>
            </a:r>
            <a:r>
              <a:rPr lang="en-US" dirty="0"/>
              <a:t>of </a:t>
            </a:r>
            <a:r>
              <a:rPr lang="en-US" dirty="0" smtClean="0"/>
              <a:t>2012.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Reapportioning </a:t>
            </a:r>
            <a:r>
              <a:rPr lang="en-US" dirty="0"/>
              <a:t>space to allow for growth and </a:t>
            </a:r>
            <a:r>
              <a:rPr lang="en-US" dirty="0" smtClean="0"/>
              <a:t>change: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Department </a:t>
            </a:r>
            <a:r>
              <a:rPr lang="en-US" dirty="0"/>
              <a:t>of Graduate Psychology and </a:t>
            </a:r>
            <a:r>
              <a:rPr lang="en-US" dirty="0" smtClean="0"/>
              <a:t>Counseling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Department </a:t>
            </a:r>
            <a:r>
              <a:rPr lang="en-US" dirty="0"/>
              <a:t>of </a:t>
            </a:r>
            <a:r>
              <a:rPr lang="en-US" dirty="0" smtClean="0"/>
              <a:t>Leadership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61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Remodeling of Bell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Large </a:t>
            </a:r>
            <a:r>
              <a:rPr lang="en-US" dirty="0"/>
              <a:t>portions of Bell Hall </a:t>
            </a:r>
            <a:r>
              <a:rPr lang="en-US" dirty="0" smtClean="0"/>
              <a:t>remodeled during the summer </a:t>
            </a:r>
            <a:r>
              <a:rPr lang="en-US" dirty="0"/>
              <a:t>of </a:t>
            </a:r>
            <a:r>
              <a:rPr lang="en-US" dirty="0" smtClean="0"/>
              <a:t>2012.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Reapportioning </a:t>
            </a:r>
            <a:r>
              <a:rPr lang="en-US" dirty="0"/>
              <a:t>space to allow for growth and </a:t>
            </a:r>
            <a:r>
              <a:rPr lang="en-US" dirty="0" smtClean="0"/>
              <a:t>change: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Department </a:t>
            </a:r>
            <a:r>
              <a:rPr lang="en-US" dirty="0"/>
              <a:t>of Graduate Psychology and </a:t>
            </a:r>
            <a:r>
              <a:rPr lang="en-US" dirty="0" smtClean="0"/>
              <a:t>Counseling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Department </a:t>
            </a:r>
            <a:r>
              <a:rPr lang="en-US" dirty="0"/>
              <a:t>of </a:t>
            </a:r>
            <a:r>
              <a:rPr lang="en-US" dirty="0" smtClean="0"/>
              <a:t>Leadership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Department </a:t>
            </a:r>
            <a:r>
              <a:rPr lang="en-US" dirty="0"/>
              <a:t>of Speech-Language Pathology and Audiology </a:t>
            </a:r>
            <a:r>
              <a:rPr lang="en-US" sz="2400" dirty="0"/>
              <a:t>(a </a:t>
            </a:r>
            <a:r>
              <a:rPr lang="en-US" sz="2400" dirty="0" smtClean="0"/>
              <a:t>School of Health Professions department </a:t>
            </a:r>
            <a:r>
              <a:rPr lang="en-US" sz="2400" dirty="0" smtClean="0"/>
              <a:t>housed </a:t>
            </a:r>
            <a:r>
              <a:rPr lang="en-US" sz="2400" dirty="0"/>
              <a:t>in Bell Hall</a:t>
            </a:r>
            <a:r>
              <a:rPr lang="en-US" sz="2400" dirty="0" smtClean="0"/>
              <a:t>)</a:t>
            </a:r>
            <a:endParaRPr lang="en-US" sz="2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3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</a:rPr>
              <a:t>Areas of Concern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MTTC Content Area Test Scores</a:t>
            </a:r>
          </a:p>
          <a:p>
            <a:pPr eaLnBrk="1" hangingPunct="1"/>
            <a:r>
              <a:rPr lang="en-US" i="1" smtClean="0"/>
              <a:t>Spirituality</a:t>
            </a:r>
          </a:p>
          <a:p>
            <a:pPr eaLnBrk="1" hangingPunct="1"/>
            <a:r>
              <a:rPr lang="en-US" i="1" smtClean="0"/>
              <a:t>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2"/>
                </a:solidFill>
              </a:rPr>
              <a:t>2011-2012 Candidate Enrollments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4227022"/>
              </p:ext>
            </p:extLst>
          </p:nvPr>
        </p:nvGraphicFramePr>
        <p:xfrm>
          <a:off x="457200" y="1066800"/>
          <a:ext cx="8229600" cy="5649669"/>
        </p:xfrm>
        <a:graphic>
          <a:graphicData uri="http://schemas.openxmlformats.org/drawingml/2006/table">
            <a:tbl>
              <a:tblPr/>
              <a:tblGrid>
                <a:gridCol w="3429000"/>
                <a:gridCol w="914400"/>
                <a:gridCol w="1447800"/>
                <a:gridCol w="1219200"/>
                <a:gridCol w="1219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Program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Level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Elementary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Secondary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Advanced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Biology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 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Chemistry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Communication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English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Education, Elementary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Education, Secondary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ESL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History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Integrated Science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Language Arts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1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295" marB="272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2"/>
                </a:solidFill>
              </a:rPr>
              <a:t>MTTC Content Area Tests, 2008-2011</a:t>
            </a:r>
            <a:endParaRPr lang="en-US" i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823268"/>
              </p:ext>
            </p:extLst>
          </p:nvPr>
        </p:nvGraphicFramePr>
        <p:xfrm>
          <a:off x="457200" y="1600200"/>
          <a:ext cx="8229599" cy="4848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914400"/>
                <a:gridCol w="914400"/>
                <a:gridCol w="1219200"/>
                <a:gridCol w="1143000"/>
                <a:gridCol w="1066800"/>
                <a:gridCol w="1066799"/>
              </a:tblGrid>
              <a:tr h="63297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Program</a:t>
                      </a:r>
                      <a:endParaRPr lang="en-US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A.U.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i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endParaRPr lang="en-US" sz="11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A.U.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Initial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A.U.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Cum.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Mich.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i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100" b="1" i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Mich.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Initial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Mich.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Cum.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Biology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516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66.1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85.3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Chemistry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347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64.4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81.6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Commun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ication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26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46.2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61.5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English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2,216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75.8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86.9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6855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English as a 2</a:t>
                      </a:r>
                      <a:r>
                        <a:rPr lang="en-US" sz="1800" baseline="300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nd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Language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458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87.3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93.4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French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106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54.7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67.0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History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1,729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74.3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86.3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Integ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Science, El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1,391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57.9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69.3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Integ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Science,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Sec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276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73.6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89.9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Language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Arts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81.8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100.0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2,832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64.7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78.2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i="1" dirty="0" smtClean="0">
                <a:solidFill>
                  <a:schemeClr val="tx2"/>
                </a:solidFill>
              </a:rPr>
              <a:t>MTTC Content Area Tests, 2008-2011 (Cont’d)</a:t>
            </a:r>
            <a:endParaRPr lang="en-US" sz="3600" i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48127"/>
              </p:ext>
            </p:extLst>
          </p:nvPr>
        </p:nvGraphicFramePr>
        <p:xfrm>
          <a:off x="457200" y="1600200"/>
          <a:ext cx="8229599" cy="4904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914400"/>
                <a:gridCol w="914400"/>
                <a:gridCol w="1219200"/>
                <a:gridCol w="1143000"/>
                <a:gridCol w="1066800"/>
                <a:gridCol w="1066799"/>
              </a:tblGrid>
              <a:tr h="6329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Program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A.U.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i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endParaRPr lang="en-US" sz="11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A.U.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Initial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A.U.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Cum.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Mich.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i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N</a:t>
                      </a:r>
                      <a:r>
                        <a:rPr lang="en-US" sz="1100" b="1" i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1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Mich. </a:t>
                      </a:r>
                      <a:endParaRPr lang="en-U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Initial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Mich.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2008-2011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Cum.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% Pass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5" marB="27305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Math,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Elementary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1,719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76.9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86.6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Math,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Secondary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1,127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89.7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96.6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Music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Education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243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82.7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91.8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Music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311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95.5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98.7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Physics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204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81.9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92.6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Social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Studies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58.3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58.3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2863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60.7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71.6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Spanish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91.7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91.7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628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80.1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89.2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Visual </a:t>
                      </a: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Arts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458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89.7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96.5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Elementary </a:t>
                      </a: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Educ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23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82.6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95.7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7,950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93.2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98.0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Reading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471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71.1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79.0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  <a:tr h="3707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All Tests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105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81.0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86.7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36,411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Calibri"/>
                          <a:cs typeface="Calibri"/>
                        </a:rPr>
                        <a:t>78.9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88.1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2" marB="2730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/>
                </a:solidFill>
              </a:rPr>
              <a:t>Unit Performance Score for Academic Years </a:t>
            </a:r>
            <a:r>
              <a:rPr lang="en-US" sz="3600" dirty="0" smtClean="0">
                <a:solidFill>
                  <a:schemeClr val="tx2"/>
                </a:solidFill>
              </a:rPr>
              <a:t>2005-2006 to 2010-2011</a:t>
            </a:r>
            <a:endParaRPr lang="en-US" sz="3600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565286"/>
              </p:ext>
            </p:extLst>
          </p:nvPr>
        </p:nvGraphicFramePr>
        <p:xfrm>
          <a:off x="457200" y="1600200"/>
          <a:ext cx="8229600" cy="4311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946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Year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Overall Score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MTTC 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Results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Tch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Exit Surveys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Suprvsr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Surveys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Prog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Cmpltn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Rate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Prog</a:t>
                      </a: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Review </a:t>
                      </a: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Status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Diver-</a:t>
                      </a:r>
                      <a:r>
                        <a:rPr lang="en-US" sz="1800" b="1" dirty="0" err="1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sity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High Need Content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841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Points</a:t>
                      </a: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05-06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66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06-07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07-08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08-09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09-10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70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  <a:tr h="42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10-11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63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25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8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250"/>
                        </a:spcAft>
                      </a:pPr>
                      <a:r>
                        <a:rPr lang="en-US" sz="24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34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Spirituality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How well does </a:t>
            </a:r>
            <a:r>
              <a:rPr lang="en-US" b="1" dirty="0" smtClean="0"/>
              <a:t>the School of Education </a:t>
            </a:r>
            <a:r>
              <a:rPr lang="en-US" b="1" dirty="0" smtClean="0"/>
              <a:t>meet “Affirm faith”?</a:t>
            </a:r>
          </a:p>
        </p:txBody>
      </p:sp>
    </p:spTree>
    <p:extLst>
      <p:ext uri="{BB962C8B-B14F-4D97-AF65-F5344CB8AC3E}">
        <p14:creationId xmlns:p14="http://schemas.microsoft.com/office/powerpoint/2010/main" val="106081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i="1" dirty="0" smtClean="0">
                <a:solidFill>
                  <a:schemeClr val="tx2"/>
                </a:solidFill>
              </a:rPr>
              <a:t>How well does SED meet</a:t>
            </a:r>
            <a:br>
              <a:rPr lang="en-US" sz="3600" i="1" dirty="0" smtClean="0">
                <a:solidFill>
                  <a:schemeClr val="tx2"/>
                </a:solidFill>
              </a:rPr>
            </a:br>
            <a:r>
              <a:rPr lang="en-US" sz="3600" i="1" dirty="0" smtClean="0">
                <a:solidFill>
                  <a:schemeClr val="tx2"/>
                </a:solidFill>
              </a:rPr>
              <a:t>“Affirm faith”?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2009-2010 alumni surveys</a:t>
            </a:r>
          </a:p>
          <a:p>
            <a:pPr lvl="1" eaLnBrk="1" hangingPunct="1"/>
            <a:r>
              <a:rPr lang="en-US" dirty="0" smtClean="0"/>
              <a:t>Rated between 3.00 and 4.00 across SED departments on spirituality-related items (&gt; 3.74 in aggregate) </a:t>
            </a:r>
            <a:r>
              <a:rPr lang="en-US" sz="2000" dirty="0" smtClean="0"/>
              <a:t>(Tables 19, 20, 21, &amp; 22, last four items)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i="1" dirty="0" smtClean="0">
                <a:solidFill>
                  <a:schemeClr val="tx2"/>
                </a:solidFill>
              </a:rPr>
              <a:t>How well does SED meet</a:t>
            </a:r>
            <a:br>
              <a:rPr lang="en-US" sz="3600" i="1" dirty="0" smtClean="0">
                <a:solidFill>
                  <a:schemeClr val="tx2"/>
                </a:solidFill>
              </a:rPr>
            </a:br>
            <a:r>
              <a:rPr lang="en-US" sz="3600" i="1" dirty="0" smtClean="0">
                <a:solidFill>
                  <a:schemeClr val="tx2"/>
                </a:solidFill>
              </a:rPr>
              <a:t>“Affirm faith”?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2009-2010 </a:t>
            </a:r>
            <a:r>
              <a:rPr lang="en-US" dirty="0"/>
              <a:t>alumni </a:t>
            </a:r>
            <a:r>
              <a:rPr lang="en-US" dirty="0" smtClean="0"/>
              <a:t>surveys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Rated &gt; 3.74 </a:t>
            </a:r>
            <a:r>
              <a:rPr lang="en-US" dirty="0"/>
              <a:t>across SED departments </a:t>
            </a:r>
            <a:r>
              <a:rPr lang="en-US" dirty="0" smtClean="0"/>
              <a:t>on spirituality-related items.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Course evaluations, 2011-2012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Rated &gt; 4.23 on spirituality-related </a:t>
            </a:r>
            <a:r>
              <a:rPr lang="en-US" dirty="0" smtClean="0"/>
              <a:t>items.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r>
              <a:rPr lang="en-US" sz="1400" dirty="0"/>
              <a:t>	</a:t>
            </a:r>
            <a:r>
              <a:rPr lang="en-US" sz="1800" dirty="0" smtClean="0"/>
              <a:t>(Table 23, </a:t>
            </a:r>
            <a:r>
              <a:rPr lang="en-US" sz="1800" dirty="0"/>
              <a:t>items 12 &amp;</a:t>
            </a:r>
            <a:r>
              <a:rPr lang="en-US" sz="1800" dirty="0" smtClean="0"/>
              <a:t> </a:t>
            </a:r>
            <a:r>
              <a:rPr lang="en-US" sz="1800" dirty="0"/>
              <a:t>19</a:t>
            </a:r>
            <a:r>
              <a:rPr lang="en-US" sz="1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i="1" dirty="0">
                <a:solidFill>
                  <a:schemeClr val="tx2"/>
                </a:solidFill>
              </a:rPr>
              <a:t>How well does SED meet</a:t>
            </a:r>
            <a:br>
              <a:rPr lang="en-US" sz="3600" i="1" dirty="0">
                <a:solidFill>
                  <a:schemeClr val="tx2"/>
                </a:solidFill>
              </a:rPr>
            </a:br>
            <a:r>
              <a:rPr lang="en-US" sz="3600" i="1" dirty="0">
                <a:solidFill>
                  <a:schemeClr val="tx2"/>
                </a:solidFill>
              </a:rPr>
              <a:t>“Affirm faith”?</a:t>
            </a:r>
            <a:endParaRPr lang="en-US" sz="3600" i="1" dirty="0" smtClean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2009-2010 </a:t>
            </a:r>
            <a:r>
              <a:rPr lang="en-US" dirty="0"/>
              <a:t>alumni surveys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Rated &gt; 3.74 </a:t>
            </a:r>
            <a:r>
              <a:rPr lang="en-US" dirty="0" smtClean="0"/>
              <a:t>on </a:t>
            </a:r>
            <a:r>
              <a:rPr lang="en-US" dirty="0"/>
              <a:t>spirituality-related items.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Course evaluations, 2011-2012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Rated &gt; 4.23 on spirituality-related items.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Advisor evaluations: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i="1" dirty="0">
                <a:solidFill>
                  <a:schemeClr val="tx2"/>
                </a:solidFill>
              </a:rPr>
              <a:t>How well does SED meet</a:t>
            </a:r>
            <a:br>
              <a:rPr lang="en-US" sz="3600" i="1" dirty="0">
                <a:solidFill>
                  <a:schemeClr val="tx2"/>
                </a:solidFill>
              </a:rPr>
            </a:br>
            <a:r>
              <a:rPr lang="en-US" sz="3600" i="1" dirty="0">
                <a:solidFill>
                  <a:schemeClr val="tx2"/>
                </a:solidFill>
              </a:rPr>
              <a:t>“Affirm faith”?</a:t>
            </a:r>
            <a:endParaRPr lang="en-US" sz="3600" i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2009-2010 </a:t>
            </a:r>
            <a:r>
              <a:rPr lang="en-US" dirty="0"/>
              <a:t>alumni surveys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Rated &gt; 3.74 </a:t>
            </a:r>
            <a:r>
              <a:rPr lang="en-US" dirty="0" smtClean="0"/>
              <a:t>on </a:t>
            </a:r>
            <a:r>
              <a:rPr lang="en-US" dirty="0"/>
              <a:t>spirituality-related items.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Course evaluations, 2011-2012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Rated &gt; 4.23 on spirituality-related items.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Advisor evaluations: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“</a:t>
            </a:r>
            <a:r>
              <a:rPr lang="en-US" b="1" dirty="0"/>
              <a:t>my advisor is a positive model of Christian </a:t>
            </a:r>
            <a:r>
              <a:rPr lang="en-US" b="1" dirty="0" smtClean="0"/>
              <a:t>behavior” (mean </a:t>
            </a:r>
            <a:r>
              <a:rPr lang="en-US" b="1" dirty="0" smtClean="0"/>
              <a:t>= </a:t>
            </a:r>
            <a:r>
              <a:rPr lang="en-US" b="1" dirty="0" smtClean="0"/>
              <a:t>4.16)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1943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i="1" dirty="0">
                <a:solidFill>
                  <a:schemeClr val="tx2"/>
                </a:solidFill>
              </a:rPr>
              <a:t>How well does SED meet</a:t>
            </a:r>
            <a:br>
              <a:rPr lang="en-US" sz="3600" i="1" dirty="0">
                <a:solidFill>
                  <a:schemeClr val="tx2"/>
                </a:solidFill>
              </a:rPr>
            </a:br>
            <a:r>
              <a:rPr lang="en-US" sz="3600" i="1" dirty="0">
                <a:solidFill>
                  <a:schemeClr val="tx2"/>
                </a:solidFill>
              </a:rPr>
              <a:t>“Affirm faith”?</a:t>
            </a:r>
            <a:endParaRPr lang="en-US" sz="3600" i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2009-2010 </a:t>
            </a:r>
            <a:r>
              <a:rPr lang="en-US" dirty="0"/>
              <a:t>alumni surveys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Rated &gt; 3.74 </a:t>
            </a:r>
            <a:r>
              <a:rPr lang="en-US" dirty="0" smtClean="0"/>
              <a:t>on </a:t>
            </a:r>
            <a:r>
              <a:rPr lang="en-US" dirty="0"/>
              <a:t>spirituality-related items.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Course evaluations, 2011-2012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Rated &gt; 4.23 on spirituality-related items.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Advisor evaluations: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“</a:t>
            </a:r>
            <a:r>
              <a:rPr lang="en-US" dirty="0"/>
              <a:t>my advisor is a positive model of Christian </a:t>
            </a:r>
            <a:r>
              <a:rPr lang="en-US" dirty="0" smtClean="0"/>
              <a:t>behavior” (mean </a:t>
            </a:r>
            <a:r>
              <a:rPr lang="en-US" dirty="0" smtClean="0"/>
              <a:t>= </a:t>
            </a:r>
            <a:r>
              <a:rPr lang="en-US" dirty="0" smtClean="0"/>
              <a:t>4.16)</a:t>
            </a: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“</a:t>
            </a:r>
            <a:r>
              <a:rPr lang="en-US" b="1" dirty="0"/>
              <a:t>I can go to my advisor when I have spiritual or personal issues that impact my school </a:t>
            </a:r>
            <a:r>
              <a:rPr lang="en-US" b="1" dirty="0" smtClean="0"/>
              <a:t>work”       (mean </a:t>
            </a:r>
            <a:r>
              <a:rPr lang="en-US" b="1" dirty="0" smtClean="0"/>
              <a:t>= </a:t>
            </a:r>
            <a:r>
              <a:rPr lang="en-US" b="1" dirty="0" smtClean="0"/>
              <a:t>3.71)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778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We have discussed concerns about </a:t>
            </a:r>
            <a:r>
              <a:rPr lang="en-US" b="1" dirty="0" smtClean="0"/>
              <a:t>our students</a:t>
            </a:r>
            <a:r>
              <a:rPr lang="en-US" b="1" dirty="0" smtClean="0"/>
              <a:t>’ research competency.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</a:rPr>
              <a:t>2011-2012 Enrollments (cont’d)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119653"/>
              </p:ext>
            </p:extLst>
          </p:nvPr>
        </p:nvGraphicFramePr>
        <p:xfrm>
          <a:off x="457200" y="1219200"/>
          <a:ext cx="8229600" cy="5123715"/>
        </p:xfrm>
        <a:graphic>
          <a:graphicData uri="http://schemas.openxmlformats.org/drawingml/2006/table">
            <a:tbl>
              <a:tblPr/>
              <a:tblGrid>
                <a:gridCol w="2895600"/>
                <a:gridCol w="1066800"/>
                <a:gridCol w="1524000"/>
                <a:gridCol w="1524000"/>
                <a:gridCol w="1219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Program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Level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Elementary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Secondary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Advanced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Lang: French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Lang: Spanish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Math/Math Education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Music Education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Physics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Political Science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Religion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MAT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Social Studies, Elem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Social Studies, Sec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Visual Arts Education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Bach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3500" marR="63500" marT="27300" marB="273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have discussed concerned about </a:t>
            </a:r>
            <a:r>
              <a:rPr lang="en-US" dirty="0" smtClean="0"/>
              <a:t>our students</a:t>
            </a:r>
            <a:r>
              <a:rPr lang="en-US" dirty="0" smtClean="0"/>
              <a:t>’ research competency. </a:t>
            </a:r>
            <a:r>
              <a:rPr lang="en-US" b="1" dirty="0" smtClean="0"/>
              <a:t>However</a:t>
            </a:r>
            <a:r>
              <a:rPr lang="en-US" dirty="0" smtClean="0"/>
              <a:t>, </a:t>
            </a:r>
          </a:p>
          <a:p>
            <a:pPr lvl="1" eaLnBrk="1" hangingPunct="1"/>
            <a:r>
              <a:rPr lang="en-US" dirty="0" smtClean="0"/>
              <a:t>Assessment data show respectable levels of research competency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have discussed concerned about students’ research competency. However, </a:t>
            </a:r>
          </a:p>
          <a:p>
            <a:pPr lvl="1" eaLnBrk="1" hangingPunct="1"/>
            <a:r>
              <a:rPr lang="en-US" dirty="0" smtClean="0"/>
              <a:t>Assessment data show respectable levels of research competency</a:t>
            </a:r>
          </a:p>
          <a:p>
            <a:pPr lvl="2" eaLnBrk="1" hangingPunct="1"/>
            <a:r>
              <a:rPr lang="en-US" sz="2800" b="1" dirty="0" smtClean="0"/>
              <a:t>Conceptual Framework—Aggregated data of ratings </a:t>
            </a:r>
            <a:r>
              <a:rPr lang="en-US" sz="2800" b="1" dirty="0" smtClean="0"/>
              <a:t>of research-related </a:t>
            </a:r>
            <a:r>
              <a:rPr lang="en-US" sz="2800" b="1" dirty="0" smtClean="0"/>
              <a:t>items</a:t>
            </a:r>
            <a:r>
              <a:rPr lang="en-US" sz="2800" b="1" dirty="0" smtClean="0"/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have been concerned with students’ research competency. However, </a:t>
            </a:r>
          </a:p>
          <a:p>
            <a:pPr lvl="1" eaLnBrk="1" hangingPunct="1"/>
            <a:r>
              <a:rPr lang="en-US" dirty="0" smtClean="0"/>
              <a:t>Assessment data show respectable levels of research competency</a:t>
            </a:r>
          </a:p>
          <a:p>
            <a:pPr lvl="2" eaLnBrk="1" hangingPunct="1"/>
            <a:r>
              <a:rPr lang="en-US" sz="2800" dirty="0"/>
              <a:t>Conceptual Framework—Aggregated data of ratings of research-related items: </a:t>
            </a:r>
          </a:p>
          <a:p>
            <a:pPr lvl="3" eaLnBrk="1" hangingPunct="1"/>
            <a:r>
              <a:rPr lang="en-US" sz="2800" b="1" dirty="0" smtClean="0"/>
              <a:t>3.99 </a:t>
            </a:r>
            <a:r>
              <a:rPr lang="en-US" sz="2800" b="1" dirty="0" smtClean="0"/>
              <a:t>for SED Conceptual Framework</a:t>
            </a:r>
          </a:p>
          <a:p>
            <a:pPr lvl="3" eaLnBrk="1" hangingPunct="1"/>
            <a:r>
              <a:rPr lang="en-US" sz="2800" b="1" dirty="0" smtClean="0"/>
              <a:t>&gt; 4.52 for TLC Conceptual Framework</a:t>
            </a:r>
          </a:p>
          <a:p>
            <a:pPr lvl="3" eaLnBrk="1" hangingPunct="1"/>
            <a:r>
              <a:rPr lang="en-US" sz="2800" b="1" dirty="0" smtClean="0"/>
              <a:t>&gt; 4.90 for C &amp; I Conceptual Framework</a:t>
            </a:r>
          </a:p>
          <a:p>
            <a:pPr lvl="3" eaLnBrk="1" hangingPunct="1"/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have been concerned with students’ research competency. However, </a:t>
            </a:r>
          </a:p>
          <a:p>
            <a:pPr lvl="1" eaLnBrk="1" hangingPunct="1"/>
            <a:r>
              <a:rPr lang="en-US" dirty="0" smtClean="0"/>
              <a:t>Assessment data show respectable levels of research competency</a:t>
            </a:r>
          </a:p>
          <a:p>
            <a:pPr lvl="2" eaLnBrk="1" hangingPunct="1"/>
            <a:r>
              <a:rPr lang="en-US" sz="2800" dirty="0" smtClean="0"/>
              <a:t>Aggregated ratings of research-related Conceptual Framework items: </a:t>
            </a:r>
          </a:p>
          <a:p>
            <a:pPr lvl="3" eaLnBrk="1" hangingPunct="1"/>
            <a:r>
              <a:rPr lang="en-US" sz="2800" dirty="0" smtClean="0"/>
              <a:t>3.99 for SED, &gt;4.52 for TLC, &gt;4.90 for C&amp;I</a:t>
            </a:r>
          </a:p>
          <a:p>
            <a:pPr lvl="2" eaLnBrk="1" hangingPunct="1"/>
            <a:r>
              <a:rPr lang="en-US" sz="2800" b="1" dirty="0" smtClean="0"/>
              <a:t>Leadership program data: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have been concerned with students’ research competency. However, </a:t>
            </a:r>
          </a:p>
          <a:p>
            <a:pPr lvl="1" eaLnBrk="1" hangingPunct="1"/>
            <a:r>
              <a:rPr lang="en-US" dirty="0" smtClean="0"/>
              <a:t>Assessment data show respectable levels of research competency</a:t>
            </a:r>
          </a:p>
          <a:p>
            <a:pPr lvl="2" eaLnBrk="1" hangingPunct="1"/>
            <a:r>
              <a:rPr lang="en-US" sz="2800" dirty="0" smtClean="0"/>
              <a:t>Aggregated ratings of research-related Conceptual Framework items: </a:t>
            </a:r>
          </a:p>
          <a:p>
            <a:pPr lvl="3" eaLnBrk="1" hangingPunct="1"/>
            <a:r>
              <a:rPr lang="en-US" sz="2800" dirty="0" smtClean="0"/>
              <a:t>3.99 for SED, &gt;4.52 for TLC, &gt;4.90 for C&amp;I</a:t>
            </a:r>
          </a:p>
          <a:p>
            <a:pPr lvl="2" eaLnBrk="1" hangingPunct="1"/>
            <a:r>
              <a:rPr lang="en-US" sz="2800" dirty="0" smtClean="0"/>
              <a:t>Leadership program data: </a:t>
            </a:r>
          </a:p>
          <a:p>
            <a:pPr lvl="3" eaLnBrk="1" hangingPunct="1"/>
            <a:r>
              <a:rPr lang="en-US" sz="2800" b="1" dirty="0" smtClean="0"/>
              <a:t>3.3 to 5.0 </a:t>
            </a:r>
            <a:r>
              <a:rPr lang="en-US" sz="2800" b="1" dirty="0" smtClean="0"/>
              <a:t>on research competencies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93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have been concerned with students’ research competency</a:t>
            </a:r>
          </a:p>
          <a:p>
            <a:pPr lvl="1" eaLnBrk="1" hangingPunct="1"/>
            <a:r>
              <a:rPr lang="en-US" dirty="0" smtClean="0"/>
              <a:t>Assessment data show respectable levels of research competency</a:t>
            </a:r>
          </a:p>
          <a:p>
            <a:pPr lvl="1" eaLnBrk="1" hangingPunct="1"/>
            <a:r>
              <a:rPr lang="en-US" b="1" dirty="0" smtClean="0"/>
              <a:t>Alumni survey (2009-2010): research-related ratings ranged from 3.88 to </a:t>
            </a:r>
            <a:r>
              <a:rPr lang="en-US" b="1" dirty="0" smtClean="0"/>
              <a:t>4.20 </a:t>
            </a:r>
            <a:r>
              <a:rPr lang="en-US" sz="1800" dirty="0" smtClean="0"/>
              <a:t>(Table 27)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Research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have been concerned with students’ research competency</a:t>
            </a:r>
          </a:p>
          <a:p>
            <a:pPr lvl="1" eaLnBrk="1" hangingPunct="1"/>
            <a:r>
              <a:rPr lang="en-US" dirty="0" smtClean="0"/>
              <a:t>Assessment data show respectable levels of research competency</a:t>
            </a:r>
          </a:p>
          <a:p>
            <a:pPr lvl="1" eaLnBrk="1" hangingPunct="1"/>
            <a:r>
              <a:rPr lang="en-US" dirty="0" smtClean="0"/>
              <a:t>Alumni survey (2009-2010): research-related ratings ranged from 3.88 to 4.20</a:t>
            </a:r>
          </a:p>
          <a:p>
            <a:pPr lvl="1" eaLnBrk="1" hangingPunct="1"/>
            <a:r>
              <a:rPr lang="en-US" b="1" dirty="0" smtClean="0"/>
              <a:t>Employer survey (2009-2010): research-related items ranged from 3.80 to 4.06 </a:t>
            </a:r>
            <a:r>
              <a:rPr lang="en-US" sz="1800" dirty="0" smtClean="0"/>
              <a:t>(Table </a:t>
            </a:r>
            <a:r>
              <a:rPr lang="en-US" sz="1800" dirty="0" smtClean="0"/>
              <a:t>28)</a:t>
            </a:r>
            <a:endParaRPr lang="en-US" sz="18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667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Available soon at the School of Education web page,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hlinkClick r:id="rId2"/>
              </a:rPr>
              <a:t>www.andrews.edu/sed/resources/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en-US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Complete SED Annual Assessment Report, 2011-2012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Executive Summary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5768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sz="7200" b="1" i="1" dirty="0" smtClean="0">
                <a:solidFill>
                  <a:schemeClr val="tx2"/>
                </a:solidFill>
              </a:rPr>
              <a:t>Thank You!</a:t>
            </a:r>
            <a:endParaRPr lang="en-US" sz="72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1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/>
                </a:solidFill>
              </a:rPr>
              <a:t>2011-2012 Enrollments (cont’d)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30609"/>
              </p:ext>
            </p:extLst>
          </p:nvPr>
        </p:nvGraphicFramePr>
        <p:xfrm>
          <a:off x="381000" y="1066800"/>
          <a:ext cx="8229600" cy="5287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295400"/>
                <a:gridCol w="1295400"/>
                <a:gridCol w="1219200"/>
                <a:gridCol w="1219200"/>
              </a:tblGrid>
              <a:tr h="36601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Program</a:t>
                      </a:r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Level</a:t>
                      </a:r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Elementary</a:t>
                      </a:r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Secondary</a:t>
                      </a:r>
                      <a:endParaRPr lang="en-US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Advanced</a:t>
                      </a:r>
                      <a:endParaRPr lang="en-US" sz="1800" dirty="0"/>
                    </a:p>
                  </a:txBody>
                  <a:tcPr marT="45717" marB="45717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Curriculum </a:t>
                      </a: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&amp; 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Instruction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MA,</a:t>
                      </a:r>
                      <a:r>
                        <a:rPr lang="en-US" sz="12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EdS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2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Doct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1, 14, 26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Educational Leadership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GrCrt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*, MA, </a:t>
                      </a:r>
                      <a:r>
                        <a:rPr lang="en-US" sz="1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EdS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Doct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0, 1, 2, 8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Higher </a:t>
                      </a:r>
                      <a:r>
                        <a:rPr lang="en-US" sz="2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Administration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MA, </a:t>
                      </a:r>
                      <a:r>
                        <a:rPr lang="en-US" sz="12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EdS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2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Doct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5, 2, 12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Leadership</a:t>
                      </a: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UCrt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*, MA, </a:t>
                      </a:r>
                      <a:r>
                        <a:rPr lang="en-US" sz="1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EdS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Doct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0, 7, 2, 105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Special </a:t>
                      </a:r>
                      <a:r>
                        <a:rPr lang="en-US" sz="2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-Learning</a:t>
                      </a:r>
                      <a:r>
                        <a:rPr lang="en-US" sz="20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Disabil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MS</a:t>
                      </a: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School 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Counseling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3500" marR="63500" marT="27303" marB="27303" anchor="ctr"/>
                </a:tc>
              </a:tr>
              <a:tr h="4752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School 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Psychology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EdS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Educational Psychology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MA, </a:t>
                      </a:r>
                      <a:r>
                        <a:rPr lang="en-US" sz="12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EdS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2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Doct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11, 1, 15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Community Counseling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Clinical Mental </a:t>
                      </a: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Health </a:t>
                      </a:r>
                      <a:r>
                        <a:rPr lang="en-US" sz="2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Couns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3500" marR="63500" marT="27303" marB="27303" anchor="ctr"/>
                </a:tc>
              </a:tr>
              <a:tr h="444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Counseling Psychology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Doct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27303" marB="2730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63500" marR="63500" marT="27303" marB="2730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2"/>
                </a:solidFill>
              </a:rPr>
              <a:t>Achievements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bg2">
                    <a:lumMod val="10000"/>
                  </a:schemeClr>
                </a:solidFill>
              </a:rPr>
              <a:t>Strengths</a:t>
            </a:r>
          </a:p>
          <a:p>
            <a:pPr eaLnBrk="1" hangingPunct="1"/>
            <a:r>
              <a:rPr lang="en-US" i="1" dirty="0" smtClean="0">
                <a:solidFill>
                  <a:schemeClr val="bg2">
                    <a:lumMod val="10000"/>
                  </a:schemeClr>
                </a:solidFill>
              </a:rPr>
              <a:t>Assessment Milestones</a:t>
            </a:r>
          </a:p>
          <a:p>
            <a:pPr eaLnBrk="1" hangingPunct="1"/>
            <a:r>
              <a:rPr lang="en-US" i="1" dirty="0" smtClean="0">
                <a:solidFill>
                  <a:schemeClr val="bg2">
                    <a:lumMod val="10000"/>
                  </a:schemeClr>
                </a:solidFill>
              </a:rPr>
              <a:t>Accreditations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2"/>
                </a:solidFill>
              </a:rPr>
              <a:t>Strengths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Teacher Education program continues to be rated “Exemplary” by the Michigan Department of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Education</a:t>
            </a:r>
            <a:endParaRPr lang="en-US" sz="24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2428</Words>
  <Application>Microsoft Office PowerPoint</Application>
  <PresentationFormat>On-screen Show (4:3)</PresentationFormat>
  <Paragraphs>828</Paragraphs>
  <Slides>68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Office Theme</vt:lpstr>
      <vt:lpstr>School of Education Assessment Report 2011-2012</vt:lpstr>
      <vt:lpstr>Programs in the SED</vt:lpstr>
      <vt:lpstr>Programs (cont’d)</vt:lpstr>
      <vt:lpstr>Programs (cont’d)</vt:lpstr>
      <vt:lpstr>2011-2012 Candidate Enrollments</vt:lpstr>
      <vt:lpstr>2011-2012 Enrollments (cont’d)</vt:lpstr>
      <vt:lpstr>2011-2012 Enrollments (cont’d)</vt:lpstr>
      <vt:lpstr>Achievements</vt:lpstr>
      <vt:lpstr>Strengths</vt:lpstr>
      <vt:lpstr>Unit Performance Score for Academic Years 2005-2006 to 2010-2011</vt:lpstr>
      <vt:lpstr>Strengths</vt:lpstr>
      <vt:lpstr>Strengths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Strengths</vt:lpstr>
      <vt:lpstr>Strengths</vt:lpstr>
      <vt:lpstr>Strengths</vt:lpstr>
      <vt:lpstr>Assessment Milestones</vt:lpstr>
      <vt:lpstr>Assessment Milestones</vt:lpstr>
      <vt:lpstr>Assessment Milestones</vt:lpstr>
      <vt:lpstr>Assessment Milestones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Accreditations</vt:lpstr>
      <vt:lpstr>Improvements Made</vt:lpstr>
      <vt:lpstr>Department Name Change</vt:lpstr>
      <vt:lpstr>Department Name Change</vt:lpstr>
      <vt:lpstr>Department Name Change</vt:lpstr>
      <vt:lpstr>Personnel Changes</vt:lpstr>
      <vt:lpstr>Personnel Changes</vt:lpstr>
      <vt:lpstr>Remodeling of Bell Hall</vt:lpstr>
      <vt:lpstr>Remodeling of Bell Hall</vt:lpstr>
      <vt:lpstr>Remodeling of Bell Hall</vt:lpstr>
      <vt:lpstr>Remodeling of Bell Hall</vt:lpstr>
      <vt:lpstr>Areas of Concern</vt:lpstr>
      <vt:lpstr>MTTC Content Area Tests, 2008-2011</vt:lpstr>
      <vt:lpstr>MTTC Content Area Tests, 2008-2011 (Cont’d)</vt:lpstr>
      <vt:lpstr>Unit Performance Score for Academic Years 2005-2006 to 2010-2011</vt:lpstr>
      <vt:lpstr>Spirituality</vt:lpstr>
      <vt:lpstr>How well does SED meet “Affirm faith”?</vt:lpstr>
      <vt:lpstr>How well does SED meet “Affirm faith”?</vt:lpstr>
      <vt:lpstr>How well does SED meet “Affirm faith”?</vt:lpstr>
      <vt:lpstr>How well does SED meet “Affirm faith”?</vt:lpstr>
      <vt:lpstr>How well does SED meet “Affirm faith”?</vt:lpstr>
      <vt:lpstr>Research</vt:lpstr>
      <vt:lpstr>Research</vt:lpstr>
      <vt:lpstr>Research</vt:lpstr>
      <vt:lpstr>Research</vt:lpstr>
      <vt:lpstr>Research</vt:lpstr>
      <vt:lpstr>Research</vt:lpstr>
      <vt:lpstr>Research</vt:lpstr>
      <vt:lpstr>Research</vt:lpstr>
      <vt:lpstr>PowerPoint Presentation</vt:lpstr>
      <vt:lpstr>Thank You!</vt:lpstr>
    </vt:vector>
  </TitlesOfParts>
  <Company>Andrews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 Assessment Report 2011-2012</dc:title>
  <dc:creator>I.T.S.</dc:creator>
  <cp:lastModifiedBy>I.T.S.</cp:lastModifiedBy>
  <cp:revision>39</cp:revision>
  <dcterms:created xsi:type="dcterms:W3CDTF">2012-11-06T11:32:53Z</dcterms:created>
  <dcterms:modified xsi:type="dcterms:W3CDTF">2012-11-08T21:39:10Z</dcterms:modified>
</cp:coreProperties>
</file>