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32" r:id="rId3"/>
    <p:sldId id="346" r:id="rId4"/>
    <p:sldId id="333" r:id="rId5"/>
    <p:sldId id="339" r:id="rId6"/>
    <p:sldId id="334" r:id="rId7"/>
    <p:sldId id="335" r:id="rId8"/>
    <p:sldId id="336" r:id="rId9"/>
    <p:sldId id="337" r:id="rId10"/>
    <p:sldId id="352" r:id="rId11"/>
    <p:sldId id="338" r:id="rId12"/>
    <p:sldId id="344" r:id="rId13"/>
    <p:sldId id="342" r:id="rId14"/>
    <p:sldId id="353" r:id="rId15"/>
    <p:sldId id="379" r:id="rId16"/>
    <p:sldId id="382" r:id="rId17"/>
    <p:sldId id="381" r:id="rId18"/>
    <p:sldId id="388" r:id="rId19"/>
    <p:sldId id="387" r:id="rId20"/>
    <p:sldId id="347" r:id="rId21"/>
    <p:sldId id="348" r:id="rId22"/>
    <p:sldId id="349" r:id="rId23"/>
    <p:sldId id="351" r:id="rId24"/>
    <p:sldId id="345" r:id="rId25"/>
    <p:sldId id="356" r:id="rId26"/>
    <p:sldId id="359" r:id="rId27"/>
    <p:sldId id="364" r:id="rId28"/>
    <p:sldId id="360" r:id="rId29"/>
    <p:sldId id="363" r:id="rId30"/>
    <p:sldId id="361" r:id="rId31"/>
    <p:sldId id="362" r:id="rId32"/>
    <p:sldId id="341" r:id="rId33"/>
    <p:sldId id="365" r:id="rId34"/>
    <p:sldId id="366" r:id="rId35"/>
    <p:sldId id="367" r:id="rId36"/>
    <p:sldId id="368" r:id="rId37"/>
    <p:sldId id="340" r:id="rId38"/>
    <p:sldId id="370" r:id="rId39"/>
    <p:sldId id="371" r:id="rId40"/>
    <p:sldId id="372" r:id="rId41"/>
    <p:sldId id="374" r:id="rId42"/>
    <p:sldId id="373" r:id="rId43"/>
    <p:sldId id="378" r:id="rId44"/>
    <p:sldId id="414" r:id="rId45"/>
    <p:sldId id="392" r:id="rId46"/>
    <p:sldId id="396" r:id="rId47"/>
    <p:sldId id="395" r:id="rId48"/>
    <p:sldId id="394" r:id="rId49"/>
    <p:sldId id="393" r:id="rId50"/>
    <p:sldId id="400" r:id="rId51"/>
    <p:sldId id="399" r:id="rId52"/>
    <p:sldId id="398" r:id="rId53"/>
    <p:sldId id="397" r:id="rId54"/>
    <p:sldId id="404" r:id="rId55"/>
    <p:sldId id="403" r:id="rId56"/>
    <p:sldId id="402" r:id="rId57"/>
    <p:sldId id="401" r:id="rId58"/>
    <p:sldId id="409" r:id="rId59"/>
    <p:sldId id="408" r:id="rId60"/>
    <p:sldId id="407" r:id="rId61"/>
    <p:sldId id="406" r:id="rId62"/>
    <p:sldId id="405" r:id="rId63"/>
    <p:sldId id="412" r:id="rId64"/>
    <p:sldId id="410" r:id="rId65"/>
    <p:sldId id="413" r:id="rId66"/>
    <p:sldId id="421" r:id="rId67"/>
    <p:sldId id="422" r:id="rId68"/>
    <p:sldId id="423" r:id="rId69"/>
    <p:sldId id="418" r:id="rId70"/>
    <p:sldId id="417" r:id="rId7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6241"/>
    <a:srgbClr val="1D2F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2D5ABB26-0587-4C30-8999-92F81FD0307C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8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4AE1F-FE5F-4817-8119-D43FA8BC8B0F}" type="datetimeFigureOut">
              <a:rPr lang="en-US"/>
              <a:pPr>
                <a:defRPr/>
              </a:pPr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6C193-E46B-4BF7-A3EB-937C47A5FB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7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AA0F1-720B-4D16-9767-9A1BAF295076}" type="datetimeFigureOut">
              <a:rPr lang="en-US"/>
              <a:pPr>
                <a:defRPr/>
              </a:pPr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945ED-08FC-48C2-B713-18BDF31FF9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1247F-BEBA-42BF-AC6F-0A0126EDCFB3}" type="datetimeFigureOut">
              <a:rPr lang="en-US"/>
              <a:pPr>
                <a:defRPr/>
              </a:pPr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C3E1C-2173-4C48-9803-97B2B5F0DA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958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7458E-3FE9-4F26-B61F-C0779BCB533D}" type="datetimeFigureOut">
              <a:rPr lang="en-US"/>
              <a:pPr>
                <a:defRPr/>
              </a:pPr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31B36-5243-487D-8D43-AFEF0814C6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888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D4D68-9694-4541-A599-E5F778249AB5}" type="datetimeFigureOut">
              <a:rPr lang="en-US"/>
              <a:pPr>
                <a:defRPr/>
              </a:pPr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9989B-492B-4CF4-9ED1-0CC9043ADD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4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600C9-6ABB-46C4-A9E3-2C54A3F5C332}" type="datetimeFigureOut">
              <a:rPr lang="en-US"/>
              <a:pPr>
                <a:defRPr/>
              </a:pPr>
              <a:t>7/10/2014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AD353-0990-47AD-A788-C820CB8D7B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78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C8290-7214-4FA4-B194-CE353F1DA672}" type="datetimeFigureOut">
              <a:rPr lang="en-US"/>
              <a:pPr>
                <a:defRPr/>
              </a:pPr>
              <a:t>7/10/2014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757FC0-76EC-4C74-A331-830566BDF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80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C9151-8C43-4CF1-871D-FE71BD85212A}" type="datetimeFigureOut">
              <a:rPr lang="en-US"/>
              <a:pPr>
                <a:defRPr/>
              </a:pPr>
              <a:t>7/10/2014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93CCE-9971-4600-BA41-A469B04C2F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14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EAE2B-2F07-4A1E-9D85-F36F90656F82}" type="datetimeFigureOut">
              <a:rPr lang="en-US"/>
              <a:pPr>
                <a:defRPr/>
              </a:pPr>
              <a:t>7/10/2014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0CD7A-BFCC-4256-91E7-871B7DFD3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609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B7AE1-5418-4D25-A913-1522D6603E26}" type="datetimeFigureOut">
              <a:rPr lang="en-US"/>
              <a:pPr>
                <a:defRPr/>
              </a:pPr>
              <a:t>7/10/2014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30261-CFE7-4118-B9E6-15434E20BD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374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A5E5B-5637-4C67-8B9E-8C1C695C8441}" type="datetimeFigureOut">
              <a:rPr lang="en-US"/>
              <a:pPr>
                <a:defRPr/>
              </a:pPr>
              <a:t>7/10/2014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C2EC3-72E4-4FFD-A44C-4991E4D38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850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C62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E67A81E-6A3B-4053-9EF4-B38CB853743F}" type="datetimeFigureOut">
              <a:rPr lang="en-US"/>
              <a:pPr>
                <a:defRPr/>
              </a:pPr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E1A39BE-5BAF-4F79-916E-8EE8CD57D5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ndrews.edu/sed/resources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2590800"/>
            <a:ext cx="9144000" cy="1981199"/>
          </a:xfrm>
          <a:effectLst>
            <a:outerShdw blurRad="50800" dist="50800" dir="5400000" algn="ctr" rotWithShape="0">
              <a:schemeClr val="bg1">
                <a:alpha val="95000"/>
              </a:schemeClr>
            </a:outerShdw>
          </a:effectLst>
          <a:scene3d>
            <a:camera prst="orthographicFront"/>
            <a:lightRig rig="threePt" dir="t"/>
          </a:scene3d>
          <a:sp3d/>
        </p:spPr>
        <p:txBody>
          <a:bodyPr/>
          <a:lstStyle/>
          <a:p>
            <a:pPr eaLnBrk="1" hangingPunct="1"/>
            <a:r>
              <a:rPr lang="en-US" sz="6000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Andrews University</a:t>
            </a:r>
            <a:br>
              <a:rPr lang="en-US" sz="6000" dirty="0" smtClean="0">
                <a:solidFill>
                  <a:schemeClr val="tx2"/>
                </a:solidFill>
                <a:latin typeface="Viner Hand ITC" panose="03070502030502020203" pitchFamily="66" charset="0"/>
              </a:rPr>
            </a:br>
            <a:r>
              <a:rPr lang="en-US" sz="6000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School of Education</a:t>
            </a:r>
            <a:br>
              <a:rPr lang="en-US" sz="6000" dirty="0" smtClean="0">
                <a:solidFill>
                  <a:schemeClr val="tx2"/>
                </a:solidFill>
                <a:latin typeface="Viner Hand ITC" panose="03070502030502020203" pitchFamily="66" charset="0"/>
              </a:rPr>
            </a:br>
            <a:r>
              <a:rPr lang="en-US" sz="8000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Assessment Report</a:t>
            </a:r>
            <a:r>
              <a:rPr lang="en-US" sz="6000" dirty="0">
                <a:solidFill>
                  <a:schemeClr val="tx2"/>
                </a:solidFill>
                <a:latin typeface="Viner Hand ITC" panose="03070502030502020203" pitchFamily="66" charset="0"/>
              </a:rPr>
              <a:t/>
            </a:r>
            <a:br>
              <a:rPr lang="en-US" sz="6000" dirty="0">
                <a:solidFill>
                  <a:schemeClr val="tx2"/>
                </a:solidFill>
                <a:latin typeface="Viner Hand ITC" panose="03070502030502020203" pitchFamily="66" charset="0"/>
              </a:rPr>
            </a:br>
            <a:r>
              <a:rPr lang="en-US" sz="6000" dirty="0" smtClean="0">
                <a:latin typeface="Viner Hand ITC" panose="03070502030502020203" pitchFamily="66" charset="0"/>
              </a:rPr>
              <a:t>—</a:t>
            </a:r>
            <a:r>
              <a:rPr lang="en-US" sz="6000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/>
            </a:r>
            <a:br>
              <a:rPr lang="en-US" sz="6000" dirty="0" smtClean="0">
                <a:solidFill>
                  <a:schemeClr val="tx2"/>
                </a:solidFill>
                <a:latin typeface="Viner Hand ITC" panose="03070502030502020203" pitchFamily="66" charset="0"/>
              </a:rPr>
            </a:br>
            <a:r>
              <a:rPr lang="en-US" sz="6600" dirty="0" smtClean="0">
                <a:latin typeface="Viner Hand ITC" panose="03070502030502020203" pitchFamily="66" charset="0"/>
              </a:rPr>
              <a:t>2012-2013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rgbClr val="000000">
                <a:alpha val="68000"/>
              </a:srgb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 rad="127000"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143181">
            <a:off x="504092" y="662102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2012-2013 Enrollments (cont’d)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 rad="127000"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143181">
            <a:off x="585888" y="6604198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38200" y="2895600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Segoe Print" panose="02000600000000000000" pitchFamily="2" charset="0"/>
              </a:rPr>
              <a:t>Total  Enrollment = 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Segoe Print" panose="02000600000000000000" pitchFamily="2" charset="0"/>
              </a:rPr>
              <a:t>470</a:t>
            </a:r>
            <a:endParaRPr lang="en-US" sz="3600" dirty="0">
              <a:solidFill>
                <a:schemeClr val="tx2">
                  <a:lumMod val="75000"/>
                </a:schemeClr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40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Report of Assessment Data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57200" y="1295400"/>
            <a:ext cx="838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Segoe Print" panose="02000600000000000000" pitchFamily="2" charset="0"/>
              </a:rPr>
              <a:t>Student Outcomes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Segoe Print" panose="02000600000000000000" pitchFamily="2" charset="0"/>
              </a:rPr>
              <a:t>Program Quality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Segoe Print" panose="02000600000000000000" pitchFamily="2" charset="0"/>
              </a:rPr>
              <a:t>Faculty </a:t>
            </a:r>
            <a:r>
              <a:rPr lang="en-US" sz="3600" dirty="0">
                <a:latin typeface="Segoe Print" panose="02000600000000000000" pitchFamily="2" charset="0"/>
              </a:rPr>
              <a:t>A</a:t>
            </a:r>
            <a:r>
              <a:rPr lang="en-US" sz="3600" dirty="0" smtClean="0">
                <a:latin typeface="Segoe Print" panose="02000600000000000000" pitchFamily="2" charset="0"/>
              </a:rPr>
              <a:t>ssessment</a:t>
            </a:r>
          </a:p>
        </p:txBody>
      </p:sp>
    </p:spTree>
    <p:extLst>
      <p:ext uri="{BB962C8B-B14F-4D97-AF65-F5344CB8AC3E}">
        <p14:creationId xmlns:p14="http://schemas.microsoft.com/office/powerpoint/2010/main" val="1156096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Student Outcomes by Department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65701" y="1362501"/>
            <a:ext cx="821259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Segoe Print" panose="02000600000000000000" pitchFamily="2" charset="0"/>
              </a:rPr>
              <a:t>Teaching, Learning &amp; Curriculum (TLC)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Segoe Print" panose="02000600000000000000" pitchFamily="2" charset="0"/>
              </a:rPr>
              <a:t>Graduate Psychology &amp; Counseling (GPC)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Segoe Print" panose="02000600000000000000" pitchFamily="2" charset="0"/>
              </a:rPr>
              <a:t>Leadership (LEAD)</a:t>
            </a:r>
          </a:p>
        </p:txBody>
      </p:sp>
    </p:spTree>
    <p:extLst>
      <p:ext uri="{BB962C8B-B14F-4D97-AF65-F5344CB8AC3E}">
        <p14:creationId xmlns:p14="http://schemas.microsoft.com/office/powerpoint/2010/main" val="2312957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Student Outcomes—TLC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04800" y="1295400"/>
            <a:ext cx="83820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Segoe Print" panose="02000600000000000000" pitchFamily="2" charset="0"/>
              </a:rPr>
              <a:t>Teacher Education Course Assessments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20+ assessments (rubrics), lowest mean rating 4.17/5.00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Over 90% of all ratings at least 3/5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CAS course grades: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14 disciplines, 300+ students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most ratings over 4.00 (mean)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2 disciplines under 4.00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biology (3.86) &amp; math (3.87)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In 7 disciplines, 100% of students rate at least 3/5</a:t>
            </a:r>
          </a:p>
        </p:txBody>
      </p:sp>
    </p:spTree>
    <p:extLst>
      <p:ext uri="{BB962C8B-B14F-4D97-AF65-F5344CB8AC3E}">
        <p14:creationId xmlns:p14="http://schemas.microsoft.com/office/powerpoint/2010/main" val="4061131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Student Outcomes—TLC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26602" y="1295400"/>
            <a:ext cx="7755398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Segoe Print" panose="02000600000000000000" pitchFamily="2" charset="0"/>
              </a:rPr>
              <a:t>Teacher Education (MTTC Scores)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MTTC = Michigan Test of Teacher Education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for Content Area Certification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Reported in 3-year blocks (2009-2012)</a:t>
            </a:r>
          </a:p>
        </p:txBody>
      </p:sp>
    </p:spTree>
    <p:extLst>
      <p:ext uri="{BB962C8B-B14F-4D97-AF65-F5344CB8AC3E}">
        <p14:creationId xmlns:p14="http://schemas.microsoft.com/office/powerpoint/2010/main" val="3225169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i="1" dirty="0">
                <a:solidFill>
                  <a:schemeClr val="tx2"/>
                </a:solidFill>
                <a:latin typeface="Viner Hand ITC" panose="03070502030502020203" pitchFamily="66" charset="0"/>
              </a:rPr>
              <a:t>MTTC Content Area, 2009-2012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2093517"/>
              </p:ext>
            </p:extLst>
          </p:nvPr>
        </p:nvGraphicFramePr>
        <p:xfrm>
          <a:off x="381000" y="990600"/>
          <a:ext cx="8381999" cy="51389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0"/>
                <a:gridCol w="1143000"/>
                <a:gridCol w="1219200"/>
                <a:gridCol w="228600"/>
                <a:gridCol w="1447800"/>
                <a:gridCol w="1295399"/>
              </a:tblGrid>
              <a:tr h="77627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Segoe Print" panose="02000600000000000000" pitchFamily="2" charset="0"/>
                        </a:rPr>
                        <a:t>Program</a:t>
                      </a:r>
                      <a:endParaRPr lang="en-US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Segoe Print" panose="02000600000000000000" pitchFamily="2" charset="0"/>
                      </a:endParaRPr>
                    </a:p>
                  </a:txBody>
                  <a:tcPr marT="45721" marB="45721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A.U. </a:t>
                      </a:r>
                      <a:endParaRPr lang="en-US" sz="180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N</a:t>
                      </a:r>
                      <a:endParaRPr lang="en-US" sz="1800" b="1" i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A.U. </a:t>
                      </a:r>
                      <a:endParaRPr lang="en-US" sz="180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% Pass</a:t>
                      </a:r>
                      <a:endParaRPr lang="en-US" sz="1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i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Mich. </a:t>
                      </a:r>
                      <a:endParaRPr lang="en-US" sz="180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N</a:t>
                      </a:r>
                      <a:r>
                        <a:rPr lang="en-US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 </a:t>
                      </a:r>
                      <a:endParaRPr lang="en-US" sz="1800" b="1" i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Mich.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% Pass</a:t>
                      </a:r>
                      <a:endParaRPr lang="en-US" sz="1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 anchor="ctr"/>
                </a:tc>
              </a:tr>
              <a:tr h="4547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Biology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3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504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85.1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</a:tr>
              <a:tr h="4547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Commun</a:t>
                      </a:r>
                      <a:r>
                        <a:rPr lang="en-US" sz="2800" baseline="0" dirty="0" smtClean="0">
                          <a:effectLst/>
                          <a:latin typeface="Segoe Print" panose="02000600000000000000" pitchFamily="2" charset="0"/>
                        </a:rPr>
                        <a:t>ication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2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26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53.8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</a:tr>
              <a:tr h="4547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English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11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81.8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2,042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88.1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</a:tr>
              <a:tr h="4501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ESL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7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516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91.7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</a:tr>
              <a:tr h="4547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History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3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1,631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87.2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</a:tr>
              <a:tr h="4547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effectLst/>
                          <a:latin typeface="Segoe Print" panose="02000600000000000000" pitchFamily="2" charset="0"/>
                        </a:rPr>
                        <a:t>Int</a:t>
                      </a: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 Science, El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2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1,345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69.6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</a:tr>
              <a:tr h="4547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effectLst/>
                          <a:latin typeface="Segoe Print" panose="02000600000000000000" pitchFamily="2" charset="0"/>
                        </a:rPr>
                        <a:t>Int</a:t>
                      </a: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 Science, Sec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3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298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88.3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</a:tr>
              <a:tr h="4547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Language Arts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11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90.9</a:t>
                      </a:r>
                      <a:endParaRPr lang="en-US" sz="2800" b="1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2,765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78.0</a:t>
                      </a:r>
                      <a:endParaRPr lang="en-US" sz="2800" b="1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23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i="1" dirty="0">
                <a:solidFill>
                  <a:schemeClr val="tx2"/>
                </a:solidFill>
                <a:latin typeface="Viner Hand ITC" panose="03070502030502020203" pitchFamily="66" charset="0"/>
              </a:rPr>
              <a:t>MTTC Content Area, 2009-2012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0274560"/>
              </p:ext>
            </p:extLst>
          </p:nvPr>
        </p:nvGraphicFramePr>
        <p:xfrm>
          <a:off x="381000" y="990600"/>
          <a:ext cx="8381999" cy="51389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0"/>
                <a:gridCol w="1143000"/>
                <a:gridCol w="1219200"/>
                <a:gridCol w="228600"/>
                <a:gridCol w="1447800"/>
                <a:gridCol w="1295399"/>
              </a:tblGrid>
              <a:tr h="77627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Segoe Print" panose="02000600000000000000" pitchFamily="2" charset="0"/>
                        </a:rPr>
                        <a:t>Program</a:t>
                      </a:r>
                      <a:endParaRPr lang="en-US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Segoe Print" panose="02000600000000000000" pitchFamily="2" charset="0"/>
                      </a:endParaRPr>
                    </a:p>
                  </a:txBody>
                  <a:tcPr marT="45721" marB="45721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A.U. </a:t>
                      </a:r>
                      <a:endParaRPr lang="en-US" sz="180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N</a:t>
                      </a:r>
                      <a:endParaRPr lang="en-US" sz="1800" b="1" i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A.U. </a:t>
                      </a:r>
                      <a:endParaRPr lang="en-US" sz="180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% Pass</a:t>
                      </a:r>
                      <a:endParaRPr lang="en-US" sz="1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i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Mich. </a:t>
                      </a:r>
                      <a:endParaRPr lang="en-US" sz="180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N</a:t>
                      </a:r>
                      <a:r>
                        <a:rPr lang="en-US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 </a:t>
                      </a:r>
                      <a:endParaRPr lang="en-US" sz="1800" b="1" i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Mich.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% Pass</a:t>
                      </a:r>
                      <a:endParaRPr lang="en-US" sz="1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 anchor="ctr"/>
                </a:tc>
              </a:tr>
              <a:tr h="4547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Biology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3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504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85.1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</a:tr>
              <a:tr h="4547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Commun</a:t>
                      </a:r>
                      <a:r>
                        <a:rPr lang="en-US" sz="2800" baseline="0" dirty="0" smtClean="0">
                          <a:effectLst/>
                          <a:latin typeface="Segoe Print" panose="02000600000000000000" pitchFamily="2" charset="0"/>
                        </a:rPr>
                        <a:t>ication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2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26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53.8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</a:tr>
              <a:tr h="4547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English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11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81.8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2,042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88.1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</a:tr>
              <a:tr h="4501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ESL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7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516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91.7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</a:tr>
              <a:tr h="4547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History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3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1,631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87.2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</a:tr>
              <a:tr h="4547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effectLst/>
                          <a:latin typeface="Segoe Print" panose="02000600000000000000" pitchFamily="2" charset="0"/>
                        </a:rPr>
                        <a:t>Int</a:t>
                      </a: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 Science, El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2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1,345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69.6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</a:tr>
              <a:tr h="4547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effectLst/>
                          <a:latin typeface="Segoe Print" panose="02000600000000000000" pitchFamily="2" charset="0"/>
                        </a:rPr>
                        <a:t>Int</a:t>
                      </a: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 Science, Sec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3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298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88.3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</a:tr>
              <a:tr h="4547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Language Arts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11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90.9</a:t>
                      </a:r>
                      <a:endParaRPr lang="en-US" sz="2800" b="1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2,765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78.0</a:t>
                      </a:r>
                      <a:endParaRPr lang="en-US" sz="2800" b="1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</a:tr>
            </a:tbl>
          </a:graphicData>
        </a:graphic>
      </p:graphicFrame>
      <p:sp>
        <p:nvSpPr>
          <p:cNvPr id="3" name="Freeform 2"/>
          <p:cNvSpPr/>
          <p:nvPr/>
        </p:nvSpPr>
        <p:spPr>
          <a:xfrm>
            <a:off x="327546" y="2756848"/>
            <a:ext cx="8611738" cy="777922"/>
          </a:xfrm>
          <a:custGeom>
            <a:avLst/>
            <a:gdLst>
              <a:gd name="connsiteX0" fmla="*/ 27296 w 8611738"/>
              <a:gd name="connsiteY0" fmla="*/ 423080 h 777922"/>
              <a:gd name="connsiteX1" fmla="*/ 54591 w 8611738"/>
              <a:gd name="connsiteY1" fmla="*/ 354842 h 777922"/>
              <a:gd name="connsiteX2" fmla="*/ 81887 w 8611738"/>
              <a:gd name="connsiteY2" fmla="*/ 313898 h 777922"/>
              <a:gd name="connsiteX3" fmla="*/ 95535 w 8611738"/>
              <a:gd name="connsiteY3" fmla="*/ 272955 h 777922"/>
              <a:gd name="connsiteX4" fmla="*/ 136478 w 8611738"/>
              <a:gd name="connsiteY4" fmla="*/ 245659 h 777922"/>
              <a:gd name="connsiteX5" fmla="*/ 177421 w 8611738"/>
              <a:gd name="connsiteY5" fmla="*/ 204716 h 777922"/>
              <a:gd name="connsiteX6" fmla="*/ 259308 w 8611738"/>
              <a:gd name="connsiteY6" fmla="*/ 150125 h 777922"/>
              <a:gd name="connsiteX7" fmla="*/ 341194 w 8611738"/>
              <a:gd name="connsiteY7" fmla="*/ 122830 h 777922"/>
              <a:gd name="connsiteX8" fmla="*/ 382138 w 8611738"/>
              <a:gd name="connsiteY8" fmla="*/ 95534 h 777922"/>
              <a:gd name="connsiteX9" fmla="*/ 450376 w 8611738"/>
              <a:gd name="connsiteY9" fmla="*/ 81886 h 777922"/>
              <a:gd name="connsiteX10" fmla="*/ 491320 w 8611738"/>
              <a:gd name="connsiteY10" fmla="*/ 68239 h 777922"/>
              <a:gd name="connsiteX11" fmla="*/ 559558 w 8611738"/>
              <a:gd name="connsiteY11" fmla="*/ 54591 h 777922"/>
              <a:gd name="connsiteX12" fmla="*/ 668741 w 8611738"/>
              <a:gd name="connsiteY12" fmla="*/ 27295 h 777922"/>
              <a:gd name="connsiteX13" fmla="*/ 791570 w 8611738"/>
              <a:gd name="connsiteY13" fmla="*/ 13648 h 777922"/>
              <a:gd name="connsiteX14" fmla="*/ 873457 w 8611738"/>
              <a:gd name="connsiteY14" fmla="*/ 0 h 777922"/>
              <a:gd name="connsiteX15" fmla="*/ 1651379 w 8611738"/>
              <a:gd name="connsiteY15" fmla="*/ 13648 h 777922"/>
              <a:gd name="connsiteX16" fmla="*/ 1705970 w 8611738"/>
              <a:gd name="connsiteY16" fmla="*/ 27295 h 777922"/>
              <a:gd name="connsiteX17" fmla="*/ 1828800 w 8611738"/>
              <a:gd name="connsiteY17" fmla="*/ 40943 h 777922"/>
              <a:gd name="connsiteX18" fmla="*/ 2060812 w 8611738"/>
              <a:gd name="connsiteY18" fmla="*/ 54591 h 777922"/>
              <a:gd name="connsiteX19" fmla="*/ 2169994 w 8611738"/>
              <a:gd name="connsiteY19" fmla="*/ 68239 h 777922"/>
              <a:gd name="connsiteX20" fmla="*/ 2265529 w 8611738"/>
              <a:gd name="connsiteY20" fmla="*/ 81886 h 777922"/>
              <a:gd name="connsiteX21" fmla="*/ 2702257 w 8611738"/>
              <a:gd name="connsiteY21" fmla="*/ 95534 h 777922"/>
              <a:gd name="connsiteX22" fmla="*/ 3248167 w 8611738"/>
              <a:gd name="connsiteY22" fmla="*/ 81886 h 777922"/>
              <a:gd name="connsiteX23" fmla="*/ 3370997 w 8611738"/>
              <a:gd name="connsiteY23" fmla="*/ 54591 h 777922"/>
              <a:gd name="connsiteX24" fmla="*/ 3466532 w 8611738"/>
              <a:gd name="connsiteY24" fmla="*/ 40943 h 777922"/>
              <a:gd name="connsiteX25" fmla="*/ 3725839 w 8611738"/>
              <a:gd name="connsiteY25" fmla="*/ 27295 h 777922"/>
              <a:gd name="connsiteX26" fmla="*/ 4121624 w 8611738"/>
              <a:gd name="connsiteY26" fmla="*/ 0 h 777922"/>
              <a:gd name="connsiteX27" fmla="*/ 5172502 w 8611738"/>
              <a:gd name="connsiteY27" fmla="*/ 13648 h 777922"/>
              <a:gd name="connsiteX28" fmla="*/ 5540991 w 8611738"/>
              <a:gd name="connsiteY28" fmla="*/ 40943 h 777922"/>
              <a:gd name="connsiteX29" fmla="*/ 6032311 w 8611738"/>
              <a:gd name="connsiteY29" fmla="*/ 54591 h 777922"/>
              <a:gd name="connsiteX30" fmla="*/ 6810233 w 8611738"/>
              <a:gd name="connsiteY30" fmla="*/ 54591 h 777922"/>
              <a:gd name="connsiteX31" fmla="*/ 6892120 w 8611738"/>
              <a:gd name="connsiteY31" fmla="*/ 40943 h 777922"/>
              <a:gd name="connsiteX32" fmla="*/ 7328848 w 8611738"/>
              <a:gd name="connsiteY32" fmla="*/ 27295 h 777922"/>
              <a:gd name="connsiteX33" fmla="*/ 8134066 w 8611738"/>
              <a:gd name="connsiteY33" fmla="*/ 40943 h 777922"/>
              <a:gd name="connsiteX34" fmla="*/ 8284191 w 8611738"/>
              <a:gd name="connsiteY34" fmla="*/ 54591 h 777922"/>
              <a:gd name="connsiteX35" fmla="*/ 8420669 w 8611738"/>
              <a:gd name="connsiteY35" fmla="*/ 81886 h 777922"/>
              <a:gd name="connsiteX36" fmla="*/ 8461612 w 8611738"/>
              <a:gd name="connsiteY36" fmla="*/ 109182 h 777922"/>
              <a:gd name="connsiteX37" fmla="*/ 8516203 w 8611738"/>
              <a:gd name="connsiteY37" fmla="*/ 136477 h 777922"/>
              <a:gd name="connsiteX38" fmla="*/ 8557147 w 8611738"/>
              <a:gd name="connsiteY38" fmla="*/ 177421 h 777922"/>
              <a:gd name="connsiteX39" fmla="*/ 8584442 w 8611738"/>
              <a:gd name="connsiteY39" fmla="*/ 218364 h 777922"/>
              <a:gd name="connsiteX40" fmla="*/ 8611738 w 8611738"/>
              <a:gd name="connsiteY40" fmla="*/ 300251 h 777922"/>
              <a:gd name="connsiteX41" fmla="*/ 8570794 w 8611738"/>
              <a:gd name="connsiteY41" fmla="*/ 464024 h 777922"/>
              <a:gd name="connsiteX42" fmla="*/ 8516203 w 8611738"/>
              <a:gd name="connsiteY42" fmla="*/ 545910 h 777922"/>
              <a:gd name="connsiteX43" fmla="*/ 8420669 w 8611738"/>
              <a:gd name="connsiteY43" fmla="*/ 600501 h 777922"/>
              <a:gd name="connsiteX44" fmla="*/ 8338782 w 8611738"/>
              <a:gd name="connsiteY44" fmla="*/ 627797 h 777922"/>
              <a:gd name="connsiteX45" fmla="*/ 8243248 w 8611738"/>
              <a:gd name="connsiteY45" fmla="*/ 655092 h 777922"/>
              <a:gd name="connsiteX46" fmla="*/ 7369791 w 8611738"/>
              <a:gd name="connsiteY46" fmla="*/ 668740 h 777922"/>
              <a:gd name="connsiteX47" fmla="*/ 7301553 w 8611738"/>
              <a:gd name="connsiteY47" fmla="*/ 682388 h 777922"/>
              <a:gd name="connsiteX48" fmla="*/ 7042245 w 8611738"/>
              <a:gd name="connsiteY48" fmla="*/ 709683 h 777922"/>
              <a:gd name="connsiteX49" fmla="*/ 6864824 w 8611738"/>
              <a:gd name="connsiteY49" fmla="*/ 750627 h 777922"/>
              <a:gd name="connsiteX50" fmla="*/ 6564573 w 8611738"/>
              <a:gd name="connsiteY50" fmla="*/ 764274 h 777922"/>
              <a:gd name="connsiteX51" fmla="*/ 6400800 w 8611738"/>
              <a:gd name="connsiteY51" fmla="*/ 777922 h 777922"/>
              <a:gd name="connsiteX52" fmla="*/ 5213445 w 8611738"/>
              <a:gd name="connsiteY52" fmla="*/ 764274 h 777922"/>
              <a:gd name="connsiteX53" fmla="*/ 5076967 w 8611738"/>
              <a:gd name="connsiteY53" fmla="*/ 736979 h 777922"/>
              <a:gd name="connsiteX54" fmla="*/ 4735773 w 8611738"/>
              <a:gd name="connsiteY54" fmla="*/ 723331 h 777922"/>
              <a:gd name="connsiteX55" fmla="*/ 3998794 w 8611738"/>
              <a:gd name="connsiteY55" fmla="*/ 696036 h 777922"/>
              <a:gd name="connsiteX56" fmla="*/ 2210938 w 8611738"/>
              <a:gd name="connsiteY56" fmla="*/ 668740 h 777922"/>
              <a:gd name="connsiteX57" fmla="*/ 2101755 w 8611738"/>
              <a:gd name="connsiteY57" fmla="*/ 655092 h 777922"/>
              <a:gd name="connsiteX58" fmla="*/ 1828800 w 8611738"/>
              <a:gd name="connsiteY58" fmla="*/ 641445 h 777922"/>
              <a:gd name="connsiteX59" fmla="*/ 1583141 w 8611738"/>
              <a:gd name="connsiteY59" fmla="*/ 614149 h 777922"/>
              <a:gd name="connsiteX60" fmla="*/ 1433015 w 8611738"/>
              <a:gd name="connsiteY60" fmla="*/ 600501 h 777922"/>
              <a:gd name="connsiteX61" fmla="*/ 1392072 w 8611738"/>
              <a:gd name="connsiteY61" fmla="*/ 586853 h 777922"/>
              <a:gd name="connsiteX62" fmla="*/ 1105469 w 8611738"/>
              <a:gd name="connsiteY62" fmla="*/ 559558 h 777922"/>
              <a:gd name="connsiteX63" fmla="*/ 641445 w 8611738"/>
              <a:gd name="connsiteY63" fmla="*/ 573206 h 777922"/>
              <a:gd name="connsiteX64" fmla="*/ 532263 w 8611738"/>
              <a:gd name="connsiteY64" fmla="*/ 600501 h 777922"/>
              <a:gd name="connsiteX65" fmla="*/ 272955 w 8611738"/>
              <a:gd name="connsiteY65" fmla="*/ 614149 h 777922"/>
              <a:gd name="connsiteX66" fmla="*/ 54591 w 8611738"/>
              <a:gd name="connsiteY66" fmla="*/ 600501 h 777922"/>
              <a:gd name="connsiteX67" fmla="*/ 13648 w 8611738"/>
              <a:gd name="connsiteY67" fmla="*/ 586853 h 777922"/>
              <a:gd name="connsiteX68" fmla="*/ 0 w 8611738"/>
              <a:gd name="connsiteY68" fmla="*/ 518615 h 777922"/>
              <a:gd name="connsiteX69" fmla="*/ 40944 w 8611738"/>
              <a:gd name="connsiteY69" fmla="*/ 354842 h 777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8611738" h="777922">
                <a:moveTo>
                  <a:pt x="27296" y="423080"/>
                </a:moveTo>
                <a:cubicBezTo>
                  <a:pt x="36394" y="400334"/>
                  <a:pt x="43635" y="376754"/>
                  <a:pt x="54591" y="354842"/>
                </a:cubicBezTo>
                <a:cubicBezTo>
                  <a:pt x="61927" y="340171"/>
                  <a:pt x="74551" y="328569"/>
                  <a:pt x="81887" y="313898"/>
                </a:cubicBezTo>
                <a:cubicBezTo>
                  <a:pt x="88321" y="301031"/>
                  <a:pt x="86548" y="284189"/>
                  <a:pt x="95535" y="272955"/>
                </a:cubicBezTo>
                <a:cubicBezTo>
                  <a:pt x="105782" y="260147"/>
                  <a:pt x="123877" y="256160"/>
                  <a:pt x="136478" y="245659"/>
                </a:cubicBezTo>
                <a:cubicBezTo>
                  <a:pt x="151305" y="233303"/>
                  <a:pt x="162186" y="216565"/>
                  <a:pt x="177421" y="204716"/>
                </a:cubicBezTo>
                <a:cubicBezTo>
                  <a:pt x="203316" y="184576"/>
                  <a:pt x="232012" y="168322"/>
                  <a:pt x="259308" y="150125"/>
                </a:cubicBezTo>
                <a:cubicBezTo>
                  <a:pt x="283248" y="134165"/>
                  <a:pt x="341194" y="122830"/>
                  <a:pt x="341194" y="122830"/>
                </a:cubicBezTo>
                <a:cubicBezTo>
                  <a:pt x="354842" y="113731"/>
                  <a:pt x="366780" y="101294"/>
                  <a:pt x="382138" y="95534"/>
                </a:cubicBezTo>
                <a:cubicBezTo>
                  <a:pt x="403857" y="87389"/>
                  <a:pt x="427872" y="87512"/>
                  <a:pt x="450376" y="81886"/>
                </a:cubicBezTo>
                <a:cubicBezTo>
                  <a:pt x="464333" y="78397"/>
                  <a:pt x="477363" y="71728"/>
                  <a:pt x="491320" y="68239"/>
                </a:cubicBezTo>
                <a:cubicBezTo>
                  <a:pt x="513824" y="62613"/>
                  <a:pt x="537054" y="60217"/>
                  <a:pt x="559558" y="54591"/>
                </a:cubicBezTo>
                <a:cubicBezTo>
                  <a:pt x="644226" y="33424"/>
                  <a:pt x="551377" y="44061"/>
                  <a:pt x="668741" y="27295"/>
                </a:cubicBezTo>
                <a:cubicBezTo>
                  <a:pt x="709522" y="21469"/>
                  <a:pt x="750736" y="19092"/>
                  <a:pt x="791570" y="13648"/>
                </a:cubicBezTo>
                <a:cubicBezTo>
                  <a:pt x="818999" y="9991"/>
                  <a:pt x="846161" y="4549"/>
                  <a:pt x="873457" y="0"/>
                </a:cubicBezTo>
                <a:lnTo>
                  <a:pt x="1651379" y="13648"/>
                </a:lnTo>
                <a:cubicBezTo>
                  <a:pt x="1670126" y="14263"/>
                  <a:pt x="1687431" y="24443"/>
                  <a:pt x="1705970" y="27295"/>
                </a:cubicBezTo>
                <a:cubicBezTo>
                  <a:pt x="1746686" y="33559"/>
                  <a:pt x="1787726" y="37783"/>
                  <a:pt x="1828800" y="40943"/>
                </a:cubicBezTo>
                <a:cubicBezTo>
                  <a:pt x="1906043" y="46885"/>
                  <a:pt x="1983475" y="50042"/>
                  <a:pt x="2060812" y="54591"/>
                </a:cubicBezTo>
                <a:lnTo>
                  <a:pt x="2169994" y="68239"/>
                </a:lnTo>
                <a:cubicBezTo>
                  <a:pt x="2201880" y="72490"/>
                  <a:pt x="2233403" y="80239"/>
                  <a:pt x="2265529" y="81886"/>
                </a:cubicBezTo>
                <a:cubicBezTo>
                  <a:pt x="2410985" y="89345"/>
                  <a:pt x="2556681" y="90985"/>
                  <a:pt x="2702257" y="95534"/>
                </a:cubicBezTo>
                <a:lnTo>
                  <a:pt x="3248167" y="81886"/>
                </a:lnTo>
                <a:cubicBezTo>
                  <a:pt x="3284032" y="80292"/>
                  <a:pt x="3334953" y="61145"/>
                  <a:pt x="3370997" y="54591"/>
                </a:cubicBezTo>
                <a:cubicBezTo>
                  <a:pt x="3402646" y="48836"/>
                  <a:pt x="3434458" y="43410"/>
                  <a:pt x="3466532" y="40943"/>
                </a:cubicBezTo>
                <a:cubicBezTo>
                  <a:pt x="3552832" y="34304"/>
                  <a:pt x="3639417" y="32096"/>
                  <a:pt x="3725839" y="27295"/>
                </a:cubicBezTo>
                <a:cubicBezTo>
                  <a:pt x="3978834" y="13240"/>
                  <a:pt x="3904479" y="18096"/>
                  <a:pt x="4121624" y="0"/>
                </a:cubicBezTo>
                <a:lnTo>
                  <a:pt x="5172502" y="13648"/>
                </a:lnTo>
                <a:cubicBezTo>
                  <a:pt x="6195691" y="35188"/>
                  <a:pt x="4966754" y="15421"/>
                  <a:pt x="5540991" y="40943"/>
                </a:cubicBezTo>
                <a:cubicBezTo>
                  <a:pt x="5704666" y="48218"/>
                  <a:pt x="5868538" y="50042"/>
                  <a:pt x="6032311" y="54591"/>
                </a:cubicBezTo>
                <a:cubicBezTo>
                  <a:pt x="6357853" y="90763"/>
                  <a:pt x="6190110" y="77559"/>
                  <a:pt x="6810233" y="54591"/>
                </a:cubicBezTo>
                <a:cubicBezTo>
                  <a:pt x="6837886" y="53567"/>
                  <a:pt x="6864486" y="42397"/>
                  <a:pt x="6892120" y="40943"/>
                </a:cubicBezTo>
                <a:cubicBezTo>
                  <a:pt x="7037566" y="33288"/>
                  <a:pt x="7183272" y="31844"/>
                  <a:pt x="7328848" y="27295"/>
                </a:cubicBezTo>
                <a:lnTo>
                  <a:pt x="8134066" y="40943"/>
                </a:lnTo>
                <a:cubicBezTo>
                  <a:pt x="8184294" y="42378"/>
                  <a:pt x="8234448" y="47485"/>
                  <a:pt x="8284191" y="54591"/>
                </a:cubicBezTo>
                <a:cubicBezTo>
                  <a:pt x="8330118" y="61152"/>
                  <a:pt x="8420669" y="81886"/>
                  <a:pt x="8420669" y="81886"/>
                </a:cubicBezTo>
                <a:cubicBezTo>
                  <a:pt x="8434317" y="90985"/>
                  <a:pt x="8447371" y="101044"/>
                  <a:pt x="8461612" y="109182"/>
                </a:cubicBezTo>
                <a:cubicBezTo>
                  <a:pt x="8479276" y="119276"/>
                  <a:pt x="8499648" y="124652"/>
                  <a:pt x="8516203" y="136477"/>
                </a:cubicBezTo>
                <a:cubicBezTo>
                  <a:pt x="8531909" y="147696"/>
                  <a:pt x="8544791" y="162593"/>
                  <a:pt x="8557147" y="177421"/>
                </a:cubicBezTo>
                <a:cubicBezTo>
                  <a:pt x="8567648" y="190022"/>
                  <a:pt x="8577780" y="203375"/>
                  <a:pt x="8584442" y="218364"/>
                </a:cubicBezTo>
                <a:cubicBezTo>
                  <a:pt x="8596127" y="244656"/>
                  <a:pt x="8611738" y="300251"/>
                  <a:pt x="8611738" y="300251"/>
                </a:cubicBezTo>
                <a:cubicBezTo>
                  <a:pt x="8593360" y="410518"/>
                  <a:pt x="8606841" y="355885"/>
                  <a:pt x="8570794" y="464024"/>
                </a:cubicBezTo>
                <a:cubicBezTo>
                  <a:pt x="8560420" y="495145"/>
                  <a:pt x="8534400" y="518615"/>
                  <a:pt x="8516203" y="545910"/>
                </a:cubicBezTo>
                <a:cubicBezTo>
                  <a:pt x="8507249" y="559341"/>
                  <a:pt x="8429258" y="597066"/>
                  <a:pt x="8420669" y="600501"/>
                </a:cubicBezTo>
                <a:cubicBezTo>
                  <a:pt x="8393955" y="611187"/>
                  <a:pt x="8366078" y="618698"/>
                  <a:pt x="8338782" y="627797"/>
                </a:cubicBezTo>
                <a:cubicBezTo>
                  <a:pt x="8318199" y="634658"/>
                  <a:pt x="8262048" y="654539"/>
                  <a:pt x="8243248" y="655092"/>
                </a:cubicBezTo>
                <a:cubicBezTo>
                  <a:pt x="7952186" y="663652"/>
                  <a:pt x="7660943" y="664191"/>
                  <a:pt x="7369791" y="668740"/>
                </a:cubicBezTo>
                <a:cubicBezTo>
                  <a:pt x="7347045" y="673289"/>
                  <a:pt x="7324516" y="679107"/>
                  <a:pt x="7301553" y="682388"/>
                </a:cubicBezTo>
                <a:cubicBezTo>
                  <a:pt x="7257906" y="688623"/>
                  <a:pt x="7081404" y="705767"/>
                  <a:pt x="7042245" y="709683"/>
                </a:cubicBezTo>
                <a:cubicBezTo>
                  <a:pt x="6998641" y="720584"/>
                  <a:pt x="6890411" y="748151"/>
                  <a:pt x="6864824" y="750627"/>
                </a:cubicBezTo>
                <a:cubicBezTo>
                  <a:pt x="6765103" y="760277"/>
                  <a:pt x="6664587" y="758391"/>
                  <a:pt x="6564573" y="764274"/>
                </a:cubicBezTo>
                <a:cubicBezTo>
                  <a:pt x="6509887" y="767491"/>
                  <a:pt x="6455391" y="773373"/>
                  <a:pt x="6400800" y="777922"/>
                </a:cubicBezTo>
                <a:lnTo>
                  <a:pt x="5213445" y="764274"/>
                </a:lnTo>
                <a:cubicBezTo>
                  <a:pt x="5167074" y="762840"/>
                  <a:pt x="5123191" y="740941"/>
                  <a:pt x="5076967" y="736979"/>
                </a:cubicBezTo>
                <a:cubicBezTo>
                  <a:pt x="4963561" y="727259"/>
                  <a:pt x="4849525" y="727322"/>
                  <a:pt x="4735773" y="723331"/>
                </a:cubicBezTo>
                <a:cubicBezTo>
                  <a:pt x="4000099" y="697517"/>
                  <a:pt x="4581297" y="722512"/>
                  <a:pt x="3998794" y="696036"/>
                </a:cubicBezTo>
                <a:cubicBezTo>
                  <a:pt x="3302494" y="626405"/>
                  <a:pt x="4053437" y="697306"/>
                  <a:pt x="2210938" y="668740"/>
                </a:cubicBezTo>
                <a:cubicBezTo>
                  <a:pt x="2174265" y="668171"/>
                  <a:pt x="2138339" y="657705"/>
                  <a:pt x="2101755" y="655092"/>
                </a:cubicBezTo>
                <a:cubicBezTo>
                  <a:pt x="2010888" y="648602"/>
                  <a:pt x="1919710" y="647310"/>
                  <a:pt x="1828800" y="641445"/>
                </a:cubicBezTo>
                <a:cubicBezTo>
                  <a:pt x="1595219" y="626375"/>
                  <a:pt x="1761337" y="633949"/>
                  <a:pt x="1583141" y="614149"/>
                </a:cubicBezTo>
                <a:cubicBezTo>
                  <a:pt x="1533200" y="608600"/>
                  <a:pt x="1483057" y="605050"/>
                  <a:pt x="1433015" y="600501"/>
                </a:cubicBezTo>
                <a:cubicBezTo>
                  <a:pt x="1419367" y="595952"/>
                  <a:pt x="1406179" y="589674"/>
                  <a:pt x="1392072" y="586853"/>
                </a:cubicBezTo>
                <a:cubicBezTo>
                  <a:pt x="1303889" y="569217"/>
                  <a:pt x="1188564" y="565493"/>
                  <a:pt x="1105469" y="559558"/>
                </a:cubicBezTo>
                <a:cubicBezTo>
                  <a:pt x="950794" y="564107"/>
                  <a:pt x="795793" y="562181"/>
                  <a:pt x="641445" y="573206"/>
                </a:cubicBezTo>
                <a:cubicBezTo>
                  <a:pt x="604026" y="575879"/>
                  <a:pt x="569725" y="598529"/>
                  <a:pt x="532263" y="600501"/>
                </a:cubicBezTo>
                <a:lnTo>
                  <a:pt x="272955" y="614149"/>
                </a:lnTo>
                <a:cubicBezTo>
                  <a:pt x="200167" y="609600"/>
                  <a:pt x="127120" y="608136"/>
                  <a:pt x="54591" y="600501"/>
                </a:cubicBezTo>
                <a:cubicBezTo>
                  <a:pt x="40284" y="598995"/>
                  <a:pt x="21628" y="598823"/>
                  <a:pt x="13648" y="586853"/>
                </a:cubicBezTo>
                <a:cubicBezTo>
                  <a:pt x="781" y="567552"/>
                  <a:pt x="4549" y="541361"/>
                  <a:pt x="0" y="518615"/>
                </a:cubicBezTo>
                <a:cubicBezTo>
                  <a:pt x="14928" y="369334"/>
                  <a:pt x="-18681" y="414465"/>
                  <a:pt x="40944" y="354842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242763" y="5540991"/>
            <a:ext cx="8641930" cy="777922"/>
          </a:xfrm>
          <a:custGeom>
            <a:avLst/>
            <a:gdLst>
              <a:gd name="connsiteX0" fmla="*/ 2897 w 8641930"/>
              <a:gd name="connsiteY0" fmla="*/ 68239 h 777922"/>
              <a:gd name="connsiteX1" fmla="*/ 139374 w 8641930"/>
              <a:gd name="connsiteY1" fmla="*/ 40943 h 777922"/>
              <a:gd name="connsiteX2" fmla="*/ 207613 w 8641930"/>
              <a:gd name="connsiteY2" fmla="*/ 27296 h 777922"/>
              <a:gd name="connsiteX3" fmla="*/ 398682 w 8641930"/>
              <a:gd name="connsiteY3" fmla="*/ 13648 h 777922"/>
              <a:gd name="connsiteX4" fmla="*/ 1449559 w 8641930"/>
              <a:gd name="connsiteY4" fmla="*/ 27296 h 777922"/>
              <a:gd name="connsiteX5" fmla="*/ 1613333 w 8641930"/>
              <a:gd name="connsiteY5" fmla="*/ 40943 h 777922"/>
              <a:gd name="connsiteX6" fmla="*/ 2568676 w 8641930"/>
              <a:gd name="connsiteY6" fmla="*/ 27296 h 777922"/>
              <a:gd name="connsiteX7" fmla="*/ 2677858 w 8641930"/>
              <a:gd name="connsiteY7" fmla="*/ 13648 h 777922"/>
              <a:gd name="connsiteX8" fmla="*/ 3865213 w 8641930"/>
              <a:gd name="connsiteY8" fmla="*/ 40943 h 777922"/>
              <a:gd name="connsiteX9" fmla="*/ 4220055 w 8641930"/>
              <a:gd name="connsiteY9" fmla="*/ 68239 h 777922"/>
              <a:gd name="connsiteX10" fmla="*/ 4479362 w 8641930"/>
              <a:gd name="connsiteY10" fmla="*/ 109182 h 777922"/>
              <a:gd name="connsiteX11" fmla="*/ 4697727 w 8641930"/>
              <a:gd name="connsiteY11" fmla="*/ 136478 h 777922"/>
              <a:gd name="connsiteX12" fmla="*/ 5243637 w 8641930"/>
              <a:gd name="connsiteY12" fmla="*/ 150125 h 777922"/>
              <a:gd name="connsiteX13" fmla="*/ 5898730 w 8641930"/>
              <a:gd name="connsiteY13" fmla="*/ 150125 h 777922"/>
              <a:gd name="connsiteX14" fmla="*/ 6048855 w 8641930"/>
              <a:gd name="connsiteY14" fmla="*/ 136478 h 777922"/>
              <a:gd name="connsiteX15" fmla="*/ 6130741 w 8641930"/>
              <a:gd name="connsiteY15" fmla="*/ 122830 h 777922"/>
              <a:gd name="connsiteX16" fmla="*/ 7072437 w 8641930"/>
              <a:gd name="connsiteY16" fmla="*/ 81887 h 777922"/>
              <a:gd name="connsiteX17" fmla="*/ 7399983 w 8641930"/>
              <a:gd name="connsiteY17" fmla="*/ 54591 h 777922"/>
              <a:gd name="connsiteX18" fmla="*/ 7522813 w 8641930"/>
              <a:gd name="connsiteY18" fmla="*/ 40943 h 777922"/>
              <a:gd name="connsiteX19" fmla="*/ 7836712 w 8641930"/>
              <a:gd name="connsiteY19" fmla="*/ 13648 h 777922"/>
              <a:gd name="connsiteX20" fmla="*/ 7904950 w 8641930"/>
              <a:gd name="connsiteY20" fmla="*/ 0 h 777922"/>
              <a:gd name="connsiteX21" fmla="*/ 8300736 w 8641930"/>
              <a:gd name="connsiteY21" fmla="*/ 27296 h 777922"/>
              <a:gd name="connsiteX22" fmla="*/ 8341679 w 8641930"/>
              <a:gd name="connsiteY22" fmla="*/ 40943 h 777922"/>
              <a:gd name="connsiteX23" fmla="*/ 8450861 w 8641930"/>
              <a:gd name="connsiteY23" fmla="*/ 68239 h 777922"/>
              <a:gd name="connsiteX24" fmla="*/ 8532747 w 8641930"/>
              <a:gd name="connsiteY24" fmla="*/ 122830 h 777922"/>
              <a:gd name="connsiteX25" fmla="*/ 8573691 w 8641930"/>
              <a:gd name="connsiteY25" fmla="*/ 150125 h 777922"/>
              <a:gd name="connsiteX26" fmla="*/ 8614634 w 8641930"/>
              <a:gd name="connsiteY26" fmla="*/ 232012 h 777922"/>
              <a:gd name="connsiteX27" fmla="*/ 8641930 w 8641930"/>
              <a:gd name="connsiteY27" fmla="*/ 272955 h 777922"/>
              <a:gd name="connsiteX28" fmla="*/ 8628282 w 8641930"/>
              <a:gd name="connsiteY28" fmla="*/ 464024 h 777922"/>
              <a:gd name="connsiteX29" fmla="*/ 8587338 w 8641930"/>
              <a:gd name="connsiteY29" fmla="*/ 491319 h 777922"/>
              <a:gd name="connsiteX30" fmla="*/ 8491804 w 8641930"/>
              <a:gd name="connsiteY30" fmla="*/ 518615 h 777922"/>
              <a:gd name="connsiteX31" fmla="*/ 8246144 w 8641930"/>
              <a:gd name="connsiteY31" fmla="*/ 532263 h 777922"/>
              <a:gd name="connsiteX32" fmla="*/ 8014133 w 8641930"/>
              <a:gd name="connsiteY32" fmla="*/ 559558 h 777922"/>
              <a:gd name="connsiteX33" fmla="*/ 7973189 w 8641930"/>
              <a:gd name="connsiteY33" fmla="*/ 573206 h 777922"/>
              <a:gd name="connsiteX34" fmla="*/ 7918598 w 8641930"/>
              <a:gd name="connsiteY34" fmla="*/ 600502 h 777922"/>
              <a:gd name="connsiteX35" fmla="*/ 7864007 w 8641930"/>
              <a:gd name="connsiteY35" fmla="*/ 614149 h 777922"/>
              <a:gd name="connsiteX36" fmla="*/ 7823064 w 8641930"/>
              <a:gd name="connsiteY36" fmla="*/ 627797 h 777922"/>
              <a:gd name="connsiteX37" fmla="*/ 7768473 w 8641930"/>
              <a:gd name="connsiteY37" fmla="*/ 641445 h 777922"/>
              <a:gd name="connsiteX38" fmla="*/ 7618347 w 8641930"/>
              <a:gd name="connsiteY38" fmla="*/ 682388 h 777922"/>
              <a:gd name="connsiteX39" fmla="*/ 7509165 w 8641930"/>
              <a:gd name="connsiteY39" fmla="*/ 709684 h 777922"/>
              <a:gd name="connsiteX40" fmla="*/ 7468222 w 8641930"/>
              <a:gd name="connsiteY40" fmla="*/ 723331 h 777922"/>
              <a:gd name="connsiteX41" fmla="*/ 7236210 w 8641930"/>
              <a:gd name="connsiteY41" fmla="*/ 736979 h 777922"/>
              <a:gd name="connsiteX42" fmla="*/ 6990550 w 8641930"/>
              <a:gd name="connsiteY42" fmla="*/ 764275 h 777922"/>
              <a:gd name="connsiteX43" fmla="*/ 5775900 w 8641930"/>
              <a:gd name="connsiteY43" fmla="*/ 777922 h 777922"/>
              <a:gd name="connsiteX44" fmla="*/ 3742383 w 8641930"/>
              <a:gd name="connsiteY44" fmla="*/ 750627 h 777922"/>
              <a:gd name="connsiteX45" fmla="*/ 3428485 w 8641930"/>
              <a:gd name="connsiteY45" fmla="*/ 723331 h 777922"/>
              <a:gd name="connsiteX46" fmla="*/ 3223768 w 8641930"/>
              <a:gd name="connsiteY46" fmla="*/ 709684 h 777922"/>
              <a:gd name="connsiteX47" fmla="*/ 2664210 w 8641930"/>
              <a:gd name="connsiteY47" fmla="*/ 696036 h 777922"/>
              <a:gd name="connsiteX48" fmla="*/ 2227482 w 8641930"/>
              <a:gd name="connsiteY48" fmla="*/ 668740 h 777922"/>
              <a:gd name="connsiteX49" fmla="*/ 2022765 w 8641930"/>
              <a:gd name="connsiteY49" fmla="*/ 655093 h 777922"/>
              <a:gd name="connsiteX50" fmla="*/ 1667924 w 8641930"/>
              <a:gd name="connsiteY50" fmla="*/ 627797 h 777922"/>
              <a:gd name="connsiteX51" fmla="*/ 1599685 w 8641930"/>
              <a:gd name="connsiteY51" fmla="*/ 614149 h 777922"/>
              <a:gd name="connsiteX52" fmla="*/ 275852 w 8641930"/>
              <a:gd name="connsiteY52" fmla="*/ 586854 h 777922"/>
              <a:gd name="connsiteX53" fmla="*/ 166670 w 8641930"/>
              <a:gd name="connsiteY53" fmla="*/ 573206 h 777922"/>
              <a:gd name="connsiteX54" fmla="*/ 43840 w 8641930"/>
              <a:gd name="connsiteY54" fmla="*/ 545910 h 777922"/>
              <a:gd name="connsiteX55" fmla="*/ 2897 w 8641930"/>
              <a:gd name="connsiteY55" fmla="*/ 504967 h 777922"/>
              <a:gd name="connsiteX56" fmla="*/ 43840 w 8641930"/>
              <a:gd name="connsiteY56" fmla="*/ 259308 h 777922"/>
              <a:gd name="connsiteX57" fmla="*/ 84783 w 8641930"/>
              <a:gd name="connsiteY57" fmla="*/ 232012 h 777922"/>
              <a:gd name="connsiteX58" fmla="*/ 125727 w 8641930"/>
              <a:gd name="connsiteY58" fmla="*/ 191069 h 777922"/>
              <a:gd name="connsiteX59" fmla="*/ 153022 w 8641930"/>
              <a:gd name="connsiteY59" fmla="*/ 150125 h 777922"/>
              <a:gd name="connsiteX60" fmla="*/ 193965 w 8641930"/>
              <a:gd name="connsiteY60" fmla="*/ 109182 h 777922"/>
              <a:gd name="connsiteX61" fmla="*/ 234909 w 8641930"/>
              <a:gd name="connsiteY61" fmla="*/ 68239 h 777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8641930" h="777922">
                <a:moveTo>
                  <a:pt x="2897" y="68239"/>
                </a:moveTo>
                <a:lnTo>
                  <a:pt x="139374" y="40943"/>
                </a:lnTo>
                <a:cubicBezTo>
                  <a:pt x="162120" y="36394"/>
                  <a:pt x="184475" y="28949"/>
                  <a:pt x="207613" y="27296"/>
                </a:cubicBezTo>
                <a:lnTo>
                  <a:pt x="398682" y="13648"/>
                </a:lnTo>
                <a:lnTo>
                  <a:pt x="1449559" y="27296"/>
                </a:lnTo>
                <a:cubicBezTo>
                  <a:pt x="1504326" y="28527"/>
                  <a:pt x="1558552" y="40943"/>
                  <a:pt x="1613333" y="40943"/>
                </a:cubicBezTo>
                <a:cubicBezTo>
                  <a:pt x="1931813" y="40943"/>
                  <a:pt x="2250228" y="31845"/>
                  <a:pt x="2568676" y="27296"/>
                </a:cubicBezTo>
                <a:cubicBezTo>
                  <a:pt x="2605070" y="22747"/>
                  <a:pt x="2641181" y="13648"/>
                  <a:pt x="2677858" y="13648"/>
                </a:cubicBezTo>
                <a:cubicBezTo>
                  <a:pt x="3559248" y="13648"/>
                  <a:pt x="3385204" y="4021"/>
                  <a:pt x="3865213" y="40943"/>
                </a:cubicBezTo>
                <a:cubicBezTo>
                  <a:pt x="4057504" y="72992"/>
                  <a:pt x="3851828" y="41937"/>
                  <a:pt x="4220055" y="68239"/>
                </a:cubicBezTo>
                <a:cubicBezTo>
                  <a:pt x="4327149" y="75889"/>
                  <a:pt x="4366035" y="92393"/>
                  <a:pt x="4479362" y="109182"/>
                </a:cubicBezTo>
                <a:cubicBezTo>
                  <a:pt x="4551925" y="119932"/>
                  <a:pt x="4624939" y="127379"/>
                  <a:pt x="4697727" y="136478"/>
                </a:cubicBezTo>
                <a:cubicBezTo>
                  <a:pt x="4878348" y="159056"/>
                  <a:pt x="5061667" y="145576"/>
                  <a:pt x="5243637" y="150125"/>
                </a:cubicBezTo>
                <a:cubicBezTo>
                  <a:pt x="5581950" y="168920"/>
                  <a:pt x="5480075" y="170547"/>
                  <a:pt x="5898730" y="150125"/>
                </a:cubicBezTo>
                <a:cubicBezTo>
                  <a:pt x="5948918" y="147677"/>
                  <a:pt x="5998951" y="142349"/>
                  <a:pt x="6048855" y="136478"/>
                </a:cubicBezTo>
                <a:cubicBezTo>
                  <a:pt x="6076337" y="133245"/>
                  <a:pt x="6103103" y="124189"/>
                  <a:pt x="6130741" y="122830"/>
                </a:cubicBezTo>
                <a:cubicBezTo>
                  <a:pt x="7414470" y="59695"/>
                  <a:pt x="6511948" y="121920"/>
                  <a:pt x="7072437" y="81887"/>
                </a:cubicBezTo>
                <a:cubicBezTo>
                  <a:pt x="7236618" y="49050"/>
                  <a:pt x="7076214" y="77718"/>
                  <a:pt x="7399983" y="54591"/>
                </a:cubicBezTo>
                <a:cubicBezTo>
                  <a:pt x="7441074" y="51656"/>
                  <a:pt x="7481773" y="44512"/>
                  <a:pt x="7522813" y="40943"/>
                </a:cubicBezTo>
                <a:cubicBezTo>
                  <a:pt x="7655493" y="29406"/>
                  <a:pt x="7714602" y="31093"/>
                  <a:pt x="7836712" y="13648"/>
                </a:cubicBezTo>
                <a:cubicBezTo>
                  <a:pt x="7859675" y="10367"/>
                  <a:pt x="7882204" y="4549"/>
                  <a:pt x="7904950" y="0"/>
                </a:cubicBezTo>
                <a:cubicBezTo>
                  <a:pt x="7985723" y="4251"/>
                  <a:pt x="8196552" y="11268"/>
                  <a:pt x="8300736" y="27296"/>
                </a:cubicBezTo>
                <a:cubicBezTo>
                  <a:pt x="8314955" y="29483"/>
                  <a:pt x="8327800" y="37158"/>
                  <a:pt x="8341679" y="40943"/>
                </a:cubicBezTo>
                <a:cubicBezTo>
                  <a:pt x="8377871" y="50814"/>
                  <a:pt x="8450861" y="68239"/>
                  <a:pt x="8450861" y="68239"/>
                </a:cubicBezTo>
                <a:lnTo>
                  <a:pt x="8532747" y="122830"/>
                </a:lnTo>
                <a:lnTo>
                  <a:pt x="8573691" y="150125"/>
                </a:lnTo>
                <a:cubicBezTo>
                  <a:pt x="8651925" y="267480"/>
                  <a:pt x="8558122" y="118990"/>
                  <a:pt x="8614634" y="232012"/>
                </a:cubicBezTo>
                <a:cubicBezTo>
                  <a:pt x="8621970" y="246683"/>
                  <a:pt x="8632831" y="259307"/>
                  <a:pt x="8641930" y="272955"/>
                </a:cubicBezTo>
                <a:cubicBezTo>
                  <a:pt x="8637381" y="336645"/>
                  <a:pt x="8643769" y="402079"/>
                  <a:pt x="8628282" y="464024"/>
                </a:cubicBezTo>
                <a:cubicBezTo>
                  <a:pt x="8624304" y="479937"/>
                  <a:pt x="8602009" y="483984"/>
                  <a:pt x="8587338" y="491319"/>
                </a:cubicBezTo>
                <a:cubicBezTo>
                  <a:pt x="8572975" y="498500"/>
                  <a:pt x="8502494" y="517643"/>
                  <a:pt x="8491804" y="518615"/>
                </a:cubicBezTo>
                <a:cubicBezTo>
                  <a:pt x="8410128" y="526040"/>
                  <a:pt x="8327933" y="526205"/>
                  <a:pt x="8246144" y="532263"/>
                </a:cubicBezTo>
                <a:cubicBezTo>
                  <a:pt x="8202682" y="535482"/>
                  <a:pt x="8061073" y="553690"/>
                  <a:pt x="8014133" y="559558"/>
                </a:cubicBezTo>
                <a:cubicBezTo>
                  <a:pt x="8000485" y="564107"/>
                  <a:pt x="7986412" y="567539"/>
                  <a:pt x="7973189" y="573206"/>
                </a:cubicBezTo>
                <a:cubicBezTo>
                  <a:pt x="7954489" y="581220"/>
                  <a:pt x="7937648" y="593358"/>
                  <a:pt x="7918598" y="600502"/>
                </a:cubicBezTo>
                <a:cubicBezTo>
                  <a:pt x="7901035" y="607088"/>
                  <a:pt x="7882042" y="608996"/>
                  <a:pt x="7864007" y="614149"/>
                </a:cubicBezTo>
                <a:cubicBezTo>
                  <a:pt x="7850175" y="618101"/>
                  <a:pt x="7836896" y="623845"/>
                  <a:pt x="7823064" y="627797"/>
                </a:cubicBezTo>
                <a:cubicBezTo>
                  <a:pt x="7805029" y="632950"/>
                  <a:pt x="7786268" y="635514"/>
                  <a:pt x="7768473" y="641445"/>
                </a:cubicBezTo>
                <a:cubicBezTo>
                  <a:pt x="7636970" y="685279"/>
                  <a:pt x="7766837" y="657639"/>
                  <a:pt x="7618347" y="682388"/>
                </a:cubicBezTo>
                <a:cubicBezTo>
                  <a:pt x="7524766" y="713582"/>
                  <a:pt x="7640903" y="676750"/>
                  <a:pt x="7509165" y="709684"/>
                </a:cubicBezTo>
                <a:cubicBezTo>
                  <a:pt x="7495209" y="713173"/>
                  <a:pt x="7482536" y="721900"/>
                  <a:pt x="7468222" y="723331"/>
                </a:cubicBezTo>
                <a:cubicBezTo>
                  <a:pt x="7391135" y="731040"/>
                  <a:pt x="7313547" y="732430"/>
                  <a:pt x="7236210" y="736979"/>
                </a:cubicBezTo>
                <a:cubicBezTo>
                  <a:pt x="7142102" y="752664"/>
                  <a:pt x="7099126" y="762125"/>
                  <a:pt x="6990550" y="764275"/>
                </a:cubicBezTo>
                <a:lnTo>
                  <a:pt x="5775900" y="777922"/>
                </a:lnTo>
                <a:lnTo>
                  <a:pt x="3742383" y="750627"/>
                </a:lnTo>
                <a:cubicBezTo>
                  <a:pt x="3637413" y="747166"/>
                  <a:pt x="3533187" y="731597"/>
                  <a:pt x="3428485" y="723331"/>
                </a:cubicBezTo>
                <a:cubicBezTo>
                  <a:pt x="3360307" y="717949"/>
                  <a:pt x="3292115" y="712125"/>
                  <a:pt x="3223768" y="709684"/>
                </a:cubicBezTo>
                <a:cubicBezTo>
                  <a:pt x="3037312" y="703025"/>
                  <a:pt x="2850729" y="700585"/>
                  <a:pt x="2664210" y="696036"/>
                </a:cubicBezTo>
                <a:cubicBezTo>
                  <a:pt x="2430655" y="666841"/>
                  <a:pt x="2639166" y="689852"/>
                  <a:pt x="2227482" y="668740"/>
                </a:cubicBezTo>
                <a:cubicBezTo>
                  <a:pt x="2159181" y="665237"/>
                  <a:pt x="2091004" y="659642"/>
                  <a:pt x="2022765" y="655093"/>
                </a:cubicBezTo>
                <a:cubicBezTo>
                  <a:pt x="1861263" y="614717"/>
                  <a:pt x="2038804" y="655270"/>
                  <a:pt x="1667924" y="627797"/>
                </a:cubicBezTo>
                <a:cubicBezTo>
                  <a:pt x="1644791" y="626083"/>
                  <a:pt x="1622842" y="615511"/>
                  <a:pt x="1599685" y="614149"/>
                </a:cubicBezTo>
                <a:cubicBezTo>
                  <a:pt x="1283682" y="595561"/>
                  <a:pt x="424241" y="589036"/>
                  <a:pt x="275852" y="586854"/>
                </a:cubicBezTo>
                <a:cubicBezTo>
                  <a:pt x="239458" y="582305"/>
                  <a:pt x="202921" y="578783"/>
                  <a:pt x="166670" y="573206"/>
                </a:cubicBezTo>
                <a:cubicBezTo>
                  <a:pt x="121621" y="566275"/>
                  <a:pt x="87311" y="556778"/>
                  <a:pt x="43840" y="545910"/>
                </a:cubicBezTo>
                <a:cubicBezTo>
                  <a:pt x="30192" y="532262"/>
                  <a:pt x="5152" y="524136"/>
                  <a:pt x="2897" y="504967"/>
                </a:cubicBezTo>
                <a:cubicBezTo>
                  <a:pt x="-2569" y="458504"/>
                  <a:pt x="-5460" y="318468"/>
                  <a:pt x="43840" y="259308"/>
                </a:cubicBezTo>
                <a:cubicBezTo>
                  <a:pt x="54341" y="246707"/>
                  <a:pt x="72182" y="242513"/>
                  <a:pt x="84783" y="232012"/>
                </a:cubicBezTo>
                <a:cubicBezTo>
                  <a:pt x="99610" y="219656"/>
                  <a:pt x="113371" y="205896"/>
                  <a:pt x="125727" y="191069"/>
                </a:cubicBezTo>
                <a:cubicBezTo>
                  <a:pt x="136228" y="178468"/>
                  <a:pt x="142521" y="162726"/>
                  <a:pt x="153022" y="150125"/>
                </a:cubicBezTo>
                <a:cubicBezTo>
                  <a:pt x="165378" y="135298"/>
                  <a:pt x="181609" y="124009"/>
                  <a:pt x="193965" y="109182"/>
                </a:cubicBezTo>
                <a:cubicBezTo>
                  <a:pt x="231239" y="64454"/>
                  <a:pt x="202791" y="68239"/>
                  <a:pt x="234909" y="68239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8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838200"/>
          </a:xfrm>
        </p:spPr>
        <p:txBody>
          <a:bodyPr/>
          <a:lstStyle/>
          <a:p>
            <a:pPr eaLnBrk="1" hangingPunct="1"/>
            <a:r>
              <a:rPr lang="en-US" sz="3600" b="1" i="1" dirty="0">
                <a:solidFill>
                  <a:schemeClr val="tx2"/>
                </a:solidFill>
                <a:latin typeface="Viner Hand ITC" panose="03070502030502020203" pitchFamily="66" charset="0"/>
              </a:rPr>
              <a:t>MTTC Content Area, </a:t>
            </a:r>
            <a:r>
              <a:rPr lang="en-US" sz="3600" b="1" i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2009-2012 (cont’d)</a:t>
            </a:r>
            <a:endParaRPr lang="en-US" sz="3600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9898144"/>
              </p:ext>
            </p:extLst>
          </p:nvPr>
        </p:nvGraphicFramePr>
        <p:xfrm>
          <a:off x="228600" y="914400"/>
          <a:ext cx="8686800" cy="50832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79865"/>
                <a:gridCol w="1105592"/>
                <a:gridCol w="1342506"/>
                <a:gridCol w="157942"/>
                <a:gridCol w="1816330"/>
                <a:gridCol w="1184565"/>
              </a:tblGrid>
              <a:tr h="632963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Segoe Print" panose="02000600000000000000" pitchFamily="2" charset="0"/>
                        </a:rPr>
                        <a:t>Program</a:t>
                      </a:r>
                      <a:endParaRPr lang="en-US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Segoe Print" panose="02000600000000000000" pitchFamily="2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A.U</a:t>
                      </a: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.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N</a:t>
                      </a:r>
                      <a:endParaRPr lang="en-US" sz="1800" b="1" i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A.U. </a:t>
                      </a:r>
                      <a:endParaRPr lang="en-US" sz="180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% Pass</a:t>
                      </a:r>
                      <a:endParaRPr lang="en-US" sz="1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i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Mich. </a:t>
                      </a:r>
                      <a:endParaRPr lang="en-US" sz="180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N</a:t>
                      </a:r>
                      <a:r>
                        <a:rPr lang="en-US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 </a:t>
                      </a:r>
                      <a:endParaRPr lang="en-US" sz="1800" b="1" i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Mich.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% Pass</a:t>
                      </a:r>
                      <a:endParaRPr lang="en-US" sz="1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Math,</a:t>
                      </a:r>
                      <a:r>
                        <a:rPr lang="en-US" sz="2800" baseline="0" dirty="0" smtClean="0">
                          <a:effectLst/>
                          <a:latin typeface="Segoe Print" panose="02000600000000000000" pitchFamily="2" charset="0"/>
                        </a:rPr>
                        <a:t> </a:t>
                      </a: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Elem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5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1,610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86.7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Math,</a:t>
                      </a:r>
                      <a:r>
                        <a:rPr lang="en-US" sz="2800" baseline="0" dirty="0" smtClean="0">
                          <a:effectLst/>
                          <a:latin typeface="Segoe Print" panose="02000600000000000000" pitchFamily="2" charset="0"/>
                        </a:rPr>
                        <a:t> </a:t>
                      </a: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Sec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4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1,118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95.3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Music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7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415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98.6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Physics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2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196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89.8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Social Studies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6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b="1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2,677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73.5</a:t>
                      </a:r>
                      <a:endParaRPr lang="en-US" sz="2800" b="1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Spanish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9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b="1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631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88.7</a:t>
                      </a:r>
                      <a:endParaRPr lang="en-US" sz="2800" b="1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Elem Education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23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effectLst/>
                          <a:latin typeface="Segoe Print" panose="02000600000000000000" pitchFamily="2" charset="0"/>
                        </a:rPr>
                        <a:t>100.0</a:t>
                      </a:r>
                      <a:endParaRPr lang="en-US" sz="2800" b="1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7,618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98.1</a:t>
                      </a:r>
                      <a:endParaRPr lang="en-US" sz="2800" b="1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All Tests</a:t>
                      </a:r>
                      <a:endParaRPr lang="en-US" sz="3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108</a:t>
                      </a:r>
                      <a:endParaRPr lang="en-US" sz="3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89.8</a:t>
                      </a:r>
                      <a:endParaRPr lang="en-US" sz="3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34,556</a:t>
                      </a:r>
                      <a:endParaRPr lang="en-US" sz="30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88.5</a:t>
                      </a:r>
                      <a:endParaRPr lang="en-US" sz="3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315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838200"/>
          </a:xfrm>
        </p:spPr>
        <p:txBody>
          <a:bodyPr/>
          <a:lstStyle/>
          <a:p>
            <a:pPr eaLnBrk="1" hangingPunct="1"/>
            <a:r>
              <a:rPr lang="en-US" sz="3600" b="1" i="1" dirty="0">
                <a:solidFill>
                  <a:schemeClr val="tx2"/>
                </a:solidFill>
                <a:latin typeface="Viner Hand ITC" panose="03070502030502020203" pitchFamily="66" charset="0"/>
              </a:rPr>
              <a:t>MTTC Content Area, </a:t>
            </a:r>
            <a:r>
              <a:rPr lang="en-US" sz="3600" b="1" i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2009-2012 (cont’d)</a:t>
            </a:r>
            <a:endParaRPr lang="en-US" sz="3600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3914300"/>
              </p:ext>
            </p:extLst>
          </p:nvPr>
        </p:nvGraphicFramePr>
        <p:xfrm>
          <a:off x="228600" y="914400"/>
          <a:ext cx="8686800" cy="50832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79865"/>
                <a:gridCol w="1105592"/>
                <a:gridCol w="1342506"/>
                <a:gridCol w="157942"/>
                <a:gridCol w="1816330"/>
                <a:gridCol w="1184565"/>
              </a:tblGrid>
              <a:tr h="632963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Segoe Print" panose="02000600000000000000" pitchFamily="2" charset="0"/>
                        </a:rPr>
                        <a:t>Program</a:t>
                      </a:r>
                      <a:endParaRPr lang="en-US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Segoe Print" panose="02000600000000000000" pitchFamily="2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A.U</a:t>
                      </a: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.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N</a:t>
                      </a:r>
                      <a:endParaRPr lang="en-US" sz="1800" b="1" i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A.U. </a:t>
                      </a:r>
                      <a:endParaRPr lang="en-US" sz="180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% Pass</a:t>
                      </a:r>
                      <a:endParaRPr lang="en-US" sz="1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i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Mich. </a:t>
                      </a:r>
                      <a:endParaRPr lang="en-US" sz="180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N</a:t>
                      </a:r>
                      <a:r>
                        <a:rPr lang="en-US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 </a:t>
                      </a:r>
                      <a:endParaRPr lang="en-US" sz="1800" b="1" i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Mich.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% Pass</a:t>
                      </a:r>
                      <a:endParaRPr lang="en-US" sz="1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Math,</a:t>
                      </a:r>
                      <a:r>
                        <a:rPr lang="en-US" sz="2800" baseline="0" dirty="0" smtClean="0">
                          <a:effectLst/>
                          <a:latin typeface="Segoe Print" panose="02000600000000000000" pitchFamily="2" charset="0"/>
                        </a:rPr>
                        <a:t> </a:t>
                      </a: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Elem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5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1,610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86.7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Math,</a:t>
                      </a:r>
                      <a:r>
                        <a:rPr lang="en-US" sz="2800" baseline="0" dirty="0" smtClean="0">
                          <a:effectLst/>
                          <a:latin typeface="Segoe Print" panose="02000600000000000000" pitchFamily="2" charset="0"/>
                        </a:rPr>
                        <a:t> </a:t>
                      </a: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Sec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4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1,118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95.3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Music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7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415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98.6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Physics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2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196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89.8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Social Studies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6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b="1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2,677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73.5</a:t>
                      </a:r>
                      <a:endParaRPr lang="en-US" sz="2800" b="1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Spanish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9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b="1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631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88.7</a:t>
                      </a:r>
                      <a:endParaRPr lang="en-US" sz="2800" b="1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Elem Education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23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effectLst/>
                          <a:latin typeface="Segoe Print" panose="02000600000000000000" pitchFamily="2" charset="0"/>
                        </a:rPr>
                        <a:t>100.0</a:t>
                      </a:r>
                      <a:endParaRPr lang="en-US" sz="2800" b="1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7,618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98.1</a:t>
                      </a:r>
                      <a:endParaRPr lang="en-US" sz="2800" b="1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All Tests</a:t>
                      </a:r>
                      <a:endParaRPr lang="en-US" sz="3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108</a:t>
                      </a:r>
                      <a:endParaRPr lang="en-US" sz="3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89.8</a:t>
                      </a:r>
                      <a:endParaRPr lang="en-US" sz="3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34,556</a:t>
                      </a:r>
                      <a:endParaRPr lang="en-US" sz="30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88.5</a:t>
                      </a:r>
                      <a:endParaRPr lang="en-US" sz="3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</a:tbl>
          </a:graphicData>
        </a:graphic>
      </p:graphicFrame>
      <p:sp>
        <p:nvSpPr>
          <p:cNvPr id="3" name="Freeform 2"/>
          <p:cNvSpPr/>
          <p:nvPr/>
        </p:nvSpPr>
        <p:spPr>
          <a:xfrm>
            <a:off x="204716" y="4776716"/>
            <a:ext cx="8843750" cy="655093"/>
          </a:xfrm>
          <a:custGeom>
            <a:avLst/>
            <a:gdLst>
              <a:gd name="connsiteX0" fmla="*/ 0 w 8843750"/>
              <a:gd name="connsiteY0" fmla="*/ 313899 h 655093"/>
              <a:gd name="connsiteX1" fmla="*/ 13648 w 8843750"/>
              <a:gd name="connsiteY1" fmla="*/ 245660 h 655093"/>
              <a:gd name="connsiteX2" fmla="*/ 81887 w 8843750"/>
              <a:gd name="connsiteY2" fmla="*/ 177421 h 655093"/>
              <a:gd name="connsiteX3" fmla="*/ 122830 w 8843750"/>
              <a:gd name="connsiteY3" fmla="*/ 136478 h 655093"/>
              <a:gd name="connsiteX4" fmla="*/ 204717 w 8843750"/>
              <a:gd name="connsiteY4" fmla="*/ 109183 h 655093"/>
              <a:gd name="connsiteX5" fmla="*/ 423081 w 8843750"/>
              <a:gd name="connsiteY5" fmla="*/ 81887 h 655093"/>
              <a:gd name="connsiteX6" fmla="*/ 764275 w 8843750"/>
              <a:gd name="connsiteY6" fmla="*/ 68239 h 655093"/>
              <a:gd name="connsiteX7" fmla="*/ 1050878 w 8843750"/>
              <a:gd name="connsiteY7" fmla="*/ 54591 h 655093"/>
              <a:gd name="connsiteX8" fmla="*/ 2729553 w 8843750"/>
              <a:gd name="connsiteY8" fmla="*/ 68239 h 655093"/>
              <a:gd name="connsiteX9" fmla="*/ 3848669 w 8843750"/>
              <a:gd name="connsiteY9" fmla="*/ 68239 h 655093"/>
              <a:gd name="connsiteX10" fmla="*/ 3971499 w 8843750"/>
              <a:gd name="connsiteY10" fmla="*/ 54591 h 655093"/>
              <a:gd name="connsiteX11" fmla="*/ 4067033 w 8843750"/>
              <a:gd name="connsiteY11" fmla="*/ 27296 h 655093"/>
              <a:gd name="connsiteX12" fmla="*/ 4135272 w 8843750"/>
              <a:gd name="connsiteY12" fmla="*/ 13648 h 655093"/>
              <a:gd name="connsiteX13" fmla="*/ 4189863 w 8843750"/>
              <a:gd name="connsiteY13" fmla="*/ 0 h 655093"/>
              <a:gd name="connsiteX14" fmla="*/ 4831308 w 8843750"/>
              <a:gd name="connsiteY14" fmla="*/ 13648 h 655093"/>
              <a:gd name="connsiteX15" fmla="*/ 4899547 w 8843750"/>
              <a:gd name="connsiteY15" fmla="*/ 27296 h 655093"/>
              <a:gd name="connsiteX16" fmla="*/ 5036024 w 8843750"/>
              <a:gd name="connsiteY16" fmla="*/ 40944 h 655093"/>
              <a:gd name="connsiteX17" fmla="*/ 5445457 w 8843750"/>
              <a:gd name="connsiteY17" fmla="*/ 54591 h 655093"/>
              <a:gd name="connsiteX18" fmla="*/ 5977720 w 8843750"/>
              <a:gd name="connsiteY18" fmla="*/ 95535 h 655093"/>
              <a:gd name="connsiteX19" fmla="*/ 6073254 w 8843750"/>
              <a:gd name="connsiteY19" fmla="*/ 109183 h 655093"/>
              <a:gd name="connsiteX20" fmla="*/ 6264323 w 8843750"/>
              <a:gd name="connsiteY20" fmla="*/ 122830 h 655093"/>
              <a:gd name="connsiteX21" fmla="*/ 6755642 w 8843750"/>
              <a:gd name="connsiteY21" fmla="*/ 122830 h 655093"/>
              <a:gd name="connsiteX22" fmla="*/ 6878472 w 8843750"/>
              <a:gd name="connsiteY22" fmla="*/ 109183 h 655093"/>
              <a:gd name="connsiteX23" fmla="*/ 7328848 w 8843750"/>
              <a:gd name="connsiteY23" fmla="*/ 95535 h 655093"/>
              <a:gd name="connsiteX24" fmla="*/ 7424383 w 8843750"/>
              <a:gd name="connsiteY24" fmla="*/ 81887 h 655093"/>
              <a:gd name="connsiteX25" fmla="*/ 7506269 w 8843750"/>
              <a:gd name="connsiteY25" fmla="*/ 68239 h 655093"/>
              <a:gd name="connsiteX26" fmla="*/ 8147714 w 8843750"/>
              <a:gd name="connsiteY26" fmla="*/ 81887 h 655093"/>
              <a:gd name="connsiteX27" fmla="*/ 8284191 w 8843750"/>
              <a:gd name="connsiteY27" fmla="*/ 95535 h 655093"/>
              <a:gd name="connsiteX28" fmla="*/ 8543499 w 8843750"/>
              <a:gd name="connsiteY28" fmla="*/ 136478 h 655093"/>
              <a:gd name="connsiteX29" fmla="*/ 8707272 w 8843750"/>
              <a:gd name="connsiteY29" fmla="*/ 150126 h 655093"/>
              <a:gd name="connsiteX30" fmla="*/ 8816454 w 8843750"/>
              <a:gd name="connsiteY30" fmla="*/ 245660 h 655093"/>
              <a:gd name="connsiteX31" fmla="*/ 8843750 w 8843750"/>
              <a:gd name="connsiteY31" fmla="*/ 327547 h 655093"/>
              <a:gd name="connsiteX32" fmla="*/ 8816454 w 8843750"/>
              <a:gd name="connsiteY32" fmla="*/ 491320 h 655093"/>
              <a:gd name="connsiteX33" fmla="*/ 8761863 w 8843750"/>
              <a:gd name="connsiteY33" fmla="*/ 573206 h 655093"/>
              <a:gd name="connsiteX34" fmla="*/ 8720920 w 8843750"/>
              <a:gd name="connsiteY34" fmla="*/ 614150 h 655093"/>
              <a:gd name="connsiteX35" fmla="*/ 8666329 w 8843750"/>
              <a:gd name="connsiteY35" fmla="*/ 627797 h 655093"/>
              <a:gd name="connsiteX36" fmla="*/ 8584442 w 8843750"/>
              <a:gd name="connsiteY36" fmla="*/ 655093 h 655093"/>
              <a:gd name="connsiteX37" fmla="*/ 7861111 w 8843750"/>
              <a:gd name="connsiteY37" fmla="*/ 641445 h 655093"/>
              <a:gd name="connsiteX38" fmla="*/ 7738281 w 8843750"/>
              <a:gd name="connsiteY38" fmla="*/ 627797 h 655093"/>
              <a:gd name="connsiteX39" fmla="*/ 6864824 w 8843750"/>
              <a:gd name="connsiteY39" fmla="*/ 641445 h 655093"/>
              <a:gd name="connsiteX40" fmla="*/ 6414448 w 8843750"/>
              <a:gd name="connsiteY40" fmla="*/ 627797 h 655093"/>
              <a:gd name="connsiteX41" fmla="*/ 6223380 w 8843750"/>
              <a:gd name="connsiteY41" fmla="*/ 614150 h 655093"/>
              <a:gd name="connsiteX42" fmla="*/ 4148920 w 8843750"/>
              <a:gd name="connsiteY42" fmla="*/ 586854 h 655093"/>
              <a:gd name="connsiteX43" fmla="*/ 3957851 w 8843750"/>
              <a:gd name="connsiteY43" fmla="*/ 573206 h 655093"/>
              <a:gd name="connsiteX44" fmla="*/ 3125338 w 8843750"/>
              <a:gd name="connsiteY44" fmla="*/ 600502 h 655093"/>
              <a:gd name="connsiteX45" fmla="*/ 3002508 w 8843750"/>
              <a:gd name="connsiteY45" fmla="*/ 614150 h 655093"/>
              <a:gd name="connsiteX46" fmla="*/ 2906974 w 8843750"/>
              <a:gd name="connsiteY46" fmla="*/ 627797 h 655093"/>
              <a:gd name="connsiteX47" fmla="*/ 1460311 w 8843750"/>
              <a:gd name="connsiteY47" fmla="*/ 614150 h 655093"/>
              <a:gd name="connsiteX48" fmla="*/ 900753 w 8843750"/>
              <a:gd name="connsiteY48" fmla="*/ 573206 h 655093"/>
              <a:gd name="connsiteX49" fmla="*/ 859809 w 8843750"/>
              <a:gd name="connsiteY49" fmla="*/ 559559 h 655093"/>
              <a:gd name="connsiteX50" fmla="*/ 68239 w 8843750"/>
              <a:gd name="connsiteY50" fmla="*/ 545911 h 655093"/>
              <a:gd name="connsiteX51" fmla="*/ 40944 w 8843750"/>
              <a:gd name="connsiteY51" fmla="*/ 464024 h 655093"/>
              <a:gd name="connsiteX52" fmla="*/ 40944 w 8843750"/>
              <a:gd name="connsiteY52" fmla="*/ 191069 h 65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8843750" h="655093">
                <a:moveTo>
                  <a:pt x="0" y="313899"/>
                </a:moveTo>
                <a:cubicBezTo>
                  <a:pt x="4549" y="291153"/>
                  <a:pt x="5503" y="267380"/>
                  <a:pt x="13648" y="245660"/>
                </a:cubicBezTo>
                <a:cubicBezTo>
                  <a:pt x="31845" y="197136"/>
                  <a:pt x="45494" y="207749"/>
                  <a:pt x="81887" y="177421"/>
                </a:cubicBezTo>
                <a:cubicBezTo>
                  <a:pt x="96714" y="165065"/>
                  <a:pt x="105958" y="145851"/>
                  <a:pt x="122830" y="136478"/>
                </a:cubicBezTo>
                <a:cubicBezTo>
                  <a:pt x="147981" y="122505"/>
                  <a:pt x="177421" y="118281"/>
                  <a:pt x="204717" y="109183"/>
                </a:cubicBezTo>
                <a:cubicBezTo>
                  <a:pt x="297910" y="78119"/>
                  <a:pt x="247896" y="91107"/>
                  <a:pt x="423081" y="81887"/>
                </a:cubicBezTo>
                <a:cubicBezTo>
                  <a:pt x="536746" y="75905"/>
                  <a:pt x="650560" y="73183"/>
                  <a:pt x="764275" y="68239"/>
                </a:cubicBezTo>
                <a:lnTo>
                  <a:pt x="1050878" y="54591"/>
                </a:lnTo>
                <a:lnTo>
                  <a:pt x="2729553" y="68239"/>
                </a:lnTo>
                <a:cubicBezTo>
                  <a:pt x="3739058" y="79333"/>
                  <a:pt x="3227733" y="95237"/>
                  <a:pt x="3848669" y="68239"/>
                </a:cubicBezTo>
                <a:cubicBezTo>
                  <a:pt x="3889612" y="63690"/>
                  <a:pt x="3930783" y="60855"/>
                  <a:pt x="3971499" y="54591"/>
                </a:cubicBezTo>
                <a:cubicBezTo>
                  <a:pt x="4037883" y="44378"/>
                  <a:pt x="4009955" y="41566"/>
                  <a:pt x="4067033" y="27296"/>
                </a:cubicBezTo>
                <a:cubicBezTo>
                  <a:pt x="4089537" y="21670"/>
                  <a:pt x="4112628" y="18680"/>
                  <a:pt x="4135272" y="13648"/>
                </a:cubicBezTo>
                <a:cubicBezTo>
                  <a:pt x="4153582" y="9579"/>
                  <a:pt x="4171666" y="4549"/>
                  <a:pt x="4189863" y="0"/>
                </a:cubicBezTo>
                <a:lnTo>
                  <a:pt x="4831308" y="13648"/>
                </a:lnTo>
                <a:cubicBezTo>
                  <a:pt x="4854488" y="14540"/>
                  <a:pt x="4876554" y="24230"/>
                  <a:pt x="4899547" y="27296"/>
                </a:cubicBezTo>
                <a:cubicBezTo>
                  <a:pt x="4944865" y="33339"/>
                  <a:pt x="4990362" y="38661"/>
                  <a:pt x="5036024" y="40944"/>
                </a:cubicBezTo>
                <a:cubicBezTo>
                  <a:pt x="5172407" y="47763"/>
                  <a:pt x="5308979" y="50042"/>
                  <a:pt x="5445457" y="54591"/>
                </a:cubicBezTo>
                <a:cubicBezTo>
                  <a:pt x="5649222" y="68176"/>
                  <a:pt x="5758671" y="74336"/>
                  <a:pt x="5977720" y="95535"/>
                </a:cubicBezTo>
                <a:cubicBezTo>
                  <a:pt x="6009738" y="98634"/>
                  <a:pt x="6041231" y="106133"/>
                  <a:pt x="6073254" y="109183"/>
                </a:cubicBezTo>
                <a:cubicBezTo>
                  <a:pt x="6136818" y="115237"/>
                  <a:pt x="6200633" y="118281"/>
                  <a:pt x="6264323" y="122830"/>
                </a:cubicBezTo>
                <a:cubicBezTo>
                  <a:pt x="6480857" y="153764"/>
                  <a:pt x="6367433" y="143262"/>
                  <a:pt x="6755642" y="122830"/>
                </a:cubicBezTo>
                <a:cubicBezTo>
                  <a:pt x="6796780" y="120665"/>
                  <a:pt x="6837323" y="111142"/>
                  <a:pt x="6878472" y="109183"/>
                </a:cubicBezTo>
                <a:cubicBezTo>
                  <a:pt x="7028496" y="102039"/>
                  <a:pt x="7178723" y="100084"/>
                  <a:pt x="7328848" y="95535"/>
                </a:cubicBezTo>
                <a:lnTo>
                  <a:pt x="7424383" y="81887"/>
                </a:lnTo>
                <a:cubicBezTo>
                  <a:pt x="7451733" y="77679"/>
                  <a:pt x="7478597" y="68239"/>
                  <a:pt x="7506269" y="68239"/>
                </a:cubicBezTo>
                <a:cubicBezTo>
                  <a:pt x="7720132" y="68239"/>
                  <a:pt x="7933899" y="77338"/>
                  <a:pt x="8147714" y="81887"/>
                </a:cubicBezTo>
                <a:lnTo>
                  <a:pt x="8284191" y="95535"/>
                </a:lnTo>
                <a:cubicBezTo>
                  <a:pt x="8357199" y="104124"/>
                  <a:pt x="8481012" y="126064"/>
                  <a:pt x="8543499" y="136478"/>
                </a:cubicBezTo>
                <a:cubicBezTo>
                  <a:pt x="8597534" y="145484"/>
                  <a:pt x="8652681" y="145577"/>
                  <a:pt x="8707272" y="150126"/>
                </a:cubicBezTo>
                <a:cubicBezTo>
                  <a:pt x="8793688" y="171731"/>
                  <a:pt x="8751458" y="148167"/>
                  <a:pt x="8816454" y="245660"/>
                </a:cubicBezTo>
                <a:cubicBezTo>
                  <a:pt x="8832414" y="269600"/>
                  <a:pt x="8843750" y="327547"/>
                  <a:pt x="8843750" y="327547"/>
                </a:cubicBezTo>
                <a:cubicBezTo>
                  <a:pt x="8841244" y="350099"/>
                  <a:pt x="8838684" y="451307"/>
                  <a:pt x="8816454" y="491320"/>
                </a:cubicBezTo>
                <a:cubicBezTo>
                  <a:pt x="8800522" y="519997"/>
                  <a:pt x="8780060" y="545911"/>
                  <a:pt x="8761863" y="573206"/>
                </a:cubicBezTo>
                <a:cubicBezTo>
                  <a:pt x="8751157" y="589265"/>
                  <a:pt x="8737678" y="604574"/>
                  <a:pt x="8720920" y="614150"/>
                </a:cubicBezTo>
                <a:cubicBezTo>
                  <a:pt x="8704634" y="623456"/>
                  <a:pt x="8684295" y="622407"/>
                  <a:pt x="8666329" y="627797"/>
                </a:cubicBezTo>
                <a:cubicBezTo>
                  <a:pt x="8638770" y="636065"/>
                  <a:pt x="8584442" y="655093"/>
                  <a:pt x="8584442" y="655093"/>
                </a:cubicBezTo>
                <a:lnTo>
                  <a:pt x="7861111" y="641445"/>
                </a:lnTo>
                <a:cubicBezTo>
                  <a:pt x="7819937" y="640117"/>
                  <a:pt x="7779476" y="627797"/>
                  <a:pt x="7738281" y="627797"/>
                </a:cubicBezTo>
                <a:cubicBezTo>
                  <a:pt x="7447093" y="627797"/>
                  <a:pt x="7155976" y="636896"/>
                  <a:pt x="6864824" y="641445"/>
                </a:cubicBezTo>
                <a:lnTo>
                  <a:pt x="6414448" y="627797"/>
                </a:lnTo>
                <a:cubicBezTo>
                  <a:pt x="6350654" y="625082"/>
                  <a:pt x="6287208" y="615875"/>
                  <a:pt x="6223380" y="614150"/>
                </a:cubicBezTo>
                <a:cubicBezTo>
                  <a:pt x="5779402" y="602151"/>
                  <a:pt x="4461063" y="590247"/>
                  <a:pt x="4148920" y="586854"/>
                </a:cubicBezTo>
                <a:cubicBezTo>
                  <a:pt x="4085230" y="582305"/>
                  <a:pt x="4021697" y="572355"/>
                  <a:pt x="3957851" y="573206"/>
                </a:cubicBezTo>
                <a:cubicBezTo>
                  <a:pt x="3680222" y="576908"/>
                  <a:pt x="3125338" y="600502"/>
                  <a:pt x="3125338" y="600502"/>
                </a:cubicBezTo>
                <a:lnTo>
                  <a:pt x="3002508" y="614150"/>
                </a:lnTo>
                <a:cubicBezTo>
                  <a:pt x="2970588" y="618140"/>
                  <a:pt x="2939142" y="627797"/>
                  <a:pt x="2906974" y="627797"/>
                </a:cubicBezTo>
                <a:lnTo>
                  <a:pt x="1460311" y="614150"/>
                </a:lnTo>
                <a:cubicBezTo>
                  <a:pt x="1046419" y="581038"/>
                  <a:pt x="1232990" y="593971"/>
                  <a:pt x="900753" y="573206"/>
                </a:cubicBezTo>
                <a:cubicBezTo>
                  <a:pt x="887105" y="568657"/>
                  <a:pt x="874187" y="560030"/>
                  <a:pt x="859809" y="559559"/>
                </a:cubicBezTo>
                <a:cubicBezTo>
                  <a:pt x="596055" y="550911"/>
                  <a:pt x="330357" y="576492"/>
                  <a:pt x="68239" y="545911"/>
                </a:cubicBezTo>
                <a:cubicBezTo>
                  <a:pt x="39661" y="542577"/>
                  <a:pt x="40944" y="492796"/>
                  <a:pt x="40944" y="464024"/>
                </a:cubicBezTo>
                <a:lnTo>
                  <a:pt x="40944" y="191069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9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838200"/>
          </a:xfrm>
        </p:spPr>
        <p:txBody>
          <a:bodyPr/>
          <a:lstStyle/>
          <a:p>
            <a:pPr eaLnBrk="1" hangingPunct="1"/>
            <a:r>
              <a:rPr lang="en-US" sz="3600" b="1" i="1" dirty="0">
                <a:solidFill>
                  <a:schemeClr val="tx2"/>
                </a:solidFill>
                <a:latin typeface="Viner Hand ITC" panose="03070502030502020203" pitchFamily="66" charset="0"/>
              </a:rPr>
              <a:t>MTTC Content Area, </a:t>
            </a:r>
            <a:r>
              <a:rPr lang="en-US" sz="3600" b="1" i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2009-2012 (cont’d)</a:t>
            </a:r>
            <a:endParaRPr lang="en-US" sz="3600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0382981"/>
              </p:ext>
            </p:extLst>
          </p:nvPr>
        </p:nvGraphicFramePr>
        <p:xfrm>
          <a:off x="228600" y="914400"/>
          <a:ext cx="8686800" cy="50832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79865"/>
                <a:gridCol w="1105592"/>
                <a:gridCol w="1342506"/>
                <a:gridCol w="157942"/>
                <a:gridCol w="1816330"/>
                <a:gridCol w="1184565"/>
              </a:tblGrid>
              <a:tr h="632963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Segoe Print" panose="02000600000000000000" pitchFamily="2" charset="0"/>
                        </a:rPr>
                        <a:t>Program</a:t>
                      </a:r>
                      <a:endParaRPr lang="en-US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Segoe Print" panose="02000600000000000000" pitchFamily="2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A.U</a:t>
                      </a: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.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N</a:t>
                      </a:r>
                      <a:endParaRPr lang="en-US" sz="1800" b="1" i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A.U. </a:t>
                      </a:r>
                      <a:endParaRPr lang="en-US" sz="180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% Pass</a:t>
                      </a:r>
                      <a:endParaRPr lang="en-US" sz="1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i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Mich. </a:t>
                      </a:r>
                      <a:endParaRPr lang="en-US" sz="180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N</a:t>
                      </a:r>
                      <a:r>
                        <a:rPr lang="en-US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 </a:t>
                      </a:r>
                      <a:endParaRPr lang="en-US" sz="1800" b="1" i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Mich.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% Pass</a:t>
                      </a:r>
                      <a:endParaRPr lang="en-US" sz="1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Math,</a:t>
                      </a:r>
                      <a:r>
                        <a:rPr lang="en-US" sz="2800" baseline="0" dirty="0" smtClean="0">
                          <a:effectLst/>
                          <a:latin typeface="Segoe Print" panose="02000600000000000000" pitchFamily="2" charset="0"/>
                        </a:rPr>
                        <a:t> </a:t>
                      </a: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Elem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5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1,610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86.7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Math,</a:t>
                      </a:r>
                      <a:r>
                        <a:rPr lang="en-US" sz="2800" baseline="0" dirty="0" smtClean="0">
                          <a:effectLst/>
                          <a:latin typeface="Segoe Print" panose="02000600000000000000" pitchFamily="2" charset="0"/>
                        </a:rPr>
                        <a:t> </a:t>
                      </a: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Sec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4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1,118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95.3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Music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7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415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98.6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Physics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2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196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89.8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Social Studies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6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b="1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2,677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73.5</a:t>
                      </a:r>
                      <a:endParaRPr lang="en-US" sz="2800" b="1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Spanish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9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b="1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631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88.7</a:t>
                      </a:r>
                      <a:endParaRPr lang="en-US" sz="2800" b="1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Elem Education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23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effectLst/>
                          <a:latin typeface="Segoe Print" panose="02000600000000000000" pitchFamily="2" charset="0"/>
                        </a:rPr>
                        <a:t>100.0</a:t>
                      </a:r>
                      <a:endParaRPr lang="en-US" sz="2800" b="1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7,618</a:t>
                      </a:r>
                      <a:endParaRPr lang="en-US" sz="28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 panose="02000600000000000000" pitchFamily="2" charset="0"/>
                        </a:rPr>
                        <a:t>98.1</a:t>
                      </a:r>
                      <a:endParaRPr lang="en-US" sz="2800" b="1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All Tests</a:t>
                      </a:r>
                      <a:endParaRPr lang="en-US" sz="3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108</a:t>
                      </a:r>
                      <a:endParaRPr lang="en-US" sz="3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89.8</a:t>
                      </a:r>
                      <a:endParaRPr lang="en-US" sz="3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34,556</a:t>
                      </a:r>
                      <a:endParaRPr lang="en-US" sz="30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88.5</a:t>
                      </a:r>
                      <a:endParaRPr lang="en-US" sz="3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</a:tbl>
          </a:graphicData>
        </a:graphic>
      </p:graphicFrame>
      <p:sp>
        <p:nvSpPr>
          <p:cNvPr id="3" name="Freeform 2"/>
          <p:cNvSpPr/>
          <p:nvPr/>
        </p:nvSpPr>
        <p:spPr>
          <a:xfrm>
            <a:off x="204716" y="4776716"/>
            <a:ext cx="8843750" cy="655093"/>
          </a:xfrm>
          <a:custGeom>
            <a:avLst/>
            <a:gdLst>
              <a:gd name="connsiteX0" fmla="*/ 0 w 8843750"/>
              <a:gd name="connsiteY0" fmla="*/ 313899 h 655093"/>
              <a:gd name="connsiteX1" fmla="*/ 13648 w 8843750"/>
              <a:gd name="connsiteY1" fmla="*/ 245660 h 655093"/>
              <a:gd name="connsiteX2" fmla="*/ 81887 w 8843750"/>
              <a:gd name="connsiteY2" fmla="*/ 177421 h 655093"/>
              <a:gd name="connsiteX3" fmla="*/ 122830 w 8843750"/>
              <a:gd name="connsiteY3" fmla="*/ 136478 h 655093"/>
              <a:gd name="connsiteX4" fmla="*/ 204717 w 8843750"/>
              <a:gd name="connsiteY4" fmla="*/ 109183 h 655093"/>
              <a:gd name="connsiteX5" fmla="*/ 423081 w 8843750"/>
              <a:gd name="connsiteY5" fmla="*/ 81887 h 655093"/>
              <a:gd name="connsiteX6" fmla="*/ 764275 w 8843750"/>
              <a:gd name="connsiteY6" fmla="*/ 68239 h 655093"/>
              <a:gd name="connsiteX7" fmla="*/ 1050878 w 8843750"/>
              <a:gd name="connsiteY7" fmla="*/ 54591 h 655093"/>
              <a:gd name="connsiteX8" fmla="*/ 2729553 w 8843750"/>
              <a:gd name="connsiteY8" fmla="*/ 68239 h 655093"/>
              <a:gd name="connsiteX9" fmla="*/ 3848669 w 8843750"/>
              <a:gd name="connsiteY9" fmla="*/ 68239 h 655093"/>
              <a:gd name="connsiteX10" fmla="*/ 3971499 w 8843750"/>
              <a:gd name="connsiteY10" fmla="*/ 54591 h 655093"/>
              <a:gd name="connsiteX11" fmla="*/ 4067033 w 8843750"/>
              <a:gd name="connsiteY11" fmla="*/ 27296 h 655093"/>
              <a:gd name="connsiteX12" fmla="*/ 4135272 w 8843750"/>
              <a:gd name="connsiteY12" fmla="*/ 13648 h 655093"/>
              <a:gd name="connsiteX13" fmla="*/ 4189863 w 8843750"/>
              <a:gd name="connsiteY13" fmla="*/ 0 h 655093"/>
              <a:gd name="connsiteX14" fmla="*/ 4831308 w 8843750"/>
              <a:gd name="connsiteY14" fmla="*/ 13648 h 655093"/>
              <a:gd name="connsiteX15" fmla="*/ 4899547 w 8843750"/>
              <a:gd name="connsiteY15" fmla="*/ 27296 h 655093"/>
              <a:gd name="connsiteX16" fmla="*/ 5036024 w 8843750"/>
              <a:gd name="connsiteY16" fmla="*/ 40944 h 655093"/>
              <a:gd name="connsiteX17" fmla="*/ 5445457 w 8843750"/>
              <a:gd name="connsiteY17" fmla="*/ 54591 h 655093"/>
              <a:gd name="connsiteX18" fmla="*/ 5977720 w 8843750"/>
              <a:gd name="connsiteY18" fmla="*/ 95535 h 655093"/>
              <a:gd name="connsiteX19" fmla="*/ 6073254 w 8843750"/>
              <a:gd name="connsiteY19" fmla="*/ 109183 h 655093"/>
              <a:gd name="connsiteX20" fmla="*/ 6264323 w 8843750"/>
              <a:gd name="connsiteY20" fmla="*/ 122830 h 655093"/>
              <a:gd name="connsiteX21" fmla="*/ 6755642 w 8843750"/>
              <a:gd name="connsiteY21" fmla="*/ 122830 h 655093"/>
              <a:gd name="connsiteX22" fmla="*/ 6878472 w 8843750"/>
              <a:gd name="connsiteY22" fmla="*/ 109183 h 655093"/>
              <a:gd name="connsiteX23" fmla="*/ 7328848 w 8843750"/>
              <a:gd name="connsiteY23" fmla="*/ 95535 h 655093"/>
              <a:gd name="connsiteX24" fmla="*/ 7424383 w 8843750"/>
              <a:gd name="connsiteY24" fmla="*/ 81887 h 655093"/>
              <a:gd name="connsiteX25" fmla="*/ 7506269 w 8843750"/>
              <a:gd name="connsiteY25" fmla="*/ 68239 h 655093"/>
              <a:gd name="connsiteX26" fmla="*/ 8147714 w 8843750"/>
              <a:gd name="connsiteY26" fmla="*/ 81887 h 655093"/>
              <a:gd name="connsiteX27" fmla="*/ 8284191 w 8843750"/>
              <a:gd name="connsiteY27" fmla="*/ 95535 h 655093"/>
              <a:gd name="connsiteX28" fmla="*/ 8543499 w 8843750"/>
              <a:gd name="connsiteY28" fmla="*/ 136478 h 655093"/>
              <a:gd name="connsiteX29" fmla="*/ 8707272 w 8843750"/>
              <a:gd name="connsiteY29" fmla="*/ 150126 h 655093"/>
              <a:gd name="connsiteX30" fmla="*/ 8816454 w 8843750"/>
              <a:gd name="connsiteY30" fmla="*/ 245660 h 655093"/>
              <a:gd name="connsiteX31" fmla="*/ 8843750 w 8843750"/>
              <a:gd name="connsiteY31" fmla="*/ 327547 h 655093"/>
              <a:gd name="connsiteX32" fmla="*/ 8816454 w 8843750"/>
              <a:gd name="connsiteY32" fmla="*/ 491320 h 655093"/>
              <a:gd name="connsiteX33" fmla="*/ 8761863 w 8843750"/>
              <a:gd name="connsiteY33" fmla="*/ 573206 h 655093"/>
              <a:gd name="connsiteX34" fmla="*/ 8720920 w 8843750"/>
              <a:gd name="connsiteY34" fmla="*/ 614150 h 655093"/>
              <a:gd name="connsiteX35" fmla="*/ 8666329 w 8843750"/>
              <a:gd name="connsiteY35" fmla="*/ 627797 h 655093"/>
              <a:gd name="connsiteX36" fmla="*/ 8584442 w 8843750"/>
              <a:gd name="connsiteY36" fmla="*/ 655093 h 655093"/>
              <a:gd name="connsiteX37" fmla="*/ 7861111 w 8843750"/>
              <a:gd name="connsiteY37" fmla="*/ 641445 h 655093"/>
              <a:gd name="connsiteX38" fmla="*/ 7738281 w 8843750"/>
              <a:gd name="connsiteY38" fmla="*/ 627797 h 655093"/>
              <a:gd name="connsiteX39" fmla="*/ 6864824 w 8843750"/>
              <a:gd name="connsiteY39" fmla="*/ 641445 h 655093"/>
              <a:gd name="connsiteX40" fmla="*/ 6414448 w 8843750"/>
              <a:gd name="connsiteY40" fmla="*/ 627797 h 655093"/>
              <a:gd name="connsiteX41" fmla="*/ 6223380 w 8843750"/>
              <a:gd name="connsiteY41" fmla="*/ 614150 h 655093"/>
              <a:gd name="connsiteX42" fmla="*/ 4148920 w 8843750"/>
              <a:gd name="connsiteY42" fmla="*/ 586854 h 655093"/>
              <a:gd name="connsiteX43" fmla="*/ 3957851 w 8843750"/>
              <a:gd name="connsiteY43" fmla="*/ 573206 h 655093"/>
              <a:gd name="connsiteX44" fmla="*/ 3125338 w 8843750"/>
              <a:gd name="connsiteY44" fmla="*/ 600502 h 655093"/>
              <a:gd name="connsiteX45" fmla="*/ 3002508 w 8843750"/>
              <a:gd name="connsiteY45" fmla="*/ 614150 h 655093"/>
              <a:gd name="connsiteX46" fmla="*/ 2906974 w 8843750"/>
              <a:gd name="connsiteY46" fmla="*/ 627797 h 655093"/>
              <a:gd name="connsiteX47" fmla="*/ 1460311 w 8843750"/>
              <a:gd name="connsiteY47" fmla="*/ 614150 h 655093"/>
              <a:gd name="connsiteX48" fmla="*/ 900753 w 8843750"/>
              <a:gd name="connsiteY48" fmla="*/ 573206 h 655093"/>
              <a:gd name="connsiteX49" fmla="*/ 859809 w 8843750"/>
              <a:gd name="connsiteY49" fmla="*/ 559559 h 655093"/>
              <a:gd name="connsiteX50" fmla="*/ 68239 w 8843750"/>
              <a:gd name="connsiteY50" fmla="*/ 545911 h 655093"/>
              <a:gd name="connsiteX51" fmla="*/ 40944 w 8843750"/>
              <a:gd name="connsiteY51" fmla="*/ 464024 h 655093"/>
              <a:gd name="connsiteX52" fmla="*/ 40944 w 8843750"/>
              <a:gd name="connsiteY52" fmla="*/ 191069 h 65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8843750" h="655093">
                <a:moveTo>
                  <a:pt x="0" y="313899"/>
                </a:moveTo>
                <a:cubicBezTo>
                  <a:pt x="4549" y="291153"/>
                  <a:pt x="5503" y="267380"/>
                  <a:pt x="13648" y="245660"/>
                </a:cubicBezTo>
                <a:cubicBezTo>
                  <a:pt x="31845" y="197136"/>
                  <a:pt x="45494" y="207749"/>
                  <a:pt x="81887" y="177421"/>
                </a:cubicBezTo>
                <a:cubicBezTo>
                  <a:pt x="96714" y="165065"/>
                  <a:pt x="105958" y="145851"/>
                  <a:pt x="122830" y="136478"/>
                </a:cubicBezTo>
                <a:cubicBezTo>
                  <a:pt x="147981" y="122505"/>
                  <a:pt x="177421" y="118281"/>
                  <a:pt x="204717" y="109183"/>
                </a:cubicBezTo>
                <a:cubicBezTo>
                  <a:pt x="297910" y="78119"/>
                  <a:pt x="247896" y="91107"/>
                  <a:pt x="423081" y="81887"/>
                </a:cubicBezTo>
                <a:cubicBezTo>
                  <a:pt x="536746" y="75905"/>
                  <a:pt x="650560" y="73183"/>
                  <a:pt x="764275" y="68239"/>
                </a:cubicBezTo>
                <a:lnTo>
                  <a:pt x="1050878" y="54591"/>
                </a:lnTo>
                <a:lnTo>
                  <a:pt x="2729553" y="68239"/>
                </a:lnTo>
                <a:cubicBezTo>
                  <a:pt x="3739058" y="79333"/>
                  <a:pt x="3227733" y="95237"/>
                  <a:pt x="3848669" y="68239"/>
                </a:cubicBezTo>
                <a:cubicBezTo>
                  <a:pt x="3889612" y="63690"/>
                  <a:pt x="3930783" y="60855"/>
                  <a:pt x="3971499" y="54591"/>
                </a:cubicBezTo>
                <a:cubicBezTo>
                  <a:pt x="4037883" y="44378"/>
                  <a:pt x="4009955" y="41566"/>
                  <a:pt x="4067033" y="27296"/>
                </a:cubicBezTo>
                <a:cubicBezTo>
                  <a:pt x="4089537" y="21670"/>
                  <a:pt x="4112628" y="18680"/>
                  <a:pt x="4135272" y="13648"/>
                </a:cubicBezTo>
                <a:cubicBezTo>
                  <a:pt x="4153582" y="9579"/>
                  <a:pt x="4171666" y="4549"/>
                  <a:pt x="4189863" y="0"/>
                </a:cubicBezTo>
                <a:lnTo>
                  <a:pt x="4831308" y="13648"/>
                </a:lnTo>
                <a:cubicBezTo>
                  <a:pt x="4854488" y="14540"/>
                  <a:pt x="4876554" y="24230"/>
                  <a:pt x="4899547" y="27296"/>
                </a:cubicBezTo>
                <a:cubicBezTo>
                  <a:pt x="4944865" y="33339"/>
                  <a:pt x="4990362" y="38661"/>
                  <a:pt x="5036024" y="40944"/>
                </a:cubicBezTo>
                <a:cubicBezTo>
                  <a:pt x="5172407" y="47763"/>
                  <a:pt x="5308979" y="50042"/>
                  <a:pt x="5445457" y="54591"/>
                </a:cubicBezTo>
                <a:cubicBezTo>
                  <a:pt x="5649222" y="68176"/>
                  <a:pt x="5758671" y="74336"/>
                  <a:pt x="5977720" y="95535"/>
                </a:cubicBezTo>
                <a:cubicBezTo>
                  <a:pt x="6009738" y="98634"/>
                  <a:pt x="6041231" y="106133"/>
                  <a:pt x="6073254" y="109183"/>
                </a:cubicBezTo>
                <a:cubicBezTo>
                  <a:pt x="6136818" y="115237"/>
                  <a:pt x="6200633" y="118281"/>
                  <a:pt x="6264323" y="122830"/>
                </a:cubicBezTo>
                <a:cubicBezTo>
                  <a:pt x="6480857" y="153764"/>
                  <a:pt x="6367433" y="143262"/>
                  <a:pt x="6755642" y="122830"/>
                </a:cubicBezTo>
                <a:cubicBezTo>
                  <a:pt x="6796780" y="120665"/>
                  <a:pt x="6837323" y="111142"/>
                  <a:pt x="6878472" y="109183"/>
                </a:cubicBezTo>
                <a:cubicBezTo>
                  <a:pt x="7028496" y="102039"/>
                  <a:pt x="7178723" y="100084"/>
                  <a:pt x="7328848" y="95535"/>
                </a:cubicBezTo>
                <a:lnTo>
                  <a:pt x="7424383" y="81887"/>
                </a:lnTo>
                <a:cubicBezTo>
                  <a:pt x="7451733" y="77679"/>
                  <a:pt x="7478597" y="68239"/>
                  <a:pt x="7506269" y="68239"/>
                </a:cubicBezTo>
                <a:cubicBezTo>
                  <a:pt x="7720132" y="68239"/>
                  <a:pt x="7933899" y="77338"/>
                  <a:pt x="8147714" y="81887"/>
                </a:cubicBezTo>
                <a:lnTo>
                  <a:pt x="8284191" y="95535"/>
                </a:lnTo>
                <a:cubicBezTo>
                  <a:pt x="8357199" y="104124"/>
                  <a:pt x="8481012" y="126064"/>
                  <a:pt x="8543499" y="136478"/>
                </a:cubicBezTo>
                <a:cubicBezTo>
                  <a:pt x="8597534" y="145484"/>
                  <a:pt x="8652681" y="145577"/>
                  <a:pt x="8707272" y="150126"/>
                </a:cubicBezTo>
                <a:cubicBezTo>
                  <a:pt x="8793688" y="171731"/>
                  <a:pt x="8751458" y="148167"/>
                  <a:pt x="8816454" y="245660"/>
                </a:cubicBezTo>
                <a:cubicBezTo>
                  <a:pt x="8832414" y="269600"/>
                  <a:pt x="8843750" y="327547"/>
                  <a:pt x="8843750" y="327547"/>
                </a:cubicBezTo>
                <a:cubicBezTo>
                  <a:pt x="8841244" y="350099"/>
                  <a:pt x="8838684" y="451307"/>
                  <a:pt x="8816454" y="491320"/>
                </a:cubicBezTo>
                <a:cubicBezTo>
                  <a:pt x="8800522" y="519997"/>
                  <a:pt x="8780060" y="545911"/>
                  <a:pt x="8761863" y="573206"/>
                </a:cubicBezTo>
                <a:cubicBezTo>
                  <a:pt x="8751157" y="589265"/>
                  <a:pt x="8737678" y="604574"/>
                  <a:pt x="8720920" y="614150"/>
                </a:cubicBezTo>
                <a:cubicBezTo>
                  <a:pt x="8704634" y="623456"/>
                  <a:pt x="8684295" y="622407"/>
                  <a:pt x="8666329" y="627797"/>
                </a:cubicBezTo>
                <a:cubicBezTo>
                  <a:pt x="8638770" y="636065"/>
                  <a:pt x="8584442" y="655093"/>
                  <a:pt x="8584442" y="655093"/>
                </a:cubicBezTo>
                <a:lnTo>
                  <a:pt x="7861111" y="641445"/>
                </a:lnTo>
                <a:cubicBezTo>
                  <a:pt x="7819937" y="640117"/>
                  <a:pt x="7779476" y="627797"/>
                  <a:pt x="7738281" y="627797"/>
                </a:cubicBezTo>
                <a:cubicBezTo>
                  <a:pt x="7447093" y="627797"/>
                  <a:pt x="7155976" y="636896"/>
                  <a:pt x="6864824" y="641445"/>
                </a:cubicBezTo>
                <a:lnTo>
                  <a:pt x="6414448" y="627797"/>
                </a:lnTo>
                <a:cubicBezTo>
                  <a:pt x="6350654" y="625082"/>
                  <a:pt x="6287208" y="615875"/>
                  <a:pt x="6223380" y="614150"/>
                </a:cubicBezTo>
                <a:cubicBezTo>
                  <a:pt x="5779402" y="602151"/>
                  <a:pt x="4461063" y="590247"/>
                  <a:pt x="4148920" y="586854"/>
                </a:cubicBezTo>
                <a:cubicBezTo>
                  <a:pt x="4085230" y="582305"/>
                  <a:pt x="4021697" y="572355"/>
                  <a:pt x="3957851" y="573206"/>
                </a:cubicBezTo>
                <a:cubicBezTo>
                  <a:pt x="3680222" y="576908"/>
                  <a:pt x="3125338" y="600502"/>
                  <a:pt x="3125338" y="600502"/>
                </a:cubicBezTo>
                <a:lnTo>
                  <a:pt x="3002508" y="614150"/>
                </a:lnTo>
                <a:cubicBezTo>
                  <a:pt x="2970588" y="618140"/>
                  <a:pt x="2939142" y="627797"/>
                  <a:pt x="2906974" y="627797"/>
                </a:cubicBezTo>
                <a:lnTo>
                  <a:pt x="1460311" y="614150"/>
                </a:lnTo>
                <a:cubicBezTo>
                  <a:pt x="1046419" y="581038"/>
                  <a:pt x="1232990" y="593971"/>
                  <a:pt x="900753" y="573206"/>
                </a:cubicBezTo>
                <a:cubicBezTo>
                  <a:pt x="887105" y="568657"/>
                  <a:pt x="874187" y="560030"/>
                  <a:pt x="859809" y="559559"/>
                </a:cubicBezTo>
                <a:cubicBezTo>
                  <a:pt x="596055" y="550911"/>
                  <a:pt x="330357" y="576492"/>
                  <a:pt x="68239" y="545911"/>
                </a:cubicBezTo>
                <a:cubicBezTo>
                  <a:pt x="39661" y="542577"/>
                  <a:pt x="40944" y="492796"/>
                  <a:pt x="40944" y="464024"/>
                </a:cubicBezTo>
                <a:lnTo>
                  <a:pt x="40944" y="191069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4648200" y="5381625"/>
            <a:ext cx="1335364" cy="819150"/>
          </a:xfrm>
          <a:custGeom>
            <a:avLst/>
            <a:gdLst>
              <a:gd name="connsiteX0" fmla="*/ 0 w 1335364"/>
              <a:gd name="connsiteY0" fmla="*/ 361950 h 819150"/>
              <a:gd name="connsiteX1" fmla="*/ 9525 w 1335364"/>
              <a:gd name="connsiteY1" fmla="*/ 285750 h 819150"/>
              <a:gd name="connsiteX2" fmla="*/ 28575 w 1335364"/>
              <a:gd name="connsiteY2" fmla="*/ 257175 h 819150"/>
              <a:gd name="connsiteX3" fmla="*/ 66675 w 1335364"/>
              <a:gd name="connsiteY3" fmla="*/ 190500 h 819150"/>
              <a:gd name="connsiteX4" fmla="*/ 123825 w 1335364"/>
              <a:gd name="connsiteY4" fmla="*/ 152400 h 819150"/>
              <a:gd name="connsiteX5" fmla="*/ 152400 w 1335364"/>
              <a:gd name="connsiteY5" fmla="*/ 123825 h 819150"/>
              <a:gd name="connsiteX6" fmla="*/ 190500 w 1335364"/>
              <a:gd name="connsiteY6" fmla="*/ 104775 h 819150"/>
              <a:gd name="connsiteX7" fmla="*/ 257175 w 1335364"/>
              <a:gd name="connsiteY7" fmla="*/ 66675 h 819150"/>
              <a:gd name="connsiteX8" fmla="*/ 285750 w 1335364"/>
              <a:gd name="connsiteY8" fmla="*/ 47625 h 819150"/>
              <a:gd name="connsiteX9" fmla="*/ 352425 w 1335364"/>
              <a:gd name="connsiteY9" fmla="*/ 28575 h 819150"/>
              <a:gd name="connsiteX10" fmla="*/ 447675 w 1335364"/>
              <a:gd name="connsiteY10" fmla="*/ 0 h 819150"/>
              <a:gd name="connsiteX11" fmla="*/ 695325 w 1335364"/>
              <a:gd name="connsiteY11" fmla="*/ 9525 h 819150"/>
              <a:gd name="connsiteX12" fmla="*/ 733425 w 1335364"/>
              <a:gd name="connsiteY12" fmla="*/ 19050 h 819150"/>
              <a:gd name="connsiteX13" fmla="*/ 790575 w 1335364"/>
              <a:gd name="connsiteY13" fmla="*/ 28575 h 819150"/>
              <a:gd name="connsiteX14" fmla="*/ 857250 w 1335364"/>
              <a:gd name="connsiteY14" fmla="*/ 57150 h 819150"/>
              <a:gd name="connsiteX15" fmla="*/ 1009650 w 1335364"/>
              <a:gd name="connsiteY15" fmla="*/ 76200 h 819150"/>
              <a:gd name="connsiteX16" fmla="*/ 1123950 w 1335364"/>
              <a:gd name="connsiteY16" fmla="*/ 95250 h 819150"/>
              <a:gd name="connsiteX17" fmla="*/ 1152525 w 1335364"/>
              <a:gd name="connsiteY17" fmla="*/ 104775 h 819150"/>
              <a:gd name="connsiteX18" fmla="*/ 1209675 w 1335364"/>
              <a:gd name="connsiteY18" fmla="*/ 114300 h 819150"/>
              <a:gd name="connsiteX19" fmla="*/ 1266825 w 1335364"/>
              <a:gd name="connsiteY19" fmla="*/ 152400 h 819150"/>
              <a:gd name="connsiteX20" fmla="*/ 1314450 w 1335364"/>
              <a:gd name="connsiteY20" fmla="*/ 219075 h 819150"/>
              <a:gd name="connsiteX21" fmla="*/ 1323975 w 1335364"/>
              <a:gd name="connsiteY21" fmla="*/ 428625 h 819150"/>
              <a:gd name="connsiteX22" fmla="*/ 1314450 w 1335364"/>
              <a:gd name="connsiteY22" fmla="*/ 476250 h 819150"/>
              <a:gd name="connsiteX23" fmla="*/ 1295400 w 1335364"/>
              <a:gd name="connsiteY23" fmla="*/ 504825 h 819150"/>
              <a:gd name="connsiteX24" fmla="*/ 1238250 w 1335364"/>
              <a:gd name="connsiteY24" fmla="*/ 571500 h 819150"/>
              <a:gd name="connsiteX25" fmla="*/ 1209675 w 1335364"/>
              <a:gd name="connsiteY25" fmla="*/ 590550 h 819150"/>
              <a:gd name="connsiteX26" fmla="*/ 1162050 w 1335364"/>
              <a:gd name="connsiteY26" fmla="*/ 638175 h 819150"/>
              <a:gd name="connsiteX27" fmla="*/ 1085850 w 1335364"/>
              <a:gd name="connsiteY27" fmla="*/ 676275 h 819150"/>
              <a:gd name="connsiteX28" fmla="*/ 1047750 w 1335364"/>
              <a:gd name="connsiteY28" fmla="*/ 695325 h 819150"/>
              <a:gd name="connsiteX29" fmla="*/ 1019175 w 1335364"/>
              <a:gd name="connsiteY29" fmla="*/ 704850 h 819150"/>
              <a:gd name="connsiteX30" fmla="*/ 981075 w 1335364"/>
              <a:gd name="connsiteY30" fmla="*/ 723900 h 819150"/>
              <a:gd name="connsiteX31" fmla="*/ 942975 w 1335364"/>
              <a:gd name="connsiteY31" fmla="*/ 733425 h 819150"/>
              <a:gd name="connsiteX32" fmla="*/ 914400 w 1335364"/>
              <a:gd name="connsiteY32" fmla="*/ 752475 h 819150"/>
              <a:gd name="connsiteX33" fmla="*/ 866775 w 1335364"/>
              <a:gd name="connsiteY33" fmla="*/ 771525 h 819150"/>
              <a:gd name="connsiteX34" fmla="*/ 838200 w 1335364"/>
              <a:gd name="connsiteY34" fmla="*/ 781050 h 819150"/>
              <a:gd name="connsiteX35" fmla="*/ 809625 w 1335364"/>
              <a:gd name="connsiteY35" fmla="*/ 800100 h 819150"/>
              <a:gd name="connsiteX36" fmla="*/ 733425 w 1335364"/>
              <a:gd name="connsiteY36" fmla="*/ 809625 h 819150"/>
              <a:gd name="connsiteX37" fmla="*/ 676275 w 1335364"/>
              <a:gd name="connsiteY37" fmla="*/ 819150 h 819150"/>
              <a:gd name="connsiteX38" fmla="*/ 304800 w 1335364"/>
              <a:gd name="connsiteY38" fmla="*/ 809625 h 819150"/>
              <a:gd name="connsiteX39" fmla="*/ 190500 w 1335364"/>
              <a:gd name="connsiteY39" fmla="*/ 771525 h 819150"/>
              <a:gd name="connsiteX40" fmla="*/ 161925 w 1335364"/>
              <a:gd name="connsiteY40" fmla="*/ 762000 h 819150"/>
              <a:gd name="connsiteX41" fmla="*/ 123825 w 1335364"/>
              <a:gd name="connsiteY41" fmla="*/ 704850 h 819150"/>
              <a:gd name="connsiteX42" fmla="*/ 85725 w 1335364"/>
              <a:gd name="connsiteY42" fmla="*/ 638175 h 819150"/>
              <a:gd name="connsiteX43" fmla="*/ 76200 w 1335364"/>
              <a:gd name="connsiteY43" fmla="*/ 571500 h 819150"/>
              <a:gd name="connsiteX44" fmla="*/ 66675 w 1335364"/>
              <a:gd name="connsiteY44" fmla="*/ 542925 h 819150"/>
              <a:gd name="connsiteX45" fmla="*/ 76200 w 1335364"/>
              <a:gd name="connsiteY45" fmla="*/ 342900 h 819150"/>
              <a:gd name="connsiteX46" fmla="*/ 95250 w 1335364"/>
              <a:gd name="connsiteY46" fmla="*/ 266700 h 819150"/>
              <a:gd name="connsiteX47" fmla="*/ 104775 w 1335364"/>
              <a:gd name="connsiteY47" fmla="*/ 247650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335364" h="819150">
                <a:moveTo>
                  <a:pt x="0" y="361950"/>
                </a:moveTo>
                <a:cubicBezTo>
                  <a:pt x="3175" y="336550"/>
                  <a:pt x="2790" y="310446"/>
                  <a:pt x="9525" y="285750"/>
                </a:cubicBezTo>
                <a:cubicBezTo>
                  <a:pt x="12537" y="274706"/>
                  <a:pt x="22895" y="267114"/>
                  <a:pt x="28575" y="257175"/>
                </a:cubicBezTo>
                <a:cubicBezTo>
                  <a:pt x="35795" y="244541"/>
                  <a:pt x="53414" y="202103"/>
                  <a:pt x="66675" y="190500"/>
                </a:cubicBezTo>
                <a:cubicBezTo>
                  <a:pt x="83905" y="175423"/>
                  <a:pt x="107636" y="168589"/>
                  <a:pt x="123825" y="152400"/>
                </a:cubicBezTo>
                <a:cubicBezTo>
                  <a:pt x="133350" y="142875"/>
                  <a:pt x="141439" y="131655"/>
                  <a:pt x="152400" y="123825"/>
                </a:cubicBezTo>
                <a:cubicBezTo>
                  <a:pt x="163954" y="115572"/>
                  <a:pt x="178946" y="113028"/>
                  <a:pt x="190500" y="104775"/>
                </a:cubicBezTo>
                <a:cubicBezTo>
                  <a:pt x="251613" y="61123"/>
                  <a:pt x="183382" y="85123"/>
                  <a:pt x="257175" y="66675"/>
                </a:cubicBezTo>
                <a:cubicBezTo>
                  <a:pt x="266700" y="60325"/>
                  <a:pt x="275511" y="52745"/>
                  <a:pt x="285750" y="47625"/>
                </a:cubicBezTo>
                <a:cubicBezTo>
                  <a:pt x="308777" y="36111"/>
                  <a:pt x="328010" y="37730"/>
                  <a:pt x="352425" y="28575"/>
                </a:cubicBezTo>
                <a:cubicBezTo>
                  <a:pt x="441023" y="-4649"/>
                  <a:pt x="331329" y="19391"/>
                  <a:pt x="447675" y="0"/>
                </a:cubicBezTo>
                <a:cubicBezTo>
                  <a:pt x="530225" y="3175"/>
                  <a:pt x="612897" y="4030"/>
                  <a:pt x="695325" y="9525"/>
                </a:cubicBezTo>
                <a:cubicBezTo>
                  <a:pt x="708387" y="10396"/>
                  <a:pt x="720588" y="16483"/>
                  <a:pt x="733425" y="19050"/>
                </a:cubicBezTo>
                <a:cubicBezTo>
                  <a:pt x="752363" y="22838"/>
                  <a:pt x="771525" y="25400"/>
                  <a:pt x="790575" y="28575"/>
                </a:cubicBezTo>
                <a:cubicBezTo>
                  <a:pt x="813871" y="40223"/>
                  <a:pt x="832023" y="51544"/>
                  <a:pt x="857250" y="57150"/>
                </a:cubicBezTo>
                <a:cubicBezTo>
                  <a:pt x="905590" y="67892"/>
                  <a:pt x="961739" y="71409"/>
                  <a:pt x="1009650" y="76200"/>
                </a:cubicBezTo>
                <a:cubicBezTo>
                  <a:pt x="1076641" y="98530"/>
                  <a:pt x="996345" y="73982"/>
                  <a:pt x="1123950" y="95250"/>
                </a:cubicBezTo>
                <a:cubicBezTo>
                  <a:pt x="1133854" y="96901"/>
                  <a:pt x="1142724" y="102597"/>
                  <a:pt x="1152525" y="104775"/>
                </a:cubicBezTo>
                <a:cubicBezTo>
                  <a:pt x="1171378" y="108965"/>
                  <a:pt x="1190625" y="111125"/>
                  <a:pt x="1209675" y="114300"/>
                </a:cubicBezTo>
                <a:cubicBezTo>
                  <a:pt x="1228725" y="127000"/>
                  <a:pt x="1254125" y="133350"/>
                  <a:pt x="1266825" y="152400"/>
                </a:cubicBezTo>
                <a:cubicBezTo>
                  <a:pt x="1294681" y="194184"/>
                  <a:pt x="1279006" y="171817"/>
                  <a:pt x="1314450" y="219075"/>
                </a:cubicBezTo>
                <a:cubicBezTo>
                  <a:pt x="1342077" y="329585"/>
                  <a:pt x="1339162" y="284347"/>
                  <a:pt x="1323975" y="428625"/>
                </a:cubicBezTo>
                <a:cubicBezTo>
                  <a:pt x="1322280" y="444725"/>
                  <a:pt x="1320134" y="461091"/>
                  <a:pt x="1314450" y="476250"/>
                </a:cubicBezTo>
                <a:cubicBezTo>
                  <a:pt x="1310430" y="486969"/>
                  <a:pt x="1302054" y="495510"/>
                  <a:pt x="1295400" y="504825"/>
                </a:cubicBezTo>
                <a:cubicBezTo>
                  <a:pt x="1276851" y="530794"/>
                  <a:pt x="1262685" y="551138"/>
                  <a:pt x="1238250" y="571500"/>
                </a:cubicBezTo>
                <a:cubicBezTo>
                  <a:pt x="1229456" y="578829"/>
                  <a:pt x="1218290" y="583012"/>
                  <a:pt x="1209675" y="590550"/>
                </a:cubicBezTo>
                <a:cubicBezTo>
                  <a:pt x="1192779" y="605334"/>
                  <a:pt x="1179581" y="624150"/>
                  <a:pt x="1162050" y="638175"/>
                </a:cubicBezTo>
                <a:cubicBezTo>
                  <a:pt x="1114282" y="676390"/>
                  <a:pt x="1127397" y="658469"/>
                  <a:pt x="1085850" y="676275"/>
                </a:cubicBezTo>
                <a:cubicBezTo>
                  <a:pt x="1072799" y="681868"/>
                  <a:pt x="1060801" y="689732"/>
                  <a:pt x="1047750" y="695325"/>
                </a:cubicBezTo>
                <a:cubicBezTo>
                  <a:pt x="1038522" y="699280"/>
                  <a:pt x="1028403" y="700895"/>
                  <a:pt x="1019175" y="704850"/>
                </a:cubicBezTo>
                <a:cubicBezTo>
                  <a:pt x="1006124" y="710443"/>
                  <a:pt x="994370" y="718914"/>
                  <a:pt x="981075" y="723900"/>
                </a:cubicBezTo>
                <a:cubicBezTo>
                  <a:pt x="968818" y="728497"/>
                  <a:pt x="955675" y="730250"/>
                  <a:pt x="942975" y="733425"/>
                </a:cubicBezTo>
                <a:cubicBezTo>
                  <a:pt x="933450" y="739775"/>
                  <a:pt x="924639" y="747355"/>
                  <a:pt x="914400" y="752475"/>
                </a:cubicBezTo>
                <a:cubicBezTo>
                  <a:pt x="899107" y="760121"/>
                  <a:pt x="882784" y="765522"/>
                  <a:pt x="866775" y="771525"/>
                </a:cubicBezTo>
                <a:cubicBezTo>
                  <a:pt x="857374" y="775050"/>
                  <a:pt x="847180" y="776560"/>
                  <a:pt x="838200" y="781050"/>
                </a:cubicBezTo>
                <a:cubicBezTo>
                  <a:pt x="827961" y="786170"/>
                  <a:pt x="820669" y="797088"/>
                  <a:pt x="809625" y="800100"/>
                </a:cubicBezTo>
                <a:cubicBezTo>
                  <a:pt x="784929" y="806835"/>
                  <a:pt x="758765" y="806005"/>
                  <a:pt x="733425" y="809625"/>
                </a:cubicBezTo>
                <a:cubicBezTo>
                  <a:pt x="714306" y="812356"/>
                  <a:pt x="695325" y="815975"/>
                  <a:pt x="676275" y="819150"/>
                </a:cubicBezTo>
                <a:cubicBezTo>
                  <a:pt x="552450" y="815975"/>
                  <a:pt x="428414" y="817515"/>
                  <a:pt x="304800" y="809625"/>
                </a:cubicBezTo>
                <a:cubicBezTo>
                  <a:pt x="238536" y="805395"/>
                  <a:pt x="239159" y="792379"/>
                  <a:pt x="190500" y="771525"/>
                </a:cubicBezTo>
                <a:cubicBezTo>
                  <a:pt x="181272" y="767570"/>
                  <a:pt x="171450" y="765175"/>
                  <a:pt x="161925" y="762000"/>
                </a:cubicBezTo>
                <a:cubicBezTo>
                  <a:pt x="149225" y="742950"/>
                  <a:pt x="134064" y="725328"/>
                  <a:pt x="123825" y="704850"/>
                </a:cubicBezTo>
                <a:cubicBezTo>
                  <a:pt x="99655" y="656511"/>
                  <a:pt x="112651" y="678564"/>
                  <a:pt x="85725" y="638175"/>
                </a:cubicBezTo>
                <a:cubicBezTo>
                  <a:pt x="82550" y="615950"/>
                  <a:pt x="80603" y="593515"/>
                  <a:pt x="76200" y="571500"/>
                </a:cubicBezTo>
                <a:cubicBezTo>
                  <a:pt x="74231" y="561655"/>
                  <a:pt x="66675" y="552965"/>
                  <a:pt x="66675" y="542925"/>
                </a:cubicBezTo>
                <a:cubicBezTo>
                  <a:pt x="66675" y="476174"/>
                  <a:pt x="71080" y="409454"/>
                  <a:pt x="76200" y="342900"/>
                </a:cubicBezTo>
                <a:cubicBezTo>
                  <a:pt x="77812" y="321941"/>
                  <a:pt x="86734" y="287990"/>
                  <a:pt x="95250" y="266700"/>
                </a:cubicBezTo>
                <a:cubicBezTo>
                  <a:pt x="97887" y="260108"/>
                  <a:pt x="101600" y="254000"/>
                  <a:pt x="104775" y="247650"/>
                </a:cubicBezTo>
              </a:path>
            </a:pathLst>
          </a:cu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7810500" y="5448300"/>
            <a:ext cx="1143000" cy="628650"/>
          </a:xfrm>
          <a:custGeom>
            <a:avLst/>
            <a:gdLst>
              <a:gd name="connsiteX0" fmla="*/ 38100 w 1143000"/>
              <a:gd name="connsiteY0" fmla="*/ 228600 h 628650"/>
              <a:gd name="connsiteX1" fmla="*/ 104775 w 1143000"/>
              <a:gd name="connsiteY1" fmla="*/ 161925 h 628650"/>
              <a:gd name="connsiteX2" fmla="*/ 133350 w 1143000"/>
              <a:gd name="connsiteY2" fmla="*/ 152400 h 628650"/>
              <a:gd name="connsiteX3" fmla="*/ 190500 w 1143000"/>
              <a:gd name="connsiteY3" fmla="*/ 114300 h 628650"/>
              <a:gd name="connsiteX4" fmla="*/ 228600 w 1143000"/>
              <a:gd name="connsiteY4" fmla="*/ 76200 h 628650"/>
              <a:gd name="connsiteX5" fmla="*/ 342900 w 1143000"/>
              <a:gd name="connsiteY5" fmla="*/ 38100 h 628650"/>
              <a:gd name="connsiteX6" fmla="*/ 400050 w 1143000"/>
              <a:gd name="connsiteY6" fmla="*/ 19050 h 628650"/>
              <a:gd name="connsiteX7" fmla="*/ 533400 w 1143000"/>
              <a:gd name="connsiteY7" fmla="*/ 0 h 628650"/>
              <a:gd name="connsiteX8" fmla="*/ 885825 w 1143000"/>
              <a:gd name="connsiteY8" fmla="*/ 19050 h 628650"/>
              <a:gd name="connsiteX9" fmla="*/ 923925 w 1143000"/>
              <a:gd name="connsiteY9" fmla="*/ 28575 h 628650"/>
              <a:gd name="connsiteX10" fmla="*/ 1019175 w 1143000"/>
              <a:gd name="connsiteY10" fmla="*/ 47625 h 628650"/>
              <a:gd name="connsiteX11" fmla="*/ 1076325 w 1143000"/>
              <a:gd name="connsiteY11" fmla="*/ 66675 h 628650"/>
              <a:gd name="connsiteX12" fmla="*/ 1095375 w 1143000"/>
              <a:gd name="connsiteY12" fmla="*/ 95250 h 628650"/>
              <a:gd name="connsiteX13" fmla="*/ 1114425 w 1143000"/>
              <a:gd name="connsiteY13" fmla="*/ 152400 h 628650"/>
              <a:gd name="connsiteX14" fmla="*/ 1123950 w 1143000"/>
              <a:gd name="connsiteY14" fmla="*/ 180975 h 628650"/>
              <a:gd name="connsiteX15" fmla="*/ 1133475 w 1143000"/>
              <a:gd name="connsiteY15" fmla="*/ 209550 h 628650"/>
              <a:gd name="connsiteX16" fmla="*/ 1143000 w 1143000"/>
              <a:gd name="connsiteY16" fmla="*/ 247650 h 628650"/>
              <a:gd name="connsiteX17" fmla="*/ 1133475 w 1143000"/>
              <a:gd name="connsiteY17" fmla="*/ 342900 h 628650"/>
              <a:gd name="connsiteX18" fmla="*/ 1104900 w 1143000"/>
              <a:gd name="connsiteY18" fmla="*/ 352425 h 628650"/>
              <a:gd name="connsiteX19" fmla="*/ 1085850 w 1143000"/>
              <a:gd name="connsiteY19" fmla="*/ 390525 h 628650"/>
              <a:gd name="connsiteX20" fmla="*/ 1047750 w 1143000"/>
              <a:gd name="connsiteY20" fmla="*/ 409575 h 628650"/>
              <a:gd name="connsiteX21" fmla="*/ 1019175 w 1143000"/>
              <a:gd name="connsiteY21" fmla="*/ 438150 h 628650"/>
              <a:gd name="connsiteX22" fmla="*/ 990600 w 1143000"/>
              <a:gd name="connsiteY22" fmla="*/ 447675 h 628650"/>
              <a:gd name="connsiteX23" fmla="*/ 923925 w 1143000"/>
              <a:gd name="connsiteY23" fmla="*/ 476250 h 628650"/>
              <a:gd name="connsiteX24" fmla="*/ 904875 w 1143000"/>
              <a:gd name="connsiteY24" fmla="*/ 504825 h 628650"/>
              <a:gd name="connsiteX25" fmla="*/ 809625 w 1143000"/>
              <a:gd name="connsiteY25" fmla="*/ 552450 h 628650"/>
              <a:gd name="connsiteX26" fmla="*/ 752475 w 1143000"/>
              <a:gd name="connsiteY26" fmla="*/ 581025 h 628650"/>
              <a:gd name="connsiteX27" fmla="*/ 714375 w 1143000"/>
              <a:gd name="connsiteY27" fmla="*/ 600075 h 628650"/>
              <a:gd name="connsiteX28" fmla="*/ 619125 w 1143000"/>
              <a:gd name="connsiteY28" fmla="*/ 628650 h 628650"/>
              <a:gd name="connsiteX29" fmla="*/ 390525 w 1143000"/>
              <a:gd name="connsiteY29" fmla="*/ 619125 h 628650"/>
              <a:gd name="connsiteX30" fmla="*/ 295275 w 1143000"/>
              <a:gd name="connsiteY30" fmla="*/ 600075 h 628650"/>
              <a:gd name="connsiteX31" fmla="*/ 190500 w 1143000"/>
              <a:gd name="connsiteY31" fmla="*/ 590550 h 628650"/>
              <a:gd name="connsiteX32" fmla="*/ 161925 w 1143000"/>
              <a:gd name="connsiteY32" fmla="*/ 571500 h 628650"/>
              <a:gd name="connsiteX33" fmla="*/ 123825 w 1143000"/>
              <a:gd name="connsiteY33" fmla="*/ 561975 h 628650"/>
              <a:gd name="connsiteX34" fmla="*/ 85725 w 1143000"/>
              <a:gd name="connsiteY34" fmla="*/ 504825 h 628650"/>
              <a:gd name="connsiteX35" fmla="*/ 57150 w 1143000"/>
              <a:gd name="connsiteY35" fmla="*/ 476250 h 628650"/>
              <a:gd name="connsiteX36" fmla="*/ 19050 w 1143000"/>
              <a:gd name="connsiteY36" fmla="*/ 419100 h 628650"/>
              <a:gd name="connsiteX37" fmla="*/ 0 w 1143000"/>
              <a:gd name="connsiteY37" fmla="*/ 361950 h 628650"/>
              <a:gd name="connsiteX38" fmla="*/ 28575 w 1143000"/>
              <a:gd name="connsiteY38" fmla="*/ 209550 h 628650"/>
              <a:gd name="connsiteX39" fmla="*/ 38100 w 1143000"/>
              <a:gd name="connsiteY39" fmla="*/ 228600 h 62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143000" h="628650">
                <a:moveTo>
                  <a:pt x="38100" y="228600"/>
                </a:moveTo>
                <a:cubicBezTo>
                  <a:pt x="50800" y="220663"/>
                  <a:pt x="69393" y="179616"/>
                  <a:pt x="104775" y="161925"/>
                </a:cubicBezTo>
                <a:cubicBezTo>
                  <a:pt x="113755" y="157435"/>
                  <a:pt x="124573" y="157276"/>
                  <a:pt x="133350" y="152400"/>
                </a:cubicBezTo>
                <a:cubicBezTo>
                  <a:pt x="153364" y="141281"/>
                  <a:pt x="190500" y="114300"/>
                  <a:pt x="190500" y="114300"/>
                </a:cubicBezTo>
                <a:cubicBezTo>
                  <a:pt x="206935" y="64994"/>
                  <a:pt x="186765" y="100106"/>
                  <a:pt x="228600" y="76200"/>
                </a:cubicBezTo>
                <a:cubicBezTo>
                  <a:pt x="310609" y="29337"/>
                  <a:pt x="213166" y="54317"/>
                  <a:pt x="342900" y="38100"/>
                </a:cubicBezTo>
                <a:cubicBezTo>
                  <a:pt x="361950" y="31750"/>
                  <a:pt x="380171" y="21890"/>
                  <a:pt x="400050" y="19050"/>
                </a:cubicBezTo>
                <a:lnTo>
                  <a:pt x="533400" y="0"/>
                </a:lnTo>
                <a:cubicBezTo>
                  <a:pt x="691645" y="5105"/>
                  <a:pt x="762198" y="-5675"/>
                  <a:pt x="885825" y="19050"/>
                </a:cubicBezTo>
                <a:cubicBezTo>
                  <a:pt x="898662" y="21617"/>
                  <a:pt x="911088" y="26008"/>
                  <a:pt x="923925" y="28575"/>
                </a:cubicBezTo>
                <a:cubicBezTo>
                  <a:pt x="975417" y="38873"/>
                  <a:pt x="974927" y="34350"/>
                  <a:pt x="1019175" y="47625"/>
                </a:cubicBezTo>
                <a:cubicBezTo>
                  <a:pt x="1038409" y="53395"/>
                  <a:pt x="1076325" y="66675"/>
                  <a:pt x="1076325" y="66675"/>
                </a:cubicBezTo>
                <a:cubicBezTo>
                  <a:pt x="1082675" y="76200"/>
                  <a:pt x="1090726" y="84789"/>
                  <a:pt x="1095375" y="95250"/>
                </a:cubicBezTo>
                <a:cubicBezTo>
                  <a:pt x="1103530" y="113600"/>
                  <a:pt x="1108075" y="133350"/>
                  <a:pt x="1114425" y="152400"/>
                </a:cubicBezTo>
                <a:lnTo>
                  <a:pt x="1123950" y="180975"/>
                </a:lnTo>
                <a:cubicBezTo>
                  <a:pt x="1127125" y="190500"/>
                  <a:pt x="1131040" y="199810"/>
                  <a:pt x="1133475" y="209550"/>
                </a:cubicBezTo>
                <a:lnTo>
                  <a:pt x="1143000" y="247650"/>
                </a:lnTo>
                <a:cubicBezTo>
                  <a:pt x="1139825" y="279400"/>
                  <a:pt x="1144379" y="312913"/>
                  <a:pt x="1133475" y="342900"/>
                </a:cubicBezTo>
                <a:cubicBezTo>
                  <a:pt x="1130044" y="352336"/>
                  <a:pt x="1112000" y="345325"/>
                  <a:pt x="1104900" y="352425"/>
                </a:cubicBezTo>
                <a:cubicBezTo>
                  <a:pt x="1094860" y="362465"/>
                  <a:pt x="1095890" y="380485"/>
                  <a:pt x="1085850" y="390525"/>
                </a:cubicBezTo>
                <a:cubicBezTo>
                  <a:pt x="1075810" y="400565"/>
                  <a:pt x="1059304" y="401322"/>
                  <a:pt x="1047750" y="409575"/>
                </a:cubicBezTo>
                <a:cubicBezTo>
                  <a:pt x="1036789" y="417405"/>
                  <a:pt x="1030383" y="430678"/>
                  <a:pt x="1019175" y="438150"/>
                </a:cubicBezTo>
                <a:cubicBezTo>
                  <a:pt x="1010821" y="443719"/>
                  <a:pt x="999580" y="443185"/>
                  <a:pt x="990600" y="447675"/>
                </a:cubicBezTo>
                <a:cubicBezTo>
                  <a:pt x="924821" y="480564"/>
                  <a:pt x="1003219" y="456426"/>
                  <a:pt x="923925" y="476250"/>
                </a:cubicBezTo>
                <a:cubicBezTo>
                  <a:pt x="917575" y="485775"/>
                  <a:pt x="913490" y="497287"/>
                  <a:pt x="904875" y="504825"/>
                </a:cubicBezTo>
                <a:cubicBezTo>
                  <a:pt x="859513" y="544516"/>
                  <a:pt x="856968" y="540614"/>
                  <a:pt x="809625" y="552450"/>
                </a:cubicBezTo>
                <a:cubicBezTo>
                  <a:pt x="754711" y="589059"/>
                  <a:pt x="807684" y="557364"/>
                  <a:pt x="752475" y="581025"/>
                </a:cubicBezTo>
                <a:cubicBezTo>
                  <a:pt x="739424" y="586618"/>
                  <a:pt x="727558" y="594802"/>
                  <a:pt x="714375" y="600075"/>
                </a:cubicBezTo>
                <a:cubicBezTo>
                  <a:pt x="675726" y="615535"/>
                  <a:pt x="656549" y="619294"/>
                  <a:pt x="619125" y="628650"/>
                </a:cubicBezTo>
                <a:cubicBezTo>
                  <a:pt x="542925" y="625475"/>
                  <a:pt x="466496" y="625828"/>
                  <a:pt x="390525" y="619125"/>
                </a:cubicBezTo>
                <a:cubicBezTo>
                  <a:pt x="358272" y="616279"/>
                  <a:pt x="327521" y="603006"/>
                  <a:pt x="295275" y="600075"/>
                </a:cubicBezTo>
                <a:lnTo>
                  <a:pt x="190500" y="590550"/>
                </a:lnTo>
                <a:cubicBezTo>
                  <a:pt x="180975" y="584200"/>
                  <a:pt x="172447" y="576009"/>
                  <a:pt x="161925" y="571500"/>
                </a:cubicBezTo>
                <a:cubicBezTo>
                  <a:pt x="149893" y="566343"/>
                  <a:pt x="133677" y="570595"/>
                  <a:pt x="123825" y="561975"/>
                </a:cubicBezTo>
                <a:cubicBezTo>
                  <a:pt x="106595" y="546898"/>
                  <a:pt x="101914" y="521014"/>
                  <a:pt x="85725" y="504825"/>
                </a:cubicBezTo>
                <a:cubicBezTo>
                  <a:pt x="76200" y="495300"/>
                  <a:pt x="65420" y="486883"/>
                  <a:pt x="57150" y="476250"/>
                </a:cubicBezTo>
                <a:cubicBezTo>
                  <a:pt x="43094" y="458178"/>
                  <a:pt x="26290" y="440820"/>
                  <a:pt x="19050" y="419100"/>
                </a:cubicBezTo>
                <a:lnTo>
                  <a:pt x="0" y="361950"/>
                </a:lnTo>
                <a:cubicBezTo>
                  <a:pt x="4073" y="309005"/>
                  <a:pt x="-11687" y="249812"/>
                  <a:pt x="28575" y="209550"/>
                </a:cubicBezTo>
                <a:cubicBezTo>
                  <a:pt x="49386" y="188739"/>
                  <a:pt x="25400" y="236537"/>
                  <a:pt x="38100" y="228600"/>
                </a:cubicBezTo>
                <a:close/>
              </a:path>
            </a:pathLst>
          </a:cu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95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Outline of Annual Report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 rad="127000"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143181">
            <a:off x="504092" y="662102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96800" y="1066800"/>
            <a:ext cx="8266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200" b="1" dirty="0" smtClean="0">
                <a:latin typeface="Segoe Print" panose="02000600000000000000" pitchFamily="2" charset="0"/>
              </a:rPr>
              <a:t>Overview of SED Departments &amp; Programs</a:t>
            </a:r>
            <a:endParaRPr lang="en-US" sz="3200" b="1" dirty="0">
              <a:latin typeface="Segoe Print" panose="02000600000000000000" pitchFamily="2" charset="0"/>
            </a:endParaRP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200" b="1" dirty="0" smtClean="0">
                <a:latin typeface="Segoe Print" panose="02000600000000000000" pitchFamily="2" charset="0"/>
              </a:rPr>
              <a:t>Assessment Report/Summary of Data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200" b="1" dirty="0" smtClean="0">
                <a:solidFill>
                  <a:schemeClr val="tx2">
                    <a:lumMod val="90000"/>
                  </a:schemeClr>
                </a:solidFill>
                <a:latin typeface="Segoe Print" panose="02000600000000000000" pitchFamily="2" charset="0"/>
              </a:rPr>
              <a:t>Break for Dinner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200" b="1" dirty="0" smtClean="0">
                <a:latin typeface="Segoe Print" panose="02000600000000000000" pitchFamily="2" charset="0"/>
              </a:rPr>
              <a:t>Job Placements of Recent Grads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200" b="1" dirty="0">
                <a:latin typeface="Segoe Print" panose="02000600000000000000" pitchFamily="2" charset="0"/>
              </a:rPr>
              <a:t>MTTC Score Trends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200" b="1" dirty="0" smtClean="0">
                <a:latin typeface="Segoe Print" panose="02000600000000000000" pitchFamily="2" charset="0"/>
              </a:rPr>
              <a:t>“Closing the Loop”—Plans for Improvement</a:t>
            </a:r>
          </a:p>
        </p:txBody>
      </p:sp>
    </p:spTree>
    <p:extLst>
      <p:ext uri="{BB962C8B-B14F-4D97-AF65-F5344CB8AC3E}">
        <p14:creationId xmlns:p14="http://schemas.microsoft.com/office/powerpoint/2010/main" val="406027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Student Outcomes—TLC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26602" y="1295400"/>
            <a:ext cx="7755398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Segoe Print" panose="02000600000000000000" pitchFamily="2" charset="0"/>
              </a:rPr>
              <a:t>Curriculum &amp; Instruction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In 9 assessment rubrics, lowest mean rating 4.77/5.00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100% of all ratings at least 3/5</a:t>
            </a:r>
          </a:p>
        </p:txBody>
      </p:sp>
    </p:spTree>
    <p:extLst>
      <p:ext uri="{BB962C8B-B14F-4D97-AF65-F5344CB8AC3E}">
        <p14:creationId xmlns:p14="http://schemas.microsoft.com/office/powerpoint/2010/main" val="4234962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Student Outcomes—GPC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26602" y="1295400"/>
            <a:ext cx="775539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Segoe Print" panose="02000600000000000000" pitchFamily="2" charset="0"/>
              </a:rPr>
              <a:t>Assessment Data Across All GPC Programs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In 14 assessment rubrics, lowest mean rating 3.54/5.00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For all assessments except 2, &gt; 90% of all ratings at least 3/5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In 6 assessments, 100% at least 3/5</a:t>
            </a:r>
          </a:p>
        </p:txBody>
      </p:sp>
    </p:spTree>
    <p:extLst>
      <p:ext uri="{BB962C8B-B14F-4D97-AF65-F5344CB8AC3E}">
        <p14:creationId xmlns:p14="http://schemas.microsoft.com/office/powerpoint/2010/main" val="3998642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Student Outcomes—LEAD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26602" y="1295400"/>
            <a:ext cx="775539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Segoe Print" panose="02000600000000000000" pitchFamily="2" charset="0"/>
              </a:rPr>
              <a:t>Educational Leadership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In 10 assessments, lowest mean rating 4.48/5.00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For all assessments, more than 90% of all ratings at least 3/5</a:t>
            </a:r>
          </a:p>
        </p:txBody>
      </p:sp>
    </p:spTree>
    <p:extLst>
      <p:ext uri="{BB962C8B-B14F-4D97-AF65-F5344CB8AC3E}">
        <p14:creationId xmlns:p14="http://schemas.microsoft.com/office/powerpoint/2010/main" val="4118875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Student Outcomes—LEAD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26602" y="1295400"/>
            <a:ext cx="7755398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Segoe Print" panose="02000600000000000000" pitchFamily="2" charset="0"/>
              </a:rPr>
              <a:t>Leadership (Portfolio Assessments)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Across 14 competencies, lowest mean rating 3.14/5.00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Segoe Print" panose="02000600000000000000" pitchFamily="2" charset="0"/>
              </a:rPr>
              <a:t>&gt;</a:t>
            </a:r>
            <a:r>
              <a:rPr lang="en-US" sz="2800" dirty="0" smtClean="0">
                <a:latin typeface="Segoe Print" panose="02000600000000000000" pitchFamily="2" charset="0"/>
              </a:rPr>
              <a:t>98% of all ratings at least 3/5</a:t>
            </a:r>
          </a:p>
        </p:txBody>
      </p:sp>
    </p:spTree>
    <p:extLst>
      <p:ext uri="{BB962C8B-B14F-4D97-AF65-F5344CB8AC3E}">
        <p14:creationId xmlns:p14="http://schemas.microsoft.com/office/powerpoint/2010/main" val="902277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Program Quality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26602" y="1295400"/>
            <a:ext cx="775539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Segoe Print" panose="02000600000000000000" pitchFamily="2" charset="0"/>
              </a:rPr>
              <a:t>SED Overall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Segoe Print" panose="02000600000000000000" pitchFamily="2" charset="0"/>
              </a:rPr>
              <a:t>Alumni Survey (2010-2011</a:t>
            </a:r>
            <a:r>
              <a:rPr lang="en-US" sz="2800" dirty="0" smtClean="0">
                <a:latin typeface="Segoe Print" panose="02000600000000000000" pitchFamily="2" charset="0"/>
              </a:rPr>
              <a:t>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i="1" dirty="0" smtClean="0">
                <a:latin typeface="Segoe Print" panose="02000600000000000000" pitchFamily="2" charset="0"/>
              </a:rPr>
              <a:t>N</a:t>
            </a:r>
            <a:r>
              <a:rPr lang="en-US" sz="2800" dirty="0" smtClean="0">
                <a:latin typeface="Segoe Print" panose="02000600000000000000" pitchFamily="2" charset="0"/>
              </a:rPr>
              <a:t> = 19</a:t>
            </a:r>
            <a:endParaRPr lang="en-US" sz="2800" i="1" dirty="0">
              <a:latin typeface="Segoe Print" panose="02000600000000000000" pitchFamily="2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Segoe Print" panose="02000600000000000000" pitchFamily="2" charset="0"/>
              </a:rPr>
              <a:t>4.05/5.00 (mean) on 16 questions addressing program </a:t>
            </a:r>
            <a:r>
              <a:rPr lang="en-US" sz="2800" dirty="0" smtClean="0">
                <a:latin typeface="Segoe Print" panose="02000600000000000000" pitchFamily="2" charset="0"/>
              </a:rPr>
              <a:t>quality</a:t>
            </a:r>
          </a:p>
          <a:p>
            <a:pPr lvl="1"/>
            <a:endParaRPr lang="en-US" sz="2800" dirty="0">
              <a:latin typeface="Segoe Print" panose="02000600000000000000" pitchFamily="2" charset="0"/>
            </a:endParaRPr>
          </a:p>
          <a:p>
            <a:r>
              <a:rPr lang="en-US" sz="3200" b="1" dirty="0" smtClean="0">
                <a:latin typeface="Segoe Print" panose="02000600000000000000" pitchFamily="2" charset="0"/>
              </a:rPr>
              <a:t>Program Quality by Department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Teaching, Learning &amp; Curriculum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Graduate Psychology &amp; Counseling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Leadership</a:t>
            </a:r>
          </a:p>
        </p:txBody>
      </p:sp>
    </p:spTree>
    <p:extLst>
      <p:ext uri="{BB962C8B-B14F-4D97-AF65-F5344CB8AC3E}">
        <p14:creationId xmlns:p14="http://schemas.microsoft.com/office/powerpoint/2010/main" val="3079906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Program Quality—TLC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26602" y="968991"/>
            <a:ext cx="77553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Segoe Print" panose="02000600000000000000" pitchFamily="2" charset="0"/>
              </a:rPr>
              <a:t>Course Evaluations, Spring 2013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421722"/>
              </p:ext>
            </p:extLst>
          </p:nvPr>
        </p:nvGraphicFramePr>
        <p:xfrm>
          <a:off x="228600" y="1573100"/>
          <a:ext cx="8686800" cy="45838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24600"/>
                <a:gridCol w="1143000"/>
                <a:gridCol w="1219200"/>
              </a:tblGrid>
              <a:tr h="88463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Question</a:t>
                      </a:r>
                      <a:endParaRPr lang="en-US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% at 4-5</a:t>
                      </a:r>
                      <a:endParaRPr lang="en-US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Mean</a:t>
                      </a:r>
                      <a:endParaRPr lang="en-US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0675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This course helped me to express my ideas more clearly.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79.8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4.04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3515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The learning objectives or goals for this course were clearly stated.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91.2</a:t>
                      </a:r>
                      <a:endParaRPr lang="en-US" sz="180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4.31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5977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The grading system of this course was appropriate for the objectives of the course.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83.7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4.13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858000" y="5691033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Segoe Print" panose="02000600000000000000" pitchFamily="2" charset="0"/>
              </a:rPr>
              <a:t>N = 158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078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Program Quality—TLC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2400" y="968991"/>
            <a:ext cx="883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Segoe Print" panose="02000600000000000000" pitchFamily="2" charset="0"/>
              </a:rPr>
              <a:t>Course Evaluations, Spring 2013 (cont’d)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1746922"/>
              </p:ext>
            </p:extLst>
          </p:nvPr>
        </p:nvGraphicFramePr>
        <p:xfrm>
          <a:off x="228600" y="1553766"/>
          <a:ext cx="8686800" cy="4587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24600"/>
                <a:gridCol w="1143000"/>
                <a:gridCol w="1219200"/>
              </a:tblGrid>
              <a:tr h="838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Question</a:t>
                      </a:r>
                      <a:endParaRPr lang="en-US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% at 4-5</a:t>
                      </a:r>
                      <a:endParaRPr lang="en-US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Mean</a:t>
                      </a:r>
                      <a:endParaRPr lang="en-US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447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Methods of evaluation were fair and accurate measures of my learning. 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82.4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4.14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447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This course helped me to critically evaluate different sources and/or points of view.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75.3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4.07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5977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Independent of the instructor, my overall rating of this course is: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64.6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3.71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010400" y="591059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Segoe Print" panose="02000600000000000000" pitchFamily="2" charset="0"/>
              </a:rPr>
              <a:t>N = 158</a:t>
            </a:r>
          </a:p>
        </p:txBody>
      </p:sp>
    </p:spTree>
    <p:extLst>
      <p:ext uri="{BB962C8B-B14F-4D97-AF65-F5344CB8AC3E}">
        <p14:creationId xmlns:p14="http://schemas.microsoft.com/office/powerpoint/2010/main" val="298775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Program Quality—TLC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82590" y="968991"/>
            <a:ext cx="779941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Segoe Print" panose="02000600000000000000" pitchFamily="2" charset="0"/>
              </a:rPr>
              <a:t>Senior Exit Survey, </a:t>
            </a:r>
            <a:br>
              <a:rPr lang="en-US" sz="3200" dirty="0" smtClean="0">
                <a:latin typeface="Segoe Print" panose="02000600000000000000" pitchFamily="2" charset="0"/>
              </a:rPr>
            </a:br>
            <a:r>
              <a:rPr lang="en-US" sz="3200" dirty="0" smtClean="0">
                <a:latin typeface="Segoe Print" panose="02000600000000000000" pitchFamily="2" charset="0"/>
              </a:rPr>
              <a:t>Teacher Education (2012-2013)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5785" y="2362200"/>
            <a:ext cx="8382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Seniors (</a:t>
            </a:r>
            <a:r>
              <a:rPr lang="en-US" sz="2800" i="1" dirty="0" smtClean="0">
                <a:latin typeface="Segoe Print" panose="02000600000000000000" pitchFamily="2" charset="0"/>
              </a:rPr>
              <a:t>n </a:t>
            </a:r>
            <a:r>
              <a:rPr lang="en-US" sz="2800" dirty="0" smtClean="0">
                <a:latin typeface="Segoe Print" panose="02000600000000000000" pitchFamily="2" charset="0"/>
              </a:rPr>
              <a:t>= 14) rated program/faculty </a:t>
            </a:r>
            <a:r>
              <a:rPr lang="en-US" sz="2800" dirty="0">
                <a:latin typeface="Segoe Print" panose="02000600000000000000" pitchFamily="2" charset="0"/>
              </a:rPr>
              <a:t>at least </a:t>
            </a:r>
            <a:r>
              <a:rPr lang="en-US" sz="2800" dirty="0" smtClean="0">
                <a:latin typeface="Segoe Print" panose="02000600000000000000" pitchFamily="2" charset="0"/>
              </a:rPr>
              <a:t>3.75/5.00 (mean) on </a:t>
            </a:r>
            <a:r>
              <a:rPr lang="en-US" sz="2800" dirty="0">
                <a:latin typeface="Segoe Print" panose="02000600000000000000" pitchFamily="2" charset="0"/>
              </a:rPr>
              <a:t>all indicators except one.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3.50 (mean) for </a:t>
            </a:r>
            <a:r>
              <a:rPr lang="en-US" sz="2800" dirty="0">
                <a:latin typeface="Segoe Print" panose="02000600000000000000" pitchFamily="2" charset="0"/>
              </a:rPr>
              <a:t>“There were adequate specialized equipment (e.g. computers, instruments, lab supplies, </a:t>
            </a:r>
            <a:r>
              <a:rPr lang="en-US" sz="2800" dirty="0" smtClean="0">
                <a:latin typeface="Segoe Print" panose="02000600000000000000" pitchFamily="2" charset="0"/>
              </a:rPr>
              <a:t>etc.).”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Similar to ratings across the University. </a:t>
            </a:r>
          </a:p>
        </p:txBody>
      </p:sp>
    </p:spTree>
    <p:extLst>
      <p:ext uri="{BB962C8B-B14F-4D97-AF65-F5344CB8AC3E}">
        <p14:creationId xmlns:p14="http://schemas.microsoft.com/office/powerpoint/2010/main" val="3720847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Program Quality—GPC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26602" y="968991"/>
            <a:ext cx="77553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Segoe Print" panose="02000600000000000000" pitchFamily="2" charset="0"/>
              </a:rPr>
              <a:t>Course Evaluations, Spring 2013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57495"/>
              </p:ext>
            </p:extLst>
          </p:nvPr>
        </p:nvGraphicFramePr>
        <p:xfrm>
          <a:off x="228600" y="1573100"/>
          <a:ext cx="8686800" cy="45838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24600"/>
                <a:gridCol w="1143000"/>
                <a:gridCol w="1219200"/>
              </a:tblGrid>
              <a:tr h="88463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Question</a:t>
                      </a:r>
                      <a:endParaRPr lang="en-US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% at 4-5</a:t>
                      </a:r>
                      <a:endParaRPr lang="en-US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Mean</a:t>
                      </a:r>
                      <a:endParaRPr lang="en-US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0675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This course helped me to express my ideas more clearly.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80.4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4.05</a:t>
                      </a:r>
                      <a:endParaRPr lang="en-US" sz="180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3515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The learning objectives or goals for this course were clearly stated.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90.7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4.31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5977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The grading system of this course was appropriate for the objectives of the course.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86.2</a:t>
                      </a:r>
                      <a:endParaRPr lang="en-US" sz="180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4.26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838950" y="5691033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Segoe Print" panose="02000600000000000000" pitchFamily="2" charset="0"/>
              </a:rPr>
              <a:t>N = 173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4659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Program Quality—GPC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2400" y="968991"/>
            <a:ext cx="883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Segoe Print" panose="02000600000000000000" pitchFamily="2" charset="0"/>
              </a:rPr>
              <a:t>Course Evaluations, Spring 2013 (cont’d)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5783455"/>
              </p:ext>
            </p:extLst>
          </p:nvPr>
        </p:nvGraphicFramePr>
        <p:xfrm>
          <a:off x="228600" y="1553766"/>
          <a:ext cx="8686800" cy="4587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24600"/>
                <a:gridCol w="1143000"/>
                <a:gridCol w="1219200"/>
              </a:tblGrid>
              <a:tr h="838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Question</a:t>
                      </a:r>
                      <a:endParaRPr lang="en-US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% at 4-5</a:t>
                      </a:r>
                      <a:endParaRPr lang="en-US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Mean</a:t>
                      </a:r>
                      <a:endParaRPr lang="en-US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447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Methods of evaluation were fair and accurate measures of my learning. 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83.2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4.13</a:t>
                      </a:r>
                      <a:endParaRPr lang="en-US" sz="180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447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This course helped me to critically evaluate different sources and/or points of view.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86.7</a:t>
                      </a:r>
                      <a:endParaRPr lang="en-US" sz="180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4.28</a:t>
                      </a:r>
                      <a:endParaRPr lang="en-US" sz="180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5977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Independent of the instructor, my overall rating of this course is: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63.7</a:t>
                      </a:r>
                      <a:endParaRPr lang="en-US" sz="180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3.83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010400" y="591059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Segoe Print" panose="02000600000000000000" pitchFamily="2" charset="0"/>
              </a:rPr>
              <a:t>N =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Segoe Print" panose="02000600000000000000" pitchFamily="2" charset="0"/>
              </a:rPr>
              <a:t>173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223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>
                <a:solidFill>
                  <a:schemeClr val="tx2"/>
                </a:solidFill>
                <a:latin typeface="Viner Hand ITC" panose="03070502030502020203" pitchFamily="66" charset="0"/>
              </a:rPr>
              <a:t>Programs in the SED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 rad="127000"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143181">
            <a:off x="504092" y="662102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96800" y="1219200"/>
            <a:ext cx="8266200" cy="42242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>
                <a:latin typeface="Segoe Print" panose="02000600000000000000" pitchFamily="2" charset="0"/>
              </a:rPr>
              <a:t>Teaching, Learning &amp; Curriculum</a:t>
            </a:r>
          </a:p>
          <a:p>
            <a:pPr marL="914400" lvl="1" indent="-457200" fontAlgn="auto"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Segoe Print" panose="02000600000000000000" pitchFamily="2" charset="0"/>
              </a:rPr>
              <a:t>BSELED </a:t>
            </a:r>
            <a:r>
              <a:rPr lang="en-US" sz="2800" dirty="0" smtClean="0">
                <a:latin typeface="Segoe Print" panose="02000600000000000000" pitchFamily="2" charset="0"/>
              </a:rPr>
              <a:t>(Bachelor </a:t>
            </a:r>
            <a:r>
              <a:rPr lang="en-US" sz="2800" dirty="0">
                <a:latin typeface="Segoe Print" panose="02000600000000000000" pitchFamily="2" charset="0"/>
              </a:rPr>
              <a:t>of Science in Elementary </a:t>
            </a:r>
            <a:r>
              <a:rPr lang="en-US" sz="2800" dirty="0" smtClean="0">
                <a:latin typeface="Segoe Print" panose="02000600000000000000" pitchFamily="2" charset="0"/>
              </a:rPr>
              <a:t>Education)</a:t>
            </a:r>
            <a:endParaRPr lang="en-US" sz="2800" dirty="0">
              <a:latin typeface="Segoe Print" panose="02000600000000000000" pitchFamily="2" charset="0"/>
            </a:endParaRPr>
          </a:p>
          <a:p>
            <a:pPr marL="914400" lvl="1" indent="-457200" fontAlgn="auto"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latin typeface="Segoe Print" panose="02000600000000000000" pitchFamily="2" charset="0"/>
              </a:rPr>
              <a:t>Elementary </a:t>
            </a:r>
            <a:r>
              <a:rPr lang="en-US" sz="2800" dirty="0">
                <a:latin typeface="Segoe Print" panose="02000600000000000000" pitchFamily="2" charset="0"/>
              </a:rPr>
              <a:t>Certification</a:t>
            </a:r>
          </a:p>
          <a:p>
            <a:pPr marL="914400" lvl="1" indent="-457200" fontAlgn="auto"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Segoe Print" panose="02000600000000000000" pitchFamily="2" charset="0"/>
              </a:rPr>
              <a:t>Secondary Certification</a:t>
            </a:r>
          </a:p>
          <a:p>
            <a:pPr marL="914400" lvl="1" indent="-457200" fontAlgn="auto"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Segoe Print" panose="02000600000000000000" pitchFamily="2" charset="0"/>
              </a:rPr>
              <a:t>BS with Secondary Certification</a:t>
            </a:r>
          </a:p>
          <a:p>
            <a:pPr marL="914400" lvl="1" indent="-457200" fontAlgn="auto"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latin typeface="Segoe Print" panose="02000600000000000000" pitchFamily="2" charset="0"/>
              </a:rPr>
              <a:t>MAT (Master </a:t>
            </a:r>
            <a:r>
              <a:rPr lang="en-US" sz="2800" dirty="0">
                <a:latin typeface="Segoe Print" panose="02000600000000000000" pitchFamily="2" charset="0"/>
              </a:rPr>
              <a:t>of Arts in </a:t>
            </a:r>
            <a:r>
              <a:rPr lang="en-US" sz="2800" dirty="0" smtClean="0">
                <a:latin typeface="Segoe Print" panose="02000600000000000000" pitchFamily="2" charset="0"/>
              </a:rPr>
              <a:t>Teaching)</a:t>
            </a:r>
            <a:endParaRPr lang="en-US" sz="2800" dirty="0">
              <a:latin typeface="Segoe Print" panose="02000600000000000000" pitchFamily="2" charset="0"/>
            </a:endParaRPr>
          </a:p>
          <a:p>
            <a:pPr marL="914400" lvl="1" indent="-457200" fontAlgn="auto"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Segoe Print" panose="02000600000000000000" pitchFamily="2" charset="0"/>
              </a:rPr>
              <a:t>MA </a:t>
            </a:r>
            <a:r>
              <a:rPr lang="en-US" sz="2800" dirty="0" err="1">
                <a:latin typeface="Segoe Print" panose="02000600000000000000" pitchFamily="2" charset="0"/>
              </a:rPr>
              <a:t>EdS</a:t>
            </a:r>
            <a:r>
              <a:rPr lang="en-US" sz="2800" dirty="0">
                <a:latin typeface="Segoe Print" panose="02000600000000000000" pitchFamily="2" charset="0"/>
              </a:rPr>
              <a:t>, </a:t>
            </a:r>
            <a:r>
              <a:rPr lang="en-US" sz="2800" dirty="0" err="1">
                <a:latin typeface="Segoe Print" panose="02000600000000000000" pitchFamily="2" charset="0"/>
              </a:rPr>
              <a:t>EdD</a:t>
            </a:r>
            <a:r>
              <a:rPr lang="en-US" sz="2800" dirty="0">
                <a:latin typeface="Segoe Print" panose="02000600000000000000" pitchFamily="2" charset="0"/>
              </a:rPr>
              <a:t>, PhD </a:t>
            </a:r>
            <a:r>
              <a:rPr lang="en-US" sz="2800" dirty="0" smtClean="0">
                <a:latin typeface="Segoe Print" panose="02000600000000000000" pitchFamily="2" charset="0"/>
              </a:rPr>
              <a:t>in Education—Curriculum </a:t>
            </a:r>
            <a:r>
              <a:rPr lang="en-US" sz="2800" dirty="0">
                <a:latin typeface="Segoe Print" panose="02000600000000000000" pitchFamily="2" charset="0"/>
              </a:rPr>
              <a:t>and Instruction (C&amp;I)</a:t>
            </a:r>
          </a:p>
        </p:txBody>
      </p:sp>
    </p:spTree>
    <p:extLst>
      <p:ext uri="{BB962C8B-B14F-4D97-AF65-F5344CB8AC3E}">
        <p14:creationId xmlns:p14="http://schemas.microsoft.com/office/powerpoint/2010/main" val="889956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Program Quality—LEAD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26602" y="968991"/>
            <a:ext cx="77553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Segoe Print" panose="02000600000000000000" pitchFamily="2" charset="0"/>
              </a:rPr>
              <a:t>Course Evaluations, Spring 2013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5342825"/>
              </p:ext>
            </p:extLst>
          </p:nvPr>
        </p:nvGraphicFramePr>
        <p:xfrm>
          <a:off x="228600" y="1573100"/>
          <a:ext cx="8686800" cy="45838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24600"/>
                <a:gridCol w="1143000"/>
                <a:gridCol w="1219200"/>
              </a:tblGrid>
              <a:tr h="88463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Question</a:t>
                      </a:r>
                      <a:endParaRPr lang="en-US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% at 4-5</a:t>
                      </a:r>
                      <a:endParaRPr lang="en-US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Mean</a:t>
                      </a:r>
                      <a:endParaRPr lang="en-US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0675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This course helped me to express my ideas more clearly.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93.5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4.59</a:t>
                      </a:r>
                      <a:endParaRPr lang="en-US" sz="180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3515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The learning objectives or goals for this course were clearly stated.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90.0</a:t>
                      </a:r>
                      <a:endParaRPr lang="en-US" sz="180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4.45</a:t>
                      </a:r>
                      <a:endParaRPr lang="en-US" sz="180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5977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The grading system of this course was appropriate for the objectives of the course.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90.2</a:t>
                      </a:r>
                      <a:endParaRPr lang="en-US" sz="180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4.46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858000" y="5691033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Segoe Print" panose="02000600000000000000" pitchFamily="2" charset="0"/>
              </a:rPr>
              <a:t>N = 110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963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Program Quality—LEAD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2400" y="968991"/>
            <a:ext cx="883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Segoe Print" panose="02000600000000000000" pitchFamily="2" charset="0"/>
              </a:rPr>
              <a:t>Course Evaluations, Spring 2013 (cont’d)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817150"/>
              </p:ext>
            </p:extLst>
          </p:nvPr>
        </p:nvGraphicFramePr>
        <p:xfrm>
          <a:off x="228600" y="1553766"/>
          <a:ext cx="8686800" cy="4587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24600"/>
                <a:gridCol w="1143000"/>
                <a:gridCol w="1219200"/>
              </a:tblGrid>
              <a:tr h="838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Question</a:t>
                      </a:r>
                      <a:endParaRPr lang="en-US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% at 4-5</a:t>
                      </a:r>
                      <a:endParaRPr lang="en-US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Mean</a:t>
                      </a:r>
                      <a:endParaRPr lang="en-US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447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Methods of evaluation were fair and accurate measures of my learning. 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91.0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4.47</a:t>
                      </a:r>
                      <a:endParaRPr lang="en-US" sz="180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447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This course helped me to critically evaluate different sources and/or points of view.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99.1</a:t>
                      </a:r>
                      <a:endParaRPr lang="en-US" sz="180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4.72</a:t>
                      </a:r>
                      <a:endParaRPr lang="en-US" sz="180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5977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Independent of the instructor, my overall rating of this course is: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85.7</a:t>
                      </a:r>
                      <a:endParaRPr lang="en-US" sz="180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4.35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010400" y="591059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Segoe Print" panose="02000600000000000000" pitchFamily="2" charset="0"/>
              </a:rPr>
              <a:t>N =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Segoe Print" panose="02000600000000000000" pitchFamily="2" charset="0"/>
              </a:rPr>
              <a:t>110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39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Faculty Assessment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26602" y="1295400"/>
            <a:ext cx="775539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Segoe Print" panose="02000600000000000000" pitchFamily="2" charset="0"/>
              </a:rPr>
              <a:t>Course Evaluations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Segoe Print" panose="02000600000000000000" pitchFamily="2" charset="0"/>
              </a:rPr>
              <a:t>Advisor Evaluations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Segoe Print" panose="02000600000000000000" pitchFamily="2" charset="0"/>
              </a:rPr>
              <a:t>Senior Exit Survey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 smtClean="0"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638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Faculty Assessment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26602" y="1295400"/>
            <a:ext cx="7755398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Segoe Print" panose="02000600000000000000" pitchFamily="2" charset="0"/>
              </a:rPr>
              <a:t>Course Evaluations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1" dirty="0" smtClean="0">
                <a:latin typeface="Segoe Print" panose="02000600000000000000" pitchFamily="2" charset="0"/>
              </a:rPr>
              <a:t>N </a:t>
            </a:r>
            <a:r>
              <a:rPr lang="en-US" sz="2800" dirty="0" smtClean="0">
                <a:latin typeface="Segoe Print" panose="02000600000000000000" pitchFamily="2" charset="0"/>
              </a:rPr>
              <a:t>= 464 (all SED)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4.33/5.00 = mean rating </a:t>
            </a:r>
            <a:r>
              <a:rPr lang="en-US" sz="2800" dirty="0">
                <a:latin typeface="Segoe Print" panose="02000600000000000000" pitchFamily="2" charset="0"/>
              </a:rPr>
              <a:t>on </a:t>
            </a:r>
            <a:r>
              <a:rPr lang="en-US" sz="2800" dirty="0" smtClean="0">
                <a:latin typeface="Segoe Print" panose="02000600000000000000" pitchFamily="2" charset="0"/>
              </a:rPr>
              <a:t>9 </a:t>
            </a:r>
            <a:r>
              <a:rPr lang="en-US" sz="2800" dirty="0">
                <a:latin typeface="Segoe Print" panose="02000600000000000000" pitchFamily="2" charset="0"/>
              </a:rPr>
              <a:t>questions related to the </a:t>
            </a:r>
            <a:r>
              <a:rPr lang="en-US" sz="2800" dirty="0" smtClean="0">
                <a:latin typeface="Segoe Print" panose="02000600000000000000" pitchFamily="2" charset="0"/>
              </a:rPr>
              <a:t>instructor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Segoe Print" panose="02000600000000000000" pitchFamily="2" charset="0"/>
              </a:rPr>
              <a:t>Highest:</a:t>
            </a:r>
            <a:r>
              <a:rPr lang="en-US" sz="2800" dirty="0" smtClean="0">
                <a:latin typeface="Segoe Print" panose="02000600000000000000" pitchFamily="2" charset="0"/>
              </a:rPr>
              <a:t> “The </a:t>
            </a:r>
            <a:r>
              <a:rPr lang="en-US" sz="2800" dirty="0">
                <a:latin typeface="Segoe Print" panose="02000600000000000000" pitchFamily="2" charset="0"/>
              </a:rPr>
              <a:t>instructor was sensitive to and respectful of all people” </a:t>
            </a:r>
            <a:r>
              <a:rPr lang="en-US" sz="2800" b="1" dirty="0">
                <a:latin typeface="Segoe Print" panose="02000600000000000000" pitchFamily="2" charset="0"/>
              </a:rPr>
              <a:t>(4.49</a:t>
            </a:r>
            <a:r>
              <a:rPr lang="en-US" sz="2800" b="1" dirty="0" smtClean="0">
                <a:latin typeface="Segoe Print" panose="02000600000000000000" pitchFamily="2" charset="0"/>
              </a:rPr>
              <a:t>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Segoe Print" panose="02000600000000000000" pitchFamily="2" charset="0"/>
              </a:rPr>
              <a:t>Lowest:</a:t>
            </a:r>
            <a:r>
              <a:rPr lang="en-US" sz="2800" dirty="0" smtClean="0">
                <a:latin typeface="Segoe Print" panose="02000600000000000000" pitchFamily="2" charset="0"/>
              </a:rPr>
              <a:t> “Timely</a:t>
            </a:r>
            <a:r>
              <a:rPr lang="en-US" sz="2800" dirty="0">
                <a:latin typeface="Segoe Print" panose="02000600000000000000" pitchFamily="2" charset="0"/>
              </a:rPr>
              <a:t>, thoughtful, and helpful feedback was provided on tests and other work” </a:t>
            </a:r>
            <a:r>
              <a:rPr lang="en-US" sz="2800" b="1" dirty="0">
                <a:latin typeface="Segoe Print" panose="02000600000000000000" pitchFamily="2" charset="0"/>
              </a:rPr>
              <a:t>(4.16</a:t>
            </a:r>
            <a:r>
              <a:rPr lang="en-US" sz="2800" b="1" dirty="0" smtClean="0">
                <a:latin typeface="Segoe Print" panose="02000600000000000000" pitchFamily="2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17807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Faculty Assessment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36127" y="1000066"/>
            <a:ext cx="775539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Segoe Print" panose="02000600000000000000" pitchFamily="2" charset="0"/>
              </a:rPr>
              <a:t>Advisor Evaluations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Difficulty in collecting data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Revised process to begin March 2014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2012-2013: Only Leadership data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i="1" dirty="0" smtClean="0">
                <a:latin typeface="Segoe Print" panose="02000600000000000000" pitchFamily="2" charset="0"/>
              </a:rPr>
              <a:t>N </a:t>
            </a:r>
            <a:r>
              <a:rPr lang="en-US" sz="2800" dirty="0" smtClean="0">
                <a:latin typeface="Segoe Print" panose="02000600000000000000" pitchFamily="2" charset="0"/>
              </a:rPr>
              <a:t>= 25</a:t>
            </a:r>
            <a:endParaRPr lang="en-US" sz="2800" i="1" dirty="0" smtClean="0">
              <a:latin typeface="Segoe Print" panose="02000600000000000000" pitchFamily="2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All LEAD advisors 4.50/5.00 (mean) on </a:t>
            </a:r>
            <a:r>
              <a:rPr lang="en-US" sz="2800" dirty="0">
                <a:latin typeface="Segoe Print" panose="02000600000000000000" pitchFamily="2" charset="0"/>
              </a:rPr>
              <a:t>10 of </a:t>
            </a:r>
            <a:r>
              <a:rPr lang="en-US" sz="2800" dirty="0" smtClean="0">
                <a:latin typeface="Segoe Print" panose="02000600000000000000" pitchFamily="2" charset="0"/>
              </a:rPr>
              <a:t>14 indicators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Segoe Print" panose="02000600000000000000" pitchFamily="2" charset="0"/>
              </a:rPr>
              <a:t>Lowest:</a:t>
            </a:r>
            <a:r>
              <a:rPr lang="en-US" sz="2800" dirty="0" smtClean="0">
                <a:latin typeface="Segoe Print" panose="02000600000000000000" pitchFamily="2" charset="0"/>
              </a:rPr>
              <a:t> </a:t>
            </a:r>
            <a:r>
              <a:rPr lang="en-US" sz="2800" dirty="0">
                <a:latin typeface="Segoe Print" panose="02000600000000000000" pitchFamily="2" charset="0"/>
              </a:rPr>
              <a:t>“My advisor responds within two business days to my e-mail and/or telephone messages” (4.15</a:t>
            </a:r>
            <a:r>
              <a:rPr lang="en-US" sz="2800" dirty="0" smtClean="0">
                <a:latin typeface="Segoe Print" panose="02000600000000000000" pitchFamily="2" charset="0"/>
              </a:rPr>
              <a:t>)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Segoe Print" panose="02000600000000000000" pitchFamily="2" charset="0"/>
              </a:rPr>
              <a:t>Highest:</a:t>
            </a:r>
            <a:r>
              <a:rPr lang="en-US" sz="2800" dirty="0" smtClean="0">
                <a:latin typeface="Segoe Print" panose="02000600000000000000" pitchFamily="2" charset="0"/>
              </a:rPr>
              <a:t> </a:t>
            </a:r>
            <a:r>
              <a:rPr lang="en-US" sz="2800" dirty="0">
                <a:latin typeface="Segoe Print" panose="02000600000000000000" pitchFamily="2" charset="0"/>
              </a:rPr>
              <a:t>“My advisor is courteous and respectful” (4.92</a:t>
            </a:r>
            <a:r>
              <a:rPr lang="en-US" sz="2800" dirty="0" smtClean="0">
                <a:latin typeface="Segoe Print" panose="02000600000000000000" pitchFamily="2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69564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Faculty Assessment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26602" y="1295399"/>
            <a:ext cx="806019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Segoe Print" panose="02000600000000000000" pitchFamily="2" charset="0"/>
              </a:rPr>
              <a:t>Senior Exit Survey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Teacher Education (undergrads only)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1" dirty="0" smtClean="0">
                <a:latin typeface="Segoe Print" panose="02000600000000000000" pitchFamily="2" charset="0"/>
              </a:rPr>
              <a:t>N</a:t>
            </a:r>
            <a:r>
              <a:rPr lang="en-US" sz="2800" dirty="0" smtClean="0">
                <a:latin typeface="Segoe Print" panose="02000600000000000000" pitchFamily="2" charset="0"/>
              </a:rPr>
              <a:t> = 14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1" dirty="0" smtClean="0">
                <a:latin typeface="Segoe Print" panose="02000600000000000000" pitchFamily="2" charset="0"/>
              </a:rPr>
              <a:t>4.50 (mean) on6 of 7 faculty-related indicators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Segoe Print" panose="02000600000000000000" pitchFamily="2" charset="0"/>
              </a:rPr>
              <a:t>Lowest:</a:t>
            </a:r>
            <a:r>
              <a:rPr lang="en-US" sz="2800" i="1" dirty="0">
                <a:solidFill>
                  <a:schemeClr val="accent1">
                    <a:lumMod val="75000"/>
                  </a:schemeClr>
                </a:solidFill>
                <a:latin typeface="Segoe Print" panose="02000600000000000000" pitchFamily="2" charset="0"/>
              </a:rPr>
              <a:t> </a:t>
            </a:r>
            <a:r>
              <a:rPr lang="en-US" sz="2800" i="1" dirty="0">
                <a:latin typeface="Segoe Print" panose="02000600000000000000" pitchFamily="2" charset="0"/>
              </a:rPr>
              <a:t>4.00 for </a:t>
            </a:r>
            <a:r>
              <a:rPr lang="en-US" sz="2800" i="1" dirty="0" smtClean="0">
                <a:latin typeface="Segoe Print" panose="02000600000000000000" pitchFamily="2" charset="0"/>
              </a:rPr>
              <a:t>“Faculty </a:t>
            </a:r>
            <a:r>
              <a:rPr lang="en-US" sz="2800" i="1" dirty="0">
                <a:latin typeface="Segoe Print" panose="02000600000000000000" pitchFamily="2" charset="0"/>
              </a:rPr>
              <a:t>used technology effectively to enhance their </a:t>
            </a:r>
            <a:r>
              <a:rPr lang="en-US" sz="2800" i="1" dirty="0" smtClean="0">
                <a:latin typeface="Segoe Print" panose="02000600000000000000" pitchFamily="2" charset="0"/>
              </a:rPr>
              <a:t>teaching”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i="1" dirty="0" smtClean="0">
                <a:latin typeface="Segoe Print" panose="02000600000000000000" pitchFamily="2" charset="0"/>
              </a:rPr>
              <a:t>(cf. </a:t>
            </a:r>
            <a:r>
              <a:rPr lang="en-US" sz="2800" i="1" dirty="0" smtClean="0">
                <a:latin typeface="Segoe Print" panose="02000600000000000000" pitchFamily="2" charset="0"/>
              </a:rPr>
              <a:t>4.10 across all Andrews seniors)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i="1" dirty="0" smtClean="0">
                <a:solidFill>
                  <a:srgbClr val="00B0F0"/>
                </a:solidFill>
                <a:latin typeface="Segoe Print" panose="02000600000000000000" pitchFamily="2" charset="0"/>
              </a:rPr>
              <a:t>Not so bad!</a:t>
            </a:r>
            <a:endParaRPr lang="en-US" sz="2800" i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862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Faculty Assessment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26602" y="1295399"/>
            <a:ext cx="775539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Segoe Print" panose="02000600000000000000" pitchFamily="2" charset="0"/>
              </a:rPr>
              <a:t>Senior Exit Survey </a:t>
            </a:r>
            <a:r>
              <a:rPr lang="en-US" sz="2800" dirty="0" smtClean="0">
                <a:latin typeface="Segoe Print" panose="02000600000000000000" pitchFamily="2" charset="0"/>
              </a:rPr>
              <a:t>(cont’d)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i="1" dirty="0" smtClean="0">
                <a:solidFill>
                  <a:schemeClr val="accent1">
                    <a:lumMod val="75000"/>
                  </a:schemeClr>
                </a:solidFill>
                <a:latin typeface="Segoe Print" panose="02000600000000000000" pitchFamily="2" charset="0"/>
              </a:rPr>
              <a:t>Lowest</a:t>
            </a:r>
            <a:r>
              <a:rPr lang="en-US" sz="2400" b="1" i="1" dirty="0">
                <a:solidFill>
                  <a:schemeClr val="accent1">
                    <a:lumMod val="75000"/>
                  </a:schemeClr>
                </a:solidFill>
                <a:latin typeface="Segoe Print" panose="02000600000000000000" pitchFamily="2" charset="0"/>
              </a:rPr>
              <a:t>:</a:t>
            </a:r>
            <a:r>
              <a:rPr lang="en-US" sz="2400" i="1" dirty="0">
                <a:solidFill>
                  <a:schemeClr val="accent1">
                    <a:lumMod val="75000"/>
                  </a:schemeClr>
                </a:solidFill>
                <a:latin typeface="Segoe Print" panose="02000600000000000000" pitchFamily="2" charset="0"/>
              </a:rPr>
              <a:t> </a:t>
            </a:r>
            <a:r>
              <a:rPr lang="en-US" sz="2400" i="1" dirty="0">
                <a:latin typeface="Segoe Print" panose="02000600000000000000" pitchFamily="2" charset="0"/>
              </a:rPr>
              <a:t>4.00 for </a:t>
            </a:r>
            <a:r>
              <a:rPr lang="en-US" sz="2400" i="1" dirty="0" smtClean="0">
                <a:latin typeface="Segoe Print" panose="02000600000000000000" pitchFamily="2" charset="0"/>
              </a:rPr>
              <a:t>“Faculty </a:t>
            </a:r>
            <a:r>
              <a:rPr lang="en-US" sz="2400" i="1" dirty="0">
                <a:latin typeface="Segoe Print" panose="02000600000000000000" pitchFamily="2" charset="0"/>
              </a:rPr>
              <a:t>used technology effectively to enhance their </a:t>
            </a:r>
            <a:r>
              <a:rPr lang="en-US" sz="2400" i="1" dirty="0" smtClean="0">
                <a:latin typeface="Segoe Print" panose="02000600000000000000" pitchFamily="2" charset="0"/>
              </a:rPr>
              <a:t>teaching”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i="1" dirty="0" smtClean="0">
                <a:latin typeface="Segoe Print" panose="02000600000000000000" pitchFamily="2" charset="0"/>
              </a:rPr>
              <a:t>(cf. </a:t>
            </a:r>
            <a:r>
              <a:rPr lang="en-US" sz="2400" i="1" dirty="0" smtClean="0">
                <a:latin typeface="Segoe Print" panose="02000600000000000000" pitchFamily="2" charset="0"/>
              </a:rPr>
              <a:t>4.10 across all Andrews seniors)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i="1" dirty="0" smtClean="0">
                <a:solidFill>
                  <a:srgbClr val="00B0F0"/>
                </a:solidFill>
                <a:latin typeface="Segoe Print" panose="02000600000000000000" pitchFamily="2" charset="0"/>
              </a:rPr>
              <a:t>Not so bad!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i="1" dirty="0" smtClean="0">
                <a:solidFill>
                  <a:schemeClr val="tx2">
                    <a:lumMod val="75000"/>
                  </a:schemeClr>
                </a:solidFill>
                <a:latin typeface="Segoe Print" panose="02000600000000000000" pitchFamily="2" charset="0"/>
              </a:rPr>
              <a:t>Highest:</a:t>
            </a:r>
            <a:r>
              <a:rPr lang="en-US" sz="2800" b="1" i="1" dirty="0" smtClean="0">
                <a:latin typeface="Segoe Print" panose="02000600000000000000" pitchFamily="2" charset="0"/>
              </a:rPr>
              <a:t> </a:t>
            </a:r>
            <a:r>
              <a:rPr lang="en-US" sz="2800" i="1" dirty="0">
                <a:latin typeface="Segoe Print" panose="02000600000000000000" pitchFamily="2" charset="0"/>
              </a:rPr>
              <a:t>4.86 for </a:t>
            </a:r>
            <a:r>
              <a:rPr lang="en-US" sz="2800" i="1" dirty="0" smtClean="0">
                <a:latin typeface="Segoe Print" panose="02000600000000000000" pitchFamily="2" charset="0"/>
              </a:rPr>
              <a:t> 2 indicators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i="1" dirty="0" smtClean="0">
                <a:latin typeface="Segoe Print" panose="02000600000000000000" pitchFamily="2" charset="0"/>
              </a:rPr>
              <a:t>“Faculty </a:t>
            </a:r>
            <a:r>
              <a:rPr lang="en-US" sz="2800" i="1" dirty="0">
                <a:latin typeface="Segoe Print" panose="02000600000000000000" pitchFamily="2" charset="0"/>
              </a:rPr>
              <a:t>members showed genuine interest in each student</a:t>
            </a:r>
            <a:r>
              <a:rPr lang="en-US" sz="2800" i="1" dirty="0" smtClean="0">
                <a:latin typeface="Segoe Print" panose="02000600000000000000" pitchFamily="2" charset="0"/>
              </a:rPr>
              <a:t>”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i="1" dirty="0" smtClean="0">
                <a:latin typeface="Segoe Print" panose="02000600000000000000" pitchFamily="2" charset="0"/>
              </a:rPr>
              <a:t>“Faculty </a:t>
            </a:r>
            <a:r>
              <a:rPr lang="en-US" sz="2800" i="1" dirty="0">
                <a:latin typeface="Segoe Print" panose="02000600000000000000" pitchFamily="2" charset="0"/>
              </a:rPr>
              <a:t>taught me how Christian faith and ethics relate to my </a:t>
            </a:r>
            <a:r>
              <a:rPr lang="en-US" sz="2800" i="1" dirty="0" smtClean="0">
                <a:latin typeface="Segoe Print" panose="02000600000000000000" pitchFamily="2" charset="0"/>
              </a:rPr>
              <a:t>field”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30115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Dinner Time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 descr="C:\Users\wileyk\AppData\Local\Microsoft\Windows\Temporary Internet Files\Content.IE5\JAHB8ZYZ\MC90003641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281871"/>
            <a:ext cx="4953000" cy="4497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758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228600"/>
            <a:ext cx="9144000" cy="914400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Teacher Education Graduates</a:t>
            </a:r>
            <a:endParaRPr lang="en-US" sz="4000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92325"/>
              </p:ext>
            </p:extLst>
          </p:nvPr>
        </p:nvGraphicFramePr>
        <p:xfrm>
          <a:off x="152401" y="1066801"/>
          <a:ext cx="8839199" cy="49292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04407"/>
                <a:gridCol w="2196192"/>
                <a:gridCol w="4038600"/>
              </a:tblGrid>
              <a:tr h="516467">
                <a:tc gridSpan="3"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Segoe Print" panose="02000600000000000000" pitchFamily="2" charset="0"/>
                        </a:rPr>
                        <a:t>2011-2012</a:t>
                      </a:r>
                      <a:endParaRPr lang="en-US" sz="2800" b="1" dirty="0">
                        <a:latin typeface="Segoe Print" panose="02000600000000000000" pitchFamily="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1646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4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Roger Alva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Integrated Science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Jefferson Christian </a:t>
                      </a:r>
                      <a:r>
                        <a:rPr lang="en-US" sz="24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Acad</a:t>
                      </a:r>
                      <a:endParaRPr lang="en-US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646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4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Rachel Ballast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Spanish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Grand Rapids </a:t>
                      </a:r>
                      <a:r>
                        <a:rPr lang="en-US" sz="24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Adv</a:t>
                      </a:r>
                      <a:r>
                        <a:rPr lang="en-US" sz="2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Acad</a:t>
                      </a:r>
                      <a:endParaRPr lang="en-US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646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4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Katherine Bass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Integrated Science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 </a:t>
                      </a:r>
                      <a:endParaRPr lang="en-US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646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err="1" smtClean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Anabel</a:t>
                      </a:r>
                      <a:r>
                        <a:rPr lang="en-US" sz="2000" b="1" dirty="0" smtClean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 Dominguez</a:t>
                      </a:r>
                      <a:endParaRPr lang="en-US" sz="20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Math, Spanish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 </a:t>
                      </a:r>
                      <a:endParaRPr lang="en-US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646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4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Justin Groff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Elementary Ed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SDA School, California</a:t>
                      </a:r>
                      <a:endParaRPr lang="en-US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646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4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Erin </a:t>
                      </a:r>
                      <a:r>
                        <a:rPr lang="en-US" sz="2400" b="1" dirty="0" err="1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Hotelling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English</a:t>
                      </a:r>
                      <a:endParaRPr lang="en-US" sz="1600" b="1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Spring Valley </a:t>
                      </a:r>
                      <a:r>
                        <a:rPr lang="en-US" sz="24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Acad</a:t>
                      </a:r>
                      <a:endParaRPr lang="en-US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646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4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Jarrod Lutz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English	</a:t>
                      </a:r>
                      <a:endParaRPr lang="en-US" sz="1600" b="1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Spencerville </a:t>
                      </a:r>
                      <a:r>
                        <a:rPr lang="en-US" sz="24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Adv</a:t>
                      </a:r>
                      <a:r>
                        <a:rPr lang="en-US" sz="2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Acad</a:t>
                      </a:r>
                      <a:endParaRPr lang="en-US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646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2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Katherine Miller</a:t>
                      </a:r>
                      <a:endParaRPr lang="en-US" sz="22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Integrated Science</a:t>
                      </a:r>
                      <a:endParaRPr lang="en-US" sz="1600" b="1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New Zealand</a:t>
                      </a:r>
                      <a:endParaRPr lang="en-US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7340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228600"/>
            <a:ext cx="9144000" cy="914400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Teacher Education Graduates </a:t>
            </a:r>
            <a:r>
              <a:rPr lang="en-US" sz="4000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(cont’d)</a:t>
            </a:r>
            <a:endParaRPr lang="en-US" sz="4000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8921139"/>
              </p:ext>
            </p:extLst>
          </p:nvPr>
        </p:nvGraphicFramePr>
        <p:xfrm>
          <a:off x="152401" y="1066801"/>
          <a:ext cx="8839199" cy="263313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04407"/>
                <a:gridCol w="2500992"/>
                <a:gridCol w="3733800"/>
              </a:tblGrid>
              <a:tr h="516467">
                <a:tc gridSpan="3"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Segoe Print" panose="02000600000000000000" pitchFamily="2" charset="0"/>
                        </a:rPr>
                        <a:t>2011-2012 (cont’d)</a:t>
                      </a:r>
                      <a:endParaRPr lang="en-US" sz="2800" b="1" dirty="0">
                        <a:latin typeface="Segoe Print" panose="02000600000000000000" pitchFamily="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1646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4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Cheri Notice</a:t>
                      </a:r>
                      <a:endParaRPr lang="en-US" sz="1800" b="1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Social Studies, Sec</a:t>
                      </a:r>
                      <a:endParaRPr lang="en-US" sz="1600" b="1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 </a:t>
                      </a:r>
                      <a:endParaRPr lang="en-US" sz="1600" b="1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6557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4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Leah Rodriguez</a:t>
                      </a:r>
                      <a:endParaRPr lang="en-US" sz="1800" b="1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English, Spanish</a:t>
                      </a:r>
                      <a:endParaRPr lang="en-US" sz="1600" b="1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Milwaukee SDA </a:t>
                      </a:r>
                      <a:r>
                        <a:rPr lang="en-US" sz="24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Acad</a:t>
                      </a:r>
                      <a:endParaRPr lang="en-US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646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Debra </a:t>
                      </a:r>
                      <a:r>
                        <a:rPr lang="en-US" sz="2000" b="1" dirty="0" err="1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Rosengren</a:t>
                      </a:r>
                      <a:endParaRPr lang="en-US" sz="1600" b="1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Music Education</a:t>
                      </a:r>
                      <a:endParaRPr lang="en-US" sz="1600" b="1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Graduate School</a:t>
                      </a:r>
                      <a:endParaRPr lang="en-US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646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4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Nolan Williams</a:t>
                      </a:r>
                      <a:endParaRPr lang="en-US" sz="1800" b="1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Religion	</a:t>
                      </a:r>
                      <a:endParaRPr lang="en-US" sz="1600" b="1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Highland </a:t>
                      </a:r>
                      <a:r>
                        <a:rPr lang="en-US" sz="2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Advent </a:t>
                      </a:r>
                      <a:r>
                        <a:rPr lang="en-US" sz="24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Acad</a:t>
                      </a:r>
                      <a:endParaRPr lang="en-US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337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>
                <a:solidFill>
                  <a:schemeClr val="tx2"/>
                </a:solidFill>
                <a:latin typeface="Viner Hand ITC" panose="03070502030502020203" pitchFamily="66" charset="0"/>
              </a:rPr>
              <a:t>Programs </a:t>
            </a:r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(cont’d)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270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 rad="127000"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143181">
            <a:off x="504092" y="662102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87275" y="1219200"/>
            <a:ext cx="7809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Segoe Print" panose="02000600000000000000" pitchFamily="2" charset="0"/>
              </a:rPr>
              <a:t>Graduate Psychology and Counseling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Segoe Print" panose="02000600000000000000" pitchFamily="2" charset="0"/>
              </a:rPr>
              <a:t>MS </a:t>
            </a:r>
            <a:r>
              <a:rPr lang="en-US" sz="2800" dirty="0" smtClean="0">
                <a:latin typeface="Segoe Print" panose="02000600000000000000" pitchFamily="2" charset="0"/>
              </a:rPr>
              <a:t>in Special </a:t>
            </a:r>
            <a:r>
              <a:rPr lang="en-US" sz="2800" dirty="0">
                <a:latin typeface="Segoe Print" panose="02000600000000000000" pitchFamily="2" charset="0"/>
              </a:rPr>
              <a:t>Education—Learning Disabilities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Segoe Print" panose="02000600000000000000" pitchFamily="2" charset="0"/>
              </a:rPr>
              <a:t>MA </a:t>
            </a:r>
            <a:r>
              <a:rPr lang="en-US" sz="2800" dirty="0" smtClean="0">
                <a:latin typeface="Segoe Print" panose="02000600000000000000" pitchFamily="2" charset="0"/>
              </a:rPr>
              <a:t>in School Counseling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MA in Community Counseling</a:t>
            </a:r>
            <a:endParaRPr lang="en-US" sz="2800" dirty="0"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179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228600"/>
            <a:ext cx="9144000" cy="914400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Teacher Education Graduates </a:t>
            </a:r>
            <a:r>
              <a:rPr lang="en-US" sz="4000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(cont’d)</a:t>
            </a:r>
            <a:endParaRPr lang="en-US" sz="4000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8168028"/>
              </p:ext>
            </p:extLst>
          </p:nvPr>
        </p:nvGraphicFramePr>
        <p:xfrm>
          <a:off x="152401" y="1590676"/>
          <a:ext cx="8839199" cy="47413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19399"/>
                <a:gridCol w="2057400"/>
                <a:gridCol w="3962400"/>
              </a:tblGrid>
              <a:tr h="5164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Michelle </a:t>
                      </a:r>
                      <a:r>
                        <a:rPr lang="en-US" sz="2400" b="1" dirty="0" err="1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Adame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English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Holbrook SDA </a:t>
                      </a:r>
                      <a:r>
                        <a:rPr lang="en-US" sz="24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Ind</a:t>
                      </a:r>
                      <a:r>
                        <a:rPr lang="en-US" sz="2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Sch</a:t>
                      </a:r>
                      <a:endParaRPr lang="en-US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64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Jessica Catron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English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 </a:t>
                      </a:r>
                      <a:endParaRPr lang="en-US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64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Meredith Chavez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Social Studies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Korea, student miss</a:t>
                      </a:r>
                      <a:r>
                        <a:rPr lang="en-US" sz="24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tchr</a:t>
                      </a:r>
                      <a:endParaRPr lang="en-US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64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Tanya </a:t>
                      </a:r>
                      <a:r>
                        <a:rPr lang="en-US" sz="2400" b="1" dirty="0" err="1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Crumley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Read, </a:t>
                      </a:r>
                      <a:r>
                        <a:rPr lang="en-US" sz="2000" b="1" dirty="0" err="1" smtClean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Soc</a:t>
                      </a:r>
                      <a:r>
                        <a:rPr lang="en-US" sz="2000" b="1" dirty="0" smtClean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 St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Springs </a:t>
                      </a:r>
                      <a:r>
                        <a:rPr lang="en-US" sz="2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Adventist </a:t>
                      </a:r>
                      <a:r>
                        <a:rPr lang="en-US" sz="24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Acad</a:t>
                      </a:r>
                      <a:endParaRPr lang="en-US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64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Hannah DeLuca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Language Arts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Hinsdale Adventist </a:t>
                      </a:r>
                      <a:r>
                        <a:rPr lang="en-US" sz="24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Acad</a:t>
                      </a:r>
                      <a:endParaRPr lang="en-US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64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Geneva Fraser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Language Arts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Columbus </a:t>
                      </a:r>
                      <a:r>
                        <a:rPr lang="en-US" sz="2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Advent </a:t>
                      </a:r>
                      <a:r>
                        <a:rPr lang="en-US" sz="24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Acad</a:t>
                      </a:r>
                      <a:endParaRPr lang="en-US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64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Tom Gammon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Language Arts</a:t>
                      </a:r>
                      <a:endParaRPr lang="en-US" sz="2000" dirty="0" smtClean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Columbus </a:t>
                      </a:r>
                      <a:r>
                        <a:rPr lang="en-US" sz="2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Advent </a:t>
                      </a:r>
                      <a:r>
                        <a:rPr lang="en-US" sz="24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Acad</a:t>
                      </a:r>
                      <a:endParaRPr lang="en-US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64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Kimberly </a:t>
                      </a:r>
                      <a:r>
                        <a:rPr lang="en-US" sz="2400" dirty="0" err="1" smtClean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Geach</a:t>
                      </a:r>
                      <a:endParaRPr lang="en-US" sz="24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Language Arts</a:t>
                      </a:r>
                      <a:endParaRPr lang="en-US" sz="2000" dirty="0" smtClean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64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Elizabeth Glover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Social Studies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819400" y="1100614"/>
            <a:ext cx="29146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Segoe Print" panose="02000600000000000000" pitchFamily="2" charset="0"/>
              </a:rPr>
              <a:t>2012-2013</a:t>
            </a:r>
            <a:endParaRPr lang="en-US" sz="2800" b="1" dirty="0"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438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228600"/>
            <a:ext cx="9144000" cy="914400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Teacher Education Graduates </a:t>
            </a:r>
            <a:r>
              <a:rPr lang="en-US" sz="4000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(cont’d)</a:t>
            </a:r>
            <a:endParaRPr lang="en-US" sz="4000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980962"/>
              </p:ext>
            </p:extLst>
          </p:nvPr>
        </p:nvGraphicFramePr>
        <p:xfrm>
          <a:off x="152401" y="1066801"/>
          <a:ext cx="8839199" cy="51663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04407"/>
                <a:gridCol w="2272392"/>
                <a:gridCol w="3962400"/>
              </a:tblGrid>
              <a:tr h="516467">
                <a:tc gridSpan="3"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Segoe Print" panose="02000600000000000000" pitchFamily="2" charset="0"/>
                        </a:rPr>
                        <a:t>2012-2013 (cont’d)</a:t>
                      </a:r>
                      <a:endParaRPr lang="en-US" sz="2800" b="1" dirty="0">
                        <a:latin typeface="Segoe Print" panose="02000600000000000000" pitchFamily="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164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Ben </a:t>
                      </a:r>
                      <a:r>
                        <a:rPr lang="en-US" sz="2400" b="1" dirty="0" err="1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Hotelling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Social Studies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Kettering </a:t>
                      </a:r>
                      <a:r>
                        <a:rPr lang="en-US" sz="2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College</a:t>
                      </a:r>
                      <a:endParaRPr lang="en-US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64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Alicia Hutchinson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Math</a:t>
                      </a: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	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Korea, student</a:t>
                      </a:r>
                      <a:r>
                        <a:rPr lang="en-US" sz="24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 miss </a:t>
                      </a:r>
                      <a:r>
                        <a:rPr lang="en-US" sz="2400" b="1" baseline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tchr</a:t>
                      </a:r>
                      <a:endParaRPr lang="en-US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64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Erica Johnson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Language Arts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 </a:t>
                      </a:r>
                      <a:endParaRPr lang="en-US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646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4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Ray Kirk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Music Education</a:t>
                      </a:r>
                      <a:endParaRPr lang="en-US" sz="1600" b="1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endParaRPr lang="en-US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64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Pat </a:t>
                      </a:r>
                      <a:r>
                        <a:rPr lang="en-US" sz="2400" b="1" dirty="0" err="1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Leja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English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 </a:t>
                      </a:r>
                      <a:endParaRPr lang="en-US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64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Jeremy McIntyre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Music Education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Elem School, Kalamazoo</a:t>
                      </a:r>
                      <a:endParaRPr lang="en-US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64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Ashley Meyer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English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 </a:t>
                      </a:r>
                      <a:endParaRPr lang="en-US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64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Kalicia Morrison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Language Arts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Charlotte Adventist </a:t>
                      </a:r>
                      <a:r>
                        <a:rPr lang="en-US" sz="24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Sch</a:t>
                      </a:r>
                      <a:endParaRPr lang="en-US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64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John </a:t>
                      </a:r>
                      <a:r>
                        <a:rPr lang="en-US" sz="2000" b="1" dirty="0" err="1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Musselman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Math	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Bridgman High </a:t>
                      </a:r>
                      <a:r>
                        <a:rPr lang="en-US" sz="2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School</a:t>
                      </a:r>
                      <a:endParaRPr lang="en-US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275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228600"/>
            <a:ext cx="9144000" cy="914400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Teacher Education </a:t>
            </a:r>
            <a:r>
              <a:rPr lang="en-US" sz="4000" b="1" dirty="0">
                <a:solidFill>
                  <a:schemeClr val="tx2"/>
                </a:solidFill>
                <a:latin typeface="Viner Hand ITC" panose="03070502030502020203" pitchFamily="66" charset="0"/>
              </a:rPr>
              <a:t>Graduates </a:t>
            </a:r>
            <a:r>
              <a:rPr lang="en-US" sz="4000" dirty="0">
                <a:solidFill>
                  <a:schemeClr val="tx2"/>
                </a:solidFill>
                <a:latin typeface="Viner Hand ITC" panose="03070502030502020203" pitchFamily="66" charset="0"/>
              </a:rPr>
              <a:t>(cont’d)</a:t>
            </a:r>
            <a:endParaRPr lang="en-US" sz="4000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6013089"/>
              </p:ext>
            </p:extLst>
          </p:nvPr>
        </p:nvGraphicFramePr>
        <p:xfrm>
          <a:off x="152401" y="1066803"/>
          <a:ext cx="8839199" cy="53737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04407"/>
                <a:gridCol w="2272392"/>
                <a:gridCol w="3962400"/>
              </a:tblGrid>
              <a:tr h="498598">
                <a:tc gridSpan="3"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Segoe Print" panose="02000600000000000000" pitchFamily="2" charset="0"/>
                        </a:rPr>
                        <a:t>2012-2013 (cont’d)</a:t>
                      </a:r>
                      <a:endParaRPr lang="en-US" sz="2800" b="1" dirty="0">
                        <a:latin typeface="Segoe Print" panose="02000600000000000000" pitchFamily="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803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Brad Paquette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Political Science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Niles New Tech </a:t>
                      </a:r>
                      <a:r>
                        <a:rPr lang="en-US" sz="2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Entre-</a:t>
                      </a:r>
                      <a:r>
                        <a:rPr lang="en-US" sz="24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preneurial</a:t>
                      </a:r>
                      <a:r>
                        <a:rPr lang="en-US" sz="2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 Academy</a:t>
                      </a:r>
                      <a:endParaRPr lang="en-US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505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Jason Park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Social Studies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969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Jessica Ramirez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Visual Arts </a:t>
                      </a:r>
                      <a:r>
                        <a:rPr lang="en-US" sz="2000" b="1" dirty="0" err="1" smtClean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Educ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Korea, student</a:t>
                      </a:r>
                      <a:r>
                        <a:rPr lang="en-US" sz="24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miss </a:t>
                      </a:r>
                      <a:r>
                        <a:rPr lang="en-US" sz="24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tchr</a:t>
                      </a:r>
                      <a:endParaRPr lang="en-US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977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Nicholas Reichert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English, Spanish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Arizona </a:t>
                      </a:r>
                      <a:r>
                        <a:rPr lang="en-US" sz="2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Conference, </a:t>
                      </a:r>
                      <a:r>
                        <a:rPr lang="en-US" sz="24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asst</a:t>
                      </a:r>
                      <a:r>
                        <a:rPr lang="en-US" sz="2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 </a:t>
                      </a:r>
                      <a:r>
                        <a:rPr lang="en-US" sz="2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to Youth Director</a:t>
                      </a:r>
                      <a:endParaRPr lang="en-US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969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Michael Riess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History, English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Warren </a:t>
                      </a:r>
                      <a:r>
                        <a:rPr lang="en-US" sz="2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Junior Academy</a:t>
                      </a:r>
                      <a:endParaRPr lang="en-US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9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Styves</a:t>
                      </a:r>
                      <a:r>
                        <a:rPr lang="en-US" sz="24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Romain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Math,</a:t>
                      </a:r>
                      <a:r>
                        <a:rPr lang="en-US" sz="2000" b="1" baseline="0" dirty="0" smtClean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 Physics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 </a:t>
                      </a:r>
                      <a:endParaRPr lang="en-US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803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Tonya Mae Ross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Language Arts</a:t>
                      </a:r>
                      <a:endParaRPr lang="en-US" sz="1600" dirty="0" smtClean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Central Penn Christian School, PA</a:t>
                      </a:r>
                      <a:endParaRPr lang="en-US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114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Lauren Snell</a:t>
                      </a:r>
                      <a:endParaRPr lang="en-US" sz="18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Language Arts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9696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400" b="1" dirty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Maxine </a:t>
                      </a:r>
                      <a:r>
                        <a:rPr lang="en-US" sz="2400" b="1" dirty="0" err="1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Umana</a:t>
                      </a:r>
                      <a:endParaRPr lang="en-US" sz="1800" b="1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Religion,</a:t>
                      </a:r>
                      <a:r>
                        <a:rPr lang="en-US" sz="2000" b="1" baseline="0" dirty="0" smtClean="0">
                          <a:effectLst/>
                          <a:latin typeface="Segoe Print" panose="02000600000000000000" pitchFamily="2" charset="0"/>
                          <a:ea typeface="Times New Roman"/>
                        </a:rPr>
                        <a:t> Sec</a:t>
                      </a:r>
                      <a:endParaRPr lang="en-US" sz="2000" b="1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Segoe Print" panose="02000600000000000000" pitchFamily="2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272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MTTC Score Trends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26602" y="1295400"/>
            <a:ext cx="775539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Michigan Test of Teacher Certification for subject </a:t>
            </a:r>
            <a:r>
              <a:rPr lang="en-US" sz="2800" dirty="0">
                <a:latin typeface="Segoe Print" panose="02000600000000000000" pitchFamily="2" charset="0"/>
              </a:rPr>
              <a:t>a</a:t>
            </a:r>
            <a:r>
              <a:rPr lang="en-US" sz="2800" dirty="0" smtClean="0">
                <a:latin typeface="Segoe Print" panose="02000600000000000000" pitchFamily="2" charset="0"/>
              </a:rPr>
              <a:t>reas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Reported in 3-year blocks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2006-2009 is missing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6-Year Trends by Subject/Program</a:t>
            </a:r>
          </a:p>
        </p:txBody>
      </p:sp>
    </p:spTree>
    <p:extLst>
      <p:ext uri="{BB962C8B-B14F-4D97-AF65-F5344CB8AC3E}">
        <p14:creationId xmlns:p14="http://schemas.microsoft.com/office/powerpoint/2010/main" val="770836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MTTC Score Trends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06009"/>
              </p:ext>
            </p:extLst>
          </p:nvPr>
        </p:nvGraphicFramePr>
        <p:xfrm>
          <a:off x="990600" y="1397000"/>
          <a:ext cx="7162800" cy="39959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7600"/>
                <a:gridCol w="2387600"/>
                <a:gridCol w="2387600"/>
              </a:tblGrid>
              <a:tr h="37084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All Tests (excluding Basic Skills)</a:t>
                      </a:r>
                      <a:endParaRPr lang="en-US" sz="3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Years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N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% Pass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09-12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108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89.8</a:t>
                      </a: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08-11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105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86.7</a:t>
                      </a: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07-10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131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91.6</a:t>
                      </a: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06-09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05-08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189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93.1</a:t>
                      </a: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04-07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184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91.3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16380000">
            <a:off x="4514849" y="452998"/>
            <a:ext cx="0" cy="129540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4179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MTTC Score Trends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474439"/>
              </p:ext>
            </p:extLst>
          </p:nvPr>
        </p:nvGraphicFramePr>
        <p:xfrm>
          <a:off x="990600" y="1397000"/>
          <a:ext cx="7162800" cy="39959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7600"/>
                <a:gridCol w="2387600"/>
                <a:gridCol w="2387600"/>
              </a:tblGrid>
              <a:tr h="37084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Elementary Education</a:t>
                      </a:r>
                      <a:endParaRPr lang="en-US" sz="3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Years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N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% Pass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09-12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23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100.0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08-11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95.7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07-10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34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97.1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06-09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05-08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57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98.2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04-07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60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98.3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15600000">
            <a:off x="4572000" y="531571"/>
            <a:ext cx="0" cy="129540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9915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MTTC Score Trends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7909550"/>
              </p:ext>
            </p:extLst>
          </p:nvPr>
        </p:nvGraphicFramePr>
        <p:xfrm>
          <a:off x="990600" y="1397000"/>
          <a:ext cx="7162800" cy="39959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7600"/>
                <a:gridCol w="2387600"/>
                <a:gridCol w="2387600"/>
              </a:tblGrid>
              <a:tr h="37084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English</a:t>
                      </a:r>
                      <a:endParaRPr lang="en-US" sz="3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Years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N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% Pass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09-12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81.8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08-11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07-10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90.0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06-09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05-08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04-07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 rot="16800000">
            <a:off x="4676460" y="455372"/>
            <a:ext cx="0" cy="129540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246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MTTC Score Trends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186215"/>
              </p:ext>
            </p:extLst>
          </p:nvPr>
        </p:nvGraphicFramePr>
        <p:xfrm>
          <a:off x="990600" y="1397000"/>
          <a:ext cx="7162800" cy="39959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7600"/>
                <a:gridCol w="2387600"/>
                <a:gridCol w="2387600"/>
              </a:tblGrid>
              <a:tr h="37084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English as a Second Language</a:t>
                      </a:r>
                      <a:endParaRPr lang="en-US" sz="3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Years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N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% Pass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09-12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7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08-11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07-10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06-09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05-08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04-07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17400000">
            <a:off x="4494839" y="564426"/>
            <a:ext cx="0" cy="129540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3714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MTTC Score Trends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988603"/>
              </p:ext>
            </p:extLst>
          </p:nvPr>
        </p:nvGraphicFramePr>
        <p:xfrm>
          <a:off x="990600" y="1397000"/>
          <a:ext cx="7162800" cy="39959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7600"/>
                <a:gridCol w="2387600"/>
                <a:gridCol w="2387600"/>
              </a:tblGrid>
              <a:tr h="37084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Language</a:t>
                      </a:r>
                      <a:r>
                        <a:rPr lang="en-US" sz="32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 Arts</a:t>
                      </a:r>
                      <a:endParaRPr lang="en-US" sz="3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Years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N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% Pass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09-12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90.9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08-11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100.0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07-10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100.0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06-09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05-08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29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89.7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04-07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88.5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>
            <a:off x="3886200" y="1123036"/>
            <a:ext cx="1275719" cy="56236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6728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MTTC Score Trends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1494399"/>
              </p:ext>
            </p:extLst>
          </p:nvPr>
        </p:nvGraphicFramePr>
        <p:xfrm>
          <a:off x="990600" y="1397000"/>
          <a:ext cx="7162800" cy="39959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7600"/>
                <a:gridCol w="2387600"/>
                <a:gridCol w="2387600"/>
              </a:tblGrid>
              <a:tr h="37084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History</a:t>
                      </a:r>
                      <a:endParaRPr lang="en-US" sz="3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Years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N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% Pass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09-12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08-11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07-10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06-09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05-08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100.0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04-07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90.0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16080000">
            <a:off x="4685905" y="517904"/>
            <a:ext cx="0" cy="129540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4749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>
                <a:solidFill>
                  <a:schemeClr val="tx2"/>
                </a:solidFill>
                <a:latin typeface="Viner Hand ITC" panose="03070502030502020203" pitchFamily="66" charset="0"/>
              </a:rPr>
              <a:t>Programs </a:t>
            </a:r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(cont’d)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270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 rad="127000"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143181">
            <a:off x="504092" y="662102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87275" y="1219200"/>
            <a:ext cx="7809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Segoe Print" panose="02000600000000000000" pitchFamily="2" charset="0"/>
              </a:rPr>
              <a:t>Graduate Psychology and Counseling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Segoe Print" panose="02000600000000000000" pitchFamily="2" charset="0"/>
              </a:rPr>
              <a:t>MS </a:t>
            </a:r>
            <a:r>
              <a:rPr lang="en-US" sz="2800" dirty="0" smtClean="0">
                <a:latin typeface="Segoe Print" panose="02000600000000000000" pitchFamily="2" charset="0"/>
              </a:rPr>
              <a:t>in Special </a:t>
            </a:r>
            <a:r>
              <a:rPr lang="en-US" sz="2800" dirty="0">
                <a:latin typeface="Segoe Print" panose="02000600000000000000" pitchFamily="2" charset="0"/>
              </a:rPr>
              <a:t>Education—Learning Disabilities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Segoe Print" panose="02000600000000000000" pitchFamily="2" charset="0"/>
              </a:rPr>
              <a:t>MA </a:t>
            </a:r>
            <a:r>
              <a:rPr lang="en-US" sz="2800" dirty="0" smtClean="0">
                <a:latin typeface="Segoe Print" panose="02000600000000000000" pitchFamily="2" charset="0"/>
              </a:rPr>
              <a:t>in School Counseling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MA in Community Counseling</a:t>
            </a:r>
            <a:endParaRPr lang="en-US" sz="2800" dirty="0">
              <a:latin typeface="Segoe Print" panose="02000600000000000000" pitchFamily="2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Segoe Print" panose="02000600000000000000" pitchFamily="2" charset="0"/>
              </a:rPr>
              <a:t>MA </a:t>
            </a:r>
            <a:r>
              <a:rPr lang="en-US" sz="2800" dirty="0" smtClean="0">
                <a:latin typeface="Segoe Print" panose="02000600000000000000" pitchFamily="2" charset="0"/>
              </a:rPr>
              <a:t>in Clinical </a:t>
            </a:r>
            <a:r>
              <a:rPr lang="en-US" sz="2800" dirty="0">
                <a:latin typeface="Segoe Print" panose="02000600000000000000" pitchFamily="2" charset="0"/>
              </a:rPr>
              <a:t>Mental Health Counseling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err="1">
                <a:latin typeface="Segoe Print" panose="02000600000000000000" pitchFamily="2" charset="0"/>
              </a:rPr>
              <a:t>EdS</a:t>
            </a:r>
            <a:r>
              <a:rPr lang="en-US" sz="2800" dirty="0">
                <a:latin typeface="Segoe Print" panose="02000600000000000000" pitchFamily="2" charset="0"/>
              </a:rPr>
              <a:t> </a:t>
            </a:r>
            <a:r>
              <a:rPr lang="en-US" sz="2800" dirty="0" smtClean="0">
                <a:latin typeface="Segoe Print" panose="02000600000000000000" pitchFamily="2" charset="0"/>
              </a:rPr>
              <a:t>in School </a:t>
            </a:r>
            <a:r>
              <a:rPr lang="en-US" sz="2800" dirty="0">
                <a:latin typeface="Segoe Print" panose="02000600000000000000" pitchFamily="2" charset="0"/>
              </a:rPr>
              <a:t>Psychology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Segoe Print" panose="02000600000000000000" pitchFamily="2" charset="0"/>
              </a:rPr>
              <a:t>MA, </a:t>
            </a:r>
            <a:r>
              <a:rPr lang="en-US" sz="2800" dirty="0" err="1">
                <a:latin typeface="Segoe Print" panose="02000600000000000000" pitchFamily="2" charset="0"/>
              </a:rPr>
              <a:t>EdD</a:t>
            </a:r>
            <a:r>
              <a:rPr lang="en-US" sz="2800" dirty="0">
                <a:latin typeface="Segoe Print" panose="02000600000000000000" pitchFamily="2" charset="0"/>
              </a:rPr>
              <a:t>, PhD </a:t>
            </a:r>
            <a:r>
              <a:rPr lang="en-US" sz="2800" dirty="0" smtClean="0">
                <a:latin typeface="Segoe Print" panose="02000600000000000000" pitchFamily="2" charset="0"/>
              </a:rPr>
              <a:t>in Educational </a:t>
            </a:r>
            <a:r>
              <a:rPr lang="en-US" sz="2800" dirty="0">
                <a:latin typeface="Segoe Print" panose="02000600000000000000" pitchFamily="2" charset="0"/>
              </a:rPr>
              <a:t>Psychology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Segoe Print" panose="02000600000000000000" pitchFamily="2" charset="0"/>
              </a:rPr>
              <a:t>PhD </a:t>
            </a:r>
            <a:r>
              <a:rPr lang="en-US" sz="2800" dirty="0" smtClean="0">
                <a:latin typeface="Segoe Print" panose="02000600000000000000" pitchFamily="2" charset="0"/>
              </a:rPr>
              <a:t>in Counseling </a:t>
            </a:r>
            <a:r>
              <a:rPr lang="en-US" sz="2800" dirty="0">
                <a:latin typeface="Segoe Print" panose="02000600000000000000" pitchFamily="2" charset="0"/>
              </a:rPr>
              <a:t>Psychology</a:t>
            </a:r>
          </a:p>
        </p:txBody>
      </p:sp>
      <p:sp>
        <p:nvSpPr>
          <p:cNvPr id="7" name="Freeform 6"/>
          <p:cNvSpPr/>
          <p:nvPr/>
        </p:nvSpPr>
        <p:spPr>
          <a:xfrm>
            <a:off x="981075" y="3190875"/>
            <a:ext cx="6324600" cy="85725"/>
          </a:xfrm>
          <a:custGeom>
            <a:avLst/>
            <a:gdLst>
              <a:gd name="connsiteX0" fmla="*/ 0 w 6324600"/>
              <a:gd name="connsiteY0" fmla="*/ 47625 h 85725"/>
              <a:gd name="connsiteX1" fmla="*/ 114300 w 6324600"/>
              <a:gd name="connsiteY1" fmla="*/ 28575 h 85725"/>
              <a:gd name="connsiteX2" fmla="*/ 676275 w 6324600"/>
              <a:gd name="connsiteY2" fmla="*/ 38100 h 85725"/>
              <a:gd name="connsiteX3" fmla="*/ 1000125 w 6324600"/>
              <a:gd name="connsiteY3" fmla="*/ 38100 h 85725"/>
              <a:gd name="connsiteX4" fmla="*/ 1047750 w 6324600"/>
              <a:gd name="connsiteY4" fmla="*/ 47625 h 85725"/>
              <a:gd name="connsiteX5" fmla="*/ 1200150 w 6324600"/>
              <a:gd name="connsiteY5" fmla="*/ 57150 h 85725"/>
              <a:gd name="connsiteX6" fmla="*/ 1857375 w 6324600"/>
              <a:gd name="connsiteY6" fmla="*/ 76200 h 85725"/>
              <a:gd name="connsiteX7" fmla="*/ 2133600 w 6324600"/>
              <a:gd name="connsiteY7" fmla="*/ 66675 h 85725"/>
              <a:gd name="connsiteX8" fmla="*/ 2571750 w 6324600"/>
              <a:gd name="connsiteY8" fmla="*/ 57150 h 85725"/>
              <a:gd name="connsiteX9" fmla="*/ 2895600 w 6324600"/>
              <a:gd name="connsiteY9" fmla="*/ 28575 h 85725"/>
              <a:gd name="connsiteX10" fmla="*/ 2981325 w 6324600"/>
              <a:gd name="connsiteY10" fmla="*/ 9525 h 85725"/>
              <a:gd name="connsiteX11" fmla="*/ 3019425 w 6324600"/>
              <a:gd name="connsiteY11" fmla="*/ 0 h 85725"/>
              <a:gd name="connsiteX12" fmla="*/ 3762375 w 6324600"/>
              <a:gd name="connsiteY12" fmla="*/ 9525 h 85725"/>
              <a:gd name="connsiteX13" fmla="*/ 4010025 w 6324600"/>
              <a:gd name="connsiteY13" fmla="*/ 19050 h 85725"/>
              <a:gd name="connsiteX14" fmla="*/ 5200650 w 6324600"/>
              <a:gd name="connsiteY14" fmla="*/ 28575 h 85725"/>
              <a:gd name="connsiteX15" fmla="*/ 5229225 w 6324600"/>
              <a:gd name="connsiteY15" fmla="*/ 47625 h 85725"/>
              <a:gd name="connsiteX16" fmla="*/ 5276850 w 6324600"/>
              <a:gd name="connsiteY16" fmla="*/ 57150 h 85725"/>
              <a:gd name="connsiteX17" fmla="*/ 5514975 w 6324600"/>
              <a:gd name="connsiteY17" fmla="*/ 66675 h 85725"/>
              <a:gd name="connsiteX18" fmla="*/ 6019800 w 6324600"/>
              <a:gd name="connsiteY18" fmla="*/ 85725 h 85725"/>
              <a:gd name="connsiteX19" fmla="*/ 6324600 w 6324600"/>
              <a:gd name="connsiteY19" fmla="*/ 76200 h 8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324600" h="85725">
                <a:moveTo>
                  <a:pt x="0" y="47625"/>
                </a:moveTo>
                <a:cubicBezTo>
                  <a:pt x="27042" y="42217"/>
                  <a:pt x="90671" y="28575"/>
                  <a:pt x="114300" y="28575"/>
                </a:cubicBezTo>
                <a:cubicBezTo>
                  <a:pt x="301652" y="28575"/>
                  <a:pt x="488950" y="34925"/>
                  <a:pt x="676275" y="38100"/>
                </a:cubicBezTo>
                <a:cubicBezTo>
                  <a:pt x="796408" y="-1944"/>
                  <a:pt x="713105" y="22154"/>
                  <a:pt x="1000125" y="38100"/>
                </a:cubicBezTo>
                <a:cubicBezTo>
                  <a:pt x="1016289" y="38998"/>
                  <a:pt x="1031634" y="46090"/>
                  <a:pt x="1047750" y="47625"/>
                </a:cubicBezTo>
                <a:cubicBezTo>
                  <a:pt x="1098420" y="52451"/>
                  <a:pt x="1149350" y="53975"/>
                  <a:pt x="1200150" y="57150"/>
                </a:cubicBezTo>
                <a:cubicBezTo>
                  <a:pt x="1453830" y="93390"/>
                  <a:pt x="1313587" y="76200"/>
                  <a:pt x="1857375" y="76200"/>
                </a:cubicBezTo>
                <a:cubicBezTo>
                  <a:pt x="1949505" y="76200"/>
                  <a:pt x="2041503" y="69131"/>
                  <a:pt x="2133600" y="66675"/>
                </a:cubicBezTo>
                <a:lnTo>
                  <a:pt x="2571750" y="57150"/>
                </a:lnTo>
                <a:cubicBezTo>
                  <a:pt x="2739220" y="15283"/>
                  <a:pt x="2586683" y="47882"/>
                  <a:pt x="2895600" y="28575"/>
                </a:cubicBezTo>
                <a:cubicBezTo>
                  <a:pt x="2950606" y="25137"/>
                  <a:pt x="2940691" y="21135"/>
                  <a:pt x="2981325" y="9525"/>
                </a:cubicBezTo>
                <a:cubicBezTo>
                  <a:pt x="2993912" y="5929"/>
                  <a:pt x="3006725" y="3175"/>
                  <a:pt x="3019425" y="0"/>
                </a:cubicBezTo>
                <a:lnTo>
                  <a:pt x="3762375" y="9525"/>
                </a:lnTo>
                <a:cubicBezTo>
                  <a:pt x="3844971" y="11113"/>
                  <a:pt x="3927421" y="17956"/>
                  <a:pt x="4010025" y="19050"/>
                </a:cubicBezTo>
                <a:lnTo>
                  <a:pt x="5200650" y="28575"/>
                </a:lnTo>
                <a:cubicBezTo>
                  <a:pt x="5210175" y="34925"/>
                  <a:pt x="5218506" y="43605"/>
                  <a:pt x="5229225" y="47625"/>
                </a:cubicBezTo>
                <a:cubicBezTo>
                  <a:pt x="5244384" y="53309"/>
                  <a:pt x="5260696" y="56073"/>
                  <a:pt x="5276850" y="57150"/>
                </a:cubicBezTo>
                <a:cubicBezTo>
                  <a:pt x="5356113" y="62434"/>
                  <a:pt x="5435585" y="63889"/>
                  <a:pt x="5514975" y="66675"/>
                </a:cubicBezTo>
                <a:cubicBezTo>
                  <a:pt x="6000270" y="83703"/>
                  <a:pt x="5643526" y="67807"/>
                  <a:pt x="6019800" y="85725"/>
                </a:cubicBezTo>
                <a:cubicBezTo>
                  <a:pt x="6311896" y="75988"/>
                  <a:pt x="6210247" y="76200"/>
                  <a:pt x="6324600" y="76200"/>
                </a:cubicBezTo>
              </a:path>
            </a:pathLst>
          </a:custGeom>
          <a:noFill/>
          <a:ln w="34925" cap="rnd">
            <a:solidFill>
              <a:schemeClr val="tx1"/>
            </a:solidFill>
            <a:beve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659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MTTC Score Trends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1056380"/>
              </p:ext>
            </p:extLst>
          </p:nvPr>
        </p:nvGraphicFramePr>
        <p:xfrm>
          <a:off x="990600" y="1397000"/>
          <a:ext cx="7162800" cy="39959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7600"/>
                <a:gridCol w="2387600"/>
                <a:gridCol w="2387600"/>
              </a:tblGrid>
              <a:tr h="37084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Political Science</a:t>
                      </a:r>
                      <a:endParaRPr lang="en-US" sz="3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Years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N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% Pass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09-12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08-11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07-10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06-09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05-08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04-07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16200000">
            <a:off x="4429125" y="419100"/>
            <a:ext cx="0" cy="129540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4573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MTTC Score Trends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337025"/>
              </p:ext>
            </p:extLst>
          </p:nvPr>
        </p:nvGraphicFramePr>
        <p:xfrm>
          <a:off x="990600" y="1397000"/>
          <a:ext cx="7162800" cy="39959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7600"/>
                <a:gridCol w="2387600"/>
                <a:gridCol w="2387600"/>
              </a:tblGrid>
              <a:tr h="37084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Social Studies</a:t>
                      </a:r>
                      <a:endParaRPr lang="en-US" sz="3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Years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N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% Pass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09-12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08-11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58.3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07-10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70.6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06-09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05-08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75.0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04-07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63.6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16800000">
            <a:off x="4572000" y="455372"/>
            <a:ext cx="0" cy="129540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8902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MTTC Score Trends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8322389"/>
              </p:ext>
            </p:extLst>
          </p:nvPr>
        </p:nvGraphicFramePr>
        <p:xfrm>
          <a:off x="990600" y="1397000"/>
          <a:ext cx="7162800" cy="39959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7600"/>
                <a:gridCol w="2387600"/>
                <a:gridCol w="2387600"/>
              </a:tblGrid>
              <a:tr h="37084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Biology</a:t>
                      </a:r>
                      <a:endParaRPr lang="en-US" sz="3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Years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N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% Pass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09-12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08-11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07-10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06-09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05-08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04-07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16200000">
            <a:off x="4572000" y="419100"/>
            <a:ext cx="0" cy="129540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8630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MTTC Score Trends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904786"/>
              </p:ext>
            </p:extLst>
          </p:nvPr>
        </p:nvGraphicFramePr>
        <p:xfrm>
          <a:off x="990600" y="1397000"/>
          <a:ext cx="7162800" cy="39959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7600"/>
                <a:gridCol w="2387600"/>
                <a:gridCol w="2387600"/>
              </a:tblGrid>
              <a:tr h="37084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Chemistry</a:t>
                      </a:r>
                      <a:endParaRPr lang="en-US" sz="3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Years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N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% Pass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09-12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08-11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07-10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06-09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05-08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04-07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15600000">
            <a:off x="4572000" y="531572"/>
            <a:ext cx="0" cy="129540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4073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MTTC Score Trends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9063732"/>
              </p:ext>
            </p:extLst>
          </p:nvPr>
        </p:nvGraphicFramePr>
        <p:xfrm>
          <a:off x="990600" y="1397000"/>
          <a:ext cx="7162800" cy="39959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7600"/>
                <a:gridCol w="2387600"/>
                <a:gridCol w="2387600"/>
              </a:tblGrid>
              <a:tr h="37084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Physics</a:t>
                      </a:r>
                      <a:endParaRPr lang="en-US" sz="3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Years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N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% Pass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09-12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2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08-11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07-10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06-09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05-08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04-07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16200000">
            <a:off x="4610100" y="571500"/>
            <a:ext cx="0" cy="129540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361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MTTC Score Trends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4046221"/>
              </p:ext>
            </p:extLst>
          </p:nvPr>
        </p:nvGraphicFramePr>
        <p:xfrm>
          <a:off x="990600" y="1397000"/>
          <a:ext cx="7162800" cy="39959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7600"/>
                <a:gridCol w="2387600"/>
                <a:gridCol w="2387600"/>
              </a:tblGrid>
              <a:tr h="37084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Integrated Science (Elementary)</a:t>
                      </a:r>
                      <a:endParaRPr lang="en-US" sz="3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Years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N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% Pass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09-12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2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08-11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07-10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06-09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05-08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04-07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14400000">
            <a:off x="4370924" y="438150"/>
            <a:ext cx="0" cy="129540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8169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MTTC Score Trends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2210489"/>
              </p:ext>
            </p:extLst>
          </p:nvPr>
        </p:nvGraphicFramePr>
        <p:xfrm>
          <a:off x="990600" y="1397000"/>
          <a:ext cx="7162800" cy="39959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7600"/>
                <a:gridCol w="2387600"/>
                <a:gridCol w="2387600"/>
              </a:tblGrid>
              <a:tr h="37084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Integrated</a:t>
                      </a:r>
                      <a:r>
                        <a:rPr lang="en-US" sz="32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 Science (Secondary)</a:t>
                      </a:r>
                      <a:endParaRPr lang="en-US" sz="3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Years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N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% Pass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09-12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08-11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07-10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06-09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05-08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04-07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16200000">
            <a:off x="4533900" y="495300"/>
            <a:ext cx="0" cy="129540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7615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MTTC Score Trends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3393802"/>
              </p:ext>
            </p:extLst>
          </p:nvPr>
        </p:nvGraphicFramePr>
        <p:xfrm>
          <a:off x="990600" y="1397000"/>
          <a:ext cx="7162800" cy="39959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7600"/>
                <a:gridCol w="2387600"/>
                <a:gridCol w="2387600"/>
              </a:tblGrid>
              <a:tr h="37084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Math (Elementary)</a:t>
                      </a:r>
                      <a:endParaRPr lang="en-US" sz="3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Years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N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% Pass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09-12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08-11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07-10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06-09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05-08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04-07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15600000">
            <a:off x="4572000" y="455373"/>
            <a:ext cx="0" cy="129540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0811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MTTC Score Trends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4424433"/>
              </p:ext>
            </p:extLst>
          </p:nvPr>
        </p:nvGraphicFramePr>
        <p:xfrm>
          <a:off x="990600" y="1397000"/>
          <a:ext cx="7162800" cy="39959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7600"/>
                <a:gridCol w="2387600"/>
                <a:gridCol w="2387600"/>
              </a:tblGrid>
              <a:tr h="37084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Math</a:t>
                      </a:r>
                      <a:r>
                        <a:rPr lang="en-US" sz="32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 (Secondary)</a:t>
                      </a:r>
                      <a:endParaRPr lang="en-US" sz="3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Years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N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% Pass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09-12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4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08-11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07-10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06-09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05-08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04-07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16200000">
            <a:off x="4543425" y="495300"/>
            <a:ext cx="0" cy="129540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1088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MTTC Score Trends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3597959"/>
              </p:ext>
            </p:extLst>
          </p:nvPr>
        </p:nvGraphicFramePr>
        <p:xfrm>
          <a:off x="990600" y="1397000"/>
          <a:ext cx="7162800" cy="39959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7600"/>
                <a:gridCol w="2387600"/>
                <a:gridCol w="2387600"/>
              </a:tblGrid>
              <a:tr h="37084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Spanish</a:t>
                      </a:r>
                      <a:endParaRPr lang="en-US" sz="3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Years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N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% Pass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09-12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9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08-11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91.7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07-10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92.3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06-09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05-08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90.0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04-07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15900000">
            <a:off x="4572000" y="475551"/>
            <a:ext cx="0" cy="129540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179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>
                <a:solidFill>
                  <a:schemeClr val="tx2"/>
                </a:solidFill>
                <a:latin typeface="Viner Hand ITC" panose="03070502030502020203" pitchFamily="66" charset="0"/>
              </a:rPr>
              <a:t>Programs </a:t>
            </a:r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(cont’d)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270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 rad="127000"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143181">
            <a:off x="504092" y="662102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38900" y="1143000"/>
            <a:ext cx="82662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3200" b="1" dirty="0">
                <a:latin typeface="Segoe Print" panose="02000600000000000000" pitchFamily="2" charset="0"/>
              </a:rPr>
              <a:t>Leadership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</a:pPr>
            <a:r>
              <a:rPr lang="en-US" sz="2800" dirty="0">
                <a:latin typeface="Segoe Print" panose="02000600000000000000" pitchFamily="2" charset="0"/>
              </a:rPr>
              <a:t>Educational </a:t>
            </a:r>
            <a:r>
              <a:rPr lang="en-US" sz="2800" dirty="0" smtClean="0">
                <a:latin typeface="Segoe Print" panose="02000600000000000000" pitchFamily="2" charset="0"/>
              </a:rPr>
              <a:t>Leadership (K-12): </a:t>
            </a:r>
            <a:r>
              <a:rPr lang="en-US" sz="2800" dirty="0">
                <a:latin typeface="Segoe Print" panose="02000600000000000000" pitchFamily="2" charset="0"/>
              </a:rPr>
              <a:t>Graduate Certificate, MA, </a:t>
            </a:r>
            <a:r>
              <a:rPr lang="en-US" sz="2800" dirty="0" err="1">
                <a:latin typeface="Segoe Print" panose="02000600000000000000" pitchFamily="2" charset="0"/>
              </a:rPr>
              <a:t>EdS</a:t>
            </a:r>
            <a:r>
              <a:rPr lang="en-US" sz="2800" dirty="0">
                <a:latin typeface="Segoe Print" panose="02000600000000000000" pitchFamily="2" charset="0"/>
              </a:rPr>
              <a:t>, </a:t>
            </a:r>
            <a:r>
              <a:rPr lang="en-US" sz="2800" dirty="0" err="1">
                <a:latin typeface="Segoe Print" panose="02000600000000000000" pitchFamily="2" charset="0"/>
              </a:rPr>
              <a:t>EdD</a:t>
            </a:r>
            <a:r>
              <a:rPr lang="en-US" sz="2800" dirty="0">
                <a:latin typeface="Segoe Print" panose="02000600000000000000" pitchFamily="2" charset="0"/>
              </a:rPr>
              <a:t>, </a:t>
            </a:r>
            <a:r>
              <a:rPr lang="en-US" sz="2800" dirty="0" smtClean="0">
                <a:latin typeface="Segoe Print" panose="02000600000000000000" pitchFamily="2" charset="0"/>
              </a:rPr>
              <a:t>PhD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Higher </a:t>
            </a:r>
            <a:r>
              <a:rPr lang="en-US" sz="2800" dirty="0">
                <a:latin typeface="Segoe Print" panose="02000600000000000000" pitchFamily="2" charset="0"/>
              </a:rPr>
              <a:t>Education Administration: MA, </a:t>
            </a:r>
            <a:r>
              <a:rPr lang="en-US" sz="2800" dirty="0" err="1">
                <a:latin typeface="Segoe Print" panose="02000600000000000000" pitchFamily="2" charset="0"/>
              </a:rPr>
              <a:t>EdS</a:t>
            </a:r>
            <a:r>
              <a:rPr lang="en-US" sz="2800" dirty="0">
                <a:latin typeface="Segoe Print" panose="02000600000000000000" pitchFamily="2" charset="0"/>
              </a:rPr>
              <a:t>, </a:t>
            </a:r>
            <a:r>
              <a:rPr lang="en-US" sz="2800" dirty="0" err="1">
                <a:latin typeface="Segoe Print" panose="02000600000000000000" pitchFamily="2" charset="0"/>
              </a:rPr>
              <a:t>EdD</a:t>
            </a:r>
            <a:r>
              <a:rPr lang="en-US" sz="2800" dirty="0">
                <a:latin typeface="Segoe Print" panose="02000600000000000000" pitchFamily="2" charset="0"/>
              </a:rPr>
              <a:t>, </a:t>
            </a:r>
            <a:r>
              <a:rPr lang="en-US" sz="2800" dirty="0" smtClean="0">
                <a:latin typeface="Segoe Print" panose="02000600000000000000" pitchFamily="2" charset="0"/>
              </a:rPr>
              <a:t>PhD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Segoe Print" panose="02000600000000000000" pitchFamily="2" charset="0"/>
              </a:rPr>
              <a:t>Leadership</a:t>
            </a:r>
            <a:r>
              <a:rPr lang="en-US" sz="2800" dirty="0">
                <a:latin typeface="Segoe Print" panose="02000600000000000000" pitchFamily="2" charset="0"/>
              </a:rPr>
              <a:t>: Undergraduate Certificate, MA, </a:t>
            </a:r>
            <a:r>
              <a:rPr lang="en-US" sz="2800" dirty="0" err="1">
                <a:latin typeface="Segoe Print" panose="02000600000000000000" pitchFamily="2" charset="0"/>
              </a:rPr>
              <a:t>EdS</a:t>
            </a:r>
            <a:r>
              <a:rPr lang="en-US" sz="2800" dirty="0">
                <a:latin typeface="Segoe Print" panose="02000600000000000000" pitchFamily="2" charset="0"/>
              </a:rPr>
              <a:t>, </a:t>
            </a:r>
            <a:r>
              <a:rPr lang="en-US" sz="2800" dirty="0" err="1">
                <a:latin typeface="Segoe Print" panose="02000600000000000000" pitchFamily="2" charset="0"/>
              </a:rPr>
              <a:t>EdD</a:t>
            </a:r>
            <a:r>
              <a:rPr lang="en-US" sz="2800" dirty="0">
                <a:latin typeface="Segoe Print" panose="02000600000000000000" pitchFamily="2" charset="0"/>
              </a:rPr>
              <a:t>, PhD</a:t>
            </a:r>
          </a:p>
        </p:txBody>
      </p:sp>
    </p:spTree>
    <p:extLst>
      <p:ext uri="{BB962C8B-B14F-4D97-AF65-F5344CB8AC3E}">
        <p14:creationId xmlns:p14="http://schemas.microsoft.com/office/powerpoint/2010/main" val="1003204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MTTC Score Trends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2370475"/>
              </p:ext>
            </p:extLst>
          </p:nvPr>
        </p:nvGraphicFramePr>
        <p:xfrm>
          <a:off x="990600" y="1397000"/>
          <a:ext cx="7162800" cy="39959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7600"/>
                <a:gridCol w="2387600"/>
                <a:gridCol w="2387600"/>
              </a:tblGrid>
              <a:tr h="37084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French</a:t>
                      </a:r>
                      <a:endParaRPr lang="en-US" sz="3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Years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N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% Pass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09-12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08-11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07-10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06-09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05-08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04-07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16200000">
            <a:off x="4572000" y="495300"/>
            <a:ext cx="0" cy="129540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6266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MTTC Score Trends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004744"/>
              </p:ext>
            </p:extLst>
          </p:nvPr>
        </p:nvGraphicFramePr>
        <p:xfrm>
          <a:off x="990600" y="1397000"/>
          <a:ext cx="7162800" cy="39959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7600"/>
                <a:gridCol w="2387600"/>
                <a:gridCol w="2387600"/>
              </a:tblGrid>
              <a:tr h="37084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Music Education</a:t>
                      </a:r>
                      <a:endParaRPr lang="en-US" sz="3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Years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N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% Pass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09-12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08-11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07-10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06-09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05-08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90.0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04-07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90.9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15600000">
            <a:off x="4572000" y="455372"/>
            <a:ext cx="0" cy="129540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0003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MTTC Score Trends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5895695"/>
              </p:ext>
            </p:extLst>
          </p:nvPr>
        </p:nvGraphicFramePr>
        <p:xfrm>
          <a:off x="990600" y="1397000"/>
          <a:ext cx="7162800" cy="39959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7600"/>
                <a:gridCol w="2387600"/>
                <a:gridCol w="2387600"/>
              </a:tblGrid>
              <a:tr h="37084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Music</a:t>
                      </a:r>
                      <a:endParaRPr lang="en-US" sz="3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Years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N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% Pass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09-12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7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08-11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07-10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06-09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05-08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04-07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16800000">
            <a:off x="4572001" y="455372"/>
            <a:ext cx="0" cy="129540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645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MTTC Score Trends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5562727"/>
              </p:ext>
            </p:extLst>
          </p:nvPr>
        </p:nvGraphicFramePr>
        <p:xfrm>
          <a:off x="990600" y="1397000"/>
          <a:ext cx="7162800" cy="39959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7600"/>
                <a:gridCol w="2387600"/>
                <a:gridCol w="2387600"/>
              </a:tblGrid>
              <a:tr h="37084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Visual Arts Education</a:t>
                      </a:r>
                      <a:endParaRPr lang="en-US" sz="3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Years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N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% Pass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09-12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08-11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07-10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06-09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05-08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04-07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16200000">
            <a:off x="4762500" y="495300"/>
            <a:ext cx="0" cy="129540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4701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MTTC Score Trends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544665"/>
              </p:ext>
            </p:extLst>
          </p:nvPr>
        </p:nvGraphicFramePr>
        <p:xfrm>
          <a:off x="990600" y="1397000"/>
          <a:ext cx="7162800" cy="39959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7600"/>
                <a:gridCol w="2387600"/>
                <a:gridCol w="2387600"/>
              </a:tblGrid>
              <a:tr h="37084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Guidance Counselor</a:t>
                      </a:r>
                      <a:endParaRPr lang="en-US" sz="3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Years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N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% Pass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09-12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4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08-11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07-10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06-09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05-08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04-07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16200000">
            <a:off x="4686300" y="495300"/>
            <a:ext cx="0" cy="129540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3588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MTTC Score Trends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0502992"/>
              </p:ext>
            </p:extLst>
          </p:nvPr>
        </p:nvGraphicFramePr>
        <p:xfrm>
          <a:off x="990600" y="1397000"/>
          <a:ext cx="7162800" cy="39959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7600"/>
                <a:gridCol w="2387600"/>
                <a:gridCol w="2387600"/>
              </a:tblGrid>
              <a:tr h="37084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Learning Disabilities</a:t>
                      </a:r>
                      <a:endParaRPr lang="en-US" sz="3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Years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N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B0F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% Pass</a:t>
                      </a:r>
                      <a:endParaRPr lang="en-US" sz="2800" dirty="0">
                        <a:solidFill>
                          <a:srgbClr val="00B0F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09-12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2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08-11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07-10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06-09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05-08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04-07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Segoe Print"/>
                          <a:ea typeface="Calibri"/>
                          <a:cs typeface="Times New Roman"/>
                        </a:rPr>
                        <a:t>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16200000">
            <a:off x="4572000" y="419100"/>
            <a:ext cx="0" cy="129540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7855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Closing the Loop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000125"/>
            <a:ext cx="821259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white"/>
                </a:solidFill>
                <a:latin typeface="Segoe Print" panose="02000600000000000000" pitchFamily="2" charset="0"/>
              </a:rPr>
              <a:t>Plans for Improvement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prstClr val="white"/>
                </a:solidFill>
                <a:latin typeface="Segoe Print" panose="02000600000000000000" pitchFamily="2" charset="0"/>
              </a:rPr>
              <a:t>Are we assessing what we value?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white"/>
                </a:solidFill>
                <a:latin typeface="Segoe Print" panose="02000600000000000000" pitchFamily="2" charset="0"/>
              </a:rPr>
              <a:t>Developing a revised Assessment Calendar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white"/>
                </a:solidFill>
                <a:latin typeface="Segoe Print" panose="02000600000000000000" pitchFamily="2" charset="0"/>
              </a:rPr>
              <a:t>Renewed efforts to collect rubric data—</a:t>
            </a:r>
            <a:r>
              <a:rPr lang="en-US" sz="3200" dirty="0" err="1" smtClean="0">
                <a:solidFill>
                  <a:prstClr val="white"/>
                </a:solidFill>
                <a:latin typeface="Segoe Print" panose="02000600000000000000" pitchFamily="2" charset="0"/>
              </a:rPr>
              <a:t>LiveText</a:t>
            </a:r>
            <a:endParaRPr lang="en-US" sz="3200" dirty="0" smtClean="0">
              <a:solidFill>
                <a:prstClr val="white"/>
              </a:solidFill>
              <a:latin typeface="Segoe Print" panose="02000600000000000000" pitchFamily="2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white"/>
                </a:solidFill>
                <a:latin typeface="Segoe Print" panose="02000600000000000000" pitchFamily="2" charset="0"/>
              </a:rPr>
              <a:t>Developed a new Advisor Evaluation procedure (online in March)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white"/>
                </a:solidFill>
                <a:latin typeface="Segoe Print" panose="02000600000000000000" pitchFamily="2" charset="0"/>
              </a:rPr>
              <a:t>Considering how to boost return on Alumni and Employer Surveys</a:t>
            </a:r>
            <a:endParaRPr lang="en-US" sz="3200" dirty="0">
              <a:solidFill>
                <a:prstClr val="white"/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384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Closing the Loop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84801" y="1066800"/>
            <a:ext cx="737439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white"/>
                </a:solidFill>
                <a:latin typeface="Segoe Print" panose="02000600000000000000" pitchFamily="2" charset="0"/>
              </a:rPr>
              <a:t>Questions we continue to grapple with: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white"/>
                </a:solidFill>
                <a:latin typeface="Segoe Print" panose="02000600000000000000" pitchFamily="2" charset="0"/>
              </a:rPr>
              <a:t>Faith development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white"/>
                </a:solidFill>
                <a:latin typeface="Segoe Print" panose="02000600000000000000" pitchFamily="2" charset="0"/>
              </a:rPr>
              <a:t>Research competency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white"/>
                </a:solidFill>
                <a:latin typeface="Segoe Print" panose="02000600000000000000" pitchFamily="2" charset="0"/>
              </a:rPr>
              <a:t>Technology competency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white"/>
                </a:solidFill>
                <a:latin typeface="Segoe Print" panose="02000600000000000000" pitchFamily="2" charset="0"/>
              </a:rPr>
              <a:t>Dissertation process</a:t>
            </a:r>
            <a:endParaRPr lang="en-US" sz="3200" dirty="0">
              <a:solidFill>
                <a:prstClr val="white"/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71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Closing the Loop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6800" y="1066800"/>
            <a:ext cx="745059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white"/>
                </a:solidFill>
                <a:latin typeface="Segoe Print" panose="02000600000000000000" pitchFamily="2" charset="0"/>
              </a:rPr>
              <a:t>New Faculty Members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white"/>
                </a:solidFill>
                <a:latin typeface="Segoe Print" panose="02000600000000000000" pitchFamily="2" charset="0"/>
              </a:rPr>
              <a:t>Jay Brand—Leadership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white"/>
                </a:solidFill>
                <a:latin typeface="Segoe Print" panose="02000600000000000000" pitchFamily="2" charset="0"/>
              </a:rPr>
              <a:t>Subir Dass—Leadership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white"/>
                </a:solidFill>
                <a:latin typeface="Segoe Print" panose="02000600000000000000" pitchFamily="2" charset="0"/>
              </a:rPr>
              <a:t>Tammy Overstreet—Teaching, Learning, &amp; Curriculum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white"/>
                </a:solidFill>
                <a:latin typeface="Segoe Print" panose="02000600000000000000" pitchFamily="2" charset="0"/>
              </a:rPr>
              <a:t>Nadia </a:t>
            </a:r>
            <a:r>
              <a:rPr lang="en-US" sz="3200" dirty="0" err="1" smtClean="0">
                <a:solidFill>
                  <a:prstClr val="white"/>
                </a:solidFill>
                <a:latin typeface="Segoe Print" panose="02000600000000000000" pitchFamily="2" charset="0"/>
              </a:rPr>
              <a:t>Nosworthy</a:t>
            </a:r>
            <a:r>
              <a:rPr lang="en-US" sz="3200" dirty="0" smtClean="0">
                <a:solidFill>
                  <a:prstClr val="white"/>
                </a:solidFill>
                <a:latin typeface="Segoe Print" panose="02000600000000000000" pitchFamily="2" charset="0"/>
              </a:rPr>
              <a:t>—Graduate Psychology &amp; Counseling</a:t>
            </a:r>
            <a:endParaRPr lang="en-US" sz="3200" dirty="0">
              <a:solidFill>
                <a:prstClr val="white"/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524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Resources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26602" y="1295400"/>
            <a:ext cx="7755398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3200" dirty="0">
                <a:latin typeface="Segoe Print" panose="02000600000000000000" pitchFamily="2" charset="0"/>
              </a:rPr>
              <a:t>Available soon at the School of Education web page, </a:t>
            </a:r>
            <a:r>
              <a:rPr lang="en-US" sz="3200" dirty="0">
                <a:latin typeface="Segoe Print" panose="02000600000000000000" pitchFamily="2" charset="0"/>
                <a:hlinkClick r:id="rId3"/>
              </a:rPr>
              <a:t>www.andrews.edu/sed/resources/</a:t>
            </a:r>
            <a:r>
              <a:rPr lang="en-US" sz="3200" dirty="0">
                <a:latin typeface="Segoe Print" panose="02000600000000000000" pitchFamily="2" charset="0"/>
              </a:rPr>
              <a:t>:</a:t>
            </a:r>
          </a:p>
          <a:p>
            <a:pPr marL="0" indent="0">
              <a:buNone/>
            </a:pPr>
            <a:endParaRPr lang="en-US" sz="2000" dirty="0">
              <a:latin typeface="Segoe Print" panose="02000600000000000000" pitchFamily="2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Segoe Print" panose="02000600000000000000" pitchFamily="2" charset="0"/>
              </a:rPr>
              <a:t>Complete SED Annual Assessment Report, </a:t>
            </a:r>
            <a:r>
              <a:rPr lang="en-US" sz="3200" dirty="0" smtClean="0">
                <a:latin typeface="Segoe Print" panose="02000600000000000000" pitchFamily="2" charset="0"/>
              </a:rPr>
              <a:t>2012-2013</a:t>
            </a:r>
            <a:endParaRPr lang="en-US" sz="3200" dirty="0">
              <a:latin typeface="Segoe Print" panose="02000600000000000000" pitchFamily="2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Segoe Print" panose="02000600000000000000" pitchFamily="2" charset="0"/>
              </a:rPr>
              <a:t>This PowerPoint presentation</a:t>
            </a:r>
            <a:endParaRPr lang="en-US" sz="3200" dirty="0"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675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2012-2013 Candidate Enrollments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7000"/>
              </a:schemeClr>
            </a:outerShdw>
            <a:softEdge rad="0"/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 rad="127000"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143181">
            <a:off x="585889" y="6620943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09872"/>
              </p:ext>
            </p:extLst>
          </p:nvPr>
        </p:nvGraphicFramePr>
        <p:xfrm>
          <a:off x="552449" y="1143000"/>
          <a:ext cx="8039101" cy="45929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29853"/>
                <a:gridCol w="1955457"/>
                <a:gridCol w="235379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Segoe Print" panose="02000600000000000000" pitchFamily="2" charset="0"/>
                        </a:rPr>
                        <a:t>Program</a:t>
                      </a:r>
                      <a:endParaRPr lang="en-US" sz="1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Segoe Print" panose="02000600000000000000" pitchFamily="2" charset="0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Segoe Print" panose="02000600000000000000" pitchFamily="2" charset="0"/>
                        </a:rPr>
                        <a:t>Elementary</a:t>
                      </a:r>
                      <a:endParaRPr lang="en-US" sz="1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Segoe Print" panose="02000600000000000000" pitchFamily="2" charset="0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Segoe Print" panose="02000600000000000000" pitchFamily="2" charset="0"/>
                        </a:rPr>
                        <a:t>Secondary</a:t>
                      </a:r>
                      <a:endParaRPr lang="en-US" sz="1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Segoe Print" panose="02000600000000000000" pitchFamily="2" charset="0"/>
                      </a:endParaRPr>
                    </a:p>
                  </a:txBody>
                  <a:tcPr marT="45717" marB="45717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Segoe Print" panose="02000600000000000000" pitchFamily="2" charset="0"/>
                        </a:rPr>
                        <a:t>Biology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Print" panose="02000600000000000000" pitchFamily="2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  <a:ea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3500" marR="63500" marT="27295" marB="27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  <a:ea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3500" marR="63500" marT="27295" marB="27295"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Segoe Print" panose="02000600000000000000" pitchFamily="2" charset="0"/>
                        </a:rPr>
                        <a:t>Chemistry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Print" panose="02000600000000000000" pitchFamily="2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  <a:ea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3500" marR="63500" marT="27295" marB="27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  <a:ea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3500" marR="63500" marT="27295" marB="27295"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Segoe Print" panose="02000600000000000000" pitchFamily="2" charset="0"/>
                        </a:rPr>
                        <a:t>Communication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Print" panose="02000600000000000000" pitchFamily="2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  <a:ea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3500" marR="63500" marT="27295" marB="27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</a:rPr>
                        <a:t>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Print" panose="02000600000000000000" pitchFamily="2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Segoe Print" panose="02000600000000000000" pitchFamily="2" charset="0"/>
                        </a:rPr>
                        <a:t>English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Print" panose="02000600000000000000" pitchFamily="2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  <a:ea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3500" marR="63500" marT="27295" marB="27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  <a:ea typeface="Calibri" pitchFamily="34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63500" marR="63500" marT="27295" marB="27295"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Segoe Print" panose="02000600000000000000" pitchFamily="2" charset="0"/>
                        </a:rPr>
                        <a:t>ESL</a:t>
                      </a:r>
                      <a:endParaRPr lang="en-US" sz="2400" dirty="0">
                        <a:latin typeface="Segoe Print" panose="02000600000000000000" pitchFamily="2" charset="0"/>
                      </a:endParaRPr>
                    </a:p>
                  </a:txBody>
                  <a:tcPr marL="63500" marR="63500" marT="27295" marB="27295" anchor="ctr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Segoe Print" panose="02000600000000000000" pitchFamily="2" charset="0"/>
                        </a:rPr>
                        <a:t>.</a:t>
                      </a:r>
                      <a:endParaRPr lang="en-US" sz="2400" dirty="0">
                        <a:latin typeface="Segoe Print" panose="02000600000000000000" pitchFamily="2" charset="0"/>
                      </a:endParaRPr>
                    </a:p>
                  </a:txBody>
                  <a:tcPr marL="63500" marR="63500" marT="27295" marB="27295" anchor="ctr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Segoe Print" panose="02000600000000000000" pitchFamily="2" charset="0"/>
                        </a:rPr>
                        <a:t>6</a:t>
                      </a:r>
                      <a:endParaRPr lang="en-US" sz="2400" dirty="0">
                        <a:latin typeface="Segoe Print" panose="02000600000000000000" pitchFamily="2" charset="0"/>
                      </a:endParaRPr>
                    </a:p>
                  </a:txBody>
                  <a:tcPr marL="63500" marR="63500" marT="27295" marB="27295"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Segoe Print" panose="02000600000000000000" pitchFamily="2" charset="0"/>
                        </a:rPr>
                        <a:t>Education, Elementary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Print" panose="02000600000000000000" pitchFamily="2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</a:rPr>
                        <a:t>60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Print" panose="02000600000000000000" pitchFamily="2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  <a:ea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3500" marR="63500" marT="27295" marB="27295"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Segoe Print" panose="02000600000000000000" pitchFamily="2" charset="0"/>
                        </a:rPr>
                        <a:t>History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Print" panose="02000600000000000000" pitchFamily="2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  <a:ea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3500" marR="63500" marT="27295" marB="27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</a:rPr>
                        <a:t>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Print" panose="02000600000000000000" pitchFamily="2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Segoe Print" panose="02000600000000000000" pitchFamily="2" charset="0"/>
                        </a:rPr>
                        <a:t>Integrated Science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Print" panose="02000600000000000000" pitchFamily="2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  <a:ea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3500" marR="63500" marT="27295" marB="27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</a:rPr>
                        <a:t>2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Print" panose="02000600000000000000" pitchFamily="2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Segoe Print" panose="02000600000000000000" pitchFamily="2" charset="0"/>
                        </a:rPr>
                        <a:t>Language Arts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Print" panose="02000600000000000000" pitchFamily="2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</a:rPr>
                        <a:t>2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Print" panose="02000600000000000000" pitchFamily="2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  <a:ea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3500" marR="63500" marT="27295" marB="27295" anchor="ctr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9342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1676400"/>
            <a:ext cx="9144000" cy="990600"/>
          </a:xfrm>
        </p:spPr>
        <p:txBody>
          <a:bodyPr/>
          <a:lstStyle/>
          <a:p>
            <a:pPr eaLnBrk="1" hangingPunct="1"/>
            <a:r>
              <a:rPr lang="en-US" sz="11500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The End</a:t>
            </a:r>
            <a:endParaRPr lang="en-US" sz="11500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283196">
            <a:off x="587885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94301" y="4038600"/>
            <a:ext cx="77553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latin typeface="Segoe Print" panose="02000600000000000000" pitchFamily="2" charset="0"/>
              </a:rPr>
              <a:t>Thank you!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412499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2012-2013 Enrollments (cont’d)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7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 rad="127000"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143181">
            <a:off x="585888" y="6604197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3896041"/>
              </p:ext>
            </p:extLst>
          </p:nvPr>
        </p:nvGraphicFramePr>
        <p:xfrm>
          <a:off x="552449" y="914400"/>
          <a:ext cx="8039101" cy="5123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76751"/>
                <a:gridCol w="1828800"/>
                <a:gridCol w="17335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Segoe Print" panose="02000600000000000000" pitchFamily="2" charset="0"/>
                        </a:rPr>
                        <a:t>Program</a:t>
                      </a:r>
                      <a:endParaRPr lang="en-US" sz="1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Segoe Print" panose="02000600000000000000" pitchFamily="2" charset="0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Segoe Print" panose="02000600000000000000" pitchFamily="2" charset="0"/>
                        </a:rPr>
                        <a:t>Elementary</a:t>
                      </a:r>
                      <a:endParaRPr lang="en-US" sz="1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Segoe Print" panose="02000600000000000000" pitchFamily="2" charset="0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Segoe Print" panose="02000600000000000000" pitchFamily="2" charset="0"/>
                        </a:rPr>
                        <a:t>Secondary</a:t>
                      </a:r>
                      <a:endParaRPr lang="en-US" sz="1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Segoe Print" panose="02000600000000000000" pitchFamily="2" charset="0"/>
                      </a:endParaRPr>
                    </a:p>
                  </a:txBody>
                  <a:tcPr marT="45717" marB="45717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400" kern="1200" dirty="0" smtClean="0">
                          <a:effectLst/>
                          <a:latin typeface="Segoe Print" panose="02000600000000000000" pitchFamily="2" charset="0"/>
                        </a:rPr>
                        <a:t>French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Segoe Print" panose="02000600000000000000" pitchFamily="2" charset="0"/>
                        <a:ea typeface="+mn-ea"/>
                        <a:cs typeface="+mn-cs"/>
                      </a:endParaRPr>
                    </a:p>
                  </a:txBody>
                  <a:tcPr marL="63500" marR="63500" marT="27300" marB="273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  <a:ea typeface="+mn-ea"/>
                          <a:cs typeface="+mn-cs"/>
                        </a:rPr>
                        <a:t>.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Print" panose="02000600000000000000" pitchFamily="2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  <a:ea typeface="+mn-ea"/>
                          <a:cs typeface="+mn-cs"/>
                        </a:rPr>
                        <a:t>.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Print" panose="02000600000000000000" pitchFamily="2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400" kern="1200" dirty="0" smtClean="0">
                          <a:effectLst/>
                          <a:latin typeface="Segoe Print" panose="02000600000000000000" pitchFamily="2" charset="0"/>
                        </a:rPr>
                        <a:t>Spanish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Segoe Print" panose="02000600000000000000" pitchFamily="2" charset="0"/>
                        <a:ea typeface="+mn-ea"/>
                        <a:cs typeface="+mn-cs"/>
                      </a:endParaRPr>
                    </a:p>
                  </a:txBody>
                  <a:tcPr marL="63500" marR="63500" marT="27300" marB="273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  <a:ea typeface="+mn-ea"/>
                          <a:cs typeface="+mn-cs"/>
                        </a:rPr>
                        <a:t>.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Print" panose="02000600000000000000" pitchFamily="2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</a:rPr>
                        <a:t>8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Print" panose="02000600000000000000" pitchFamily="2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400" kern="1200" dirty="0" smtClean="0">
                          <a:effectLst/>
                          <a:latin typeface="Segoe Print" panose="02000600000000000000" pitchFamily="2" charset="0"/>
                        </a:rPr>
                        <a:t>Math/Math Education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Segoe Print" panose="02000600000000000000" pitchFamily="2" charset="0"/>
                        <a:ea typeface="+mn-ea"/>
                        <a:cs typeface="+mn-cs"/>
                      </a:endParaRPr>
                    </a:p>
                  </a:txBody>
                  <a:tcPr marL="63500" marR="63500" marT="27300" marB="273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  <a:ea typeface="+mn-ea"/>
                          <a:cs typeface="+mn-cs"/>
                        </a:rPr>
                        <a:t>.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Print" panose="02000600000000000000" pitchFamily="2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</a:rPr>
                        <a:t>8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Print" panose="02000600000000000000" pitchFamily="2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400" kern="1200" dirty="0" smtClean="0">
                          <a:effectLst/>
                          <a:latin typeface="Segoe Print" panose="02000600000000000000" pitchFamily="2" charset="0"/>
                        </a:rPr>
                        <a:t>Music Education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Segoe Print" panose="02000600000000000000" pitchFamily="2" charset="0"/>
                        <a:ea typeface="+mn-ea"/>
                        <a:cs typeface="+mn-cs"/>
                      </a:endParaRPr>
                    </a:p>
                  </a:txBody>
                  <a:tcPr marL="63500" marR="63500" marT="27300" marB="273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  <a:ea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3500" marR="63500" marT="27300" marB="273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</a:rPr>
                        <a:t>15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Print" panose="02000600000000000000" pitchFamily="2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400" kern="1200" dirty="0" smtClean="0">
                          <a:effectLst/>
                          <a:latin typeface="Segoe Print" panose="02000600000000000000" pitchFamily="2" charset="0"/>
                        </a:rPr>
                        <a:t>Physics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Segoe Print" panose="02000600000000000000" pitchFamily="2" charset="0"/>
                        <a:ea typeface="+mn-ea"/>
                        <a:cs typeface="+mn-cs"/>
                      </a:endParaRPr>
                    </a:p>
                  </a:txBody>
                  <a:tcPr marL="63500" marR="63500" marT="27300" marB="273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  <a:ea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3500" marR="63500" marT="27300" marB="273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</a:rPr>
                        <a:t>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Print" panose="02000600000000000000" pitchFamily="2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400" kern="1200" dirty="0" smtClean="0">
                          <a:effectLst/>
                          <a:latin typeface="Segoe Print" panose="02000600000000000000" pitchFamily="2" charset="0"/>
                        </a:rPr>
                        <a:t>Political Science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Segoe Print" panose="02000600000000000000" pitchFamily="2" charset="0"/>
                        <a:ea typeface="+mn-ea"/>
                        <a:cs typeface="+mn-cs"/>
                      </a:endParaRPr>
                    </a:p>
                  </a:txBody>
                  <a:tcPr marL="63500" marR="63500" marT="27300" marB="273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  <a:ea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3500" marR="63500" marT="27300" marB="273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  <a:ea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3500" marR="63500" marT="27300" marB="27300"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400" kern="1200" dirty="0" smtClean="0">
                          <a:effectLst/>
                          <a:latin typeface="Segoe Print" panose="02000600000000000000" pitchFamily="2" charset="0"/>
                        </a:rPr>
                        <a:t>Religion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Segoe Print" panose="02000600000000000000" pitchFamily="2" charset="0"/>
                        <a:ea typeface="+mn-ea"/>
                        <a:cs typeface="+mn-cs"/>
                      </a:endParaRPr>
                    </a:p>
                  </a:txBody>
                  <a:tcPr marL="63500" marR="63500" marT="27300" marB="273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  <a:ea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3500" marR="63500" marT="27300" marB="273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</a:rPr>
                        <a:t>3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Print" panose="02000600000000000000" pitchFamily="2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400" kern="1200" dirty="0" smtClean="0">
                          <a:effectLst/>
                          <a:latin typeface="Segoe Print" panose="02000600000000000000" pitchFamily="2" charset="0"/>
                        </a:rPr>
                        <a:t>Social Studies, Elementary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Segoe Print" panose="02000600000000000000" pitchFamily="2" charset="0"/>
                        <a:ea typeface="+mn-ea"/>
                        <a:cs typeface="+mn-cs"/>
                      </a:endParaRPr>
                    </a:p>
                  </a:txBody>
                  <a:tcPr marL="63500" marR="63500" marT="27300" marB="273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</a:rPr>
                        <a:t>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Print" panose="02000600000000000000" pitchFamily="2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  <a:ea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3500" marR="63500" marT="27300" marB="27300"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400" kern="1200" dirty="0" smtClean="0">
                          <a:effectLst/>
                          <a:latin typeface="Segoe Print" panose="02000600000000000000" pitchFamily="2" charset="0"/>
                        </a:rPr>
                        <a:t>Social Studies, Secondary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Segoe Print" panose="02000600000000000000" pitchFamily="2" charset="0"/>
                        <a:ea typeface="+mn-ea"/>
                        <a:cs typeface="+mn-cs"/>
                      </a:endParaRPr>
                    </a:p>
                  </a:txBody>
                  <a:tcPr marL="63500" marR="63500" marT="27300" marB="273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</a:rPr>
                        <a:t> .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Print" panose="02000600000000000000" pitchFamily="2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</a:rPr>
                        <a:t>2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Print" panose="02000600000000000000" pitchFamily="2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400" kern="1200" dirty="0" smtClean="0">
                          <a:effectLst/>
                          <a:latin typeface="Segoe Print" panose="02000600000000000000" pitchFamily="2" charset="0"/>
                        </a:rPr>
                        <a:t>Visual Arts Education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Segoe Print" panose="02000600000000000000" pitchFamily="2" charset="0"/>
                        <a:ea typeface="+mn-ea"/>
                        <a:cs typeface="+mn-cs"/>
                      </a:endParaRPr>
                    </a:p>
                  </a:txBody>
                  <a:tcPr marL="63500" marR="63500" marT="27300" marB="273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</a:rPr>
                        <a:t> .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Print" panose="02000600000000000000" pitchFamily="2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Print" panose="02000600000000000000" pitchFamily="2" charset="0"/>
                        </a:rPr>
                        <a:t>6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Print" panose="02000600000000000000" pitchFamily="2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276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  <a:latin typeface="Viner Hand ITC" panose="03070502030502020203" pitchFamily="66" charset="0"/>
              </a:rPr>
              <a:t>2012-2013 Enrollments (cont’d)</a:t>
            </a:r>
            <a:endParaRPr lang="en-US" b="1" dirty="0" smtClean="0">
              <a:latin typeface="Viner Hand ITC" panose="0307050203050202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14300" dist="127000" dir="3000000" algn="ctr" rotWithShape="0">
              <a:schemeClr val="bg1">
                <a:alpha val="68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495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838200" y="6324601"/>
            <a:ext cx="1219200" cy="404812"/>
          </a:xfrm>
          <a:prstGeom prst="cube">
            <a:avLst/>
          </a:prstGeom>
          <a:gradFill flip="none" rotWithShape="1">
            <a:gsLst>
              <a:gs pos="38000">
                <a:schemeClr val="bg1"/>
              </a:gs>
              <a:gs pos="0">
                <a:srgbClr val="C00000"/>
              </a:gs>
              <a:gs pos="80000">
                <a:schemeClr val="bg2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>
            <a:noFill/>
          </a:ln>
          <a:effectLst>
            <a:glow rad="127000">
              <a:schemeClr val="accent1">
                <a:alpha val="0"/>
              </a:schemeClr>
            </a:glow>
            <a:outerShdw blurRad="88900" dist="88900" dir="600000" algn="tl" rotWithShape="0">
              <a:prstClr val="black">
                <a:alpha val="37000"/>
              </a:prstClr>
            </a:outerShd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irect Access Storage 5"/>
          <p:cNvSpPr/>
          <p:nvPr/>
        </p:nvSpPr>
        <p:spPr>
          <a:xfrm>
            <a:off x="2362200" y="6605351"/>
            <a:ext cx="914400" cy="124062"/>
          </a:xfrm>
          <a:prstGeom prst="flowChartMagneticDrum">
            <a:avLst/>
          </a:prstGeom>
          <a:gradFill>
            <a:gsLst>
              <a:gs pos="39000">
                <a:schemeClr val="tx1">
                  <a:lumMod val="95000"/>
                </a:schemeClr>
              </a:gs>
              <a:gs pos="0">
                <a:schemeClr val="tx1"/>
              </a:gs>
              <a:gs pos="100000">
                <a:schemeClr val="bg1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irect Access Storage 8"/>
          <p:cNvSpPr/>
          <p:nvPr/>
        </p:nvSpPr>
        <p:spPr>
          <a:xfrm>
            <a:off x="7010400" y="6629637"/>
            <a:ext cx="457200" cy="133350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irect Access Storage 9"/>
          <p:cNvSpPr/>
          <p:nvPr/>
        </p:nvSpPr>
        <p:spPr>
          <a:xfrm rot="21143181">
            <a:off x="585888" y="6604198"/>
            <a:ext cx="245020" cy="126369"/>
          </a:xfrm>
          <a:prstGeom prst="flowChartMagneticDrum">
            <a:avLst/>
          </a:prstGeom>
          <a:gradFill>
            <a:gsLst>
              <a:gs pos="39000">
                <a:schemeClr val="tx1"/>
              </a:gs>
              <a:gs pos="0">
                <a:schemeClr val="tx1"/>
              </a:gs>
              <a:gs pos="98000">
                <a:schemeClr val="bg1">
                  <a:lumMod val="95000"/>
                  <a:lumOff val="5000"/>
                </a:schemeClr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88900" dist="88900" dir="600000" sx="95000" sy="95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596318"/>
              </p:ext>
            </p:extLst>
          </p:nvPr>
        </p:nvGraphicFramePr>
        <p:xfrm>
          <a:off x="552449" y="1143000"/>
          <a:ext cx="8039101" cy="499486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90751"/>
                <a:gridCol w="3962400"/>
                <a:gridCol w="1885950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Segoe Print" panose="02000600000000000000" pitchFamily="2" charset="0"/>
                        </a:rPr>
                        <a:t>Program</a:t>
                      </a:r>
                      <a:endParaRPr lang="en-US" sz="1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Segoe Print" panose="02000600000000000000" pitchFamily="2" charset="0"/>
                      </a:endParaRPr>
                    </a:p>
                  </a:txBody>
                  <a:tcPr marT="45717" marB="45717"/>
                </a:tc>
                <a:tc gridSpan="2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Segoe Print" panose="02000600000000000000" pitchFamily="2" charset="0"/>
                        </a:rPr>
                        <a:t>Certificates</a:t>
                      </a:r>
                      <a:r>
                        <a:rPr lang="en-US" sz="1800" b="1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latin typeface="Segoe Print" panose="02000600000000000000" pitchFamily="2" charset="0"/>
                        </a:rPr>
                        <a:t>*</a:t>
                      </a: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Segoe Print" panose="02000600000000000000" pitchFamily="2" charset="0"/>
                        </a:rPr>
                        <a:t>, MA, MS, </a:t>
                      </a:r>
                      <a:r>
                        <a:rPr lang="en-US" sz="18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Segoe Print" panose="02000600000000000000" pitchFamily="2" charset="0"/>
                        </a:rPr>
                        <a:t>EdS</a:t>
                      </a: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Segoe Print" panose="02000600000000000000" pitchFamily="2" charset="0"/>
                        </a:rPr>
                        <a:t>, </a:t>
                      </a:r>
                      <a:r>
                        <a:rPr lang="en-US" sz="18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Segoe Print" panose="02000600000000000000" pitchFamily="2" charset="0"/>
                        </a:rPr>
                        <a:t>EdD</a:t>
                      </a:r>
                      <a:r>
                        <a:rPr lang="en-US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Segoe Print" panose="02000600000000000000" pitchFamily="2" charset="0"/>
                        </a:rPr>
                        <a:t>, &amp; PhD</a:t>
                      </a:r>
                    </a:p>
                  </a:txBody>
                  <a:tcPr marT="45717" marB="45717"/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b="1" dirty="0">
                        <a:latin typeface="Segoe Print" panose="02000600000000000000" pitchFamily="2" charset="0"/>
                      </a:endParaRPr>
                    </a:p>
                  </a:txBody>
                  <a:tcPr marT="45717" marB="45717"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Segoe Print" panose="02000600000000000000" pitchFamily="2" charset="0"/>
                        </a:rPr>
                        <a:t>Curriculum </a:t>
                      </a:r>
                      <a:r>
                        <a:rPr lang="en-US" sz="2400" dirty="0">
                          <a:effectLst/>
                          <a:latin typeface="Segoe Print" panose="02000600000000000000" pitchFamily="2" charset="0"/>
                        </a:rPr>
                        <a:t>&amp; </a:t>
                      </a:r>
                      <a:r>
                        <a:rPr lang="en-US" sz="2400" dirty="0" smtClean="0">
                          <a:effectLst/>
                          <a:latin typeface="Segoe Print" panose="02000600000000000000" pitchFamily="2" charset="0"/>
                        </a:rPr>
                        <a:t>Instruction</a:t>
                      </a:r>
                      <a:endParaRPr lang="en-US" sz="24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Segoe Print" panose="02000600000000000000" pitchFamily="2" charset="0"/>
                        </a:rPr>
                        <a:t>55</a:t>
                      </a:r>
                      <a:endParaRPr lang="en-US" sz="24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Segoe Print" panose="02000600000000000000" pitchFamily="2" charset="0"/>
                        </a:rPr>
                        <a:t>Educational Leadership</a:t>
                      </a:r>
                      <a:r>
                        <a:rPr lang="en-US" sz="2400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*</a:t>
                      </a:r>
                      <a:endParaRPr lang="en-US" sz="2400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Segoe Print" panose="02000600000000000000" pitchFamily="2" charset="0"/>
                        </a:rPr>
                        <a:t>35</a:t>
                      </a:r>
                      <a:endParaRPr lang="en-US" sz="24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Segoe Print" panose="02000600000000000000" pitchFamily="2" charset="0"/>
                        </a:rPr>
                        <a:t>Higher </a:t>
                      </a:r>
                      <a:r>
                        <a:rPr lang="en-US" sz="2400" dirty="0" smtClean="0">
                          <a:effectLst/>
                          <a:latin typeface="Segoe Print" panose="02000600000000000000" pitchFamily="2" charset="0"/>
                        </a:rPr>
                        <a:t>Education Administration</a:t>
                      </a:r>
                      <a:endParaRPr lang="en-US" sz="24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Segoe Print" panose="02000600000000000000" pitchFamily="2" charset="0"/>
                        </a:rPr>
                        <a:t>13</a:t>
                      </a:r>
                      <a:endParaRPr lang="en-US" sz="24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Segoe Print" panose="02000600000000000000" pitchFamily="2" charset="0"/>
                        </a:rPr>
                        <a:t>Leadership</a:t>
                      </a:r>
                      <a:r>
                        <a:rPr lang="en-US" sz="2400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Segoe Print" panose="02000600000000000000" pitchFamily="2" charset="0"/>
                        </a:rPr>
                        <a:t>*</a:t>
                      </a:r>
                      <a:endParaRPr lang="en-US" sz="2400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Segoe Print" panose="02000600000000000000" pitchFamily="2" charset="0"/>
                        </a:rPr>
                        <a:t>113</a:t>
                      </a:r>
                      <a:endParaRPr lang="en-US" sz="24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Segoe Print" panose="02000600000000000000" pitchFamily="2" charset="0"/>
                        </a:rPr>
                        <a:t>Special Education-Learning</a:t>
                      </a:r>
                      <a:r>
                        <a:rPr lang="en-US" sz="2400" baseline="0" dirty="0" smtClean="0">
                          <a:effectLst/>
                          <a:latin typeface="Segoe Print" panose="02000600000000000000" pitchFamily="2" charset="0"/>
                        </a:rPr>
                        <a:t> Disabilities</a:t>
                      </a:r>
                      <a:endParaRPr lang="en-US" sz="24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Segoe Print" panose="02000600000000000000" pitchFamily="2" charset="0"/>
                        </a:rPr>
                        <a:t>15</a:t>
                      </a:r>
                      <a:endParaRPr lang="en-US" sz="24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Segoe Print" panose="02000600000000000000" pitchFamily="2" charset="0"/>
                        </a:rPr>
                        <a:t>School </a:t>
                      </a:r>
                      <a:r>
                        <a:rPr lang="en-US" sz="2400" dirty="0" smtClean="0">
                          <a:effectLst/>
                          <a:latin typeface="Segoe Print" panose="02000600000000000000" pitchFamily="2" charset="0"/>
                        </a:rPr>
                        <a:t>Counseling</a:t>
                      </a:r>
                      <a:endParaRPr lang="en-US" sz="24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Segoe Print" panose="02000600000000000000" pitchFamily="2" charset="0"/>
                        </a:rPr>
                        <a:t>11</a:t>
                      </a:r>
                      <a:endParaRPr lang="en-US" sz="24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Segoe Print" panose="02000600000000000000" pitchFamily="2" charset="0"/>
                        </a:rPr>
                        <a:t>School </a:t>
                      </a:r>
                      <a:r>
                        <a:rPr lang="en-US" sz="2400" dirty="0" smtClean="0">
                          <a:effectLst/>
                          <a:latin typeface="Segoe Print" panose="02000600000000000000" pitchFamily="2" charset="0"/>
                        </a:rPr>
                        <a:t>Psychology</a:t>
                      </a:r>
                      <a:endParaRPr lang="en-US" sz="24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Segoe Print" panose="02000600000000000000" pitchFamily="2" charset="0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Segoe Print" panose="02000600000000000000" pitchFamily="2" charset="0"/>
                        </a:rPr>
                        <a:t>17</a:t>
                      </a:r>
                      <a:endParaRPr lang="en-US" sz="24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Segoe Print" panose="02000600000000000000" pitchFamily="2" charset="0"/>
                        </a:rPr>
                        <a:t>Educational Psychology</a:t>
                      </a:r>
                      <a:endParaRPr lang="en-US" sz="24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Segoe Print" panose="02000600000000000000" pitchFamily="2" charset="0"/>
                        </a:rPr>
                        <a:t>27</a:t>
                      </a:r>
                      <a:endParaRPr lang="en-US" sz="24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Segoe Print" panose="02000600000000000000" pitchFamily="2" charset="0"/>
                        </a:rPr>
                        <a:t>Community Counseling </a:t>
                      </a:r>
                      <a:r>
                        <a:rPr lang="en-US" sz="2000" dirty="0" smtClean="0">
                          <a:effectLst/>
                          <a:latin typeface="Segoe Print" panose="02000600000000000000" pitchFamily="2" charset="0"/>
                        </a:rPr>
                        <a:t>(phasing out)</a:t>
                      </a:r>
                      <a:endParaRPr lang="en-US" sz="24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Segoe Print" panose="02000600000000000000" pitchFamily="2" charset="0"/>
                        </a:rPr>
                        <a:t>1</a:t>
                      </a:r>
                      <a:endParaRPr lang="en-US" sz="24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Segoe Print" panose="02000600000000000000" pitchFamily="2" charset="0"/>
                        </a:rPr>
                        <a:t>Clinical Mental Health Counseling</a:t>
                      </a:r>
                      <a:endParaRPr lang="en-US" sz="24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Segoe Print" panose="02000600000000000000" pitchFamily="2" charset="0"/>
                        </a:rPr>
                        <a:t>27</a:t>
                      </a:r>
                      <a:endParaRPr lang="en-US" sz="24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Segoe Print" panose="02000600000000000000" pitchFamily="2" charset="0"/>
                        </a:rPr>
                        <a:t>Counseling Psychology</a:t>
                      </a:r>
                      <a:endParaRPr lang="en-US" sz="24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Segoe Print" panose="02000600000000000000" pitchFamily="2" charset="0"/>
                        </a:rPr>
                        <a:t>29</a:t>
                      </a:r>
                      <a:endParaRPr lang="en-US" sz="24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844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2837</TotalTime>
  <Words>2637</Words>
  <Application>Microsoft Office PowerPoint</Application>
  <PresentationFormat>On-screen Show (4:3)</PresentationFormat>
  <Paragraphs>1187</Paragraphs>
  <Slides>70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70</vt:i4>
      </vt:variant>
    </vt:vector>
  </HeadingPairs>
  <TitlesOfParts>
    <vt:vector size="71" baseType="lpstr">
      <vt:lpstr>Office Theme</vt:lpstr>
      <vt:lpstr>Andrews University School of Education Assessment Report — 2012-2013</vt:lpstr>
      <vt:lpstr>Outline of Annual Report</vt:lpstr>
      <vt:lpstr>Programs in the SED</vt:lpstr>
      <vt:lpstr>Programs (cont’d)</vt:lpstr>
      <vt:lpstr>Programs (cont’d)</vt:lpstr>
      <vt:lpstr>Programs (cont’d)</vt:lpstr>
      <vt:lpstr>2012-2013 Candidate Enrollments</vt:lpstr>
      <vt:lpstr>2012-2013 Enrollments (cont’d)</vt:lpstr>
      <vt:lpstr>2012-2013 Enrollments (cont’d)</vt:lpstr>
      <vt:lpstr>2012-2013 Enrollments (cont’d)</vt:lpstr>
      <vt:lpstr>Report of Assessment Data</vt:lpstr>
      <vt:lpstr>Student Outcomes by Department</vt:lpstr>
      <vt:lpstr>Student Outcomes—TLC</vt:lpstr>
      <vt:lpstr>Student Outcomes—TLC</vt:lpstr>
      <vt:lpstr>MTTC Content Area, 2009-2012</vt:lpstr>
      <vt:lpstr>MTTC Content Area, 2009-2012</vt:lpstr>
      <vt:lpstr>MTTC Content Area, 2009-2012 (cont’d)</vt:lpstr>
      <vt:lpstr>MTTC Content Area, 2009-2012 (cont’d)</vt:lpstr>
      <vt:lpstr>MTTC Content Area, 2009-2012 (cont’d)</vt:lpstr>
      <vt:lpstr>Student Outcomes—TLC</vt:lpstr>
      <vt:lpstr>Student Outcomes—GPC</vt:lpstr>
      <vt:lpstr>Student Outcomes—LEAD</vt:lpstr>
      <vt:lpstr>Student Outcomes—LEAD</vt:lpstr>
      <vt:lpstr>Program Quality</vt:lpstr>
      <vt:lpstr>Program Quality—TLC</vt:lpstr>
      <vt:lpstr>Program Quality—TLC</vt:lpstr>
      <vt:lpstr>Program Quality—TLC</vt:lpstr>
      <vt:lpstr>Program Quality—GPC</vt:lpstr>
      <vt:lpstr>Program Quality—GPC</vt:lpstr>
      <vt:lpstr>Program Quality—LEAD</vt:lpstr>
      <vt:lpstr>Program Quality—LEAD</vt:lpstr>
      <vt:lpstr>Faculty Assessment</vt:lpstr>
      <vt:lpstr>Faculty Assessment</vt:lpstr>
      <vt:lpstr>Faculty Assessment</vt:lpstr>
      <vt:lpstr>Faculty Assessment</vt:lpstr>
      <vt:lpstr>Faculty Assessment</vt:lpstr>
      <vt:lpstr>Dinner Time</vt:lpstr>
      <vt:lpstr>Teacher Education Graduates</vt:lpstr>
      <vt:lpstr>Teacher Education Graduates (cont’d)</vt:lpstr>
      <vt:lpstr>Teacher Education Graduates (cont’d)</vt:lpstr>
      <vt:lpstr>Teacher Education Graduates (cont’d)</vt:lpstr>
      <vt:lpstr>Teacher Education Graduates (cont’d)</vt:lpstr>
      <vt:lpstr>MTTC Score Trends</vt:lpstr>
      <vt:lpstr>MTTC Score Trends</vt:lpstr>
      <vt:lpstr>MTTC Score Trends</vt:lpstr>
      <vt:lpstr>MTTC Score Trends</vt:lpstr>
      <vt:lpstr>MTTC Score Trends</vt:lpstr>
      <vt:lpstr>MTTC Score Trends</vt:lpstr>
      <vt:lpstr>MTTC Score Trends</vt:lpstr>
      <vt:lpstr>MTTC Score Trends</vt:lpstr>
      <vt:lpstr>MTTC Score Trends</vt:lpstr>
      <vt:lpstr>MTTC Score Trends</vt:lpstr>
      <vt:lpstr>MTTC Score Trends</vt:lpstr>
      <vt:lpstr>MTTC Score Trends</vt:lpstr>
      <vt:lpstr>MTTC Score Trends</vt:lpstr>
      <vt:lpstr>MTTC Score Trends</vt:lpstr>
      <vt:lpstr>MTTC Score Trends</vt:lpstr>
      <vt:lpstr>MTTC Score Trends</vt:lpstr>
      <vt:lpstr>MTTC Score Trends</vt:lpstr>
      <vt:lpstr>MTTC Score Trends</vt:lpstr>
      <vt:lpstr>MTTC Score Trends</vt:lpstr>
      <vt:lpstr>MTTC Score Trends</vt:lpstr>
      <vt:lpstr>MTTC Score Trends</vt:lpstr>
      <vt:lpstr>MTTC Score Trends</vt:lpstr>
      <vt:lpstr>MTTC Score Trends</vt:lpstr>
      <vt:lpstr>Closing the Loop</vt:lpstr>
      <vt:lpstr>Closing the Loop</vt:lpstr>
      <vt:lpstr>Closing the Loop</vt:lpstr>
      <vt:lpstr>Resources</vt:lpstr>
      <vt:lpstr>The End</vt:lpstr>
    </vt:vector>
  </TitlesOfParts>
  <Company>Andrews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SED Assessment Report 2011-2012</dc:title>
  <dc:creator>I.T.S.</dc:creator>
  <cp:lastModifiedBy>I.T.S.</cp:lastModifiedBy>
  <cp:revision>139</cp:revision>
  <dcterms:created xsi:type="dcterms:W3CDTF">2012-11-06T11:32:53Z</dcterms:created>
  <dcterms:modified xsi:type="dcterms:W3CDTF">2014-07-10T14:53:59Z</dcterms:modified>
</cp:coreProperties>
</file>