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  <p:sldId id="277" r:id="rId3"/>
    <p:sldId id="330" r:id="rId4"/>
    <p:sldId id="320" r:id="rId5"/>
    <p:sldId id="271" r:id="rId6"/>
    <p:sldId id="272" r:id="rId7"/>
    <p:sldId id="273" r:id="rId8"/>
    <p:sldId id="274" r:id="rId9"/>
    <p:sldId id="275" r:id="rId10"/>
    <p:sldId id="276" r:id="rId11"/>
    <p:sldId id="322" r:id="rId12"/>
    <p:sldId id="278" r:id="rId13"/>
    <p:sldId id="280" r:id="rId14"/>
    <p:sldId id="323" r:id="rId15"/>
    <p:sldId id="325" r:id="rId16"/>
    <p:sldId id="324" r:id="rId17"/>
    <p:sldId id="327" r:id="rId18"/>
    <p:sldId id="326" r:id="rId19"/>
    <p:sldId id="257" r:id="rId20"/>
    <p:sldId id="321" r:id="rId21"/>
    <p:sldId id="283" r:id="rId22"/>
    <p:sldId id="282" r:id="rId23"/>
    <p:sldId id="284" r:id="rId24"/>
    <p:sldId id="285" r:id="rId25"/>
    <p:sldId id="286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9" r:id="rId38"/>
    <p:sldId id="300" r:id="rId39"/>
    <p:sldId id="301" r:id="rId40"/>
    <p:sldId id="302" r:id="rId41"/>
    <p:sldId id="303" r:id="rId42"/>
    <p:sldId id="331" r:id="rId43"/>
    <p:sldId id="298" r:id="rId44"/>
    <p:sldId id="304" r:id="rId45"/>
    <p:sldId id="305" r:id="rId46"/>
    <p:sldId id="306" r:id="rId47"/>
    <p:sldId id="307" r:id="rId48"/>
    <p:sldId id="309" r:id="rId49"/>
    <p:sldId id="310" r:id="rId50"/>
    <p:sldId id="308" r:id="rId51"/>
    <p:sldId id="311" r:id="rId52"/>
    <p:sldId id="312" r:id="rId53"/>
    <p:sldId id="313" r:id="rId54"/>
    <p:sldId id="314" r:id="rId55"/>
    <p:sldId id="315" r:id="rId56"/>
    <p:sldId id="316" r:id="rId57"/>
    <p:sldId id="317" r:id="rId58"/>
    <p:sldId id="318" r:id="rId59"/>
    <p:sldId id="319" r:id="rId60"/>
    <p:sldId id="281" r:id="rId61"/>
    <p:sldId id="328" r:id="rId62"/>
    <p:sldId id="334" r:id="rId63"/>
    <p:sldId id="329" r:id="rId64"/>
    <p:sldId id="336" r:id="rId65"/>
    <p:sldId id="341" r:id="rId66"/>
    <p:sldId id="337" r:id="rId67"/>
    <p:sldId id="338" r:id="rId68"/>
    <p:sldId id="339" r:id="rId69"/>
    <p:sldId id="340" r:id="rId70"/>
    <p:sldId id="332" r:id="rId71"/>
    <p:sldId id="373" r:id="rId7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161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Completers</c:v>
                </c:pt>
              </c:strCache>
            </c:strRef>
          </c:tx>
          <c:spPr>
            <a:solidFill>
              <a:schemeClr val="bg1">
                <a:lumMod val="50000"/>
                <a:lumOff val="50000"/>
              </a:scheme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600" b="1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Sheet1!$A$2:$A$7</c:f>
              <c:strCache>
                <c:ptCount val="6"/>
                <c:pt idx="0">
                  <c:v>2008-2009</c:v>
                </c:pt>
                <c:pt idx="1">
                  <c:v>2009-2010</c:v>
                </c:pt>
                <c:pt idx="2">
                  <c:v>2010-2011</c:v>
                </c:pt>
                <c:pt idx="3">
                  <c:v>2011-2012</c:v>
                </c:pt>
                <c:pt idx="4">
                  <c:v>2012-2013</c:v>
                </c:pt>
                <c:pt idx="5">
                  <c:v>2013-2014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60</c:v>
                </c:pt>
                <c:pt idx="1">
                  <c:v>75</c:v>
                </c:pt>
                <c:pt idx="2">
                  <c:v>65</c:v>
                </c:pt>
                <c:pt idx="3">
                  <c:v>56</c:v>
                </c:pt>
                <c:pt idx="4">
                  <c:v>78</c:v>
                </c:pt>
                <c:pt idx="5">
                  <c:v>66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22043496"/>
        <c:axId val="422036048"/>
      </c:barChart>
      <c:catAx>
        <c:axId val="42204349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spPr>
          <a:ln>
            <a:noFill/>
          </a:ln>
        </c:spPr>
        <c:txPr>
          <a:bodyPr/>
          <a:lstStyle/>
          <a:p>
            <a:pPr>
              <a:defRPr sz="2400"/>
            </a:pPr>
            <a:endParaRPr lang="en-US"/>
          </a:p>
        </c:txPr>
        <c:crossAx val="422036048"/>
        <c:crosses val="autoZero"/>
        <c:auto val="1"/>
        <c:lblAlgn val="ctr"/>
        <c:lblOffset val="100"/>
        <c:noMultiLvlLbl val="0"/>
      </c:catAx>
      <c:valAx>
        <c:axId val="422036048"/>
        <c:scaling>
          <c:orientation val="minMax"/>
        </c:scaling>
        <c:delete val="0"/>
        <c:axPos val="l"/>
        <c:majorGridlines>
          <c:spPr>
            <a:ln>
              <a:noFill/>
            </a:ln>
          </c:spPr>
        </c:majorGridlines>
        <c:numFmt formatCode="General" sourceLinked="1"/>
        <c:majorTickMark val="none"/>
        <c:minorTickMark val="none"/>
        <c:tickLblPos val="none"/>
        <c:spPr>
          <a:ln>
            <a:noFill/>
          </a:ln>
        </c:spPr>
        <c:crossAx val="42204349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0D7C329C-E70B-45AB-A41B-4ACB2A3A5EC9}" type="datetimeFigureOut">
              <a:rPr lang="en-US" smtClean="0"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5D0DC179-E958-4C57-B182-D1BD9F2B641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b="1" dirty="0" smtClean="0"/>
              <a:t>2013-2014 Assessment Report</a:t>
            </a:r>
            <a:endParaRPr lang="en-US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sz="4000" b="1" dirty="0" smtClean="0"/>
              <a:t>Andrews University School of Education</a:t>
            </a:r>
            <a:endParaRPr lang="en-US" sz="4000" b="1" dirty="0"/>
          </a:p>
        </p:txBody>
      </p:sp>
    </p:spTree>
    <p:extLst>
      <p:ext uri="{BB962C8B-B14F-4D97-AF65-F5344CB8AC3E}">
        <p14:creationId xmlns:p14="http://schemas.microsoft.com/office/powerpoint/2010/main" val="3261637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229600" cy="1600200"/>
          </a:xfrm>
        </p:spPr>
        <p:txBody>
          <a:bodyPr/>
          <a:lstStyle/>
          <a:p>
            <a:r>
              <a:rPr lang="en-US" dirty="0"/>
              <a:t>GPC Enrollment (cont’d) </a:t>
            </a:r>
            <a:r>
              <a:rPr lang="en-US" dirty="0" smtClean="0"/>
              <a:t>(’13-’14</a:t>
            </a:r>
            <a:r>
              <a:rPr lang="en-US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4328130"/>
              </p:ext>
            </p:extLst>
          </p:nvPr>
        </p:nvGraphicFramePr>
        <p:xfrm>
          <a:off x="1562100" y="2209800"/>
          <a:ext cx="6096000" cy="39484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GPC Program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Candidates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56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Educational Psychology (MA)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17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Educational Psych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ology (Doctoral)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14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Counseling Psychology (Doctoral)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32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GPC TOTAL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132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100968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577334"/>
            <a:ext cx="8229600" cy="1480066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SED Completers</a:t>
            </a:r>
            <a:br>
              <a:rPr lang="en-US" b="1" dirty="0" smtClean="0">
                <a:solidFill>
                  <a:srgbClr val="FF0000"/>
                </a:solidFill>
              </a:rPr>
            </a:br>
            <a:r>
              <a:rPr lang="en-US" b="1" dirty="0" smtClean="0">
                <a:solidFill>
                  <a:srgbClr val="FF0000"/>
                </a:solidFill>
              </a:rPr>
              <a:t>(2013-2014)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347369"/>
            <a:ext cx="6477000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600" dirty="0" smtClean="0"/>
              <a:t>Data Include: 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Graduates: </a:t>
            </a:r>
            <a:r>
              <a:rPr lang="en-US" sz="3600" dirty="0" smtClean="0">
                <a:solidFill>
                  <a:srgbClr val="FFCC00"/>
                </a:solidFill>
              </a:rPr>
              <a:t>Summer 2013 </a:t>
            </a:r>
            <a:r>
              <a:rPr lang="en-US" sz="3600" dirty="0" smtClean="0"/>
              <a:t>&amp; </a:t>
            </a:r>
            <a:r>
              <a:rPr lang="en-US" sz="3600" dirty="0" smtClean="0">
                <a:solidFill>
                  <a:srgbClr val="FFCC00"/>
                </a:solidFill>
              </a:rPr>
              <a:t>Spring 2014</a:t>
            </a:r>
          </a:p>
          <a:p>
            <a:pPr marL="571500" indent="-5715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Degrees Conferred: </a:t>
            </a:r>
            <a:r>
              <a:rPr lang="en-US" sz="3600" dirty="0" smtClean="0">
                <a:solidFill>
                  <a:srgbClr val="FFCC00"/>
                </a:solidFill>
              </a:rPr>
              <a:t>December 2013</a:t>
            </a:r>
          </a:p>
          <a:p>
            <a:pPr>
              <a:spcAft>
                <a:spcPts val="1200"/>
              </a:spcAft>
            </a:pPr>
            <a:r>
              <a:rPr lang="en-US" sz="3600" dirty="0" smtClean="0"/>
              <a:t>Completion Rates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0927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229600" cy="1143000"/>
          </a:xfrm>
        </p:spPr>
        <p:txBody>
          <a:bodyPr/>
          <a:lstStyle/>
          <a:p>
            <a:r>
              <a:rPr lang="en-US" dirty="0" smtClean="0"/>
              <a:t>SED Completers (’13-’14)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23527499"/>
              </p:ext>
            </p:extLst>
          </p:nvPr>
        </p:nvGraphicFramePr>
        <p:xfrm>
          <a:off x="1562100" y="1905000"/>
          <a:ext cx="6096000" cy="44129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Completers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56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Undergraduate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11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MAT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MA/MS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17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Graduate Certificate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2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00"/>
                          </a:solidFill>
                        </a:rPr>
                        <a:t>EdS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8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Doctoral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2800" baseline="0" dirty="0" err="1" smtClean="0">
                          <a:solidFill>
                            <a:srgbClr val="000000"/>
                          </a:solidFill>
                        </a:rPr>
                        <a:t>EdD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, PhD)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25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66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94908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229600" cy="1371600"/>
          </a:xfrm>
        </p:spPr>
        <p:txBody>
          <a:bodyPr/>
          <a:lstStyle/>
          <a:p>
            <a:r>
              <a:rPr lang="en-US" dirty="0" smtClean="0"/>
              <a:t>Completers 6-Year Trend </a:t>
            </a:r>
            <a:br>
              <a:rPr lang="en-US" dirty="0" smtClean="0"/>
            </a:br>
            <a:r>
              <a:rPr lang="en-US" dirty="0" smtClean="0"/>
              <a:t>(2008-2014)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8" name="Chart 7"/>
          <p:cNvGraphicFramePr/>
          <p:nvPr>
            <p:extLst>
              <p:ext uri="{D42A27DB-BD31-4B8C-83A1-F6EECF244321}">
                <p14:modId xmlns:p14="http://schemas.microsoft.com/office/powerpoint/2010/main" val="998312244"/>
              </p:ext>
            </p:extLst>
          </p:nvPr>
        </p:nvGraphicFramePr>
        <p:xfrm>
          <a:off x="533400" y="1676400"/>
          <a:ext cx="8153400" cy="4495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768617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r>
              <a:rPr lang="en-US" dirty="0" smtClean="0"/>
              <a:t>Completion Rates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447800"/>
            <a:ext cx="7848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Accreditors want to know our completion rates: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H</a:t>
            </a:r>
            <a:r>
              <a:rPr lang="en-US" sz="3200" dirty="0" smtClean="0"/>
              <a:t>ow long does it take students to graduate from our programs?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Program completion data for last 6 years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(Office of Institutional Research).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1 year = 2, 3, or 4 semesters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2 years = 5, 6, or 7 semesters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3333876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6161515"/>
              </p:ext>
            </p:extLst>
          </p:nvPr>
        </p:nvGraphicFramePr>
        <p:xfrm>
          <a:off x="533400" y="1676400"/>
          <a:ext cx="8001000" cy="476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4770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Elementary 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Bach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3.89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Elementary 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MAT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Secondary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Bach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3.60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Secondary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MAT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3,5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Curriculum &amp; Instruct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Curriculum &amp; Instruct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Curriculum &amp; Instruct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Doct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4865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(cont’d, 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2710452"/>
              </p:ext>
            </p:extLst>
          </p:nvPr>
        </p:nvGraphicFramePr>
        <p:xfrm>
          <a:off x="533400" y="2057400"/>
          <a:ext cx="8001000" cy="4386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Clin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Ment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Hlth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</a:rPr>
                        <a:t>Couns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MA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2.62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School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Counseling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2.56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Spec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/Learn Dis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MS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2.50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School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3.21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39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2.45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5,6,7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Counsel 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8,9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10.17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31628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(cont’d, 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2544106"/>
              </p:ext>
            </p:extLst>
          </p:nvPr>
        </p:nvGraphicFramePr>
        <p:xfrm>
          <a:off x="533400" y="2057400"/>
          <a:ext cx="8001000" cy="3822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1,3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2.70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GCert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Higher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Admin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2.33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Higher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Admin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577397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(cont’d, 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05936306"/>
              </p:ext>
            </p:extLst>
          </p:nvPr>
        </p:nvGraphicFramePr>
        <p:xfrm>
          <a:off x="533400" y="2057400"/>
          <a:ext cx="8001000" cy="2130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Leadership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GCert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Leadership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4.44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Leadership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Doct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7.67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76</a:t>
                      </a: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627817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Candidate Assessment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57200" y="1524000"/>
            <a:ext cx="8000999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b="1" dirty="0" smtClean="0"/>
              <a:t>MTTC Scores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b="1" dirty="0" smtClean="0"/>
              <a:t>Course Grades (CAS Courses)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b="1" dirty="0" smtClean="0"/>
              <a:t>Course Outcomes (SED Course Rubric Data)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b="1" dirty="0" smtClean="0"/>
              <a:t>Conceptual Framework Outcomes (SED Courses)</a:t>
            </a:r>
          </a:p>
        </p:txBody>
      </p:sp>
    </p:spTree>
    <p:extLst>
      <p:ext uri="{BB962C8B-B14F-4D97-AF65-F5344CB8AC3E}">
        <p14:creationId xmlns:p14="http://schemas.microsoft.com/office/powerpoint/2010/main" val="23708551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676400"/>
          </a:xfrm>
        </p:spPr>
        <p:txBody>
          <a:bodyPr/>
          <a:lstStyle/>
          <a:p>
            <a:r>
              <a:rPr lang="en-US" dirty="0" smtClean="0"/>
              <a:t>Outline of Report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783609" y="2286000"/>
            <a:ext cx="7086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Enrollment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Completers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Candidate Assessment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Program and Faculty Assessment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Recommendations</a:t>
            </a:r>
          </a:p>
        </p:txBody>
      </p:sp>
    </p:spTree>
    <p:extLst>
      <p:ext uri="{BB962C8B-B14F-4D97-AF65-F5344CB8AC3E}">
        <p14:creationId xmlns:p14="http://schemas.microsoft.com/office/powerpoint/2010/main" val="522745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MTTC Scores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1524000"/>
            <a:ext cx="7924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Michigan Test of Teacher Certification (subject </a:t>
            </a:r>
            <a:r>
              <a:rPr lang="en-US" sz="3200" dirty="0"/>
              <a:t>area </a:t>
            </a:r>
            <a:r>
              <a:rPr lang="en-US" sz="3200" dirty="0" smtClean="0"/>
              <a:t>tests)</a:t>
            </a:r>
            <a:endParaRPr lang="en-US" sz="3200" dirty="0"/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Reported annually by MDE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3-year aggregated scores (2010-2013)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/>
              <a:t>R</a:t>
            </a:r>
            <a:r>
              <a:rPr lang="en-US" sz="3200" dirty="0" smtClean="0"/>
              <a:t>eporting only scores on those tests with &gt;/= 10 test takers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Comparing Andrews with all Michigan test takers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86356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/>
          <a:lstStyle/>
          <a:p>
            <a:pPr>
              <a:lnSpc>
                <a:spcPts val="5000"/>
              </a:lnSpc>
            </a:pPr>
            <a:r>
              <a:rPr lang="en-US" sz="4400" dirty="0" smtClean="0"/>
              <a:t>MTTC Content Area Scores 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3-Year </a:t>
            </a:r>
            <a:r>
              <a:rPr lang="en-US" sz="3600" dirty="0"/>
              <a:t>Aggregated (2010-2013</a:t>
            </a:r>
            <a:r>
              <a:rPr lang="en-US" sz="3600" dirty="0" smtClean="0"/>
              <a:t>)</a:t>
            </a:r>
            <a:endParaRPr lang="en-US" sz="3600" dirty="0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34915136"/>
              </p:ext>
            </p:extLst>
          </p:nvPr>
        </p:nvGraphicFramePr>
        <p:xfrm>
          <a:off x="685799" y="1524000"/>
          <a:ext cx="7696201" cy="4988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1"/>
                <a:gridCol w="1219200"/>
                <a:gridCol w="1219200"/>
                <a:gridCol w="1676400"/>
                <a:gridCol w="1219200"/>
              </a:tblGrid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Andrews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Michigan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B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T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 Pass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0"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T="0"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1"/>
                          </a:solidFill>
                        </a:rPr>
                        <a:t>%</a:t>
                      </a:r>
                      <a:r>
                        <a:rPr lang="en-US" sz="2000" b="1" baseline="0" dirty="0" smtClean="0">
                          <a:solidFill>
                            <a:schemeClr val="tx1"/>
                          </a:solidFill>
                        </a:rPr>
                        <a:t> Pass</a:t>
                      </a:r>
                      <a:endParaRPr lang="en-US" sz="2000" b="1" dirty="0">
                        <a:solidFill>
                          <a:schemeClr val="tx1"/>
                        </a:solidFill>
                      </a:endParaRPr>
                    </a:p>
                  </a:txBody>
                  <a:tcPr marT="0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English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91.7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1,849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88.9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ESL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11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81.8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538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90.0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Lang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Arts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smtClean="0">
                          <a:solidFill>
                            <a:schemeClr val="bg1"/>
                          </a:solidFill>
                        </a:rPr>
                        <a:t>84.6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2,717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79.1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smtClean="0">
                          <a:solidFill>
                            <a:schemeClr val="bg1"/>
                          </a:solidFill>
                        </a:rPr>
                        <a:t>Spanish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90.0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610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91.1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Social Stud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76.9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2,558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74.3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Elem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</a:rPr>
                        <a:t>Educ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31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96.8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7,592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96.0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</a:rPr>
                        <a:t>Guid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="1" baseline="0" dirty="0" err="1" smtClean="0">
                          <a:solidFill>
                            <a:schemeClr val="bg1"/>
                          </a:solidFill>
                        </a:rPr>
                        <a:t>Couns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12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91.7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404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86.9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ALL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TESTS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154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90.9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R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32,828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5715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88.3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9794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Grades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596020" y="1828800"/>
            <a:ext cx="7848600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/>
              <a:t>College of Arts &amp; Sciences </a:t>
            </a:r>
            <a:r>
              <a:rPr lang="en-US" sz="3600" dirty="0" smtClean="0"/>
              <a:t>Courses taken by Education students</a:t>
            </a:r>
            <a:endParaRPr lang="en-US" sz="3600" dirty="0"/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dirty="0"/>
              <a:t>Using 5-point </a:t>
            </a:r>
            <a:r>
              <a:rPr lang="en-US" sz="3200" dirty="0" smtClean="0"/>
              <a:t>Likert </a:t>
            </a:r>
            <a:r>
              <a:rPr lang="en-US" sz="3200" dirty="0"/>
              <a:t>scale</a:t>
            </a:r>
          </a:p>
          <a:p>
            <a:pPr marL="1028700" lvl="1" indent="-571500">
              <a:buFont typeface="Arial" panose="020B0604020202020204" pitchFamily="34" charset="0"/>
              <a:buChar char="•"/>
            </a:pPr>
            <a:r>
              <a:rPr lang="en-US" sz="3200" dirty="0"/>
              <a:t>3 = Satisfactory (at least C+)</a:t>
            </a:r>
          </a:p>
        </p:txBody>
      </p:sp>
    </p:spTree>
    <p:extLst>
      <p:ext uri="{BB962C8B-B14F-4D97-AF65-F5344CB8AC3E}">
        <p14:creationId xmlns:p14="http://schemas.microsoft.com/office/powerpoint/2010/main" val="40317200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Course Grades </a:t>
            </a:r>
            <a:r>
              <a:rPr lang="en-US" sz="3600" dirty="0" smtClean="0"/>
              <a:t>(2013-2014)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1531670"/>
              </p:ext>
            </p:extLst>
          </p:nvPr>
        </p:nvGraphicFramePr>
        <p:xfrm>
          <a:off x="685800" y="914400"/>
          <a:ext cx="7696202" cy="5552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81403"/>
                <a:gridCol w="914400"/>
                <a:gridCol w="1219200"/>
                <a:gridCol w="914400"/>
                <a:gridCol w="1066799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>
                          <a:solidFill>
                            <a:schemeClr val="tx1"/>
                          </a:solidFill>
                        </a:rPr>
                        <a:t>CAS Discipline</a:t>
                      </a:r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000" b="1" i="1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</a:rPr>
                        <a:t>% at 3-5</a:t>
                      </a:r>
                      <a:endParaRPr lang="en-US" sz="2000" b="1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000" b="1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i="0" dirty="0" smtClean="0">
                          <a:solidFill>
                            <a:schemeClr val="tx1"/>
                          </a:solidFill>
                        </a:rPr>
                        <a:t>St Dev</a:t>
                      </a:r>
                      <a:endParaRPr lang="en-US" sz="2000" b="1" i="0" dirty="0">
                        <a:solidFill>
                          <a:schemeClr val="tx1"/>
                        </a:solidFill>
                      </a:endParaRPr>
                    </a:p>
                  </a:txBody>
                  <a:tcPr marT="0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Biology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4.29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0.700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Communication</a:t>
                      </a:r>
                      <a:endParaRPr lang="en-US" sz="2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80%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3.80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1.400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Economics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0.500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English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29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90%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4.17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1.116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History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86%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4.43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1.400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Integrated Science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0.000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45212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International Languages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4.86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0.350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Mathematics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15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87%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4.13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1.024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1767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Physics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12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92%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4.42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0.954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Political Science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75%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3.38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1.111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Visual </a:t>
                      </a:r>
                      <a:r>
                        <a:rPr lang="en-US" sz="26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Arts</a:t>
                      </a:r>
                      <a:endParaRPr lang="en-US" sz="26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</a:p>
                  </a:txBody>
                  <a:tcPr marL="64008" marR="64008" marT="18288" marB="18288" anchor="ctr"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4.67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600" b="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0.471</a:t>
                      </a:r>
                    </a:p>
                  </a:txBody>
                  <a:tcPr marL="64008" marR="64008" marT="18288" marB="18288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8729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9100" y="152400"/>
            <a:ext cx="8229600" cy="1600200"/>
          </a:xfrm>
        </p:spPr>
        <p:txBody>
          <a:bodyPr/>
          <a:lstStyle/>
          <a:p>
            <a:r>
              <a:rPr lang="en-US" dirty="0" smtClean="0"/>
              <a:t>Course Learning Outcomes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828800"/>
            <a:ext cx="75438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Teaching, Learning, &amp; Curriculum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Initial Teacher Education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Curriculum &amp; Instruction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Foundations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Graduate Psychology &amp; Counseling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3200" dirty="0" smtClean="0"/>
              <a:t>Leadership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Educational Leadership (K-12)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Higher Education Administration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3200" dirty="0" smtClean="0">
                <a:solidFill>
                  <a:srgbClr val="FF0000"/>
                </a:solidFill>
              </a:rPr>
              <a:t>Leadership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611168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3716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TLC—Teacher Ed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692942"/>
              </p:ext>
            </p:extLst>
          </p:nvPr>
        </p:nvGraphicFramePr>
        <p:xfrm>
          <a:off x="533400" y="1752600"/>
          <a:ext cx="8001000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41148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165/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630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Portfolio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87%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165/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630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Personal Philosophy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Paper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4.59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228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Clinical Observation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&amp;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Interaction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13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94%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4.59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228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Clinical Observation &amp; Interaction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(Revised)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99%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4.90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6102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TLC—Teacher Ed (cont’d)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2184274"/>
              </p:ext>
            </p:extLst>
          </p:nvPr>
        </p:nvGraphicFramePr>
        <p:xfrm>
          <a:off x="533400" y="1371600"/>
          <a:ext cx="8001000" cy="5034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41148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Micro-Teaching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4.36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: Worldview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4.34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: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Hum Grow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&amp;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Change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98%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: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Grps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,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Leader, Change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4.23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: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Commun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, Technology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96%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4.18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: Research &amp;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Evaluat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84%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3.95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: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Pers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&amp; Prof Growth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: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Content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Area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Knowl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3.85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408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Port. Intro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&amp;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Closing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96%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81180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TLC—Teacher Ed (cont’d)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56008716"/>
              </p:ext>
            </p:extLst>
          </p:nvPr>
        </p:nvGraphicFramePr>
        <p:xfrm>
          <a:off x="533400" y="1676400"/>
          <a:ext cx="8001000" cy="3723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8200"/>
                <a:gridCol w="41148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420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Literacy Intervention Strategies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13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96%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4.73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476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Final Test Technology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98%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4.71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480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Philosophy of Classroom Management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480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Classroom Management Plan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97%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4.76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7159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TLC—Teacher Ed (cont’d)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586579"/>
              </p:ext>
            </p:extLst>
          </p:nvPr>
        </p:nvGraphicFramePr>
        <p:xfrm>
          <a:off x="533400" y="1600200"/>
          <a:ext cx="8001000" cy="4150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35814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EDTE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488/588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Summative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by AU Super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(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General)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98%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4.30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488/588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Summative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by AU Super (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English)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96%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4.15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488/588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Summative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by AU Super (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Math)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488/588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Summative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by AU Super (Social St)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4.44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61998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954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TLC—Curriculum &amp; Instruction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5661508"/>
              </p:ext>
            </p:extLst>
          </p:nvPr>
        </p:nvGraphicFramePr>
        <p:xfrm>
          <a:off x="533400" y="2514600"/>
          <a:ext cx="8001000" cy="1925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191000"/>
                <a:gridCol w="6858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EDCI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6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547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Curriculum Foundations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4.60</a:t>
                      </a:r>
                      <a:endParaRPr lang="en-US" sz="20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730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Theoretical Framework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889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Project Evaluation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287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6764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SED Enrollment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b="1" dirty="0" smtClean="0">
                <a:solidFill>
                  <a:srgbClr val="FF0000"/>
                </a:solidFill>
              </a:rPr>
              <a:t>(2013-2014)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914400" y="2286000"/>
            <a:ext cx="7086600" cy="35086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Based on data </a:t>
            </a:r>
            <a:r>
              <a:rPr lang="en-US" sz="3200" dirty="0"/>
              <a:t>provided by the Office of Institutional </a:t>
            </a:r>
            <a:r>
              <a:rPr lang="en-US" sz="3200" dirty="0" smtClean="0"/>
              <a:t>Research across three semesters: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Summer 2013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Fall 2013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Spring 2014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9262503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95400"/>
          </a:xfrm>
        </p:spPr>
        <p:txBody>
          <a:bodyPr/>
          <a:lstStyle/>
          <a:p>
            <a:pPr marL="285750" indent="-285750"/>
            <a:r>
              <a:rPr lang="en-US" dirty="0">
                <a:solidFill>
                  <a:srgbClr val="FFC000"/>
                </a:solidFill>
              </a:rPr>
              <a:t>TLC—Curriculum &amp; </a:t>
            </a:r>
            <a:r>
              <a:rPr lang="en-US" dirty="0" smtClean="0">
                <a:solidFill>
                  <a:srgbClr val="FFC000"/>
                </a:solidFill>
              </a:rPr>
              <a:t>Instruction (cont’d)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01246732"/>
              </p:ext>
            </p:extLst>
          </p:nvPr>
        </p:nvGraphicFramePr>
        <p:xfrm>
          <a:off x="533400" y="2057400"/>
          <a:ext cx="8001000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038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EDCI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695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Christ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Philosoph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695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2: Learning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Theorist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695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Servant Leader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695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4: Effective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Commun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695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Capable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Researcher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695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Lifelong Learner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695 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7: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Subj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Matter Expert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0316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295400"/>
          </a:xfrm>
        </p:spPr>
        <p:txBody>
          <a:bodyPr/>
          <a:lstStyle/>
          <a:p>
            <a:pPr marL="285750" indent="-285750"/>
            <a:r>
              <a:rPr lang="en-US" dirty="0">
                <a:solidFill>
                  <a:srgbClr val="FFC000"/>
                </a:solidFill>
              </a:rPr>
              <a:t>TLC—Curriculum &amp; </a:t>
            </a:r>
            <a:r>
              <a:rPr lang="en-US" dirty="0" smtClean="0">
                <a:solidFill>
                  <a:srgbClr val="FFC000"/>
                </a:solidFill>
              </a:rPr>
              <a:t>Instruction (cont’d)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272896"/>
              </p:ext>
            </p:extLst>
          </p:nvPr>
        </p:nvGraphicFramePr>
        <p:xfrm>
          <a:off x="533400" y="1981200"/>
          <a:ext cx="8001000" cy="3997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038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EDCI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895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Christ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Philosoph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895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2: Learning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Theorist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895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Servant Leader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895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4: Effective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Commun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895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Capable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Researcher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4.50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895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6: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Lifelong Learner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Times New Roman"/>
                        </a:rPr>
                        <a:t>895</a:t>
                      </a:r>
                      <a:endParaRPr lang="en-US" sz="2000" b="1" dirty="0">
                        <a:solidFill>
                          <a:srgbClr val="FF0000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7: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Subj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Matter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Expert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635767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Foundations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429071"/>
              </p:ext>
            </p:extLst>
          </p:nvPr>
        </p:nvGraphicFramePr>
        <p:xfrm>
          <a:off x="533400" y="1371600"/>
          <a:ext cx="8001000" cy="475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3657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b="1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EDFN 500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Personal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&amp;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Profession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Synthesis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33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91%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3.88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EDRM 505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Final Article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Evaluation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92%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4.37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505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Lit Review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Evaluatn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28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4.65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505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Proposal Evaluation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29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92%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505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Resrch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Design Meth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94%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EDRM 636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Program Evaluation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41440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GPC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876130"/>
              </p:ext>
            </p:extLst>
          </p:nvPr>
        </p:nvGraphicFramePr>
        <p:xfrm>
          <a:off x="533400" y="1219200"/>
          <a:ext cx="8001000" cy="433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038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GDPC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514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Worldview Paper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4.34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520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Critical Review of HD Theory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91%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4.37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520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Contemporary Issues in the Media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9.26*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Journal Article Review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4.72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525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PBS Website Review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4.69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WISC IV Mastery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11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3.91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5621623"/>
            <a:ext cx="7239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*This assessment used a 10-point rubric.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4122103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GPC (cont’d)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21702339"/>
              </p:ext>
            </p:extLst>
          </p:nvPr>
        </p:nvGraphicFramePr>
        <p:xfrm>
          <a:off x="533400" y="1219200"/>
          <a:ext cx="8001000" cy="500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038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GDPC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of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Practicum 2.1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4.95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of Practicum 2.2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4.89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of Practicum 2.3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4.89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of Practicum 2.4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4.89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of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Practicum 2.5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of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Practicum 2.6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of Practicum 2.7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of Practicum 2.8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of Practicum 2.9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654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of Practicum 2.10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81915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GPC (cont’d)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4882878"/>
              </p:ext>
            </p:extLst>
          </p:nvPr>
        </p:nvGraphicFramePr>
        <p:xfrm>
          <a:off x="533400" y="1295400"/>
          <a:ext cx="8001000" cy="500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038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GDPC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99%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4.36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97%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2.3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4.07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4.02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4.28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3.97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99%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4.48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2.8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4.42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2.9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4.16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Psych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Port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2.10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4.49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20712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GPC (</a:t>
            </a:r>
            <a:r>
              <a:rPr lang="en-US" dirty="0">
                <a:solidFill>
                  <a:srgbClr val="FFC000"/>
                </a:solidFill>
              </a:rPr>
              <a:t>cont’d)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2837891"/>
              </p:ext>
            </p:extLst>
          </p:nvPr>
        </p:nvGraphicFramePr>
        <p:xfrm>
          <a:off x="533400" y="1524000"/>
          <a:ext cx="8001000" cy="2260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038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GDPC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School Psych Portfolio Evaluation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3.09*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Counseling Psychology Dispositions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21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99%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Times New Roman"/>
                          <a:ea typeface="Times New Roman"/>
                        </a:rPr>
                        <a:t>4.14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73152" marR="73152"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533400" y="3962400"/>
            <a:ext cx="5867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*This assessment used a 4-point rubric.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99646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LEAD—Ed Lead (K-12)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6459033"/>
              </p:ext>
            </p:extLst>
          </p:nvPr>
        </p:nvGraphicFramePr>
        <p:xfrm>
          <a:off x="533400" y="1295400"/>
          <a:ext cx="8001000" cy="45405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4400"/>
                <a:gridCol w="4038600"/>
                <a:gridCol w="838200"/>
                <a:gridCol w="1066800"/>
                <a:gridCol w="1143000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EDAL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Rubric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520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Vision Statement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83%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4.00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520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Final Project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4.89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560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Case Study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83%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4.08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560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School Board Meeting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86%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4.46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565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Spiritual Goals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4.86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565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Worldview Paper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4.60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570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Case Study Evaluation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6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96%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9.63*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570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Observation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570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Profile</a:t>
                      </a:r>
                      <a:endParaRPr lang="en-US" sz="2000" b="1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7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5.00</a:t>
                      </a:r>
                      <a:endParaRPr lang="en-US" sz="20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18288" marB="18288"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533400" y="5867400"/>
            <a:ext cx="5715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*This assessment used a 10-point rubric</a:t>
            </a:r>
            <a:r>
              <a:rPr lang="en-US" sz="2400" dirty="0" smtClean="0"/>
              <a:t>.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315486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LEAD—Leadership</a:t>
            </a:r>
            <a:endParaRPr lang="en-US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071909"/>
              </p:ext>
            </p:extLst>
          </p:nvPr>
        </p:nvGraphicFramePr>
        <p:xfrm>
          <a:off x="533400" y="1219200"/>
          <a:ext cx="7924801" cy="4942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6284"/>
                <a:gridCol w="937342"/>
                <a:gridCol w="1192981"/>
                <a:gridCol w="1278194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Portfolio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Philosophical Foundations</a:t>
                      </a: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3.59</a:t>
                      </a: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Ethics, Values, &amp;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Spiritual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3.71</a:t>
                      </a: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Learning &amp; Human </a:t>
                      </a:r>
                      <a:r>
                        <a:rPr lang="en-US" sz="2800" b="1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Devel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4.06</a:t>
                      </a: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Effective Communication</a:t>
                      </a: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4.00</a:t>
                      </a: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Mentor/Coach</a:t>
                      </a: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4.12</a:t>
                      </a: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Social Responsibility</a:t>
                      </a: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3.76</a:t>
                      </a: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Resource </a:t>
                      </a: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Development; </a:t>
                      </a: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Human &amp; Financial</a:t>
                      </a: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3.82</a:t>
                      </a:r>
                    </a:p>
                  </a:txBody>
                  <a:tcPr marL="73152" marR="73152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Legal &amp; Policy Issues</a:t>
                      </a: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3.65</a:t>
                      </a:r>
                    </a:p>
                  </a:txBody>
                  <a:tcPr marL="73152" marR="73152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311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6800"/>
          </a:xfrm>
        </p:spPr>
        <p:txBody>
          <a:bodyPr/>
          <a:lstStyle/>
          <a:p>
            <a:pPr marL="285750" indent="-285750"/>
            <a:r>
              <a:rPr lang="en-US" dirty="0" smtClean="0">
                <a:solidFill>
                  <a:srgbClr val="FFC000"/>
                </a:solidFill>
              </a:rPr>
              <a:t>LEAD—Leadership </a:t>
            </a:r>
            <a:r>
              <a:rPr lang="en-US" sz="4400" dirty="0" smtClean="0">
                <a:solidFill>
                  <a:srgbClr val="FFC000"/>
                </a:solidFill>
              </a:rPr>
              <a:t>(cont’d)</a:t>
            </a:r>
            <a:endParaRPr lang="en-US" sz="4400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8425073"/>
              </p:ext>
            </p:extLst>
          </p:nvPr>
        </p:nvGraphicFramePr>
        <p:xfrm>
          <a:off x="533400" y="1219200"/>
          <a:ext cx="7924801" cy="5003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6284"/>
                <a:gridCol w="937342"/>
                <a:gridCol w="1192981"/>
                <a:gridCol w="1278194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Portfolio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0" marR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Organizational Behavior, Development, &amp; Culture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3.94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Implementing Change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3.76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Evaluation &amp; Assessment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3.59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Reading &amp; Evaluating Research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3.94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Conduct Research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3.82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Reporting &amp; Implementing Research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3.88</a:t>
                      </a: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[Individual Choice]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17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45720" marR="45720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3.88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7712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066800"/>
          </a:xfrm>
        </p:spPr>
        <p:txBody>
          <a:bodyPr/>
          <a:lstStyle/>
          <a:p>
            <a:r>
              <a:rPr lang="en-US" dirty="0" smtClean="0"/>
              <a:t>SED </a:t>
            </a:r>
            <a:r>
              <a:rPr lang="en-US" dirty="0"/>
              <a:t>Enrollment </a:t>
            </a:r>
            <a:r>
              <a:rPr lang="en-US" dirty="0" smtClean="0"/>
              <a:t>(’13-’14)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55625334"/>
              </p:ext>
            </p:extLst>
          </p:nvPr>
        </p:nvGraphicFramePr>
        <p:xfrm>
          <a:off x="1562100" y="1447800"/>
          <a:ext cx="6096000" cy="493886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Candidates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56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Undergraduate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62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MAT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17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MA/MS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91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Graduate Certificate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11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00"/>
                          </a:solidFill>
                        </a:rPr>
                        <a:t>EdS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26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Doctoral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2800" baseline="0" dirty="0" err="1" smtClean="0">
                          <a:solidFill>
                            <a:srgbClr val="000000"/>
                          </a:solidFill>
                        </a:rPr>
                        <a:t>EdD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, PhD)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197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600" dirty="0" smtClean="0">
                          <a:solidFill>
                            <a:srgbClr val="000000"/>
                          </a:solidFill>
                        </a:rPr>
                        <a:t>Undeclared/Non-degree</a:t>
                      </a:r>
                      <a:endParaRPr lang="en-US" sz="26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71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600" b="1" dirty="0" smtClean="0">
                          <a:solidFill>
                            <a:srgbClr val="000000"/>
                          </a:solidFill>
                        </a:rPr>
                        <a:t>TOTAL</a:t>
                      </a:r>
                      <a:endParaRPr lang="en-US" sz="26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475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497305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pPr marL="285750" indent="-285750"/>
            <a:r>
              <a:rPr lang="en-US" sz="4800" dirty="0" smtClean="0">
                <a:solidFill>
                  <a:srgbClr val="FFC000"/>
                </a:solidFill>
              </a:rPr>
              <a:t>LEAD—Leadership—Brazil</a:t>
            </a:r>
            <a:endParaRPr lang="en-US" sz="4800" dirty="0">
              <a:solidFill>
                <a:srgbClr val="FFC000"/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8358456"/>
              </p:ext>
            </p:extLst>
          </p:nvPr>
        </p:nvGraphicFramePr>
        <p:xfrm>
          <a:off x="533400" y="914400"/>
          <a:ext cx="7924801" cy="5369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16284"/>
                <a:gridCol w="937342"/>
                <a:gridCol w="1192981"/>
                <a:gridCol w="1278194"/>
              </a:tblGrid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Portfolio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i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% </a:t>
                      </a: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at 3-5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</a:rPr>
                        <a:t>Mean</a:t>
                      </a:r>
                      <a:endParaRPr lang="en-US" sz="1400" dirty="0">
                        <a:solidFill>
                          <a:schemeClr val="tx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Philosophical Foundations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Ethics, Values, &amp; 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Spiritual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Teamwork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Learn, Mentor 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&amp; Human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Devel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Intercultural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Comm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&amp; 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Global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Social Responsibility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Resourse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Dev; 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Human &amp;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Finan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Organizational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Devel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&amp; </a:t>
                      </a: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Chng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Organizational Behavior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400" b="1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Evaluat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 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&amp; </a:t>
                      </a:r>
                      <a:r>
                        <a:rPr lang="en-US" sz="2400" b="1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Conduct </a:t>
                      </a:r>
                      <a:r>
                        <a:rPr lang="en-US" sz="24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/>
                        </a:rPr>
                        <a:t>Research </a:t>
                      </a:r>
                      <a:endParaRPr lang="en-US" sz="2400" b="1" dirty="0"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 anchor="ctr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36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100%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Times New Roman"/>
                        </a:rPr>
                        <a:t>3.00</a:t>
                      </a:r>
                      <a:endParaRPr lang="en-US" sz="2800" b="1" dirty="0">
                        <a:solidFill>
                          <a:schemeClr val="bg1"/>
                        </a:solidFill>
                        <a:effectLst/>
                        <a:latin typeface="+mn-lt"/>
                        <a:ea typeface="Times New Roman"/>
                      </a:endParaRPr>
                    </a:p>
                  </a:txBody>
                  <a:tcPr marL="73152" marR="73152"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32374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600200"/>
          </a:xfrm>
        </p:spPr>
        <p:txBody>
          <a:bodyPr/>
          <a:lstStyle/>
          <a:p>
            <a:r>
              <a:rPr lang="en-US" dirty="0" smtClean="0"/>
              <a:t>Conceptual Framework Outcomes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685800" y="2286000"/>
            <a:ext cx="7772400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600" dirty="0" smtClean="0"/>
              <a:t>Currently unable to access data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LiveText glitch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600" dirty="0" smtClean="0"/>
              <a:t>Developers are working on a solution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0288428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66800"/>
            <a:ext cx="8229600" cy="16002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Program and Faculty Assessment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295400" y="2895600"/>
            <a:ext cx="6172200" cy="13542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b="1" dirty="0"/>
              <a:t>Senior Surveys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3200" b="1" dirty="0"/>
              <a:t>Course Evaluations</a:t>
            </a:r>
            <a:endParaRPr lang="en-US" sz="3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58116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Surveys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1600200"/>
            <a:ext cx="7620754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>
                <a:solidFill>
                  <a:srgbClr val="FF0000"/>
                </a:solidFill>
              </a:rPr>
              <a:t>Program</a:t>
            </a:r>
            <a:r>
              <a:rPr lang="en-US" sz="3200" dirty="0" smtClean="0"/>
              <a:t>/</a:t>
            </a:r>
            <a:r>
              <a:rPr lang="en-US" sz="3200" dirty="0" smtClean="0">
                <a:solidFill>
                  <a:srgbClr val="FF0000"/>
                </a:solidFill>
              </a:rPr>
              <a:t>faculty</a:t>
            </a:r>
            <a:r>
              <a:rPr lang="en-US" sz="3200" dirty="0" smtClean="0"/>
              <a:t>  (re: “your major”) were rated similarly by Elementary and Secondary candidates: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Sec = Spanish, English, Music, Art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&gt; 4.00/5.00 mean rating on 13 out of 16 indicators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Differences between Elementary and Secondary on 3 indicators that scored below 4.00:</a:t>
            </a:r>
          </a:p>
        </p:txBody>
      </p:sp>
    </p:spTree>
    <p:extLst>
      <p:ext uri="{BB962C8B-B14F-4D97-AF65-F5344CB8AC3E}">
        <p14:creationId xmlns:p14="http://schemas.microsoft.com/office/powerpoint/2010/main" val="2685285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Senior Surveys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990600"/>
            <a:ext cx="7620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Program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FF0000"/>
                </a:solidFill>
              </a:rPr>
              <a:t>Faculty</a:t>
            </a:r>
            <a:r>
              <a:rPr lang="en-US" sz="2800" dirty="0" smtClean="0"/>
              <a:t> differences: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9308691"/>
              </p:ext>
            </p:extLst>
          </p:nvPr>
        </p:nvGraphicFramePr>
        <p:xfrm>
          <a:off x="533400" y="1676400"/>
          <a:ext cx="8000999" cy="489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076"/>
                <a:gridCol w="897981"/>
                <a:gridCol w="1142884"/>
                <a:gridCol w="1062058"/>
              </a:tblGrid>
              <a:tr h="46631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Indicator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Elem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All Seniors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98931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Advanced course and program offerings had sufficient depth of subject matter.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3.93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4.50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68491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Library resources were adequate for the program.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4.14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3.71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=7)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3.89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829372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were adequate facilities and specialized equipment (studios, computers, instruments, lab supplies, etc.).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4.50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3.25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3.81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37804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Surveys </a:t>
            </a:r>
            <a:r>
              <a:rPr lang="en-US" dirty="0"/>
              <a:t>(cont’d)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905000"/>
            <a:ext cx="7620754" cy="40010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>
                <a:solidFill>
                  <a:srgbClr val="FF0000"/>
                </a:solidFill>
              </a:rPr>
              <a:t>Seek, Affirm, Change: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“How much has your experience at Andrews University prepared you to…”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SED mean rating &gt;/= All Seniors on 11 out of 14 indicators</a:t>
            </a:r>
          </a:p>
          <a:p>
            <a:pPr>
              <a:spcAft>
                <a:spcPts val="1200"/>
              </a:spcAft>
            </a:pPr>
            <a:r>
              <a:rPr lang="en-US" sz="3200" dirty="0" smtClean="0"/>
              <a:t>Again, differences between Elementary and Secondary:</a:t>
            </a:r>
          </a:p>
        </p:txBody>
      </p:sp>
    </p:spTree>
    <p:extLst>
      <p:ext uri="{BB962C8B-B14F-4D97-AF65-F5344CB8AC3E}">
        <p14:creationId xmlns:p14="http://schemas.microsoft.com/office/powerpoint/2010/main" val="3153446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Senior Surveys </a:t>
            </a:r>
            <a:r>
              <a:rPr lang="en-US" dirty="0"/>
              <a:t>(cont’d)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990600"/>
            <a:ext cx="7620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Seek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Affirm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Change</a:t>
            </a:r>
            <a:r>
              <a:rPr lang="en-US" sz="2800" dirty="0" smtClean="0"/>
              <a:t> differences: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32162827"/>
              </p:ext>
            </p:extLst>
          </p:nvPr>
        </p:nvGraphicFramePr>
        <p:xfrm>
          <a:off x="533400" y="1676401"/>
          <a:ext cx="8000999" cy="413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076"/>
                <a:gridCol w="897981"/>
                <a:gridCol w="1142884"/>
                <a:gridCol w="1062058"/>
              </a:tblGrid>
              <a:tr h="6211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Indicator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Elem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All Seniors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2918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Affirm: Embrace a balanced lifestyle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3.57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4.25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3.73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2918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Affirm: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Engage in creative problem solving and innovation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3.71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4.13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=7)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3.93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12088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Change: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Engage in generous service to meet human needs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3.64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4.13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3.90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24530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Senior Surveys </a:t>
            </a:r>
            <a:r>
              <a:rPr lang="en-US" dirty="0"/>
              <a:t>(cont’d)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905000"/>
            <a:ext cx="7620754" cy="33547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>
                <a:solidFill>
                  <a:srgbClr val="FF0000"/>
                </a:solidFill>
              </a:rPr>
              <a:t>Spiritual Commitment: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SED mean rating &gt;/= All Seniors on all 15 indicators</a:t>
            </a:r>
          </a:p>
          <a:p>
            <a:pPr marL="742950" lvl="1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Negligible differences between Elementary and Secondary candidates.</a:t>
            </a:r>
          </a:p>
        </p:txBody>
      </p:sp>
    </p:spTree>
    <p:extLst>
      <p:ext uri="{BB962C8B-B14F-4D97-AF65-F5344CB8AC3E}">
        <p14:creationId xmlns:p14="http://schemas.microsoft.com/office/powerpoint/2010/main" val="197382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en-US" dirty="0" smtClean="0"/>
              <a:t>Senior Surveys </a:t>
            </a:r>
            <a:r>
              <a:rPr lang="en-US" dirty="0"/>
              <a:t>(cont’d)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447800"/>
            <a:ext cx="7620754" cy="39087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Comments about faculty: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“The advisor was extremely helpful, and the teachers were clearly looking out for the best interest of the students.” </a:t>
            </a:r>
            <a:endParaRPr lang="en-US" sz="2800" dirty="0" smtClean="0"/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“The enthusiasm, professionalism, and commitment of the teachers of this department kept the students engaged, involved, and learning at all times</a:t>
            </a:r>
            <a:r>
              <a:rPr lang="en-US" sz="2800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11464882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en-US" dirty="0" smtClean="0"/>
              <a:t>Senior Surveys </a:t>
            </a:r>
            <a:r>
              <a:rPr lang="en-US" dirty="0"/>
              <a:t>(cont’d)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1447800"/>
            <a:ext cx="7620754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 smtClean="0"/>
              <a:t>Comments about faculty: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/>
              <a:t>“High expectations allowed us to reach higher standards.” 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</a:t>
            </a:r>
            <a:r>
              <a:rPr lang="en-US" sz="2800" dirty="0"/>
              <a:t>The teachers were all highly knowledgeable in the content area</a:t>
            </a:r>
            <a:r>
              <a:rPr lang="en-US" sz="2800" dirty="0" smtClean="0"/>
              <a:t>.”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</a:t>
            </a:r>
            <a:r>
              <a:rPr lang="en-US" sz="2800" dirty="0"/>
              <a:t>The professors are helpful and caring</a:t>
            </a:r>
            <a:r>
              <a:rPr lang="en-US" sz="2800" dirty="0" smtClean="0"/>
              <a:t>.”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</a:t>
            </a:r>
            <a:r>
              <a:rPr lang="en-US" sz="2800" dirty="0"/>
              <a:t>The content and methods are taught well</a:t>
            </a:r>
            <a:r>
              <a:rPr lang="en-US" sz="2800" dirty="0" smtClean="0"/>
              <a:t>.”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</a:t>
            </a:r>
            <a:r>
              <a:rPr lang="en-US" sz="2800" dirty="0"/>
              <a:t>First Days of School Experience is a definite strength</a:t>
            </a:r>
            <a:r>
              <a:rPr lang="en-US" sz="2800" dirty="0" smtClean="0"/>
              <a:t>.”</a:t>
            </a:r>
          </a:p>
        </p:txBody>
      </p:sp>
    </p:spTree>
    <p:extLst>
      <p:ext uri="{BB962C8B-B14F-4D97-AF65-F5344CB8AC3E}">
        <p14:creationId xmlns:p14="http://schemas.microsoft.com/office/powerpoint/2010/main" val="23273355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TLC Enrollment (’13-’14)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667389"/>
              </p:ext>
            </p:extLst>
          </p:nvPr>
        </p:nvGraphicFramePr>
        <p:xfrm>
          <a:off x="1562100" y="2209800"/>
          <a:ext cx="6096000" cy="3360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TLC Program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Candidates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56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Elementary Education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64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Secondary Education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15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C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 &amp; I (MA)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12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C &amp; I (Doctoral)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31</a:t>
                      </a: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TLC TOTAL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122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0569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Evaluations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752600"/>
            <a:ext cx="6629400" cy="46474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Conducted across University in every class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Evaluation </a:t>
            </a:r>
            <a:r>
              <a:rPr lang="en-US" sz="3200" dirty="0"/>
              <a:t>data are </a:t>
            </a:r>
            <a:r>
              <a:rPr lang="en-US" sz="3200" dirty="0" smtClean="0"/>
              <a:t>reported for all SED and disaggregated </a:t>
            </a:r>
            <a:r>
              <a:rPr lang="en-US" sz="3200" dirty="0"/>
              <a:t>by </a:t>
            </a:r>
            <a:r>
              <a:rPr lang="en-US" sz="3200" dirty="0" smtClean="0"/>
              <a:t>department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“The Course” section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“The Instructor” section</a:t>
            </a:r>
          </a:p>
          <a:p>
            <a:pPr marL="285750" indent="-2857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“Overall Rating” section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50833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00200"/>
          </a:xfrm>
        </p:spPr>
        <p:txBody>
          <a:bodyPr/>
          <a:lstStyle/>
          <a:p>
            <a:r>
              <a:rPr lang="en-US" dirty="0" smtClean="0"/>
              <a:t>Course Evaluations</a:t>
            </a:r>
            <a:br>
              <a:rPr lang="en-US" dirty="0" smtClean="0"/>
            </a:br>
            <a:r>
              <a:rPr lang="en-US" dirty="0" smtClean="0"/>
              <a:t>All SED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51085033"/>
              </p:ext>
            </p:extLst>
          </p:nvPr>
        </p:nvGraphicFramePr>
        <p:xfrm>
          <a:off x="609600" y="2438400"/>
          <a:ext cx="79248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1981200"/>
                <a:gridCol w="13716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Indicators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chemeClr val="tx1"/>
                          </a:solidFill>
                        </a:rPr>
                        <a:t>N = </a:t>
                      </a:r>
                      <a:r>
                        <a:rPr lang="en-US" sz="2800" i="0" dirty="0" smtClean="0">
                          <a:solidFill>
                            <a:schemeClr val="tx1"/>
                          </a:solidFill>
                        </a:rPr>
                        <a:t>962</a:t>
                      </a:r>
                      <a:endParaRPr lang="en-US" sz="28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St Dev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Global Index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4.15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0.96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Course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4.24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0.89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Instructor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4.25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0.95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Overall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</a:rPr>
                        <a:t> Rating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3.97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1.04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1697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Evaluations—SED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752600"/>
            <a:ext cx="66294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solidFill>
                  <a:srgbClr val="FF0000"/>
                </a:solidFill>
              </a:rPr>
              <a:t>Highest:</a:t>
            </a:r>
            <a:r>
              <a:rPr lang="en-US" sz="3200" dirty="0"/>
              <a:t> “The instructor was sensitive to and respectful of all people</a:t>
            </a:r>
            <a:r>
              <a:rPr lang="en-US" sz="3200" dirty="0" smtClean="0"/>
              <a:t>.”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4.42</a:t>
            </a:r>
          </a:p>
          <a:p>
            <a:pPr>
              <a:spcAft>
                <a:spcPts val="1200"/>
              </a:spcAft>
            </a:pPr>
            <a:r>
              <a:rPr lang="en-US" sz="3200" dirty="0" smtClean="0">
                <a:solidFill>
                  <a:srgbClr val="FF0000"/>
                </a:solidFill>
              </a:rPr>
              <a:t>Lowest:</a:t>
            </a:r>
            <a:r>
              <a:rPr lang="en-US" sz="3200" dirty="0" smtClean="0"/>
              <a:t> “Timely, thoughtful, and helpful feedback was provided on tests and other work.”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4.07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272657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00200"/>
          </a:xfrm>
        </p:spPr>
        <p:txBody>
          <a:bodyPr/>
          <a:lstStyle/>
          <a:p>
            <a:r>
              <a:rPr lang="en-US" dirty="0" smtClean="0"/>
              <a:t>Course Evaluations</a:t>
            </a:r>
            <a:br>
              <a:rPr lang="en-US" dirty="0" smtClean="0"/>
            </a:br>
            <a:r>
              <a:rPr lang="en-US" dirty="0" smtClean="0"/>
              <a:t>TLC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91787880"/>
              </p:ext>
            </p:extLst>
          </p:nvPr>
        </p:nvGraphicFramePr>
        <p:xfrm>
          <a:off x="609600" y="2286000"/>
          <a:ext cx="7924800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/>
                <a:gridCol w="2057400"/>
                <a:gridCol w="1295400"/>
                <a:gridCol w="14478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Indicators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chemeClr val="tx1"/>
                          </a:solidFill>
                        </a:rPr>
                        <a:t>N = </a:t>
                      </a:r>
                      <a:r>
                        <a:rPr lang="en-US" sz="2800" i="0" dirty="0" smtClean="0">
                          <a:solidFill>
                            <a:schemeClr val="tx1"/>
                          </a:solidFill>
                        </a:rPr>
                        <a:t>285</a:t>
                      </a:r>
                      <a:endParaRPr lang="en-US" sz="28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St Dev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Global Index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4.16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0.96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Course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4.21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0.90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Instructor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4.29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0.93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Overall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</a:rPr>
                        <a:t> Rating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3.99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1.06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6841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47800"/>
          </a:xfrm>
        </p:spPr>
        <p:txBody>
          <a:bodyPr/>
          <a:lstStyle/>
          <a:p>
            <a:r>
              <a:rPr lang="en-US" dirty="0" smtClean="0"/>
              <a:t>Course Evaluations—TLC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495567"/>
            <a:ext cx="66294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solidFill>
                  <a:srgbClr val="FF0000"/>
                </a:solidFill>
              </a:rPr>
              <a:t>Highest:</a:t>
            </a:r>
            <a:r>
              <a:rPr lang="en-US" sz="3200" dirty="0"/>
              <a:t> “The instructor </a:t>
            </a:r>
            <a:r>
              <a:rPr lang="en-US" sz="3200" dirty="0" smtClean="0"/>
              <a:t>helped me to understand the course content from a Christian perspective.”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4.45</a:t>
            </a:r>
          </a:p>
          <a:p>
            <a:pPr>
              <a:spcAft>
                <a:spcPts val="1200"/>
              </a:spcAft>
            </a:pPr>
            <a:r>
              <a:rPr lang="en-US" sz="3200" dirty="0" smtClean="0">
                <a:solidFill>
                  <a:srgbClr val="FF0000"/>
                </a:solidFill>
              </a:rPr>
              <a:t>Lowest:</a:t>
            </a:r>
            <a:r>
              <a:rPr lang="en-US" sz="3200" dirty="0" smtClean="0"/>
              <a:t> “Timely, thoughtful, and helpful feedback was provided on tests and other work.”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4.09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9356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600200"/>
          </a:xfrm>
        </p:spPr>
        <p:txBody>
          <a:bodyPr/>
          <a:lstStyle/>
          <a:p>
            <a:r>
              <a:rPr lang="en-US" dirty="0" smtClean="0"/>
              <a:t>Course Evaluations</a:t>
            </a:r>
            <a:br>
              <a:rPr lang="en-US" dirty="0" smtClean="0"/>
            </a:br>
            <a:r>
              <a:rPr lang="en-US" dirty="0" smtClean="0"/>
              <a:t>GPC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2548385"/>
              </p:ext>
            </p:extLst>
          </p:nvPr>
        </p:nvGraphicFramePr>
        <p:xfrm>
          <a:off x="609600" y="2286000"/>
          <a:ext cx="7848601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1828800"/>
                <a:gridCol w="1371600"/>
                <a:gridCol w="16002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Indicators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chemeClr val="tx1"/>
                          </a:solidFill>
                        </a:rPr>
                        <a:t>N = </a:t>
                      </a:r>
                      <a:r>
                        <a:rPr lang="en-US" sz="2800" i="0" dirty="0" smtClean="0">
                          <a:solidFill>
                            <a:schemeClr val="tx1"/>
                          </a:solidFill>
                        </a:rPr>
                        <a:t>527</a:t>
                      </a:r>
                      <a:endParaRPr lang="en-US" sz="28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St Dev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Global Index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4.17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0.95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Course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4.27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0.88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Instructor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4.26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0.96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Overall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</a:rPr>
                        <a:t> Rating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3.99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1.01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81621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Evaluations—GPC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752600"/>
            <a:ext cx="66294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solidFill>
                  <a:srgbClr val="FF0000"/>
                </a:solidFill>
              </a:rPr>
              <a:t>Highest:</a:t>
            </a:r>
            <a:r>
              <a:rPr lang="en-US" sz="3200" dirty="0"/>
              <a:t> “The instructor </a:t>
            </a:r>
            <a:r>
              <a:rPr lang="en-US" sz="3200" dirty="0" smtClean="0"/>
              <a:t>was sensitive to and respectful of all people.”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4.42</a:t>
            </a:r>
          </a:p>
          <a:p>
            <a:pPr>
              <a:spcAft>
                <a:spcPts val="1200"/>
              </a:spcAft>
            </a:pPr>
            <a:r>
              <a:rPr lang="en-US" sz="3200" dirty="0" smtClean="0">
                <a:solidFill>
                  <a:srgbClr val="FF0000"/>
                </a:solidFill>
              </a:rPr>
              <a:t>Lowest:</a:t>
            </a:r>
            <a:r>
              <a:rPr lang="en-US" sz="3200" dirty="0" smtClean="0"/>
              <a:t> “The instructor helped me to understand the course content from a Christian perspective.”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3.99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6714717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600200"/>
          </a:xfrm>
        </p:spPr>
        <p:txBody>
          <a:bodyPr/>
          <a:lstStyle/>
          <a:p>
            <a:r>
              <a:rPr lang="en-US" dirty="0" smtClean="0"/>
              <a:t>Course Evaluations</a:t>
            </a:r>
            <a:br>
              <a:rPr lang="en-US" dirty="0" smtClean="0"/>
            </a:br>
            <a:r>
              <a:rPr lang="en-US" dirty="0" smtClean="0"/>
              <a:t>LEAD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526281"/>
              </p:ext>
            </p:extLst>
          </p:nvPr>
        </p:nvGraphicFramePr>
        <p:xfrm>
          <a:off x="685799" y="2286000"/>
          <a:ext cx="7696201" cy="2834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801"/>
                <a:gridCol w="1828800"/>
                <a:gridCol w="1371600"/>
                <a:gridCol w="1524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Indicators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1" dirty="0" smtClean="0">
                          <a:solidFill>
                            <a:schemeClr val="tx1"/>
                          </a:solidFill>
                        </a:rPr>
                        <a:t>N = </a:t>
                      </a:r>
                      <a:r>
                        <a:rPr lang="en-US" sz="2800" i="0" dirty="0" smtClean="0">
                          <a:solidFill>
                            <a:schemeClr val="tx1"/>
                          </a:solidFill>
                        </a:rPr>
                        <a:t>304</a:t>
                      </a:r>
                      <a:endParaRPr lang="en-US" sz="2800" i="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St Dev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Global Index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4.19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0.84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Course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4.27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0.76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Instructor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4.28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0.83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Overall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</a:rPr>
                        <a:t> Rating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4.03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0.94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57533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Course </a:t>
            </a:r>
            <a:r>
              <a:rPr lang="en-US" dirty="0" err="1" smtClean="0"/>
              <a:t>Evals</a:t>
            </a:r>
            <a:r>
              <a:rPr lang="en-US" dirty="0" smtClean="0"/>
              <a:t>—LEAD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066800" y="1752600"/>
            <a:ext cx="6629400" cy="44935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US" sz="3200" dirty="0">
                <a:solidFill>
                  <a:srgbClr val="FF0000"/>
                </a:solidFill>
              </a:rPr>
              <a:t>Highest:</a:t>
            </a:r>
            <a:r>
              <a:rPr lang="en-US" sz="3200" dirty="0"/>
              <a:t> “The instructor </a:t>
            </a:r>
            <a:r>
              <a:rPr lang="en-US" sz="3200" dirty="0" smtClean="0"/>
              <a:t>was sensitive to and respectful of all people.” </a:t>
            </a:r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4.50</a:t>
            </a:r>
          </a:p>
          <a:p>
            <a:pPr>
              <a:spcAft>
                <a:spcPts val="1200"/>
              </a:spcAft>
            </a:pPr>
            <a:r>
              <a:rPr lang="en-US" sz="3200" dirty="0" smtClean="0">
                <a:solidFill>
                  <a:srgbClr val="FF0000"/>
                </a:solidFill>
              </a:rPr>
              <a:t>Lowest:</a:t>
            </a:r>
            <a:r>
              <a:rPr lang="en-US" sz="3200" dirty="0" smtClean="0"/>
              <a:t> </a:t>
            </a:r>
            <a:r>
              <a:rPr lang="en-US" sz="3200" dirty="0"/>
              <a:t>“Timely, thoughtful, and helpful feedback was provided on tests and other work.”</a:t>
            </a:r>
            <a:endParaRPr lang="en-US" sz="3200" dirty="0" smtClean="0"/>
          </a:p>
          <a:p>
            <a:pPr marL="914400" lvl="1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Mean = 4.12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4461681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752600"/>
          </a:xfrm>
        </p:spPr>
        <p:txBody>
          <a:bodyPr/>
          <a:lstStyle/>
          <a:p>
            <a:r>
              <a:rPr lang="en-US" dirty="0" smtClean="0"/>
              <a:t>Course Evaluations—Comparison Across SED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26905165"/>
              </p:ext>
            </p:extLst>
          </p:nvPr>
        </p:nvGraphicFramePr>
        <p:xfrm>
          <a:off x="609601" y="2286000"/>
          <a:ext cx="7924798" cy="3535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71799"/>
                <a:gridCol w="1295400"/>
                <a:gridCol w="1219200"/>
                <a:gridCol w="1219200"/>
                <a:gridCol w="1219199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Indicators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T="91440" marB="91440"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i="0" dirty="0" smtClean="0">
                          <a:solidFill>
                            <a:schemeClr val="tx1"/>
                          </a:solidFill>
                        </a:rPr>
                        <a:t>SED</a:t>
                      </a:r>
                      <a:endParaRPr lang="en-US" sz="2800" i="0" dirty="0">
                        <a:solidFill>
                          <a:schemeClr val="tx1"/>
                        </a:solidFill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TLC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T="91440" marB="9144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GPC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T="91440" marB="9144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chemeClr val="tx1"/>
                          </a:solidFill>
                        </a:rPr>
                        <a:t>LEAD</a:t>
                      </a:r>
                      <a:endParaRPr lang="en-US" sz="2800" dirty="0">
                        <a:solidFill>
                          <a:schemeClr val="tx1"/>
                        </a:solidFill>
                      </a:endParaRPr>
                    </a:p>
                  </a:txBody>
                  <a:tcPr marT="91440" marB="91440" anchor="ctr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Global Index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T="91440" marB="9144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b="1" dirty="0" smtClean="0">
                          <a:solidFill>
                            <a:srgbClr val="FF0000"/>
                          </a:solidFill>
                        </a:rPr>
                        <a:t>4.15</a:t>
                      </a:r>
                      <a:endParaRPr lang="en-US" sz="3600" b="1" dirty="0">
                        <a:solidFill>
                          <a:srgbClr val="FF0000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4.16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4.17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rgbClr val="FF0000"/>
                          </a:solidFill>
                        </a:rPr>
                        <a:t>4.19</a:t>
                      </a:r>
                      <a:endParaRPr lang="en-US" sz="3200" b="1" dirty="0">
                        <a:solidFill>
                          <a:srgbClr val="FF0000"/>
                        </a:solidFill>
                      </a:endParaRPr>
                    </a:p>
                  </a:txBody>
                  <a:tcPr marT="91440" marB="9144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Course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b="1" dirty="0" smtClean="0">
                          <a:solidFill>
                            <a:schemeClr val="bg1"/>
                          </a:solidFill>
                        </a:rPr>
                        <a:t>4.24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4.21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4.27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4.27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The Instructor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b="1" dirty="0" smtClean="0">
                          <a:solidFill>
                            <a:schemeClr val="bg1"/>
                          </a:solidFill>
                        </a:rPr>
                        <a:t>4.25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4.29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4.26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4.28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Overall</a:t>
                      </a:r>
                      <a:r>
                        <a:rPr lang="en-US" sz="3200" b="1" baseline="0" dirty="0" smtClean="0">
                          <a:solidFill>
                            <a:schemeClr val="bg1"/>
                          </a:solidFill>
                        </a:rPr>
                        <a:t> Rating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600" b="1" dirty="0" smtClean="0">
                          <a:solidFill>
                            <a:schemeClr val="bg1"/>
                          </a:solidFill>
                        </a:rPr>
                        <a:t>3.97</a:t>
                      </a:r>
                      <a:endParaRPr lang="en-US" sz="36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3.99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3.99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3200" b="1" dirty="0" smtClean="0">
                          <a:solidFill>
                            <a:schemeClr val="bg1"/>
                          </a:solidFill>
                        </a:rPr>
                        <a:t>4.03</a:t>
                      </a:r>
                      <a:endParaRPr lang="en-US" sz="3200" b="1" dirty="0">
                        <a:solidFill>
                          <a:schemeClr val="bg1"/>
                        </a:solidFill>
                      </a:endParaRPr>
                    </a:p>
                  </a:txBody>
                  <a:tcPr marT="91440" marB="9144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0145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457200"/>
            <a:ext cx="8229600" cy="1600200"/>
          </a:xfrm>
        </p:spPr>
        <p:txBody>
          <a:bodyPr/>
          <a:lstStyle/>
          <a:p>
            <a:r>
              <a:rPr lang="en-US" dirty="0" smtClean="0"/>
              <a:t>LEAD Enrollment </a:t>
            </a:r>
            <a:br>
              <a:rPr lang="en-US" dirty="0" smtClean="0"/>
            </a:br>
            <a:r>
              <a:rPr lang="en-US" dirty="0" smtClean="0"/>
              <a:t>(’13-’14)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705011"/>
              </p:ext>
            </p:extLst>
          </p:nvPr>
        </p:nvGraphicFramePr>
        <p:xfrm>
          <a:off x="1562100" y="2380565"/>
          <a:ext cx="6096000" cy="3360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K-12 Ed Lead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Candidates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56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Graduate Certificate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11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MA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00"/>
                          </a:solidFill>
                        </a:rPr>
                        <a:t>EdS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3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Doctoral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16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Ed</a:t>
                      </a:r>
                      <a:r>
                        <a:rPr lang="en-US" sz="2800" b="1" baseline="0" dirty="0" smtClean="0">
                          <a:solidFill>
                            <a:srgbClr val="000000"/>
                          </a:solidFill>
                        </a:rPr>
                        <a:t> Lead TOTAL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31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549106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90" y="609600"/>
            <a:ext cx="8229600" cy="1143000"/>
          </a:xfrm>
        </p:spPr>
        <p:txBody>
          <a:bodyPr/>
          <a:lstStyle/>
          <a:p>
            <a:r>
              <a:rPr lang="en-US" b="1" dirty="0" smtClean="0">
                <a:solidFill>
                  <a:srgbClr val="FF0000"/>
                </a:solidFill>
              </a:rPr>
              <a:t>Recommendations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25690" y="2453373"/>
            <a:ext cx="76200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Based on the data we’ve just examined, what should we do?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What changes should we consider?</a:t>
            </a:r>
          </a:p>
          <a:p>
            <a:pPr marL="457200" indent="-45720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3200" dirty="0" smtClean="0"/>
              <a:t>Let’s “close the loop.”</a:t>
            </a:r>
          </a:p>
        </p:txBody>
      </p:sp>
    </p:spTree>
    <p:extLst>
      <p:ext uri="{BB962C8B-B14F-4D97-AF65-F5344CB8AC3E}">
        <p14:creationId xmlns:p14="http://schemas.microsoft.com/office/powerpoint/2010/main" val="302289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03746" y="228600"/>
            <a:ext cx="8229600" cy="1295400"/>
          </a:xfrm>
        </p:spPr>
        <p:txBody>
          <a:bodyPr/>
          <a:lstStyle/>
          <a:p>
            <a:r>
              <a:rPr lang="en-US" dirty="0" smtClean="0"/>
              <a:t>Seven Recommendations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381000" y="1981200"/>
            <a:ext cx="8229600" cy="35702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/>
              <a:t>We need to get access to Conceptual Framework outcome data.</a:t>
            </a:r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Continue to work with LiveText to retrieve it.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/>
            </a:pPr>
            <a:r>
              <a:rPr lang="en-US" sz="2800" dirty="0" smtClean="0"/>
              <a:t>We should audit the adequacy of our facilities and equipment (Senior Survey).</a:t>
            </a:r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Space, computers, technology, etc.</a:t>
            </a:r>
          </a:p>
        </p:txBody>
      </p:sp>
    </p:spTree>
    <p:extLst>
      <p:ext uri="{BB962C8B-B14F-4D97-AF65-F5344CB8AC3E}">
        <p14:creationId xmlns:p14="http://schemas.microsoft.com/office/powerpoint/2010/main" val="34920979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Senior Surveys (cont’d)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762000" y="990600"/>
            <a:ext cx="7620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Program</a:t>
            </a:r>
            <a:r>
              <a:rPr lang="en-US" sz="2800" dirty="0" smtClean="0"/>
              <a:t> and </a:t>
            </a:r>
            <a:r>
              <a:rPr lang="en-US" sz="2800" dirty="0" smtClean="0">
                <a:solidFill>
                  <a:srgbClr val="FF0000"/>
                </a:solidFill>
              </a:rPr>
              <a:t>Faculty</a:t>
            </a:r>
            <a:r>
              <a:rPr lang="en-US" sz="2800" dirty="0" smtClean="0"/>
              <a:t> differences: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13412981"/>
              </p:ext>
            </p:extLst>
          </p:nvPr>
        </p:nvGraphicFramePr>
        <p:xfrm>
          <a:off x="533400" y="1676400"/>
          <a:ext cx="8000999" cy="48978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076"/>
                <a:gridCol w="897981"/>
                <a:gridCol w="1142884"/>
                <a:gridCol w="1062058"/>
              </a:tblGrid>
              <a:tr h="46631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Indicator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Elem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All Seniors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1398931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Advanced course and program offerings had sufficient depth of subject matter.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3.93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4.50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968491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Library resources were adequate for the program.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4.14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3.71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=7)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3.89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829372">
                <a:tc>
                  <a:txBody>
                    <a:bodyPr/>
                    <a:lstStyle/>
                    <a:p>
                      <a:r>
                        <a:rPr lang="en-US" sz="2400" b="1" kern="12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There were adequate facilities and specialized equipment (studios, computers, instruments, lab supplies, etc.).</a:t>
                      </a:r>
                      <a:endParaRPr lang="en-US" sz="24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4.50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3.25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3.81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9264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en-US" dirty="0" smtClean="0"/>
              <a:t>Recommendations </a:t>
            </a:r>
            <a:r>
              <a:rPr lang="en-US" sz="4000" dirty="0" smtClean="0"/>
              <a:t>(cont’d)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229600" cy="38472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 smtClean="0"/>
              <a:t>We should examine how we can help our students improve their experience related to (from Senior Survey):</a:t>
            </a:r>
          </a:p>
          <a:p>
            <a:pPr marL="1428750" lvl="2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“embrace a balanced lifestyle.”</a:t>
            </a:r>
          </a:p>
          <a:p>
            <a:pPr marL="1428750" lvl="2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“engage in creative problem solving and innovation.”</a:t>
            </a:r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“engage in generous service to meet human needs.”</a:t>
            </a:r>
          </a:p>
        </p:txBody>
      </p:sp>
    </p:spTree>
    <p:extLst>
      <p:ext uri="{BB962C8B-B14F-4D97-AF65-F5344CB8AC3E}">
        <p14:creationId xmlns:p14="http://schemas.microsoft.com/office/powerpoint/2010/main" val="2299891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914400"/>
          </a:xfrm>
        </p:spPr>
        <p:txBody>
          <a:bodyPr/>
          <a:lstStyle/>
          <a:p>
            <a:r>
              <a:rPr lang="en-US" dirty="0" smtClean="0"/>
              <a:t>Senior Surveys </a:t>
            </a:r>
            <a:r>
              <a:rPr lang="en-US" dirty="0"/>
              <a:t>(cont’d)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62000" y="990600"/>
            <a:ext cx="76207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Seek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Affirm</a:t>
            </a:r>
            <a:r>
              <a:rPr lang="en-US" sz="2800" dirty="0" smtClean="0"/>
              <a:t>, </a:t>
            </a:r>
            <a:r>
              <a:rPr lang="en-US" sz="2800" dirty="0" smtClean="0">
                <a:solidFill>
                  <a:srgbClr val="FF0000"/>
                </a:solidFill>
              </a:rPr>
              <a:t>Change</a:t>
            </a:r>
            <a:r>
              <a:rPr lang="en-US" sz="2800" dirty="0" smtClean="0"/>
              <a:t> differences: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605428"/>
              </p:ext>
            </p:extLst>
          </p:nvPr>
        </p:nvGraphicFramePr>
        <p:xfrm>
          <a:off x="533400" y="1676401"/>
          <a:ext cx="8000999" cy="413840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98076"/>
                <a:gridCol w="897981"/>
                <a:gridCol w="1142884"/>
                <a:gridCol w="1062058"/>
              </a:tblGrid>
              <a:tr h="621153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Indicator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Elem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Sec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solidFill>
                            <a:schemeClr val="tx1"/>
                          </a:solidFill>
                        </a:rPr>
                        <a:t>All Seniors</a:t>
                      </a:r>
                      <a:endParaRPr lang="en-US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</a:tr>
              <a:tr h="72918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Affirm: Embrace a balanced lifestyle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3.57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4.25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3.73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729180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Affirm: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Engage in creative problem solving and innovation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3.71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4.13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=7)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3.93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  <a:tr h="1120887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Change:</a:t>
                      </a:r>
                      <a:r>
                        <a:rPr lang="en-US" sz="2800" b="1" baseline="0" dirty="0" smtClean="0">
                          <a:solidFill>
                            <a:schemeClr val="bg1"/>
                          </a:solidFill>
                        </a:rPr>
                        <a:t> Engage in generous service to meet human needs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rgbClr val="FF0000"/>
                          </a:solidFill>
                        </a:rPr>
                        <a:t>3.64</a:t>
                      </a:r>
                    </a:p>
                    <a:p>
                      <a:pPr marL="0" marR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=14)</a:t>
                      </a:r>
                      <a:endParaRPr lang="en-US" sz="2800" b="1" dirty="0" smtClean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4.13</a:t>
                      </a:r>
                    </a:p>
                    <a:p>
                      <a:pPr algn="r"/>
                      <a:r>
                        <a:rPr lang="en-US" sz="2000" b="1" dirty="0" smtClean="0">
                          <a:solidFill>
                            <a:schemeClr val="bg1"/>
                          </a:solidFill>
                        </a:rPr>
                        <a:t>(</a:t>
                      </a:r>
                      <a:r>
                        <a:rPr lang="en-US" sz="2000" b="1" i="1" dirty="0" smtClean="0">
                          <a:solidFill>
                            <a:schemeClr val="bg1"/>
                          </a:solidFill>
                        </a:rPr>
                        <a:t>n</a:t>
                      </a:r>
                      <a:r>
                        <a:rPr lang="en-US" sz="2000" b="1" i="0" dirty="0" smtClean="0">
                          <a:solidFill>
                            <a:schemeClr val="bg1"/>
                          </a:solidFill>
                        </a:rPr>
                        <a:t>=8)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2800" b="1" dirty="0" smtClean="0">
                          <a:solidFill>
                            <a:schemeClr val="bg1"/>
                          </a:solidFill>
                        </a:rPr>
                        <a:t>3.90</a:t>
                      </a:r>
                      <a:endParaRPr lang="en-US" sz="2800" b="1" dirty="0">
                        <a:solidFill>
                          <a:schemeClr val="bg1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1287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295400"/>
          </a:xfrm>
        </p:spPr>
        <p:txBody>
          <a:bodyPr/>
          <a:lstStyle/>
          <a:p>
            <a:r>
              <a:rPr lang="en-US" dirty="0" smtClean="0"/>
              <a:t>Recommendations </a:t>
            </a:r>
            <a:r>
              <a:rPr lang="en-US" sz="4000" dirty="0" smtClean="0"/>
              <a:t>(cont’d)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447800"/>
            <a:ext cx="8229600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 smtClean="0"/>
              <a:t>We should examine how we can help our students improve their experience related to (from Senior Survey):</a:t>
            </a:r>
          </a:p>
          <a:p>
            <a:pPr marL="1428750" lvl="2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“embrace a balanced lifestyle.”</a:t>
            </a:r>
          </a:p>
          <a:p>
            <a:pPr marL="1428750" lvl="2" indent="-5143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“engage in creative problem solving and innovation.”</a:t>
            </a:r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“engage in generous service to meet human needs.”</a:t>
            </a:r>
          </a:p>
          <a:p>
            <a:pPr marL="514350" indent="-514350">
              <a:spcAft>
                <a:spcPts val="1200"/>
              </a:spcAft>
              <a:buFont typeface="+mj-lt"/>
              <a:buAutoNum type="arabicPeriod" startAt="3"/>
            </a:pPr>
            <a:r>
              <a:rPr lang="en-US" sz="2800" dirty="0" smtClean="0"/>
              <a:t>We should examine and verify completion data.</a:t>
            </a:r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CAEP will ask for it.</a:t>
            </a:r>
          </a:p>
        </p:txBody>
      </p:sp>
    </p:spTree>
    <p:extLst>
      <p:ext uri="{BB962C8B-B14F-4D97-AF65-F5344CB8AC3E}">
        <p14:creationId xmlns:p14="http://schemas.microsoft.com/office/powerpoint/2010/main" val="575127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7778251"/>
              </p:ext>
            </p:extLst>
          </p:nvPr>
        </p:nvGraphicFramePr>
        <p:xfrm>
          <a:off x="533400" y="1676400"/>
          <a:ext cx="8001000" cy="4767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477038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Elementary 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Bach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3.89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54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Elementary 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MAT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15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Secondary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Bach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3.60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Secondary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MAT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3,5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11</a:t>
                      </a: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Curriculum &amp; Instruct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Curriculum &amp; Instruct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</a:tr>
              <a:tr h="612862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Curriculum &amp; Instruct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Doct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5003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(cont’d, 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2950220"/>
              </p:ext>
            </p:extLst>
          </p:nvPr>
        </p:nvGraphicFramePr>
        <p:xfrm>
          <a:off x="533400" y="2057400"/>
          <a:ext cx="8001000" cy="43860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Clin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Ment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</a:rPr>
                        <a:t>Hlth</a:t>
                      </a:r>
                      <a:r>
                        <a:rPr lang="en-US" sz="2800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en-US" sz="2800" baseline="0" dirty="0" err="1" smtClean="0">
                          <a:solidFill>
                            <a:schemeClr val="bg1"/>
                          </a:solidFill>
                        </a:rPr>
                        <a:t>Couns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chemeClr val="bg1"/>
                          </a:solidFill>
                        </a:rPr>
                        <a:t>MA</a:t>
                      </a:r>
                      <a:endParaRPr lang="en-US" sz="2800" dirty="0">
                        <a:solidFill>
                          <a:schemeClr val="bg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2.62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School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Counseling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2.56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18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Spec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/Learn Dis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MS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2.50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School 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3.21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39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2.45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22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5,6,7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Counsel Psychology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8,9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10.17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14395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(cont’d, 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02611236"/>
              </p:ext>
            </p:extLst>
          </p:nvPr>
        </p:nvGraphicFramePr>
        <p:xfrm>
          <a:off x="533400" y="2057400"/>
          <a:ext cx="8001000" cy="38221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1,3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2.70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10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EdS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8.00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3.00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Educational Leader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GCert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Higher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Admin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2,3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2.33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Higher </a:t>
                      </a: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Educ</a:t>
                      </a:r>
                      <a:r>
                        <a:rPr lang="en-US" sz="2800" dirty="0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 Admin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PhD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6.00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311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066800"/>
          </a:xfrm>
        </p:spPr>
        <p:txBody>
          <a:bodyPr/>
          <a:lstStyle/>
          <a:p>
            <a:r>
              <a:rPr lang="en-US" dirty="0" smtClean="0"/>
              <a:t>Completion Rates in Years</a:t>
            </a:r>
            <a:br>
              <a:rPr lang="en-US" dirty="0" smtClean="0"/>
            </a:br>
            <a:r>
              <a:rPr lang="en-US" sz="4000" dirty="0" smtClean="0"/>
              <a:t>(cont’d, 2008-2014)</a:t>
            </a:r>
            <a:endParaRPr lang="en-US" sz="40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73099824"/>
              </p:ext>
            </p:extLst>
          </p:nvPr>
        </p:nvGraphicFramePr>
        <p:xfrm>
          <a:off x="533400" y="2057400"/>
          <a:ext cx="8001000" cy="213055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10000"/>
                <a:gridCol w="1219200"/>
                <a:gridCol w="1066800"/>
                <a:gridCol w="1143000"/>
                <a:gridCol w="762000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Degree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Level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Mode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Mean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i="1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i="1" dirty="0">
                        <a:solidFill>
                          <a:schemeClr val="tx1"/>
                        </a:solidFill>
                      </a:endParaRP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Leadership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GCert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1.00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1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Leadership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MA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4.44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9</a:t>
                      </a:r>
                    </a:p>
                  </a:txBody>
                  <a:tcPr marT="36576" marB="36576"/>
                </a:tc>
              </a:tr>
              <a:tr h="370840"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Leadership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 err="1" smtClean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Doct</a:t>
                      </a:r>
                      <a:endParaRPr lang="en-US" sz="2800" dirty="0">
                        <a:solidFill>
                          <a:schemeClr val="bg1"/>
                        </a:solidFill>
                        <a:effectLst/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5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b="1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7.67</a:t>
                      </a:r>
                    </a:p>
                  </a:txBody>
                  <a:tcPr marT="36576" marB="36576"/>
                </a:tc>
                <a:tc>
                  <a:txBody>
                    <a:bodyPr/>
                    <a:lstStyle/>
                    <a:p>
                      <a:pPr marL="0" marR="0" algn="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Calibri"/>
                          <a:cs typeface="Times New Roman"/>
                        </a:rPr>
                        <a:t>76</a:t>
                      </a:r>
                    </a:p>
                  </a:txBody>
                  <a:tcPr marT="36576" marB="36576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146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229600" cy="1600200"/>
          </a:xfrm>
        </p:spPr>
        <p:txBody>
          <a:bodyPr/>
          <a:lstStyle/>
          <a:p>
            <a:r>
              <a:rPr lang="en-US" dirty="0"/>
              <a:t>LEAD </a:t>
            </a:r>
            <a:r>
              <a:rPr lang="en-US" dirty="0" smtClean="0"/>
              <a:t>Enrollment (cont’d)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(’13-’14</a:t>
            </a:r>
            <a:r>
              <a:rPr lang="en-US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140034"/>
              </p:ext>
            </p:extLst>
          </p:nvPr>
        </p:nvGraphicFramePr>
        <p:xfrm>
          <a:off x="1562100" y="2514600"/>
          <a:ext cx="6096000" cy="27753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Higher</a:t>
                      </a:r>
                      <a:r>
                        <a:rPr lang="en-US" sz="3200" b="1" baseline="0" dirty="0" smtClean="0">
                          <a:solidFill>
                            <a:schemeClr val="tx1"/>
                          </a:solidFill>
                        </a:rPr>
                        <a:t> Ed Admin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Candidates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MA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00"/>
                          </a:solidFill>
                        </a:rPr>
                        <a:t>EdS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Doctoral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10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HEA TOTAL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11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849403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Recommendations </a:t>
            </a:r>
            <a:r>
              <a:rPr lang="en-US" sz="4000" dirty="0"/>
              <a:t>(cont’d)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04800" y="1243957"/>
            <a:ext cx="8458200" cy="51706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2800" dirty="0" smtClean="0"/>
              <a:t>We must re-evaluate our assessment system and calendar to ensure compliance with University.</a:t>
            </a:r>
            <a:endParaRPr lang="en-US" sz="2800" dirty="0"/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Data in </a:t>
            </a:r>
            <a:r>
              <a:rPr lang="en-US" sz="2800" b="1" dirty="0" smtClean="0"/>
              <a:t>LiveText</a:t>
            </a:r>
            <a:r>
              <a:rPr lang="en-US" sz="2800" dirty="0" smtClean="0"/>
              <a:t>; analysis in </a:t>
            </a:r>
            <a:r>
              <a:rPr lang="en-US" sz="2800" b="1" dirty="0" smtClean="0"/>
              <a:t>Weave</a:t>
            </a:r>
            <a:endParaRPr lang="en-US" sz="2800" b="1" dirty="0"/>
          </a:p>
          <a:p>
            <a:pPr marL="51435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2800" dirty="0" smtClean="0"/>
              <a:t>We must ensure </a:t>
            </a:r>
            <a:r>
              <a:rPr lang="en-US" sz="2800" dirty="0"/>
              <a:t>that we are getting data from all </a:t>
            </a:r>
            <a:r>
              <a:rPr lang="en-US" sz="2800" dirty="0" smtClean="0"/>
              <a:t>programs—for CAEP, HLC, other accreditors, and our own improvement.</a:t>
            </a:r>
            <a:endParaRPr lang="en-US" sz="2800" dirty="0"/>
          </a:p>
          <a:p>
            <a:pPr marL="514350" indent="-514350">
              <a:spcAft>
                <a:spcPts val="1200"/>
              </a:spcAft>
              <a:buFont typeface="+mj-lt"/>
              <a:buAutoNum type="arabicPeriod" startAt="5"/>
            </a:pPr>
            <a:r>
              <a:rPr lang="en-US" sz="2800" dirty="0" smtClean="0"/>
              <a:t>We need to “re-invest” in LiveText. </a:t>
            </a:r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Are we using it to potential for our needs?</a:t>
            </a:r>
          </a:p>
          <a:p>
            <a:pPr marL="1428750" lvl="2" indent="-514350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2800" dirty="0" smtClean="0"/>
              <a:t>LiveText refresher training (especially for new faculty and staff).</a:t>
            </a:r>
          </a:p>
        </p:txBody>
      </p:sp>
    </p:spTree>
    <p:extLst>
      <p:ext uri="{BB962C8B-B14F-4D97-AF65-F5344CB8AC3E}">
        <p14:creationId xmlns:p14="http://schemas.microsoft.com/office/powerpoint/2010/main" val="32301035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38400"/>
            <a:ext cx="8229600" cy="1600200"/>
          </a:xfrm>
        </p:spPr>
        <p:txBody>
          <a:bodyPr/>
          <a:lstStyle/>
          <a:p>
            <a:r>
              <a:rPr lang="en-US" sz="6600" b="1" dirty="0" smtClean="0"/>
              <a:t>Thank You!</a:t>
            </a:r>
            <a:endParaRPr lang="en-US" sz="6600" b="1" dirty="0"/>
          </a:p>
        </p:txBody>
      </p:sp>
    </p:spTree>
    <p:extLst>
      <p:ext uri="{BB962C8B-B14F-4D97-AF65-F5344CB8AC3E}">
        <p14:creationId xmlns:p14="http://schemas.microsoft.com/office/powerpoint/2010/main" val="1803600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" y="609600"/>
            <a:ext cx="8229600" cy="1600200"/>
          </a:xfrm>
        </p:spPr>
        <p:txBody>
          <a:bodyPr/>
          <a:lstStyle/>
          <a:p>
            <a:r>
              <a:rPr lang="en-US" dirty="0"/>
              <a:t>LEAD </a:t>
            </a:r>
            <a:r>
              <a:rPr lang="en-US" dirty="0" smtClean="0"/>
              <a:t>Enrollment </a:t>
            </a:r>
            <a:r>
              <a:rPr lang="en-US" dirty="0"/>
              <a:t>(cont’d)</a:t>
            </a:r>
            <a:r>
              <a:rPr lang="en-US" dirty="0" smtClean="0"/>
              <a:t>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(’13-’14</a:t>
            </a:r>
            <a:r>
              <a:rPr lang="en-US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248012"/>
              </p:ext>
            </p:extLst>
          </p:nvPr>
        </p:nvGraphicFramePr>
        <p:xfrm>
          <a:off x="1562100" y="2514600"/>
          <a:ext cx="6096000" cy="336097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Leadership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Candidates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56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Undergrad Certificate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MA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14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err="1" smtClean="0">
                          <a:solidFill>
                            <a:srgbClr val="000000"/>
                          </a:solidFill>
                        </a:rPr>
                        <a:t>EdS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0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Doctoral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94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Leadership TOTAL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b="1" dirty="0" smtClean="0">
                          <a:solidFill>
                            <a:srgbClr val="000000"/>
                          </a:solidFill>
                        </a:rPr>
                        <a:t>108</a:t>
                      </a:r>
                      <a:endParaRPr lang="en-US" sz="2800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4782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GPC Enrollment (’13-’14</a:t>
            </a:r>
            <a:r>
              <a:rPr lang="en-US" dirty="0"/>
              <a:t>)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371600" y="2057400"/>
            <a:ext cx="6477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03921208"/>
              </p:ext>
            </p:extLst>
          </p:nvPr>
        </p:nvGraphicFramePr>
        <p:xfrm>
          <a:off x="1562100" y="1752600"/>
          <a:ext cx="6096000" cy="43673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71900"/>
                <a:gridCol w="2324100"/>
              </a:tblGrid>
              <a:tr h="587842">
                <a:tc>
                  <a:txBody>
                    <a:bodyPr/>
                    <a:lstStyle/>
                    <a:p>
                      <a:r>
                        <a:rPr lang="en-US" sz="3200" b="1" dirty="0" smtClean="0">
                          <a:solidFill>
                            <a:schemeClr val="tx1"/>
                          </a:solidFill>
                        </a:rPr>
                        <a:t>GPC Program</a:t>
                      </a:r>
                      <a:endParaRPr lang="en-US" sz="32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3200" dirty="0" smtClean="0">
                          <a:solidFill>
                            <a:schemeClr val="tx1"/>
                          </a:solidFill>
                        </a:rPr>
                        <a:t>Candidates</a:t>
                      </a:r>
                      <a:endParaRPr lang="en-US" sz="3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58564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Special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 Education/ Learning Dis (MS)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9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609600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School Counseling (MA)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9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Clinical Mental Health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 Counseling (MA)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29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</a:tr>
              <a:tr h="525964">
                <a:tc>
                  <a:txBody>
                    <a:bodyPr/>
                    <a:lstStyle/>
                    <a:p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School Psychology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 (</a:t>
                      </a:r>
                      <a:r>
                        <a:rPr lang="en-US" sz="2800" baseline="0" dirty="0" err="1" smtClean="0">
                          <a:solidFill>
                            <a:srgbClr val="000000"/>
                          </a:solidFill>
                        </a:rPr>
                        <a:t>EdS</a:t>
                      </a:r>
                      <a:r>
                        <a:rPr lang="en-US" sz="2800" baseline="0" dirty="0" smtClean="0">
                          <a:solidFill>
                            <a:srgbClr val="000000"/>
                          </a:solidFill>
                        </a:rPr>
                        <a:t>)</a:t>
                      </a:r>
                      <a:endParaRPr lang="en-US" sz="2800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800" dirty="0" smtClean="0">
                          <a:solidFill>
                            <a:srgbClr val="000000"/>
                          </a:solidFill>
                        </a:rPr>
                        <a:t>22</a:t>
                      </a: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06278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cutive">
  <a:themeElements>
    <a:clrScheme name="SED-2014">
      <a:dk1>
        <a:srgbClr val="FFFFFF"/>
      </a:dk1>
      <a:lt1>
        <a:srgbClr val="172B4C"/>
      </a:lt1>
      <a:dk2>
        <a:srgbClr val="FFCC00"/>
      </a:dk2>
      <a:lt2>
        <a:srgbClr val="CFDCF0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cutive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cutiv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1684</TotalTime>
  <Words>3187</Words>
  <Application>Microsoft Office PowerPoint</Application>
  <PresentationFormat>On-screen Show (4:3)</PresentationFormat>
  <Paragraphs>1403</Paragraphs>
  <Slides>71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71</vt:i4>
      </vt:variant>
    </vt:vector>
  </HeadingPairs>
  <TitlesOfParts>
    <vt:vector size="78" baseType="lpstr">
      <vt:lpstr>Arial</vt:lpstr>
      <vt:lpstr>Calibri</vt:lpstr>
      <vt:lpstr>Century Gothic</vt:lpstr>
      <vt:lpstr>Courier New</vt:lpstr>
      <vt:lpstr>Palatino Linotype</vt:lpstr>
      <vt:lpstr>Times New Roman</vt:lpstr>
      <vt:lpstr>Executive</vt:lpstr>
      <vt:lpstr>2013-2014 Assessment Report</vt:lpstr>
      <vt:lpstr>Outline of Report</vt:lpstr>
      <vt:lpstr>SED Enrollment (2013-2014)</vt:lpstr>
      <vt:lpstr>SED Enrollment (’13-’14)</vt:lpstr>
      <vt:lpstr>TLC Enrollment (’13-’14)</vt:lpstr>
      <vt:lpstr>LEAD Enrollment  (’13-’14)</vt:lpstr>
      <vt:lpstr>LEAD Enrollment (cont’d) (’13-’14)</vt:lpstr>
      <vt:lpstr>LEAD Enrollment (cont’d)  (’13-’14)</vt:lpstr>
      <vt:lpstr>GPC Enrollment (’13-’14)</vt:lpstr>
      <vt:lpstr>GPC Enrollment (cont’d) (’13-’14)</vt:lpstr>
      <vt:lpstr>SED Completers (2013-2014)</vt:lpstr>
      <vt:lpstr>SED Completers (’13-’14)</vt:lpstr>
      <vt:lpstr>Completers 6-Year Trend  (2008-2014)</vt:lpstr>
      <vt:lpstr>Completion Rates</vt:lpstr>
      <vt:lpstr>Completion Rates in Years (2008-2014)</vt:lpstr>
      <vt:lpstr>Completion Rates in Years (cont’d, 2008-2014)</vt:lpstr>
      <vt:lpstr>Completion Rates in Years (cont’d, 2008-2014)</vt:lpstr>
      <vt:lpstr>Completion Rates in Years (cont’d, 2008-2014)</vt:lpstr>
      <vt:lpstr>Candidate Assessment</vt:lpstr>
      <vt:lpstr>MTTC Scores</vt:lpstr>
      <vt:lpstr>MTTC Content Area Scores  3-Year Aggregated (2010-2013)</vt:lpstr>
      <vt:lpstr>Course Grades</vt:lpstr>
      <vt:lpstr>Course Grades (2013-2014)</vt:lpstr>
      <vt:lpstr>Course Learning Outcomes</vt:lpstr>
      <vt:lpstr>TLC—Teacher Ed</vt:lpstr>
      <vt:lpstr>TLC—Teacher Ed (cont’d)</vt:lpstr>
      <vt:lpstr>TLC—Teacher Ed (cont’d)</vt:lpstr>
      <vt:lpstr>TLC—Teacher Ed (cont’d)</vt:lpstr>
      <vt:lpstr>TLC—Curriculum &amp; Instruction</vt:lpstr>
      <vt:lpstr>TLC—Curriculum &amp; Instruction (cont’d)</vt:lpstr>
      <vt:lpstr>TLC—Curriculum &amp; Instruction (cont’d)</vt:lpstr>
      <vt:lpstr>Foundations</vt:lpstr>
      <vt:lpstr>GPC</vt:lpstr>
      <vt:lpstr>GPC (cont’d)</vt:lpstr>
      <vt:lpstr>GPC (cont’d)</vt:lpstr>
      <vt:lpstr>GPC (cont’d)</vt:lpstr>
      <vt:lpstr>LEAD—Ed Lead (K-12)</vt:lpstr>
      <vt:lpstr>LEAD—Leadership</vt:lpstr>
      <vt:lpstr>LEAD—Leadership (cont’d)</vt:lpstr>
      <vt:lpstr>LEAD—Leadership—Brazil</vt:lpstr>
      <vt:lpstr>Conceptual Framework Outcomes</vt:lpstr>
      <vt:lpstr>Program and Faculty Assessment</vt:lpstr>
      <vt:lpstr>Senior Surveys</vt:lpstr>
      <vt:lpstr>Senior Surveys (cont’d)</vt:lpstr>
      <vt:lpstr>Senior Surveys (cont’d)</vt:lpstr>
      <vt:lpstr>Senior Surveys (cont’d)</vt:lpstr>
      <vt:lpstr>Senior Surveys (cont’d)</vt:lpstr>
      <vt:lpstr>Senior Surveys (cont’d)</vt:lpstr>
      <vt:lpstr>Senior Surveys (cont’d)</vt:lpstr>
      <vt:lpstr>Course Evaluations</vt:lpstr>
      <vt:lpstr>Course Evaluations All SED</vt:lpstr>
      <vt:lpstr>Course Evaluations—SED</vt:lpstr>
      <vt:lpstr>Course Evaluations TLC</vt:lpstr>
      <vt:lpstr>Course Evaluations—TLC</vt:lpstr>
      <vt:lpstr>Course Evaluations GPC</vt:lpstr>
      <vt:lpstr>Course Evaluations—GPC</vt:lpstr>
      <vt:lpstr>Course Evaluations LEAD</vt:lpstr>
      <vt:lpstr>Course Evals—LEAD</vt:lpstr>
      <vt:lpstr>Course Evaluations—Comparison Across SED</vt:lpstr>
      <vt:lpstr>Recommendations</vt:lpstr>
      <vt:lpstr>Seven Recommendations</vt:lpstr>
      <vt:lpstr>Senior Surveys (cont’d)</vt:lpstr>
      <vt:lpstr>Recommendations (cont’d)</vt:lpstr>
      <vt:lpstr>Senior Surveys (cont’d)</vt:lpstr>
      <vt:lpstr>Recommendations (cont’d)</vt:lpstr>
      <vt:lpstr>Completion Rates in Years (2008-2014)</vt:lpstr>
      <vt:lpstr>Completion Rates in Years (cont’d, 2008-2014)</vt:lpstr>
      <vt:lpstr>Completion Rates in Years (cont’d, 2008-2014)</vt:lpstr>
      <vt:lpstr>Completion Rates in Years (cont’d, 2008-2014)</vt:lpstr>
      <vt:lpstr>Recommendations (cont’d)</vt:lpstr>
      <vt:lpstr>Thank You!</vt:lpstr>
    </vt:vector>
  </TitlesOfParts>
  <Company>Andrews University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2012-2013 Assessment Report</dc:title>
  <dc:creator>I.T.S.</dc:creator>
  <cp:lastModifiedBy>Kevin Wiley</cp:lastModifiedBy>
  <cp:revision>100</cp:revision>
  <dcterms:created xsi:type="dcterms:W3CDTF">2013-08-21T15:13:42Z</dcterms:created>
  <dcterms:modified xsi:type="dcterms:W3CDTF">2016-01-14T18:33:49Z</dcterms:modified>
</cp:coreProperties>
</file>