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1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FFB513-20AF-4F2A-974A-BBE343CA97B9}" type="datetimeFigureOut">
              <a:rPr lang="en-US" smtClean="0"/>
              <a:t>12/6/12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2516497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FB513-20AF-4F2A-974A-BBE343CA97B9}" type="datetimeFigureOut">
              <a:rPr lang="en-US" smtClean="0"/>
              <a:t>12/6/12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4171809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FB513-20AF-4F2A-974A-BBE343CA97B9}" type="datetimeFigureOut">
              <a:rPr lang="en-US" smtClean="0"/>
              <a:t>12/6/12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1009857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FB513-20AF-4F2A-974A-BBE343CA97B9}" type="datetimeFigureOut">
              <a:rPr lang="en-US" smtClean="0"/>
              <a:t>12/6/12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142781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FFB513-20AF-4F2A-974A-BBE343CA97B9}" type="datetimeFigureOut">
              <a:rPr lang="en-US" smtClean="0"/>
              <a:t>12/6/12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262715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FFB513-20AF-4F2A-974A-BBE343CA97B9}" type="datetimeFigureOut">
              <a:rPr lang="en-US" smtClean="0"/>
              <a:t>12/6/12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1225780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FFB513-20AF-4F2A-974A-BBE343CA97B9}" type="datetimeFigureOut">
              <a:rPr lang="en-US" smtClean="0"/>
              <a:t>12/6/12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311813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FFB513-20AF-4F2A-974A-BBE343CA97B9}" type="datetimeFigureOut">
              <a:rPr lang="en-US" smtClean="0"/>
              <a:t>12/6/12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2839839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FB513-20AF-4F2A-974A-BBE343CA97B9}" type="datetimeFigureOut">
              <a:rPr lang="en-US" smtClean="0"/>
              <a:t>12/6/12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332831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FFB513-20AF-4F2A-974A-BBE343CA97B9}" type="datetimeFigureOut">
              <a:rPr lang="en-US" smtClean="0"/>
              <a:t>12/6/12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84248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FFB513-20AF-4F2A-974A-BBE343CA97B9}" type="datetimeFigureOut">
              <a:rPr lang="en-US" smtClean="0"/>
              <a:t>12/6/12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9690AC9-B40D-43E1-98CC-DE0AB00B690D}" type="slidenum">
              <a:rPr lang="en-US" smtClean="0"/>
              <a:t>‹#›</a:t>
            </a:fld>
            <a:endParaRPr lang="en-US" dirty="0"/>
          </a:p>
        </p:txBody>
      </p:sp>
    </p:spTree>
    <p:extLst>
      <p:ext uri="{BB962C8B-B14F-4D97-AF65-F5344CB8AC3E}">
        <p14:creationId xmlns:p14="http://schemas.microsoft.com/office/powerpoint/2010/main" val="15315987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FB513-20AF-4F2A-974A-BBE343CA97B9}" type="datetimeFigureOut">
              <a:rPr lang="en-US" smtClean="0"/>
              <a:t>12/6/12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690AC9-B40D-43E1-98CC-DE0AB00B690D}" type="slidenum">
              <a:rPr lang="en-US" smtClean="0"/>
              <a:t>‹#›</a:t>
            </a:fld>
            <a:endParaRPr lang="en-US" dirty="0"/>
          </a:p>
        </p:txBody>
      </p:sp>
    </p:spTree>
    <p:extLst>
      <p:ext uri="{BB962C8B-B14F-4D97-AF65-F5344CB8AC3E}">
        <p14:creationId xmlns:p14="http://schemas.microsoft.com/office/powerpoint/2010/main" val="1699200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2285999"/>
          </a:xfrm>
        </p:spPr>
        <p:txBody>
          <a:bodyPr/>
          <a:lstStyle/>
          <a:p>
            <a:r>
              <a:rPr lang="en-US" dirty="0" smtClean="0"/>
              <a:t>INSTRUCTIONAL LEADERSHIP:  CLASSROOM WALKTHROUGHS</a:t>
            </a:r>
            <a:endParaRPr lang="en-US" dirty="0"/>
          </a:p>
        </p:txBody>
      </p:sp>
      <p:sp>
        <p:nvSpPr>
          <p:cNvPr id="3" name="Subtitle 2"/>
          <p:cNvSpPr>
            <a:spLocks noGrp="1"/>
          </p:cNvSpPr>
          <p:nvPr>
            <p:ph type="subTitle" idx="1"/>
          </p:nvPr>
        </p:nvSpPr>
        <p:spPr>
          <a:xfrm>
            <a:off x="1371600" y="5334000"/>
            <a:ext cx="6400800" cy="1219200"/>
          </a:xfrm>
        </p:spPr>
        <p:txBody>
          <a:bodyPr>
            <a:normAutofit/>
          </a:bodyPr>
          <a:lstStyle/>
          <a:p>
            <a:r>
              <a:rPr lang="en-US" dirty="0" smtClean="0"/>
              <a:t>Maurice E. Byrd, </a:t>
            </a:r>
            <a:r>
              <a:rPr lang="en-US" smtClean="0"/>
              <a:t>Ed.D</a:t>
            </a:r>
            <a:endParaRPr lang="en-US" dirty="0" smtClean="0"/>
          </a:p>
        </p:txBody>
      </p:sp>
      <p:pic>
        <p:nvPicPr>
          <p:cNvPr id="1026" name="Picture 2" descr="C:\Users\mbyrd\AppData\Local\Microsoft\Windows\Temporary Internet Files\Content.IE5\T10PH2F5\MP90034152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514600"/>
            <a:ext cx="3657600" cy="2609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04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as Instructional Leader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Research on effective schools placed principals at the head of the school improvement efforts.</a:t>
            </a:r>
          </a:p>
          <a:p>
            <a:r>
              <a:rPr lang="en-US" dirty="0" smtClean="0"/>
              <a:t>Effective principals not only manage well; but create, implement, and a monitor a clear vision for teaching and learning.</a:t>
            </a:r>
          </a:p>
          <a:p>
            <a:r>
              <a:rPr lang="en-US" dirty="0" smtClean="0"/>
              <a:t>To have the greatest impact, principals must define their job as helping to create a professional learning community in which staff can continually collaborate and learn how to become more effective.  This task demands less command and control and more learning and leading.</a:t>
            </a:r>
            <a:endParaRPr lang="en-US" dirty="0"/>
          </a:p>
        </p:txBody>
      </p:sp>
    </p:spTree>
    <p:extLst>
      <p:ext uri="{BB962C8B-B14F-4D97-AF65-F5344CB8AC3E}">
        <p14:creationId xmlns:p14="http://schemas.microsoft.com/office/powerpoint/2010/main" val="2816009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639762"/>
          </a:xfrm>
        </p:spPr>
        <p:txBody>
          <a:bodyPr>
            <a:noAutofit/>
          </a:bodyPr>
          <a:lstStyle/>
          <a:p>
            <a:r>
              <a:rPr lang="en-US" sz="3600" dirty="0" smtClean="0"/>
              <a:t>WALKTHROUGHS AND INSTRUCTIONAL LEADERSHIP</a:t>
            </a:r>
            <a:endParaRPr lang="en-US" sz="3600" dirty="0"/>
          </a:p>
        </p:txBody>
      </p:sp>
      <p:sp>
        <p:nvSpPr>
          <p:cNvPr id="3" name="Content Placeholder 2"/>
          <p:cNvSpPr>
            <a:spLocks noGrp="1"/>
          </p:cNvSpPr>
          <p:nvPr>
            <p:ph idx="1"/>
          </p:nvPr>
        </p:nvSpPr>
        <p:spPr>
          <a:xfrm>
            <a:off x="152400" y="1143000"/>
            <a:ext cx="8839200" cy="5715000"/>
          </a:xfrm>
        </p:spPr>
        <p:txBody>
          <a:bodyPr>
            <a:normAutofit fontScale="92500" lnSpcReduction="10000"/>
          </a:bodyPr>
          <a:lstStyle/>
          <a:p>
            <a:r>
              <a:rPr lang="en-US" dirty="0"/>
              <a:t>A classroom walk-through is an observation technique used to collect classroom teaching strategies, levels of interaction, student engagement, teacher behaviors and classroom resources. </a:t>
            </a:r>
            <a:r>
              <a:rPr lang="en-US" dirty="0" smtClean="0"/>
              <a:t> The purpose is to examine instructional practices in terms of their impact on learning in the classroom.</a:t>
            </a:r>
            <a:endParaRPr lang="en-US" dirty="0"/>
          </a:p>
          <a:p>
            <a:r>
              <a:rPr lang="en-US" b="1" dirty="0"/>
              <a:t>Benefits</a:t>
            </a:r>
          </a:p>
          <a:p>
            <a:pPr lvl="1"/>
            <a:r>
              <a:rPr lang="en-US" dirty="0"/>
              <a:t>Classroom walk-throughs are </a:t>
            </a:r>
            <a:r>
              <a:rPr lang="en-US" dirty="0" smtClean="0"/>
              <a:t>used to better  </a:t>
            </a:r>
            <a:r>
              <a:rPr lang="en-US" dirty="0"/>
              <a:t>understand how teaching is occurring and whether the methods used are effective. Teachers benefit from these observations by becoming more involved in communication with the principal. They also benefit from receiving positive feedback from the principal, and this procedure helps teachers examine what is working well in their classrooms. </a:t>
            </a:r>
          </a:p>
        </p:txBody>
      </p:sp>
    </p:spTree>
    <p:extLst>
      <p:ext uri="{BB962C8B-B14F-4D97-AF65-F5344CB8AC3E}">
        <p14:creationId xmlns:p14="http://schemas.microsoft.com/office/powerpoint/2010/main" val="2259272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 AND GUIDING QUESTIONS</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Has the objective been clearly communicated to the learners?</a:t>
            </a:r>
          </a:p>
          <a:p>
            <a:r>
              <a:rPr lang="en-US" dirty="0" smtClean="0"/>
              <a:t>Is the objective aligned to grade-level standards?</a:t>
            </a:r>
          </a:p>
          <a:p>
            <a:r>
              <a:rPr lang="en-US" dirty="0" smtClean="0"/>
              <a:t>What is the thinking level?</a:t>
            </a:r>
          </a:p>
          <a:p>
            <a:r>
              <a:rPr lang="en-US" dirty="0" smtClean="0"/>
              <a:t>Where are the students in the lesson?</a:t>
            </a:r>
          </a:p>
          <a:p>
            <a:r>
              <a:rPr lang="en-US" dirty="0" smtClean="0"/>
              <a:t>Does the work assigned to students incorporate engaging qualities?</a:t>
            </a:r>
          </a:p>
          <a:p>
            <a:r>
              <a:rPr lang="en-US" dirty="0" smtClean="0"/>
              <a:t>What is the engagement level of the classroom?</a:t>
            </a:r>
          </a:p>
          <a:p>
            <a:r>
              <a:rPr lang="en-US" dirty="0" smtClean="0"/>
              <a:t>Is the classroom environment aligned with instruction?</a:t>
            </a:r>
          </a:p>
          <a:p>
            <a:r>
              <a:rPr lang="en-US" dirty="0" smtClean="0"/>
              <a:t>Are school or conference initiatives being implemented?</a:t>
            </a:r>
            <a:br>
              <a:rPr lang="en-US" dirty="0" smtClean="0"/>
            </a:br>
            <a:endParaRPr lang="en-US" dirty="0"/>
          </a:p>
        </p:txBody>
      </p:sp>
    </p:spTree>
    <p:extLst>
      <p:ext uri="{BB962C8B-B14F-4D97-AF65-F5344CB8AC3E}">
        <p14:creationId xmlns:p14="http://schemas.microsoft.com/office/powerpoint/2010/main" val="1443934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COLLECTING CLASSROOM DATA	</a:t>
            </a:r>
            <a:endParaRPr lang="en-US" dirty="0"/>
          </a:p>
        </p:txBody>
      </p:sp>
      <p:sp>
        <p:nvSpPr>
          <p:cNvPr id="4" name="Content Placeholder 3"/>
          <p:cNvSpPr>
            <a:spLocks noGrp="1"/>
          </p:cNvSpPr>
          <p:nvPr>
            <p:ph sz="half" idx="1"/>
          </p:nvPr>
        </p:nvSpPr>
        <p:spPr/>
        <p:txBody>
          <a:bodyPr>
            <a:normAutofit fontScale="77500" lnSpcReduction="20000"/>
          </a:bodyPr>
          <a:lstStyle/>
          <a:p>
            <a:r>
              <a:rPr lang="en-US" dirty="0" smtClean="0"/>
              <a:t>Visit each classroom for no more than 2-4 minutes</a:t>
            </a:r>
          </a:p>
          <a:p>
            <a:r>
              <a:rPr lang="en-US" dirty="0" smtClean="0"/>
              <a:t>Vary the time and subject areas of visits</a:t>
            </a:r>
          </a:p>
          <a:p>
            <a:r>
              <a:rPr lang="en-US" dirty="0" smtClean="0"/>
              <a:t>Use data gathered during “non-instructional” times to provide valuable information for discussions on how to increase student learning time</a:t>
            </a:r>
          </a:p>
          <a:p>
            <a:r>
              <a:rPr lang="en-US" dirty="0" smtClean="0"/>
              <a:t>Use the method of recording that best suits your needs (paper or technology)</a:t>
            </a:r>
          </a:p>
          <a:p>
            <a:r>
              <a:rPr lang="en-US" dirty="0" smtClean="0"/>
              <a:t>Check records periodically to make sure you are getting a well-rounded snapshot</a:t>
            </a:r>
            <a:endParaRPr lang="en-US" dirty="0"/>
          </a:p>
        </p:txBody>
      </p:sp>
      <p:sp>
        <p:nvSpPr>
          <p:cNvPr id="5" name="Content Placeholder 4"/>
          <p:cNvSpPr>
            <a:spLocks noGrp="1"/>
          </p:cNvSpPr>
          <p:nvPr>
            <p:ph sz="half" idx="2"/>
          </p:nvPr>
        </p:nvSpPr>
        <p:spPr/>
        <p:txBody>
          <a:bodyPr>
            <a:normAutofit fontScale="77500" lnSpcReduction="20000"/>
          </a:bodyPr>
          <a:lstStyle/>
          <a:p>
            <a:r>
              <a:rPr lang="en-US" dirty="0" smtClean="0"/>
              <a:t>Elicit input from staff regarding specific data to collect</a:t>
            </a:r>
          </a:p>
          <a:p>
            <a:r>
              <a:rPr lang="en-US" dirty="0" smtClean="0"/>
              <a:t>Keep in mind the primary focus is to analyze student learning, not teacher evaluation</a:t>
            </a:r>
          </a:p>
          <a:p>
            <a:r>
              <a:rPr lang="en-US" dirty="0" smtClean="0"/>
              <a:t>Invite a staff member to conduct a walkthrough during your instructional time</a:t>
            </a:r>
          </a:p>
          <a:p>
            <a:r>
              <a:rPr lang="en-US" dirty="0" smtClean="0"/>
              <a:t>Do not visit classrooms before orienting the staff on the process.  Share examples of data that will be collected and how it will be used.</a:t>
            </a:r>
            <a:endParaRPr lang="en-US" dirty="0"/>
          </a:p>
        </p:txBody>
      </p:sp>
    </p:spTree>
    <p:extLst>
      <p:ext uri="{BB962C8B-B14F-4D97-AF65-F5344CB8AC3E}">
        <p14:creationId xmlns:p14="http://schemas.microsoft.com/office/powerpoint/2010/main" val="3197873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WALKTHROUGH COMPONENTS</a:t>
            </a:r>
            <a:endParaRPr lang="en-US" dirty="0"/>
          </a:p>
        </p:txBody>
      </p:sp>
      <p:sp>
        <p:nvSpPr>
          <p:cNvPr id="3" name="Content Placeholder 2"/>
          <p:cNvSpPr>
            <a:spLocks noGrp="1"/>
          </p:cNvSpPr>
          <p:nvPr>
            <p:ph sz="half" idx="1"/>
          </p:nvPr>
        </p:nvSpPr>
        <p:spPr/>
        <p:txBody>
          <a:bodyPr>
            <a:normAutofit fontScale="85000" lnSpcReduction="10000"/>
          </a:bodyPr>
          <a:lstStyle/>
          <a:p>
            <a:r>
              <a:rPr lang="en-US" dirty="0" smtClean="0"/>
              <a:t>Objectives (what you see and if students clear on expectation/activity)</a:t>
            </a:r>
          </a:p>
          <a:p>
            <a:r>
              <a:rPr lang="en-US" dirty="0" smtClean="0"/>
              <a:t>Thinking Level (knowledge, comprehension, application, analysis, synthesis, evaluation) Handout A</a:t>
            </a:r>
          </a:p>
          <a:p>
            <a:r>
              <a:rPr lang="en-US" dirty="0"/>
              <a:t>Students in the Lesson (introduction, concept development, research-based instructional strategies) Handout B</a:t>
            </a:r>
          </a:p>
          <a:p>
            <a:endParaRPr lang="en-US" dirty="0" smtClean="0"/>
          </a:p>
          <a:p>
            <a:endParaRPr lang="en-US" dirty="0"/>
          </a:p>
        </p:txBody>
      </p:sp>
      <p:sp>
        <p:nvSpPr>
          <p:cNvPr id="4" name="Content Placeholder 3"/>
          <p:cNvSpPr>
            <a:spLocks noGrp="1"/>
          </p:cNvSpPr>
          <p:nvPr>
            <p:ph sz="half" idx="2"/>
          </p:nvPr>
        </p:nvSpPr>
        <p:spPr/>
        <p:txBody>
          <a:bodyPr>
            <a:normAutofit fontScale="85000" lnSpcReduction="10000"/>
          </a:bodyPr>
          <a:lstStyle/>
          <a:p>
            <a:r>
              <a:rPr lang="en-US" dirty="0" smtClean="0"/>
              <a:t>Concept Attainment and Assessment of Learning vs Assessment for Learning (Handout C)</a:t>
            </a:r>
          </a:p>
          <a:p>
            <a:r>
              <a:rPr lang="en-US" dirty="0" smtClean="0"/>
              <a:t>Qualities of Engaging Student Work (Handout D)</a:t>
            </a:r>
          </a:p>
          <a:p>
            <a:r>
              <a:rPr lang="en-US" dirty="0" smtClean="0"/>
              <a:t>Student Engagement (Handout E)</a:t>
            </a:r>
          </a:p>
          <a:p>
            <a:r>
              <a:rPr lang="en-US" dirty="0" smtClean="0"/>
              <a:t>The Classroom Environment (Handout F)</a:t>
            </a:r>
          </a:p>
        </p:txBody>
      </p:sp>
    </p:spTree>
    <p:extLst>
      <p:ext uri="{BB962C8B-B14F-4D97-AF65-F5344CB8AC3E}">
        <p14:creationId xmlns:p14="http://schemas.microsoft.com/office/powerpoint/2010/main" val="95025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When sharing the data from the visits, three basic questions should guide the discussion.</a:t>
            </a:r>
          </a:p>
          <a:p>
            <a:r>
              <a:rPr lang="en-US" dirty="0" smtClean="0"/>
              <a:t>WHAT?  What is the data saying?  What conclusions can we draw?</a:t>
            </a:r>
          </a:p>
          <a:p>
            <a:r>
              <a:rPr lang="en-US" dirty="0" smtClean="0"/>
              <a:t>SO WHAT?  What are the implications for us?</a:t>
            </a:r>
          </a:p>
          <a:p>
            <a:r>
              <a:rPr lang="en-US" dirty="0" smtClean="0"/>
              <a:t>NOW WHAT?  What do we need to do about it?  What is our plan?</a:t>
            </a:r>
            <a:endParaRPr lang="en-US" dirty="0"/>
          </a:p>
        </p:txBody>
      </p:sp>
      <p:sp>
        <p:nvSpPr>
          <p:cNvPr id="4" name="Content Placeholder 3"/>
          <p:cNvSpPr>
            <a:spLocks noGrp="1"/>
          </p:cNvSpPr>
          <p:nvPr>
            <p:ph sz="half" idx="2"/>
          </p:nvPr>
        </p:nvSpPr>
        <p:spPr/>
        <p:txBody>
          <a:bodyPr>
            <a:normAutofit fontScale="92500" lnSpcReduction="20000"/>
          </a:bodyPr>
          <a:lstStyle/>
          <a:p>
            <a:r>
              <a:rPr lang="en-US" dirty="0" smtClean="0"/>
              <a:t>The true power of the </a:t>
            </a:r>
            <a:r>
              <a:rPr lang="en-US" smtClean="0"/>
              <a:t>data lies </a:t>
            </a:r>
            <a:r>
              <a:rPr lang="en-US" dirty="0" smtClean="0"/>
              <a:t>in the reflection and discussion it inspires.  Always allow time for dialogue.</a:t>
            </a:r>
          </a:p>
          <a:p>
            <a:r>
              <a:rPr lang="en-US" dirty="0" smtClean="0"/>
              <a:t>Show tallied results for one specific component or look-for.  Set goals for improvement.  Look at same component a few months later.</a:t>
            </a:r>
            <a:endParaRPr lang="en-US" dirty="0"/>
          </a:p>
        </p:txBody>
      </p:sp>
    </p:spTree>
    <p:extLst>
      <p:ext uri="{BB962C8B-B14F-4D97-AF65-F5344CB8AC3E}">
        <p14:creationId xmlns:p14="http://schemas.microsoft.com/office/powerpoint/2010/main" val="1016554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617</Words>
  <Application>Microsoft Macintosh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INSTRUCTIONAL LEADERSHIP:  CLASSROOM WALKTHROUGHS</vt:lpstr>
      <vt:lpstr>Principal as Instructional Leader</vt:lpstr>
      <vt:lpstr>WALKTHROUGHS AND INSTRUCTIONAL LEADERSHIP</vt:lpstr>
      <vt:lpstr>COMPONENTS AND GUIDING QUESTIONS</vt:lpstr>
      <vt:lpstr>GUIDELINES FOR COLLECTING CLASSROOM DATA </vt:lpstr>
      <vt:lpstr>WALKTHROUGH COMPONENTS</vt:lpstr>
      <vt:lpstr>NEXT STEPS</vt:lpstr>
    </vt:vector>
  </TitlesOfParts>
  <Company>Zion Elementary School District 6</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INSTRUCTIONAL LEADERSHIP:  CLASSROOM WALKTHROUGHS</dc:title>
  <dc:creator>Maurice Byrd</dc:creator>
  <cp:lastModifiedBy>Ruth Urdaneta</cp:lastModifiedBy>
  <cp:revision>13</cp:revision>
  <cp:lastPrinted>2011-08-08T15:32:01Z</cp:lastPrinted>
  <dcterms:created xsi:type="dcterms:W3CDTF">2011-08-03T19:32:55Z</dcterms:created>
  <dcterms:modified xsi:type="dcterms:W3CDTF">2012-12-06T21:13:17Z</dcterms:modified>
</cp:coreProperties>
</file>