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4" r:id="rId17"/>
    <p:sldId id="273" r:id="rId18"/>
    <p:sldId id="275" r:id="rId19"/>
    <p:sldId id="276" r:id="rId20"/>
    <p:sldId id="277" r:id="rId21"/>
    <p:sldId id="278" r:id="rId22"/>
    <p:sldId id="279" r:id="rId23"/>
    <p:sldId id="280" r:id="rId24"/>
    <p:sldId id="281" r:id="rId25"/>
    <p:sldId id="282" r:id="rId26"/>
    <p:sldId id="28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91" autoAdjust="0"/>
    <p:restoredTop sz="94674"/>
  </p:normalViewPr>
  <p:slideViewPr>
    <p:cSldViewPr snapToGrid="0">
      <p:cViewPr varScale="1">
        <p:scale>
          <a:sx n="81" d="100"/>
          <a:sy n="81" d="100"/>
        </p:scale>
        <p:origin x="65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6E486-18F6-4EEC-A082-1BF4AD8686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1ACCCC-1F60-461E-BD09-777461360B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4BF064A-C4F7-44E7-9D6A-DEADB4206E2B}"/>
              </a:ext>
            </a:extLst>
          </p:cNvPr>
          <p:cNvSpPr>
            <a:spLocks noGrp="1"/>
          </p:cNvSpPr>
          <p:nvPr>
            <p:ph type="dt" sz="half" idx="10"/>
          </p:nvPr>
        </p:nvSpPr>
        <p:spPr/>
        <p:txBody>
          <a:bodyPr/>
          <a:lstStyle/>
          <a:p>
            <a:fld id="{E7B49438-777D-4222-AA20-33B91CE831BC}" type="datetimeFigureOut">
              <a:rPr lang="en-US" smtClean="0"/>
              <a:t>5/20/2021</a:t>
            </a:fld>
            <a:endParaRPr lang="en-US"/>
          </a:p>
        </p:txBody>
      </p:sp>
      <p:sp>
        <p:nvSpPr>
          <p:cNvPr id="5" name="Footer Placeholder 4">
            <a:extLst>
              <a:ext uri="{FF2B5EF4-FFF2-40B4-BE49-F238E27FC236}">
                <a16:creationId xmlns:a16="http://schemas.microsoft.com/office/drawing/2014/main" id="{D66FC8B2-FA8E-44D1-8005-621A545D8D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39FF75-D1C6-4A71-8D10-C3445B65861C}"/>
              </a:ext>
            </a:extLst>
          </p:cNvPr>
          <p:cNvSpPr>
            <a:spLocks noGrp="1"/>
          </p:cNvSpPr>
          <p:nvPr>
            <p:ph type="sldNum" sz="quarter" idx="12"/>
          </p:nvPr>
        </p:nvSpPr>
        <p:spPr/>
        <p:txBody>
          <a:bodyPr/>
          <a:lstStyle/>
          <a:p>
            <a:fld id="{5AB067F3-421B-4505-82BE-31071EE09F0A}" type="slidenum">
              <a:rPr lang="en-US" smtClean="0"/>
              <a:t>‹#›</a:t>
            </a:fld>
            <a:endParaRPr lang="en-US"/>
          </a:p>
        </p:txBody>
      </p:sp>
    </p:spTree>
    <p:extLst>
      <p:ext uri="{BB962C8B-B14F-4D97-AF65-F5344CB8AC3E}">
        <p14:creationId xmlns:p14="http://schemas.microsoft.com/office/powerpoint/2010/main" val="2335602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9A117-5FA3-4E0B-81D7-1C87D739F5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3EFD53-DC68-43DF-9BD7-FD0592BB7C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4B5704-2C05-4D16-AA31-29D7376748AC}"/>
              </a:ext>
            </a:extLst>
          </p:cNvPr>
          <p:cNvSpPr>
            <a:spLocks noGrp="1"/>
          </p:cNvSpPr>
          <p:nvPr>
            <p:ph type="dt" sz="half" idx="10"/>
          </p:nvPr>
        </p:nvSpPr>
        <p:spPr/>
        <p:txBody>
          <a:bodyPr/>
          <a:lstStyle/>
          <a:p>
            <a:fld id="{E7B49438-777D-4222-AA20-33B91CE831BC}" type="datetimeFigureOut">
              <a:rPr lang="en-US" smtClean="0"/>
              <a:t>5/20/2021</a:t>
            </a:fld>
            <a:endParaRPr lang="en-US"/>
          </a:p>
        </p:txBody>
      </p:sp>
      <p:sp>
        <p:nvSpPr>
          <p:cNvPr id="5" name="Footer Placeholder 4">
            <a:extLst>
              <a:ext uri="{FF2B5EF4-FFF2-40B4-BE49-F238E27FC236}">
                <a16:creationId xmlns:a16="http://schemas.microsoft.com/office/drawing/2014/main" id="{8F251FE5-E1F1-4F95-B50B-BF09B051D8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2FF035-9557-42CB-9500-1F99E56BD265}"/>
              </a:ext>
            </a:extLst>
          </p:cNvPr>
          <p:cNvSpPr>
            <a:spLocks noGrp="1"/>
          </p:cNvSpPr>
          <p:nvPr>
            <p:ph type="sldNum" sz="quarter" idx="12"/>
          </p:nvPr>
        </p:nvSpPr>
        <p:spPr/>
        <p:txBody>
          <a:bodyPr/>
          <a:lstStyle/>
          <a:p>
            <a:fld id="{5AB067F3-421B-4505-82BE-31071EE09F0A}" type="slidenum">
              <a:rPr lang="en-US" smtClean="0"/>
              <a:t>‹#›</a:t>
            </a:fld>
            <a:endParaRPr lang="en-US"/>
          </a:p>
        </p:txBody>
      </p:sp>
    </p:spTree>
    <p:extLst>
      <p:ext uri="{BB962C8B-B14F-4D97-AF65-F5344CB8AC3E}">
        <p14:creationId xmlns:p14="http://schemas.microsoft.com/office/powerpoint/2010/main" val="3667696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89F1A2-2147-4A69-BBE0-C7680CAD78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ACE074-F2C6-4E8F-AFC6-55FB4EF3822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FA095D-7FF5-47F2-95EE-BEDD5CA10DCF}"/>
              </a:ext>
            </a:extLst>
          </p:cNvPr>
          <p:cNvSpPr>
            <a:spLocks noGrp="1"/>
          </p:cNvSpPr>
          <p:nvPr>
            <p:ph type="dt" sz="half" idx="10"/>
          </p:nvPr>
        </p:nvSpPr>
        <p:spPr/>
        <p:txBody>
          <a:bodyPr/>
          <a:lstStyle/>
          <a:p>
            <a:fld id="{E7B49438-777D-4222-AA20-33B91CE831BC}" type="datetimeFigureOut">
              <a:rPr lang="en-US" smtClean="0"/>
              <a:t>5/20/2021</a:t>
            </a:fld>
            <a:endParaRPr lang="en-US"/>
          </a:p>
        </p:txBody>
      </p:sp>
      <p:sp>
        <p:nvSpPr>
          <p:cNvPr id="5" name="Footer Placeholder 4">
            <a:extLst>
              <a:ext uri="{FF2B5EF4-FFF2-40B4-BE49-F238E27FC236}">
                <a16:creationId xmlns:a16="http://schemas.microsoft.com/office/drawing/2014/main" id="{922D4F51-B44A-4A05-B39B-F1F3B0A6E5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DE8700-8854-459A-A27D-389BF76DC97C}"/>
              </a:ext>
            </a:extLst>
          </p:cNvPr>
          <p:cNvSpPr>
            <a:spLocks noGrp="1"/>
          </p:cNvSpPr>
          <p:nvPr>
            <p:ph type="sldNum" sz="quarter" idx="12"/>
          </p:nvPr>
        </p:nvSpPr>
        <p:spPr/>
        <p:txBody>
          <a:bodyPr/>
          <a:lstStyle/>
          <a:p>
            <a:fld id="{5AB067F3-421B-4505-82BE-31071EE09F0A}" type="slidenum">
              <a:rPr lang="en-US" smtClean="0"/>
              <a:t>‹#›</a:t>
            </a:fld>
            <a:endParaRPr lang="en-US"/>
          </a:p>
        </p:txBody>
      </p:sp>
    </p:spTree>
    <p:extLst>
      <p:ext uri="{BB962C8B-B14F-4D97-AF65-F5344CB8AC3E}">
        <p14:creationId xmlns:p14="http://schemas.microsoft.com/office/powerpoint/2010/main" val="1815517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B5CF3-EC07-4EBA-9FE4-D8954C84E3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B564C6-D271-4557-9490-EB762C3DC0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936691-FFEB-44AE-9F28-B8C76688BA32}"/>
              </a:ext>
            </a:extLst>
          </p:cNvPr>
          <p:cNvSpPr>
            <a:spLocks noGrp="1"/>
          </p:cNvSpPr>
          <p:nvPr>
            <p:ph type="dt" sz="half" idx="10"/>
          </p:nvPr>
        </p:nvSpPr>
        <p:spPr/>
        <p:txBody>
          <a:bodyPr/>
          <a:lstStyle/>
          <a:p>
            <a:fld id="{E7B49438-777D-4222-AA20-33B91CE831BC}" type="datetimeFigureOut">
              <a:rPr lang="en-US" smtClean="0"/>
              <a:t>5/20/2021</a:t>
            </a:fld>
            <a:endParaRPr lang="en-US"/>
          </a:p>
        </p:txBody>
      </p:sp>
      <p:sp>
        <p:nvSpPr>
          <p:cNvPr id="5" name="Footer Placeholder 4">
            <a:extLst>
              <a:ext uri="{FF2B5EF4-FFF2-40B4-BE49-F238E27FC236}">
                <a16:creationId xmlns:a16="http://schemas.microsoft.com/office/drawing/2014/main" id="{5AD41164-25D7-4359-AA55-081A01415A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42BC38-F4AE-460B-B0C8-83B1C0458A29}"/>
              </a:ext>
            </a:extLst>
          </p:cNvPr>
          <p:cNvSpPr>
            <a:spLocks noGrp="1"/>
          </p:cNvSpPr>
          <p:nvPr>
            <p:ph type="sldNum" sz="quarter" idx="12"/>
          </p:nvPr>
        </p:nvSpPr>
        <p:spPr/>
        <p:txBody>
          <a:bodyPr/>
          <a:lstStyle/>
          <a:p>
            <a:fld id="{5AB067F3-421B-4505-82BE-31071EE09F0A}" type="slidenum">
              <a:rPr lang="en-US" smtClean="0"/>
              <a:t>‹#›</a:t>
            </a:fld>
            <a:endParaRPr lang="en-US"/>
          </a:p>
        </p:txBody>
      </p:sp>
    </p:spTree>
    <p:extLst>
      <p:ext uri="{BB962C8B-B14F-4D97-AF65-F5344CB8AC3E}">
        <p14:creationId xmlns:p14="http://schemas.microsoft.com/office/powerpoint/2010/main" val="295664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7898-BAF0-46D5-ABC9-8A85D17103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C35D5B-BC5B-43E6-805C-AE3F6B31ED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4A1599-E8E0-4DC3-A4D3-61778BBECFB9}"/>
              </a:ext>
            </a:extLst>
          </p:cNvPr>
          <p:cNvSpPr>
            <a:spLocks noGrp="1"/>
          </p:cNvSpPr>
          <p:nvPr>
            <p:ph type="dt" sz="half" idx="10"/>
          </p:nvPr>
        </p:nvSpPr>
        <p:spPr/>
        <p:txBody>
          <a:bodyPr/>
          <a:lstStyle/>
          <a:p>
            <a:fld id="{E7B49438-777D-4222-AA20-33B91CE831BC}" type="datetimeFigureOut">
              <a:rPr lang="en-US" smtClean="0"/>
              <a:t>5/20/2021</a:t>
            </a:fld>
            <a:endParaRPr lang="en-US"/>
          </a:p>
        </p:txBody>
      </p:sp>
      <p:sp>
        <p:nvSpPr>
          <p:cNvPr id="5" name="Footer Placeholder 4">
            <a:extLst>
              <a:ext uri="{FF2B5EF4-FFF2-40B4-BE49-F238E27FC236}">
                <a16:creationId xmlns:a16="http://schemas.microsoft.com/office/drawing/2014/main" id="{9CF48A9E-4EDD-4442-9391-5C8EB0205D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E3EBD4-F0D7-4BA7-ABED-AECB881CF7C5}"/>
              </a:ext>
            </a:extLst>
          </p:cNvPr>
          <p:cNvSpPr>
            <a:spLocks noGrp="1"/>
          </p:cNvSpPr>
          <p:nvPr>
            <p:ph type="sldNum" sz="quarter" idx="12"/>
          </p:nvPr>
        </p:nvSpPr>
        <p:spPr/>
        <p:txBody>
          <a:bodyPr/>
          <a:lstStyle/>
          <a:p>
            <a:fld id="{5AB067F3-421B-4505-82BE-31071EE09F0A}" type="slidenum">
              <a:rPr lang="en-US" smtClean="0"/>
              <a:t>‹#›</a:t>
            </a:fld>
            <a:endParaRPr lang="en-US"/>
          </a:p>
        </p:txBody>
      </p:sp>
    </p:spTree>
    <p:extLst>
      <p:ext uri="{BB962C8B-B14F-4D97-AF65-F5344CB8AC3E}">
        <p14:creationId xmlns:p14="http://schemas.microsoft.com/office/powerpoint/2010/main" val="792747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189EE-CCB5-4B49-AACF-4A56039801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E7CCE7-B092-4070-AEE8-D6252DC81D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0E4C783-217C-41D5-B307-F00164C5F9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77CAAA4-8E46-47D6-AD24-85A89C8F92B7}"/>
              </a:ext>
            </a:extLst>
          </p:cNvPr>
          <p:cNvSpPr>
            <a:spLocks noGrp="1"/>
          </p:cNvSpPr>
          <p:nvPr>
            <p:ph type="dt" sz="half" idx="10"/>
          </p:nvPr>
        </p:nvSpPr>
        <p:spPr/>
        <p:txBody>
          <a:bodyPr/>
          <a:lstStyle/>
          <a:p>
            <a:fld id="{E7B49438-777D-4222-AA20-33B91CE831BC}" type="datetimeFigureOut">
              <a:rPr lang="en-US" smtClean="0"/>
              <a:t>5/20/2021</a:t>
            </a:fld>
            <a:endParaRPr lang="en-US"/>
          </a:p>
        </p:txBody>
      </p:sp>
      <p:sp>
        <p:nvSpPr>
          <p:cNvPr id="6" name="Footer Placeholder 5">
            <a:extLst>
              <a:ext uri="{FF2B5EF4-FFF2-40B4-BE49-F238E27FC236}">
                <a16:creationId xmlns:a16="http://schemas.microsoft.com/office/drawing/2014/main" id="{6B990298-9E05-4672-9828-1E4B965002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0CAB0D-8378-44E3-B766-4FB12CEF7934}"/>
              </a:ext>
            </a:extLst>
          </p:cNvPr>
          <p:cNvSpPr>
            <a:spLocks noGrp="1"/>
          </p:cNvSpPr>
          <p:nvPr>
            <p:ph type="sldNum" sz="quarter" idx="12"/>
          </p:nvPr>
        </p:nvSpPr>
        <p:spPr/>
        <p:txBody>
          <a:bodyPr/>
          <a:lstStyle/>
          <a:p>
            <a:fld id="{5AB067F3-421B-4505-82BE-31071EE09F0A}" type="slidenum">
              <a:rPr lang="en-US" smtClean="0"/>
              <a:t>‹#›</a:t>
            </a:fld>
            <a:endParaRPr lang="en-US"/>
          </a:p>
        </p:txBody>
      </p:sp>
    </p:spTree>
    <p:extLst>
      <p:ext uri="{BB962C8B-B14F-4D97-AF65-F5344CB8AC3E}">
        <p14:creationId xmlns:p14="http://schemas.microsoft.com/office/powerpoint/2010/main" val="2996905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67ADA-F4A7-4ABB-B689-52D2406E8E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A62504-8B3F-4EB7-AF67-1DADF3C580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4E53BC-6F77-491B-AFF5-D7F4CE7EA2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04DA999-7807-4125-B783-24074D8933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18D23B-3266-4FCD-843F-5CAFE12E1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8C5DA7-3C3B-4640-AD57-1A5392146FDD}"/>
              </a:ext>
            </a:extLst>
          </p:cNvPr>
          <p:cNvSpPr>
            <a:spLocks noGrp="1"/>
          </p:cNvSpPr>
          <p:nvPr>
            <p:ph type="dt" sz="half" idx="10"/>
          </p:nvPr>
        </p:nvSpPr>
        <p:spPr/>
        <p:txBody>
          <a:bodyPr/>
          <a:lstStyle/>
          <a:p>
            <a:fld id="{E7B49438-777D-4222-AA20-33B91CE831BC}" type="datetimeFigureOut">
              <a:rPr lang="en-US" smtClean="0"/>
              <a:t>5/20/2021</a:t>
            </a:fld>
            <a:endParaRPr lang="en-US"/>
          </a:p>
        </p:txBody>
      </p:sp>
      <p:sp>
        <p:nvSpPr>
          <p:cNvPr id="8" name="Footer Placeholder 7">
            <a:extLst>
              <a:ext uri="{FF2B5EF4-FFF2-40B4-BE49-F238E27FC236}">
                <a16:creationId xmlns:a16="http://schemas.microsoft.com/office/drawing/2014/main" id="{E0828CB8-82D9-4DC4-BC00-E3E976BD29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02051D-44DB-483F-9F13-1DF593C2A9A9}"/>
              </a:ext>
            </a:extLst>
          </p:cNvPr>
          <p:cNvSpPr>
            <a:spLocks noGrp="1"/>
          </p:cNvSpPr>
          <p:nvPr>
            <p:ph type="sldNum" sz="quarter" idx="12"/>
          </p:nvPr>
        </p:nvSpPr>
        <p:spPr/>
        <p:txBody>
          <a:bodyPr/>
          <a:lstStyle/>
          <a:p>
            <a:fld id="{5AB067F3-421B-4505-82BE-31071EE09F0A}" type="slidenum">
              <a:rPr lang="en-US" smtClean="0"/>
              <a:t>‹#›</a:t>
            </a:fld>
            <a:endParaRPr lang="en-US"/>
          </a:p>
        </p:txBody>
      </p:sp>
    </p:spTree>
    <p:extLst>
      <p:ext uri="{BB962C8B-B14F-4D97-AF65-F5344CB8AC3E}">
        <p14:creationId xmlns:p14="http://schemas.microsoft.com/office/powerpoint/2010/main" val="948681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1B8EA-DCC9-4001-9A1D-11DFDDA4B9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2BDA7F9-EA7D-4C1E-9A20-247615793F62}"/>
              </a:ext>
            </a:extLst>
          </p:cNvPr>
          <p:cNvSpPr>
            <a:spLocks noGrp="1"/>
          </p:cNvSpPr>
          <p:nvPr>
            <p:ph type="dt" sz="half" idx="10"/>
          </p:nvPr>
        </p:nvSpPr>
        <p:spPr/>
        <p:txBody>
          <a:bodyPr/>
          <a:lstStyle/>
          <a:p>
            <a:fld id="{E7B49438-777D-4222-AA20-33B91CE831BC}" type="datetimeFigureOut">
              <a:rPr lang="en-US" smtClean="0"/>
              <a:t>5/20/2021</a:t>
            </a:fld>
            <a:endParaRPr lang="en-US"/>
          </a:p>
        </p:txBody>
      </p:sp>
      <p:sp>
        <p:nvSpPr>
          <p:cNvPr id="4" name="Footer Placeholder 3">
            <a:extLst>
              <a:ext uri="{FF2B5EF4-FFF2-40B4-BE49-F238E27FC236}">
                <a16:creationId xmlns:a16="http://schemas.microsoft.com/office/drawing/2014/main" id="{42A310D4-C933-4F4F-9379-DEBC12DD338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1C2866-3C91-44EB-A76C-EFE2C3D22BC2}"/>
              </a:ext>
            </a:extLst>
          </p:cNvPr>
          <p:cNvSpPr>
            <a:spLocks noGrp="1"/>
          </p:cNvSpPr>
          <p:nvPr>
            <p:ph type="sldNum" sz="quarter" idx="12"/>
          </p:nvPr>
        </p:nvSpPr>
        <p:spPr/>
        <p:txBody>
          <a:bodyPr/>
          <a:lstStyle/>
          <a:p>
            <a:fld id="{5AB067F3-421B-4505-82BE-31071EE09F0A}" type="slidenum">
              <a:rPr lang="en-US" smtClean="0"/>
              <a:t>‹#›</a:t>
            </a:fld>
            <a:endParaRPr lang="en-US"/>
          </a:p>
        </p:txBody>
      </p:sp>
    </p:spTree>
    <p:extLst>
      <p:ext uri="{BB962C8B-B14F-4D97-AF65-F5344CB8AC3E}">
        <p14:creationId xmlns:p14="http://schemas.microsoft.com/office/powerpoint/2010/main" val="2016765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74DEAE-64E0-4134-ADDA-2EE7EBFC5EBC}"/>
              </a:ext>
            </a:extLst>
          </p:cNvPr>
          <p:cNvSpPr>
            <a:spLocks noGrp="1"/>
          </p:cNvSpPr>
          <p:nvPr>
            <p:ph type="dt" sz="half" idx="10"/>
          </p:nvPr>
        </p:nvSpPr>
        <p:spPr/>
        <p:txBody>
          <a:bodyPr/>
          <a:lstStyle/>
          <a:p>
            <a:fld id="{E7B49438-777D-4222-AA20-33B91CE831BC}" type="datetimeFigureOut">
              <a:rPr lang="en-US" smtClean="0"/>
              <a:t>5/20/2021</a:t>
            </a:fld>
            <a:endParaRPr lang="en-US"/>
          </a:p>
        </p:txBody>
      </p:sp>
      <p:sp>
        <p:nvSpPr>
          <p:cNvPr id="3" name="Footer Placeholder 2">
            <a:extLst>
              <a:ext uri="{FF2B5EF4-FFF2-40B4-BE49-F238E27FC236}">
                <a16:creationId xmlns:a16="http://schemas.microsoft.com/office/drawing/2014/main" id="{AEBB87CE-87B9-4002-BD52-8F014C0E386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D8E8C10-5DB3-4985-B190-16FF66A1817E}"/>
              </a:ext>
            </a:extLst>
          </p:cNvPr>
          <p:cNvSpPr>
            <a:spLocks noGrp="1"/>
          </p:cNvSpPr>
          <p:nvPr>
            <p:ph type="sldNum" sz="quarter" idx="12"/>
          </p:nvPr>
        </p:nvSpPr>
        <p:spPr/>
        <p:txBody>
          <a:bodyPr/>
          <a:lstStyle/>
          <a:p>
            <a:fld id="{5AB067F3-421B-4505-82BE-31071EE09F0A}" type="slidenum">
              <a:rPr lang="en-US" smtClean="0"/>
              <a:t>‹#›</a:t>
            </a:fld>
            <a:endParaRPr lang="en-US"/>
          </a:p>
        </p:txBody>
      </p:sp>
    </p:spTree>
    <p:extLst>
      <p:ext uri="{BB962C8B-B14F-4D97-AF65-F5344CB8AC3E}">
        <p14:creationId xmlns:p14="http://schemas.microsoft.com/office/powerpoint/2010/main" val="3712735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8E2A7-60EE-49E3-90F6-1C93C87C72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054825-9F5E-4D4F-8667-A69BD44299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83010-EAFB-4260-8813-78080FD829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38A41E-C5AA-441E-87AF-2966132EAD19}"/>
              </a:ext>
            </a:extLst>
          </p:cNvPr>
          <p:cNvSpPr>
            <a:spLocks noGrp="1"/>
          </p:cNvSpPr>
          <p:nvPr>
            <p:ph type="dt" sz="half" idx="10"/>
          </p:nvPr>
        </p:nvSpPr>
        <p:spPr/>
        <p:txBody>
          <a:bodyPr/>
          <a:lstStyle/>
          <a:p>
            <a:fld id="{E7B49438-777D-4222-AA20-33B91CE831BC}" type="datetimeFigureOut">
              <a:rPr lang="en-US" smtClean="0"/>
              <a:t>5/20/2021</a:t>
            </a:fld>
            <a:endParaRPr lang="en-US"/>
          </a:p>
        </p:txBody>
      </p:sp>
      <p:sp>
        <p:nvSpPr>
          <p:cNvPr id="6" name="Footer Placeholder 5">
            <a:extLst>
              <a:ext uri="{FF2B5EF4-FFF2-40B4-BE49-F238E27FC236}">
                <a16:creationId xmlns:a16="http://schemas.microsoft.com/office/drawing/2014/main" id="{0C56BFC6-1349-4D4A-8B30-B48990BB74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C693A3-F73A-48AD-A71E-8F3827CA1CAF}"/>
              </a:ext>
            </a:extLst>
          </p:cNvPr>
          <p:cNvSpPr>
            <a:spLocks noGrp="1"/>
          </p:cNvSpPr>
          <p:nvPr>
            <p:ph type="sldNum" sz="quarter" idx="12"/>
          </p:nvPr>
        </p:nvSpPr>
        <p:spPr/>
        <p:txBody>
          <a:bodyPr/>
          <a:lstStyle/>
          <a:p>
            <a:fld id="{5AB067F3-421B-4505-82BE-31071EE09F0A}" type="slidenum">
              <a:rPr lang="en-US" smtClean="0"/>
              <a:t>‹#›</a:t>
            </a:fld>
            <a:endParaRPr lang="en-US"/>
          </a:p>
        </p:txBody>
      </p:sp>
    </p:spTree>
    <p:extLst>
      <p:ext uri="{BB962C8B-B14F-4D97-AF65-F5344CB8AC3E}">
        <p14:creationId xmlns:p14="http://schemas.microsoft.com/office/powerpoint/2010/main" val="268612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A408E-D366-4D5B-9BAC-25C2464B40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9E233A-803B-45A6-887C-19E8830E20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7338A3-CC09-4591-8E56-37142C0D34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3EA396-2DD5-483F-A36D-BF45A2FC214B}"/>
              </a:ext>
            </a:extLst>
          </p:cNvPr>
          <p:cNvSpPr>
            <a:spLocks noGrp="1"/>
          </p:cNvSpPr>
          <p:nvPr>
            <p:ph type="dt" sz="half" idx="10"/>
          </p:nvPr>
        </p:nvSpPr>
        <p:spPr/>
        <p:txBody>
          <a:bodyPr/>
          <a:lstStyle/>
          <a:p>
            <a:fld id="{E7B49438-777D-4222-AA20-33B91CE831BC}" type="datetimeFigureOut">
              <a:rPr lang="en-US" smtClean="0"/>
              <a:t>5/20/2021</a:t>
            </a:fld>
            <a:endParaRPr lang="en-US"/>
          </a:p>
        </p:txBody>
      </p:sp>
      <p:sp>
        <p:nvSpPr>
          <p:cNvPr id="6" name="Footer Placeholder 5">
            <a:extLst>
              <a:ext uri="{FF2B5EF4-FFF2-40B4-BE49-F238E27FC236}">
                <a16:creationId xmlns:a16="http://schemas.microsoft.com/office/drawing/2014/main" id="{9C07A301-7750-4E48-B2A1-FA6BCB1044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4EE673-47D2-4B60-875B-A96E4747F7F8}"/>
              </a:ext>
            </a:extLst>
          </p:cNvPr>
          <p:cNvSpPr>
            <a:spLocks noGrp="1"/>
          </p:cNvSpPr>
          <p:nvPr>
            <p:ph type="sldNum" sz="quarter" idx="12"/>
          </p:nvPr>
        </p:nvSpPr>
        <p:spPr/>
        <p:txBody>
          <a:bodyPr/>
          <a:lstStyle/>
          <a:p>
            <a:fld id="{5AB067F3-421B-4505-82BE-31071EE09F0A}" type="slidenum">
              <a:rPr lang="en-US" smtClean="0"/>
              <a:t>‹#›</a:t>
            </a:fld>
            <a:endParaRPr lang="en-US"/>
          </a:p>
        </p:txBody>
      </p:sp>
    </p:spTree>
    <p:extLst>
      <p:ext uri="{BB962C8B-B14F-4D97-AF65-F5344CB8AC3E}">
        <p14:creationId xmlns:p14="http://schemas.microsoft.com/office/powerpoint/2010/main" val="3926248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A8CA23-E66F-4682-8F37-83E550494E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9F8938-43EC-449B-B9F0-42411340AD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D65E85-1DC4-42CA-8675-27977673B3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49438-777D-4222-AA20-33B91CE831BC}" type="datetimeFigureOut">
              <a:rPr lang="en-US" smtClean="0"/>
              <a:t>5/20/2021</a:t>
            </a:fld>
            <a:endParaRPr lang="en-US"/>
          </a:p>
        </p:txBody>
      </p:sp>
      <p:sp>
        <p:nvSpPr>
          <p:cNvPr id="5" name="Footer Placeholder 4">
            <a:extLst>
              <a:ext uri="{FF2B5EF4-FFF2-40B4-BE49-F238E27FC236}">
                <a16:creationId xmlns:a16="http://schemas.microsoft.com/office/drawing/2014/main" id="{8D245EF4-6559-4882-9376-FA047D4ED3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DA818A2-9C8B-48FB-8691-96A261B638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B067F3-421B-4505-82BE-31071EE09F0A}" type="slidenum">
              <a:rPr lang="en-US" smtClean="0"/>
              <a:t>‹#›</a:t>
            </a:fld>
            <a:endParaRPr lang="en-US"/>
          </a:p>
        </p:txBody>
      </p:sp>
    </p:spTree>
    <p:extLst>
      <p:ext uri="{BB962C8B-B14F-4D97-AF65-F5344CB8AC3E}">
        <p14:creationId xmlns:p14="http://schemas.microsoft.com/office/powerpoint/2010/main" val="1922064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andrews.edu/sem/ihm-spa/tutoriaministerial/core-qualities.pdf"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andrews.edu/sem/ihm-spa/tutoriaministerial/formatoespanol.pdf"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mailto:ihm@andrews.ed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andrews.edu/sem/ihm-spa/master/centers.html"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578841" y="1610165"/>
            <a:ext cx="7709482" cy="2554545"/>
          </a:xfrm>
          <a:prstGeom prst="rect">
            <a:avLst/>
          </a:prstGeom>
          <a:noFill/>
        </p:spPr>
        <p:txBody>
          <a:bodyPr wrap="square" rtlCol="0">
            <a:spAutoFit/>
          </a:bodyPr>
          <a:lstStyle/>
          <a:p>
            <a:pPr algn="ctr"/>
            <a:r>
              <a:rPr lang="es-ES" sz="4000" b="1" dirty="0">
                <a:solidFill>
                  <a:schemeClr val="bg1"/>
                </a:solidFill>
                <a:latin typeface="+mj-lt"/>
              </a:rPr>
              <a:t>INTRUCCIÓN PARA TUTURES</a:t>
            </a:r>
          </a:p>
          <a:p>
            <a:endParaRPr lang="es-ES" dirty="0">
              <a:solidFill>
                <a:schemeClr val="bg1"/>
              </a:solidFill>
              <a:latin typeface="+mj-lt"/>
            </a:endParaRPr>
          </a:p>
          <a:p>
            <a:endParaRPr lang="es-ES" dirty="0">
              <a:solidFill>
                <a:schemeClr val="bg1"/>
              </a:solidFill>
              <a:latin typeface="+mj-lt"/>
            </a:endParaRPr>
          </a:p>
          <a:p>
            <a:pPr algn="ctr"/>
            <a:r>
              <a:rPr lang="es-ES" sz="2800" dirty="0">
                <a:solidFill>
                  <a:schemeClr val="bg1"/>
                </a:solidFill>
                <a:latin typeface="+mj-lt"/>
              </a:rPr>
              <a:t>Andrews </a:t>
            </a:r>
            <a:r>
              <a:rPr lang="es-ES" sz="2800" dirty="0" err="1">
                <a:solidFill>
                  <a:schemeClr val="bg1"/>
                </a:solidFill>
                <a:latin typeface="+mj-lt"/>
              </a:rPr>
              <a:t>University</a:t>
            </a:r>
            <a:endParaRPr lang="es-ES" sz="2800" dirty="0">
              <a:solidFill>
                <a:schemeClr val="bg1"/>
              </a:solidFill>
              <a:latin typeface="+mj-lt"/>
            </a:endParaRPr>
          </a:p>
          <a:p>
            <a:pPr algn="ctr"/>
            <a:r>
              <a:rPr lang="es-ES" sz="2800" b="1" i="1" dirty="0">
                <a:solidFill>
                  <a:schemeClr val="bg1"/>
                </a:solidFill>
                <a:latin typeface="+mj-lt"/>
              </a:rPr>
              <a:t>Maestría en Artes—Ministerio Pastoral</a:t>
            </a:r>
          </a:p>
          <a:p>
            <a:pPr algn="ctr"/>
            <a:r>
              <a:rPr lang="es-ES" sz="2800" dirty="0">
                <a:solidFill>
                  <a:schemeClr val="bg1"/>
                </a:solidFill>
                <a:latin typeface="+mj-lt"/>
              </a:rPr>
              <a:t>(MAPM)</a:t>
            </a:r>
            <a:endParaRPr lang="en-US" sz="2800" dirty="0">
              <a:solidFill>
                <a:schemeClr val="bg1"/>
              </a:solidFill>
              <a:latin typeface="+mj-lt"/>
            </a:endParaRPr>
          </a:p>
        </p:txBody>
      </p:sp>
      <p:pic>
        <p:nvPicPr>
          <p:cNvPr id="9" name="Picture 8">
            <a:extLst>
              <a:ext uri="{FF2B5EF4-FFF2-40B4-BE49-F238E27FC236}">
                <a16:creationId xmlns:a16="http://schemas.microsoft.com/office/drawing/2014/main" id="{14E198C9-1EB6-49A9-9ACA-96956FB86C8D}"/>
              </a:ext>
            </a:extLst>
          </p:cNvPr>
          <p:cNvPicPr>
            <a:picLocks noChangeAspect="1"/>
          </p:cNvPicPr>
          <p:nvPr/>
        </p:nvPicPr>
        <p:blipFill>
          <a:blip r:embed="rId2"/>
          <a:stretch>
            <a:fillRect/>
          </a:stretch>
        </p:blipFill>
        <p:spPr>
          <a:xfrm>
            <a:off x="9142331" y="125660"/>
            <a:ext cx="2975106" cy="2969009"/>
          </a:xfrm>
          <a:prstGeom prst="rect">
            <a:avLst/>
          </a:prstGeom>
        </p:spPr>
      </p:pic>
      <p:pic>
        <p:nvPicPr>
          <p:cNvPr id="3" name="Picture 2">
            <a:extLst>
              <a:ext uri="{FF2B5EF4-FFF2-40B4-BE49-F238E27FC236}">
                <a16:creationId xmlns:a16="http://schemas.microsoft.com/office/drawing/2014/main" id="{FCDA218F-1CC3-464B-8DFF-8B2BBD2A50EC}"/>
              </a:ext>
            </a:extLst>
          </p:cNvPr>
          <p:cNvPicPr>
            <a:picLocks noChangeAspect="1"/>
          </p:cNvPicPr>
          <p:nvPr/>
        </p:nvPicPr>
        <p:blipFill>
          <a:blip r:embed="rId3"/>
          <a:stretch>
            <a:fillRect/>
          </a:stretch>
        </p:blipFill>
        <p:spPr>
          <a:xfrm>
            <a:off x="9068535" y="6272305"/>
            <a:ext cx="3121423" cy="585267"/>
          </a:xfrm>
          <a:prstGeom prst="rect">
            <a:avLst/>
          </a:prstGeom>
        </p:spPr>
      </p:pic>
    </p:spTree>
    <p:extLst>
      <p:ext uri="{BB962C8B-B14F-4D97-AF65-F5344CB8AC3E}">
        <p14:creationId xmlns:p14="http://schemas.microsoft.com/office/powerpoint/2010/main" val="1382983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207811" y="1484504"/>
            <a:ext cx="8650602" cy="2061205"/>
          </a:xfrm>
          <a:prstGeom prst="rect">
            <a:avLst/>
          </a:prstGeom>
          <a:noFill/>
        </p:spPr>
        <p:txBody>
          <a:bodyPr wrap="square" rtlCol="0">
            <a:spAutoFit/>
          </a:bodyPr>
          <a:lstStyle/>
          <a:p>
            <a:pPr algn="ctr">
              <a:lnSpc>
                <a:spcPct val="107000"/>
              </a:lnSpc>
              <a:spcAft>
                <a:spcPts val="800"/>
              </a:spcAft>
            </a:pPr>
            <a:r>
              <a:rPr lang="es-E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¿QUIÉN ESTÁ CALIFICADO PARA SER MENTOR?</a:t>
            </a:r>
          </a:p>
          <a:p>
            <a:pPr algn="ctr">
              <a:lnSpc>
                <a:spcPct val="107000"/>
              </a:lnSpc>
              <a:spcAft>
                <a:spcPts val="800"/>
              </a:spcAft>
            </a:pPr>
            <a:endParaRPr lang="es-E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Pastores y </a:t>
            </a:r>
            <a:r>
              <a:rPr lang="es-ES"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administradores de la Iglesia Adventista—activos o jubilados,</a:t>
            </a:r>
            <a:r>
              <a:rPr lang="es-E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con un mínimo de tres años de experiencia pastoral exitosa, que se comprometan a seguir las indicaciones de esta presentación.</a:t>
            </a: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E7C701A6-5D15-46CB-8B2C-7BEE3EC48937}"/>
              </a:ext>
            </a:extLst>
          </p:cNvPr>
          <p:cNvPicPr>
            <a:picLocks noChangeAspect="1"/>
          </p:cNvPicPr>
          <p:nvPr/>
        </p:nvPicPr>
        <p:blipFill>
          <a:blip r:embed="rId3"/>
          <a:stretch>
            <a:fillRect/>
          </a:stretch>
        </p:blipFill>
        <p:spPr>
          <a:xfrm>
            <a:off x="9095847" y="6209075"/>
            <a:ext cx="3121423" cy="585267"/>
          </a:xfrm>
          <a:prstGeom prst="rect">
            <a:avLst/>
          </a:prstGeom>
        </p:spPr>
      </p:pic>
    </p:spTree>
    <p:extLst>
      <p:ext uri="{BB962C8B-B14F-4D97-AF65-F5344CB8AC3E}">
        <p14:creationId xmlns:p14="http://schemas.microsoft.com/office/powerpoint/2010/main" val="3947377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292963" y="1503199"/>
            <a:ext cx="8650602" cy="2886816"/>
          </a:xfrm>
          <a:prstGeom prst="rect">
            <a:avLst/>
          </a:prstGeom>
          <a:noFill/>
        </p:spPr>
        <p:txBody>
          <a:bodyPr wrap="square" rtlCol="0">
            <a:spAutoFit/>
          </a:bodyPr>
          <a:lstStyle/>
          <a:p>
            <a:pPr algn="ctr">
              <a:lnSpc>
                <a:spcPct val="107000"/>
              </a:lnSpc>
              <a:spcAft>
                <a:spcPts val="800"/>
              </a:spcAft>
            </a:pPr>
            <a:r>
              <a:rPr lang="es-E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TUTURES DEL SEXO OPUESTO</a:t>
            </a:r>
          </a:p>
          <a:p>
            <a:pPr>
              <a:lnSpc>
                <a:spcPct val="107000"/>
              </a:lnSpc>
              <a:spcAft>
                <a:spcPts val="800"/>
              </a:spcAft>
            </a:pPr>
            <a:endParaRPr lang="es-E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E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Recomendamos altamente que tanto el tutor como el estudiante sean del mismo sexo</a:t>
            </a:r>
            <a:r>
              <a:rPr lang="es-ES"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 E</a:t>
            </a:r>
            <a:r>
              <a:rPr lang="es-E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 caso que el alumno(a) escoja como tutor a alguien del sexo opuesto, deberá llevar a las reunione</a:t>
            </a:r>
            <a:r>
              <a:rPr lang="es-ES"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s a otra persona que pueda ver y escuchar lo que se habla</a:t>
            </a:r>
            <a:endParaRPr lang="es-E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B7603EB8-E637-4A43-9785-E961E5432A58}"/>
              </a:ext>
            </a:extLst>
          </p:cNvPr>
          <p:cNvPicPr>
            <a:picLocks noChangeAspect="1"/>
          </p:cNvPicPr>
          <p:nvPr/>
        </p:nvPicPr>
        <p:blipFill>
          <a:blip r:embed="rId3"/>
          <a:stretch>
            <a:fillRect/>
          </a:stretch>
        </p:blipFill>
        <p:spPr>
          <a:xfrm>
            <a:off x="9068535" y="6181123"/>
            <a:ext cx="3121423" cy="585267"/>
          </a:xfrm>
          <a:prstGeom prst="rect">
            <a:avLst/>
          </a:prstGeom>
        </p:spPr>
      </p:pic>
    </p:spTree>
    <p:extLst>
      <p:ext uri="{BB962C8B-B14F-4D97-AF65-F5344CB8AC3E}">
        <p14:creationId xmlns:p14="http://schemas.microsoft.com/office/powerpoint/2010/main" val="791984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630314" y="1591975"/>
            <a:ext cx="8162330" cy="2755113"/>
          </a:xfrm>
          <a:prstGeom prst="rect">
            <a:avLst/>
          </a:prstGeom>
          <a:noFill/>
        </p:spPr>
        <p:txBody>
          <a:bodyPr wrap="square" rtlCol="0">
            <a:spAutoFit/>
          </a:bodyPr>
          <a:lstStyle/>
          <a:p>
            <a:pPr algn="ctr">
              <a:lnSpc>
                <a:spcPct val="107000"/>
              </a:lnSpc>
              <a:spcAft>
                <a:spcPts val="800"/>
              </a:spcAft>
            </a:pPr>
            <a:r>
              <a:rPr lang="es-ES"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¿REUNIONES PERSONALES? </a:t>
            </a:r>
          </a:p>
          <a:p>
            <a:pPr>
              <a:lnSpc>
                <a:spcPct val="107000"/>
              </a:lnSpc>
              <a:spcAft>
                <a:spcPts val="800"/>
              </a:spcAft>
            </a:pPr>
            <a:endParaRPr lang="es-ES"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ES"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Es preferible que las reuniones de tutoría se hagan en persona, pues el aprendizaje cara a cara el más efectivo. Sin embargo, un vez que la tutoría inicia y uno de los dos tenga que mudarse a otro lugar, la tutoría podrá completarse remotamente con el uso de herramientas tecnológicas. </a:t>
            </a: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0697550F-7036-4C5C-B68E-D2850262A9CA}"/>
              </a:ext>
            </a:extLst>
          </p:cNvPr>
          <p:cNvPicPr>
            <a:picLocks noChangeAspect="1"/>
          </p:cNvPicPr>
          <p:nvPr/>
        </p:nvPicPr>
        <p:blipFill>
          <a:blip r:embed="rId3"/>
          <a:stretch>
            <a:fillRect/>
          </a:stretch>
        </p:blipFill>
        <p:spPr>
          <a:xfrm>
            <a:off x="9068535" y="6200579"/>
            <a:ext cx="3121423" cy="585267"/>
          </a:xfrm>
          <a:prstGeom prst="rect">
            <a:avLst/>
          </a:prstGeom>
        </p:spPr>
      </p:pic>
    </p:spTree>
    <p:extLst>
      <p:ext uri="{BB962C8B-B14F-4D97-AF65-F5344CB8AC3E}">
        <p14:creationId xmlns:p14="http://schemas.microsoft.com/office/powerpoint/2010/main" val="3009272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719092" y="1526851"/>
            <a:ext cx="8046920" cy="1399870"/>
          </a:xfrm>
          <a:prstGeom prst="rect">
            <a:avLst/>
          </a:prstGeom>
          <a:noFill/>
        </p:spPr>
        <p:txBody>
          <a:bodyPr wrap="square" rtlCol="0">
            <a:spAutoFit/>
          </a:bodyPr>
          <a:lstStyle/>
          <a:p>
            <a:pPr algn="ctr">
              <a:lnSpc>
                <a:spcPct val="107000"/>
              </a:lnSpc>
              <a:spcAft>
                <a:spcPts val="800"/>
              </a:spcAft>
            </a:pPr>
            <a:r>
              <a:rPr lang="es-ES"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FRECUENCIA Y LUGAR DE LAS REUNIONES</a:t>
            </a:r>
          </a:p>
          <a:p>
            <a:pPr>
              <a:lnSpc>
                <a:spcPct val="150000"/>
              </a:lnSpc>
              <a:spcAft>
                <a:spcPts val="800"/>
              </a:spcAft>
            </a:pPr>
            <a:r>
              <a:rPr lang="es-ES"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Tanto el tutor como el estudiante deberán determinar el lugar, la frecuencia y la duración de las reuniones—semanales, mensuales, etc.</a:t>
            </a: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1298ABEA-3BF9-4347-864A-052748D21FF2}"/>
              </a:ext>
            </a:extLst>
          </p:cNvPr>
          <p:cNvPicPr>
            <a:picLocks noChangeAspect="1"/>
          </p:cNvPicPr>
          <p:nvPr/>
        </p:nvPicPr>
        <p:blipFill>
          <a:blip r:embed="rId3"/>
          <a:stretch>
            <a:fillRect/>
          </a:stretch>
        </p:blipFill>
        <p:spPr>
          <a:xfrm>
            <a:off x="9095847" y="6190851"/>
            <a:ext cx="3121423" cy="585267"/>
          </a:xfrm>
          <a:prstGeom prst="rect">
            <a:avLst/>
          </a:prstGeom>
        </p:spPr>
      </p:pic>
    </p:spTree>
    <p:extLst>
      <p:ext uri="{BB962C8B-B14F-4D97-AF65-F5344CB8AC3E}">
        <p14:creationId xmlns:p14="http://schemas.microsoft.com/office/powerpoint/2010/main" val="4205710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577047" y="1484504"/>
            <a:ext cx="8082431" cy="2584747"/>
          </a:xfrm>
          <a:prstGeom prst="rect">
            <a:avLst/>
          </a:prstGeom>
          <a:noFill/>
        </p:spPr>
        <p:txBody>
          <a:bodyPr wrap="square" rtlCol="0">
            <a:spAutoFit/>
          </a:bodyPr>
          <a:lstStyle/>
          <a:p>
            <a:pPr algn="ctr">
              <a:lnSpc>
                <a:spcPct val="150000"/>
              </a:lnSpc>
              <a:spcAft>
                <a:spcPts val="800"/>
              </a:spcAft>
            </a:pPr>
            <a:r>
              <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TEMAS PARA CUBRIRSE DURANTE LA MENTORÍA</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CO" sz="2000" dirty="0">
                <a:effectLst/>
                <a:latin typeface="Calibri" panose="020F0502020204030204" pitchFamily="34" charset="0"/>
                <a:ea typeface="Calibri" panose="020F0502020204030204" pitchFamily="34" charset="0"/>
                <a:cs typeface="Calibri" panose="020F0502020204030204" pitchFamily="34" charset="0"/>
              </a:rPr>
              <a:t> </a:t>
            </a:r>
            <a:r>
              <a:rPr lang="es-CO"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El estudiante revisará documento de </a:t>
            </a:r>
            <a:r>
              <a:rPr lang="es-CO" sz="20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las cualidades del pastor eficaz </a:t>
            </a:r>
            <a:r>
              <a:rPr lang="es-ES" sz="2000" b="0" i="0" u="sng" dirty="0">
                <a:solidFill>
                  <a:srgbClr val="BE9549"/>
                </a:solidFill>
                <a:effectLst/>
                <a:latin typeface="IBM Plex Sans"/>
                <a:hlinkClick r:id="rId2"/>
              </a:rPr>
              <a:t>cualidades fundamentales de un pastor eficaz</a:t>
            </a:r>
            <a:r>
              <a:rPr lang="es-ES" sz="2000" b="0" i="0" u="sng" dirty="0">
                <a:solidFill>
                  <a:srgbClr val="BE9549"/>
                </a:solidFill>
                <a:effectLst/>
                <a:latin typeface="IBM Plex Sans"/>
              </a:rPr>
              <a:t>  </a:t>
            </a:r>
            <a:r>
              <a:rPr lang="es-CO"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y seleccionará tres áreas en las que le gustaría ser asesorado.</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E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3"/>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1298ABEA-3BF9-4347-864A-052748D21FF2}"/>
              </a:ext>
            </a:extLst>
          </p:cNvPr>
          <p:cNvPicPr>
            <a:picLocks noChangeAspect="1"/>
          </p:cNvPicPr>
          <p:nvPr/>
        </p:nvPicPr>
        <p:blipFill>
          <a:blip r:embed="rId4"/>
          <a:stretch>
            <a:fillRect/>
          </a:stretch>
        </p:blipFill>
        <p:spPr>
          <a:xfrm>
            <a:off x="9095847" y="6190851"/>
            <a:ext cx="3121423" cy="585267"/>
          </a:xfrm>
          <a:prstGeom prst="rect">
            <a:avLst/>
          </a:prstGeom>
        </p:spPr>
      </p:pic>
    </p:spTree>
    <p:extLst>
      <p:ext uri="{BB962C8B-B14F-4D97-AF65-F5344CB8AC3E}">
        <p14:creationId xmlns:p14="http://schemas.microsoft.com/office/powerpoint/2010/main" val="673562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665826" y="284086"/>
            <a:ext cx="7500128" cy="4738733"/>
          </a:xfrm>
          <a:prstGeom prst="rect">
            <a:avLst/>
          </a:prstGeom>
          <a:noFill/>
        </p:spPr>
        <p:txBody>
          <a:bodyPr wrap="square" rtlCol="0">
            <a:spAutoFit/>
          </a:bodyPr>
          <a:lstStyle/>
          <a:p>
            <a:pPr algn="ctr">
              <a:lnSpc>
                <a:spcPct val="107000"/>
              </a:lnSpc>
              <a:spcAft>
                <a:spcPts val="800"/>
              </a:spcAft>
            </a:pPr>
            <a:r>
              <a:rPr lang="es-CO"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PROCESO Y RESPONSABILIDADES</a:t>
            </a:r>
            <a:br>
              <a:rPr lang="es-CO"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br>
            <a:r>
              <a:rPr lang="es-CO" sz="20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Todos los documentos abajo están disponibles en nuestro portal</a:t>
            </a:r>
            <a:br>
              <a:rPr lang="es-CO"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br>
            <a:endParaRPr lang="es-CO"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342900" indent="-342900">
              <a:lnSpc>
                <a:spcPct val="150000"/>
              </a:lnSpc>
              <a:spcAft>
                <a:spcPts val="800"/>
              </a:spcAft>
              <a:buAutoNum type="arabicParenR"/>
            </a:pPr>
            <a:r>
              <a:rPr lang="es-CO" dirty="0">
                <a:solidFill>
                  <a:schemeClr val="bg1"/>
                </a:solidFill>
                <a:latin typeface="Calibri" panose="020F0502020204030204" pitchFamily="34" charset="0"/>
                <a:ea typeface="Calibri" panose="020F0502020204030204" pitchFamily="34" charset="0"/>
                <a:cs typeface="Calibri" panose="020F0502020204030204" pitchFamily="34" charset="0"/>
              </a:rPr>
              <a:t>Durante el proceso de solicitud, el estudiante se pondrá en contacto con el tutor y le  proporcionará este documento en </a:t>
            </a:r>
            <a:r>
              <a:rPr lang="es-CO" dirty="0" err="1">
                <a:solidFill>
                  <a:schemeClr val="bg1"/>
                </a:solidFill>
                <a:latin typeface="Calibri" panose="020F0502020204030204" pitchFamily="34" charset="0"/>
                <a:ea typeface="Calibri" panose="020F0502020204030204" pitchFamily="34" charset="0"/>
                <a:cs typeface="Calibri" panose="020F0502020204030204" pitchFamily="34" charset="0"/>
              </a:rPr>
              <a:t>Power</a:t>
            </a:r>
            <a:r>
              <a:rPr lang="es-CO" dirty="0">
                <a:solidFill>
                  <a:schemeClr val="bg1"/>
                </a:solidFill>
                <a:latin typeface="Calibri" panose="020F0502020204030204" pitchFamily="34" charset="0"/>
                <a:ea typeface="Calibri" panose="020F0502020204030204" pitchFamily="34" charset="0"/>
                <a:cs typeface="Calibri" panose="020F0502020204030204" pitchFamily="34" charset="0"/>
              </a:rPr>
              <a:t> Point—Instrucción para Tutores</a:t>
            </a:r>
          </a:p>
          <a:p>
            <a:pPr marL="342900" indent="-342900">
              <a:lnSpc>
                <a:spcPct val="150000"/>
              </a:lnSpc>
              <a:spcAft>
                <a:spcPts val="800"/>
              </a:spcAft>
              <a:buAutoNum type="arabicParenR"/>
            </a:pPr>
            <a:r>
              <a:rPr lang="es-CO" dirty="0">
                <a:solidFill>
                  <a:schemeClr val="bg1"/>
                </a:solidFill>
                <a:latin typeface="Calibri" panose="020F0502020204030204" pitchFamily="34" charset="0"/>
                <a:ea typeface="Calibri" panose="020F0502020204030204" pitchFamily="34" charset="0"/>
                <a:cs typeface="Calibri" panose="020F0502020204030204" pitchFamily="34" charset="0"/>
              </a:rPr>
              <a:t> Una vez que el mentor lea las instrucciones le informará al estudiante si estará de acuerdo en desempeñar esta función</a:t>
            </a:r>
          </a:p>
          <a:p>
            <a:pPr marL="342900" indent="-342900">
              <a:lnSpc>
                <a:spcPct val="150000"/>
              </a:lnSpc>
              <a:spcAft>
                <a:spcPts val="800"/>
              </a:spcAft>
              <a:buAutoNum type="arabicParenR"/>
            </a:pPr>
            <a:r>
              <a:rPr lang="es-CO" dirty="0">
                <a:solidFill>
                  <a:schemeClr val="bg1"/>
                </a:solidFill>
                <a:latin typeface="Calibri" panose="020F0502020204030204" pitchFamily="34" charset="0"/>
                <a:ea typeface="Calibri" panose="020F0502020204030204" pitchFamily="34" charset="0"/>
                <a:cs typeface="Calibri" panose="020F0502020204030204" pitchFamily="34" charset="0"/>
              </a:rPr>
              <a:t>El estudiante selecciona tres temas de</a:t>
            </a:r>
            <a:r>
              <a:rPr lang="es-CO" b="1" i="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s-CO" dirty="0">
                <a:solidFill>
                  <a:schemeClr val="bg1"/>
                </a:solidFill>
                <a:latin typeface="Calibri" panose="020F0502020204030204" pitchFamily="34" charset="0"/>
                <a:ea typeface="Calibri" panose="020F0502020204030204" pitchFamily="34" charset="0"/>
                <a:cs typeface="Calibri" panose="020F0502020204030204" pitchFamily="34" charset="0"/>
              </a:rPr>
              <a:t>las </a:t>
            </a:r>
            <a:r>
              <a:rPr lang="es-CO" b="1" i="1" dirty="0">
                <a:solidFill>
                  <a:schemeClr val="bg1"/>
                </a:solidFill>
                <a:latin typeface="Calibri" panose="020F0502020204030204" pitchFamily="34" charset="0"/>
                <a:ea typeface="Calibri" panose="020F0502020204030204" pitchFamily="34" charset="0"/>
                <a:cs typeface="Calibri" panose="020F0502020204030204" pitchFamily="34" charset="0"/>
              </a:rPr>
              <a:t>cualidades del pastor eficaz </a:t>
            </a:r>
          </a:p>
          <a:p>
            <a:pPr marL="342900" indent="-342900">
              <a:lnSpc>
                <a:spcPct val="150000"/>
              </a:lnSpc>
              <a:spcAft>
                <a:spcPts val="800"/>
              </a:spcAft>
              <a:buAutoNum type="arabicParenR"/>
            </a:pPr>
            <a:r>
              <a:rPr lang="es-CO" dirty="0">
                <a:solidFill>
                  <a:schemeClr val="bg1"/>
                </a:solidFill>
                <a:latin typeface="Calibri" panose="020F0502020204030204" pitchFamily="34" charset="0"/>
                <a:ea typeface="Calibri" panose="020F0502020204030204" pitchFamily="34" charset="0"/>
                <a:cs typeface="Calibri" panose="020F0502020204030204" pitchFamily="34" charset="0"/>
              </a:rPr>
              <a:t>El Tutor y el estudiante firman los contratos que determinan la frecuencia, duración y el lugar donde se reunirán por un año</a:t>
            </a:r>
            <a:endParaRPr lang="es-CO" b="1" i="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1298ABEA-3BF9-4347-864A-052748D21FF2}"/>
              </a:ext>
            </a:extLst>
          </p:cNvPr>
          <p:cNvPicPr>
            <a:picLocks noChangeAspect="1"/>
          </p:cNvPicPr>
          <p:nvPr/>
        </p:nvPicPr>
        <p:blipFill>
          <a:blip r:embed="rId3"/>
          <a:stretch>
            <a:fillRect/>
          </a:stretch>
        </p:blipFill>
        <p:spPr>
          <a:xfrm>
            <a:off x="9095847" y="6190851"/>
            <a:ext cx="3121423" cy="585267"/>
          </a:xfrm>
          <a:prstGeom prst="rect">
            <a:avLst/>
          </a:prstGeom>
        </p:spPr>
      </p:pic>
    </p:spTree>
    <p:extLst>
      <p:ext uri="{BB962C8B-B14F-4D97-AF65-F5344CB8AC3E}">
        <p14:creationId xmlns:p14="http://schemas.microsoft.com/office/powerpoint/2010/main" val="707459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479394" y="443885"/>
            <a:ext cx="8309499" cy="4868320"/>
          </a:xfrm>
          <a:prstGeom prst="rect">
            <a:avLst/>
          </a:prstGeom>
          <a:noFill/>
        </p:spPr>
        <p:txBody>
          <a:bodyPr wrap="square" rtlCol="0">
            <a:spAutoFit/>
          </a:bodyPr>
          <a:lstStyle/>
          <a:p>
            <a:pPr algn="ctr">
              <a:lnSpc>
                <a:spcPct val="150000"/>
              </a:lnSpc>
              <a:spcAft>
                <a:spcPts val="800"/>
              </a:spcAft>
            </a:pPr>
            <a:r>
              <a:rPr lang="es-E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RESPONSABILIDADES DEL ESTUDIANTE</a:t>
            </a:r>
          </a:p>
          <a:p>
            <a:pPr>
              <a:lnSpc>
                <a:spcPct val="150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E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Un informe de tres páginas con los siguientes detalles: </a:t>
            </a:r>
          </a:p>
          <a:p>
            <a:pPr marL="285750" indent="-285750">
              <a:lnSpc>
                <a:spcPct val="150000"/>
              </a:lnSpc>
              <a:spcAft>
                <a:spcPts val="800"/>
              </a:spcAft>
              <a:buFont typeface="Arial" panose="020B0604020202020204" pitchFamily="34" charset="0"/>
              <a:buChar char="•"/>
            </a:pPr>
            <a:r>
              <a:rPr lang="es-ES" sz="1600" dirty="0">
                <a:solidFill>
                  <a:schemeClr val="bg1"/>
                </a:solidFill>
                <a:latin typeface="Calibri" panose="020F0502020204030204" pitchFamily="34" charset="0"/>
                <a:ea typeface="Calibri" panose="020F0502020204030204" pitchFamily="34" charset="0"/>
                <a:cs typeface="Calibri" panose="020F0502020204030204" pitchFamily="34" charset="0"/>
              </a:rPr>
              <a:t>Una reflexión general sobre la experiencia de la tutoría en el MAPM</a:t>
            </a:r>
          </a:p>
          <a:p>
            <a:pPr marL="285750" indent="-285750">
              <a:lnSpc>
                <a:spcPct val="150000"/>
              </a:lnSpc>
              <a:spcAft>
                <a:spcPts val="800"/>
              </a:spcAft>
              <a:buFont typeface="Arial" panose="020B0604020202020204" pitchFamily="34" charset="0"/>
              <a:buChar char="•"/>
            </a:pPr>
            <a:r>
              <a:rPr lang="es-ES" sz="1600" dirty="0">
                <a:solidFill>
                  <a:schemeClr val="bg1"/>
                </a:solidFill>
                <a:latin typeface="Calibri" panose="020F0502020204030204" pitchFamily="34" charset="0"/>
                <a:ea typeface="Calibri" panose="020F0502020204030204" pitchFamily="34" charset="0"/>
                <a:cs typeface="Calibri" panose="020F0502020204030204" pitchFamily="34" charset="0"/>
              </a:rPr>
              <a:t>Comentarios sobre el crecimiento experimentado en relación con cada una de las cualidades fundamentales de un pastor eficaz seleccionadas al comienzo del proceso de la tutoría</a:t>
            </a:r>
          </a:p>
          <a:p>
            <a:pPr marL="285750" indent="-285750">
              <a:lnSpc>
                <a:spcPct val="150000"/>
              </a:lnSpc>
              <a:spcAft>
                <a:spcPts val="800"/>
              </a:spcAft>
              <a:buFont typeface="Arial" panose="020B0604020202020204" pitchFamily="34" charset="0"/>
              <a:buChar char="•"/>
            </a:pPr>
            <a:r>
              <a:rPr lang="es-ES" sz="1600" dirty="0">
                <a:solidFill>
                  <a:schemeClr val="bg1"/>
                </a:solidFill>
                <a:latin typeface="Calibri" panose="020F0502020204030204" pitchFamily="34" charset="0"/>
                <a:ea typeface="Calibri" panose="020F0502020204030204" pitchFamily="34" charset="0"/>
                <a:cs typeface="Calibri" panose="020F0502020204030204" pitchFamily="34" charset="0"/>
              </a:rPr>
              <a:t>Observaciones sobre otras experiencias de tutoría con los profesores durante las clases</a:t>
            </a:r>
          </a:p>
          <a:p>
            <a:pPr marL="285750" indent="-285750">
              <a:lnSpc>
                <a:spcPct val="150000"/>
              </a:lnSpc>
              <a:spcAft>
                <a:spcPts val="800"/>
              </a:spcAft>
              <a:buFont typeface="Arial" panose="020B0604020202020204" pitchFamily="34" charset="0"/>
              <a:buChar char="•"/>
            </a:pPr>
            <a:r>
              <a:rPr lang="es-ES" sz="1600" dirty="0">
                <a:solidFill>
                  <a:schemeClr val="bg1"/>
                </a:solidFill>
                <a:latin typeface="Calibri" panose="020F0502020204030204" pitchFamily="34" charset="0"/>
                <a:ea typeface="Calibri" panose="020F0502020204030204" pitchFamily="34" charset="0"/>
                <a:cs typeface="Calibri" panose="020F0502020204030204" pitchFamily="34" charset="0"/>
              </a:rPr>
              <a:t>Sugerencias al director del programa sobre cómo mejorar la experiencia de tutoría</a:t>
            </a:r>
          </a:p>
          <a:p>
            <a:pPr marL="285750" indent="-285750">
              <a:lnSpc>
                <a:spcPct val="150000"/>
              </a:lnSpc>
              <a:spcAft>
                <a:spcPts val="800"/>
              </a:spcAft>
              <a:buFont typeface="Arial" panose="020B0604020202020204" pitchFamily="34" charset="0"/>
              <a:buChar char="•"/>
            </a:pPr>
            <a:r>
              <a:rPr lang="es-ES" sz="1600" dirty="0">
                <a:solidFill>
                  <a:schemeClr val="bg1"/>
                </a:solidFill>
                <a:latin typeface="Calibri" panose="020F0502020204030204" pitchFamily="34" charset="0"/>
                <a:ea typeface="Calibri" panose="020F0502020204030204" pitchFamily="34" charset="0"/>
                <a:cs typeface="Calibri" panose="020F0502020204030204" pitchFamily="34" charset="0"/>
              </a:rPr>
              <a:t>El estudiante enviará el documento directamente al director del programa MAPM (</a:t>
            </a:r>
            <a:r>
              <a:rPr lang="es-ES" sz="1600" b="1" dirty="0">
                <a:solidFill>
                  <a:schemeClr val="bg1"/>
                </a:solidFill>
                <a:latin typeface="Calibri" panose="020F0502020204030204" pitchFamily="34" charset="0"/>
                <a:ea typeface="Calibri" panose="020F0502020204030204" pitchFamily="34" charset="0"/>
                <a:cs typeface="Calibri" panose="020F0502020204030204" pitchFamily="34" charset="0"/>
              </a:rPr>
              <a:t>Tengo preguntas acera de esto</a:t>
            </a:r>
            <a:r>
              <a:rPr lang="es-ES" sz="1600" dirty="0">
                <a:solidFill>
                  <a:schemeClr val="bg1"/>
                </a:solidFill>
                <a:latin typeface="Calibri" panose="020F0502020204030204" pitchFamily="34" charset="0"/>
                <a:ea typeface="Calibri" panose="020F0502020204030204" pitchFamily="34" charset="0"/>
                <a:cs typeface="Calibri" panose="020F0502020204030204" pitchFamily="34" charset="0"/>
              </a:rPr>
              <a:t>)</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E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es-E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1298ABEA-3BF9-4347-864A-052748D21FF2}"/>
              </a:ext>
            </a:extLst>
          </p:cNvPr>
          <p:cNvPicPr>
            <a:picLocks noChangeAspect="1"/>
          </p:cNvPicPr>
          <p:nvPr/>
        </p:nvPicPr>
        <p:blipFill>
          <a:blip r:embed="rId3"/>
          <a:stretch>
            <a:fillRect/>
          </a:stretch>
        </p:blipFill>
        <p:spPr>
          <a:xfrm>
            <a:off x="9095847" y="6190851"/>
            <a:ext cx="3121423" cy="585267"/>
          </a:xfrm>
          <a:prstGeom prst="rect">
            <a:avLst/>
          </a:prstGeom>
        </p:spPr>
      </p:pic>
    </p:spTree>
    <p:extLst>
      <p:ext uri="{BB962C8B-B14F-4D97-AF65-F5344CB8AC3E}">
        <p14:creationId xmlns:p14="http://schemas.microsoft.com/office/powerpoint/2010/main" val="2398392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798989" y="1337034"/>
            <a:ext cx="7287065" cy="4012830"/>
          </a:xfrm>
          <a:prstGeom prst="rect">
            <a:avLst/>
          </a:prstGeom>
          <a:noFill/>
        </p:spPr>
        <p:txBody>
          <a:bodyPr wrap="square" rtlCol="0">
            <a:spAutoFit/>
          </a:bodyPr>
          <a:lstStyle/>
          <a:p>
            <a:pPr algn="ctr">
              <a:lnSpc>
                <a:spcPct val="107000"/>
              </a:lnSpc>
              <a:spcAft>
                <a:spcPts val="800"/>
              </a:spcAft>
            </a:pP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SIGUIENTE PASO</a:t>
            </a:r>
          </a:p>
          <a:p>
            <a:pPr algn="ctr">
              <a:lnSpc>
                <a:spcPct val="107000"/>
              </a:lnSpc>
              <a:spcAft>
                <a:spcPts val="800"/>
              </a:spcAft>
            </a:pPr>
            <a:endPar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Una vez que el tutor lea y acepte la instrucción de este </a:t>
            </a:r>
            <a:r>
              <a:rPr lang="es-ES" sz="200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Power</a:t>
            </a: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Point, deberá completar el </a:t>
            </a:r>
            <a:r>
              <a:rPr lang="es-ES" sz="2000" b="0" i="0" u="sng" dirty="0">
                <a:solidFill>
                  <a:srgbClr val="0563C1"/>
                </a:solidFill>
                <a:effectLst/>
                <a:latin typeface="IBM Plex Sans"/>
                <a:hlinkClick r:id="rId2">
                  <a:extLst>
                    <a:ext uri="{A12FA001-AC4F-418D-AE19-62706E023703}">
                      <ahyp:hlinkClr xmlns:ahyp="http://schemas.microsoft.com/office/drawing/2018/hyperlinkcolor" val="tx"/>
                    </a:ext>
                  </a:extLst>
                </a:hlinkClick>
              </a:rPr>
              <a:t> </a:t>
            </a:r>
            <a:r>
              <a:rPr lang="es-ES" sz="2000" b="0" i="0" u="sng" dirty="0">
                <a:solidFill>
                  <a:schemeClr val="accent4">
                    <a:lumMod val="60000"/>
                    <a:lumOff val="40000"/>
                  </a:schemeClr>
                </a:solidFill>
                <a:effectLst/>
                <a:latin typeface="IBM Plex Sans"/>
                <a:hlinkClick r:id="rId2">
                  <a:extLst>
                    <a:ext uri="{A12FA001-AC4F-418D-AE19-62706E023703}">
                      <ahyp:hlinkClr xmlns:ahyp="http://schemas.microsoft.com/office/drawing/2018/hyperlinkcolor" val="tx"/>
                    </a:ext>
                  </a:extLst>
                </a:hlinkClick>
              </a:rPr>
              <a:t>acuerdo de mentoría</a:t>
            </a:r>
            <a:r>
              <a:rPr lang="es-ES" sz="2000" b="0" i="0" u="sng" dirty="0">
                <a:solidFill>
                  <a:srgbClr val="BE9549"/>
                </a:solidFill>
                <a:effectLst/>
                <a:latin typeface="IBM Plex Sans"/>
              </a:rPr>
              <a:t>.</a:t>
            </a:r>
            <a:endPar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es-ES" sz="2000" dirty="0">
                <a:solidFill>
                  <a:schemeClr val="bg1"/>
                </a:solidFill>
                <a:latin typeface="Calibri" panose="020F0502020204030204" pitchFamily="34" charset="0"/>
                <a:ea typeface="Calibri" panose="020F0502020204030204" pitchFamily="34" charset="0"/>
                <a:cs typeface="Calibri" panose="020F0502020204030204" pitchFamily="34" charset="0"/>
              </a:rPr>
              <a:t>En las siguientes diapositivas encontrará </a:t>
            </a:r>
            <a:r>
              <a:rPr lang="es-ES" sz="20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pensamientos guiadores </a:t>
            </a: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para una relación de tutoría exitosa. </a:t>
            </a:r>
          </a:p>
          <a:p>
            <a:pPr>
              <a:lnSpc>
                <a:spcPct val="107000"/>
              </a:lnSpc>
              <a:spcAft>
                <a:spcPts val="800"/>
              </a:spcAft>
            </a:pPr>
            <a:endParaRPr lang="es-E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3"/>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1298ABEA-3BF9-4347-864A-052748D21FF2}"/>
              </a:ext>
            </a:extLst>
          </p:cNvPr>
          <p:cNvPicPr>
            <a:picLocks noChangeAspect="1"/>
          </p:cNvPicPr>
          <p:nvPr/>
        </p:nvPicPr>
        <p:blipFill>
          <a:blip r:embed="rId4"/>
          <a:stretch>
            <a:fillRect/>
          </a:stretch>
        </p:blipFill>
        <p:spPr>
          <a:xfrm>
            <a:off x="9095847" y="6190851"/>
            <a:ext cx="3121423" cy="585267"/>
          </a:xfrm>
          <a:prstGeom prst="rect">
            <a:avLst/>
          </a:prstGeom>
        </p:spPr>
      </p:pic>
    </p:spTree>
    <p:extLst>
      <p:ext uri="{BB962C8B-B14F-4D97-AF65-F5344CB8AC3E}">
        <p14:creationId xmlns:p14="http://schemas.microsoft.com/office/powerpoint/2010/main" val="749753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630315" y="804375"/>
            <a:ext cx="7617351" cy="5027210"/>
          </a:xfrm>
          <a:prstGeom prst="rect">
            <a:avLst/>
          </a:prstGeom>
          <a:noFill/>
        </p:spPr>
        <p:txBody>
          <a:bodyPr wrap="square" rtlCol="0">
            <a:spAutoFit/>
          </a:bodyPr>
          <a:lstStyle/>
          <a:p>
            <a:pPr lvl="0" algn="ctr">
              <a:lnSpc>
                <a:spcPct val="107000"/>
              </a:lnSpc>
              <a:spcAft>
                <a:spcPts val="800"/>
              </a:spcAft>
            </a:pPr>
            <a:r>
              <a:rPr lang="es-ES" sz="2400" b="1" dirty="0">
                <a:solidFill>
                  <a:prstClr val="white"/>
                </a:solidFill>
                <a:latin typeface="Calibri" panose="020F0502020204030204" pitchFamily="34" charset="0"/>
                <a:ea typeface="Calibri" panose="020F0502020204030204" pitchFamily="34" charset="0"/>
                <a:cs typeface="Calibri" panose="020F0502020204030204" pitchFamily="34" charset="0"/>
              </a:rPr>
              <a:t>INSPIRACIÓN SOBRE LA MENTORÍA PARA LA FORMACIÓN</a:t>
            </a:r>
            <a:br>
              <a:rPr lang="es-ES" sz="2400" b="1" dirty="0">
                <a:solidFill>
                  <a:prstClr val="white"/>
                </a:solidFill>
                <a:latin typeface="Calibri" panose="020F0502020204030204" pitchFamily="34" charset="0"/>
                <a:ea typeface="Calibri" panose="020F0502020204030204" pitchFamily="34" charset="0"/>
                <a:cs typeface="Calibri" panose="020F0502020204030204" pitchFamily="34" charset="0"/>
              </a:rPr>
            </a:br>
            <a:r>
              <a:rPr lang="es-ES" sz="2400" b="1" dirty="0">
                <a:solidFill>
                  <a:prstClr val="white"/>
                </a:solidFill>
                <a:latin typeface="Calibri" panose="020F0502020204030204" pitchFamily="34" charset="0"/>
                <a:ea typeface="Calibri" panose="020F0502020204030204" pitchFamily="34" charset="0"/>
                <a:cs typeface="Calibri" panose="020F0502020204030204" pitchFamily="34" charset="0"/>
              </a:rPr>
              <a:t>PASTORAL</a:t>
            </a:r>
            <a:r>
              <a:rPr lang="es-ES" sz="2400" dirty="0">
                <a:solidFill>
                  <a:prstClr val="white"/>
                </a:solidFill>
                <a:latin typeface="Calibri" panose="020F0502020204030204" pitchFamily="34" charset="0"/>
                <a:ea typeface="Calibri" panose="020F0502020204030204" pitchFamily="34" charset="0"/>
                <a:cs typeface="Calibri" panose="020F0502020204030204" pitchFamily="34" charset="0"/>
              </a:rPr>
              <a:t> </a:t>
            </a:r>
            <a:br>
              <a:rPr lang="es-ES" sz="2400" dirty="0">
                <a:solidFill>
                  <a:prstClr val="white"/>
                </a:solidFill>
                <a:latin typeface="Calibri" panose="020F0502020204030204" pitchFamily="34" charset="0"/>
                <a:ea typeface="Calibri" panose="020F0502020204030204" pitchFamily="34" charset="0"/>
                <a:cs typeface="Calibri" panose="020F0502020204030204" pitchFamily="34" charset="0"/>
              </a:rPr>
            </a:br>
            <a:r>
              <a:rPr lang="es-ES" sz="1200" dirty="0">
                <a:solidFill>
                  <a:prstClr val="white"/>
                </a:solidFill>
                <a:latin typeface="Times New Roman" panose="02020603050405020304" pitchFamily="18" charset="0"/>
                <a:ea typeface="Calibri" panose="020F0502020204030204" pitchFamily="34" charset="0"/>
                <a:cs typeface="Calibri" panose="020F0502020204030204" pitchFamily="34" charset="0"/>
              </a:rPr>
              <a:t>Brian Williams (2005),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The</a:t>
            </a: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Potter’s</a:t>
            </a: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Rib</a:t>
            </a: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Mentoring</a:t>
            </a: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for</a:t>
            </a: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 Pastoral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Formation</a:t>
            </a:r>
            <a:endParaRPr lang="es-ES" sz="2000" b="1"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es-ES" sz="2000" b="1" dirty="0">
              <a:effectLst/>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es-ES" sz="2400" b="1" dirty="0">
                <a:solidFill>
                  <a:srgbClr val="FFC000"/>
                </a:solidFill>
                <a:effectLst/>
                <a:latin typeface="Calibri" panose="020F0502020204030204" pitchFamily="34" charset="0"/>
                <a:ea typeface="Calibri" panose="020F0502020204030204" pitchFamily="34" charset="0"/>
                <a:cs typeface="Calibri" panose="020F0502020204030204" pitchFamily="34" charset="0"/>
              </a:rPr>
              <a:t>Tutoría</a:t>
            </a: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Es la </a:t>
            </a:r>
            <a:r>
              <a:rPr lang="es-ES" sz="2000" dirty="0">
                <a:solidFill>
                  <a:schemeClr val="bg1"/>
                </a:solidFill>
                <a:latin typeface="Calibri" panose="020F0502020204030204" pitchFamily="34" charset="0"/>
                <a:ea typeface="Calibri" panose="020F0502020204030204" pitchFamily="34" charset="0"/>
                <a:cs typeface="Calibri" panose="020F0502020204030204" pitchFamily="34" charset="0"/>
              </a:rPr>
              <a:t>enseñanza </a:t>
            </a: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pastoral que  “se ocupa principalmente de la formación de una persona que ha sido llamada por Dios para servir a otras personas en medio de un mundo distorsionado por el pecado " (p. 10)</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s-E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1298ABEA-3BF9-4347-864A-052748D21FF2}"/>
              </a:ext>
            </a:extLst>
          </p:cNvPr>
          <p:cNvPicPr>
            <a:picLocks noChangeAspect="1"/>
          </p:cNvPicPr>
          <p:nvPr/>
        </p:nvPicPr>
        <p:blipFill>
          <a:blip r:embed="rId3"/>
          <a:stretch>
            <a:fillRect/>
          </a:stretch>
        </p:blipFill>
        <p:spPr>
          <a:xfrm>
            <a:off x="9095847" y="6190851"/>
            <a:ext cx="3121423" cy="585267"/>
          </a:xfrm>
          <a:prstGeom prst="rect">
            <a:avLst/>
          </a:prstGeom>
        </p:spPr>
      </p:pic>
    </p:spTree>
    <p:extLst>
      <p:ext uri="{BB962C8B-B14F-4D97-AF65-F5344CB8AC3E}">
        <p14:creationId xmlns:p14="http://schemas.microsoft.com/office/powerpoint/2010/main" val="3600635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443883" y="804375"/>
            <a:ext cx="7803783" cy="4802533"/>
          </a:xfrm>
          <a:prstGeom prst="rect">
            <a:avLst/>
          </a:prstGeom>
          <a:noFill/>
        </p:spPr>
        <p:txBody>
          <a:bodyPr wrap="square" rtlCol="0">
            <a:spAutoFit/>
          </a:bodyPr>
          <a:lstStyle/>
          <a:p>
            <a:pPr algn="ctr">
              <a:lnSpc>
                <a:spcPct val="107000"/>
              </a:lnSpc>
              <a:spcAft>
                <a:spcPts val="800"/>
              </a:spcAft>
            </a:pPr>
            <a:r>
              <a:rPr lang="es-ES" sz="2400" b="1" dirty="0">
                <a:solidFill>
                  <a:schemeClr val="bg1"/>
                </a:solidFill>
                <a:effectLst/>
                <a:ea typeface="Calibri" panose="020F0502020204030204" pitchFamily="34" charset="0"/>
                <a:cs typeface="Calibri" panose="020F0502020204030204" pitchFamily="34" charset="0"/>
              </a:rPr>
              <a:t>INSPIRACIÓN SOBRE LA MENTORÍA PARA LA FORMACIÓN</a:t>
            </a:r>
            <a:br>
              <a:rPr lang="es-ES" sz="2400" b="1" dirty="0">
                <a:solidFill>
                  <a:schemeClr val="bg1"/>
                </a:solidFill>
                <a:effectLst/>
                <a:ea typeface="Calibri" panose="020F0502020204030204" pitchFamily="34" charset="0"/>
                <a:cs typeface="Calibri" panose="020F0502020204030204" pitchFamily="34" charset="0"/>
              </a:rPr>
            </a:br>
            <a:r>
              <a:rPr lang="es-ES" sz="2400" b="1" dirty="0">
                <a:solidFill>
                  <a:schemeClr val="bg1"/>
                </a:solidFill>
                <a:effectLst/>
                <a:ea typeface="Calibri" panose="020F0502020204030204" pitchFamily="34" charset="0"/>
                <a:cs typeface="Calibri" panose="020F0502020204030204" pitchFamily="34" charset="0"/>
              </a:rPr>
              <a:t>PASTORAL</a:t>
            </a:r>
            <a:r>
              <a:rPr lang="es-ES" sz="2400" dirty="0">
                <a:solidFill>
                  <a:schemeClr val="bg1"/>
                </a:solidFill>
                <a:effectLst/>
                <a:ea typeface="Calibri" panose="020F0502020204030204" pitchFamily="34" charset="0"/>
                <a:cs typeface="Calibri" panose="020F0502020204030204" pitchFamily="34" charset="0"/>
              </a:rPr>
              <a:t> </a:t>
            </a:r>
            <a:br>
              <a:rPr lang="es-ES" sz="2400" dirty="0">
                <a:solidFill>
                  <a:schemeClr val="bg1"/>
                </a:solidFill>
                <a:effectLst/>
                <a:ea typeface="Calibri" panose="020F0502020204030204" pitchFamily="34" charset="0"/>
                <a:cs typeface="Calibri" panose="020F0502020204030204" pitchFamily="34" charset="0"/>
              </a:rPr>
            </a:br>
            <a:r>
              <a:rPr lang="es-ES" sz="1200" dirty="0">
                <a:solidFill>
                  <a:schemeClr val="bg1"/>
                </a:solidFill>
                <a:ea typeface="Calibri" panose="020F0502020204030204" pitchFamily="34" charset="0"/>
                <a:cs typeface="Calibri" panose="020F0502020204030204" pitchFamily="34" charset="0"/>
              </a:rPr>
              <a:t>Brian Williams (2005), </a:t>
            </a:r>
            <a:r>
              <a:rPr lang="es-ES" sz="1200" i="1" dirty="0" err="1">
                <a:solidFill>
                  <a:schemeClr val="bg1"/>
                </a:solidFill>
                <a:ea typeface="Calibri" panose="020F0502020204030204" pitchFamily="34" charset="0"/>
                <a:cs typeface="Calibri" panose="020F0502020204030204" pitchFamily="34" charset="0"/>
              </a:rPr>
              <a:t>The</a:t>
            </a:r>
            <a:r>
              <a:rPr lang="es-ES" sz="1200" i="1" dirty="0">
                <a:solidFill>
                  <a:schemeClr val="bg1"/>
                </a:solidFill>
                <a:ea typeface="Calibri" panose="020F0502020204030204" pitchFamily="34" charset="0"/>
                <a:cs typeface="Calibri" panose="020F0502020204030204" pitchFamily="34" charset="0"/>
              </a:rPr>
              <a:t> </a:t>
            </a:r>
            <a:r>
              <a:rPr lang="es-ES" sz="1200" i="1" dirty="0" err="1">
                <a:solidFill>
                  <a:schemeClr val="bg1"/>
                </a:solidFill>
                <a:ea typeface="Calibri" panose="020F0502020204030204" pitchFamily="34" charset="0"/>
                <a:cs typeface="Calibri" panose="020F0502020204030204" pitchFamily="34" charset="0"/>
              </a:rPr>
              <a:t>Potter’s</a:t>
            </a:r>
            <a:r>
              <a:rPr lang="es-ES" sz="1200" i="1" dirty="0">
                <a:solidFill>
                  <a:schemeClr val="bg1"/>
                </a:solidFill>
                <a:ea typeface="Calibri" panose="020F0502020204030204" pitchFamily="34" charset="0"/>
                <a:cs typeface="Calibri" panose="020F0502020204030204" pitchFamily="34" charset="0"/>
              </a:rPr>
              <a:t> </a:t>
            </a:r>
            <a:r>
              <a:rPr lang="es-ES" sz="1200" i="1" dirty="0" err="1">
                <a:solidFill>
                  <a:schemeClr val="bg1"/>
                </a:solidFill>
                <a:ea typeface="Calibri" panose="020F0502020204030204" pitchFamily="34" charset="0"/>
                <a:cs typeface="Calibri" panose="020F0502020204030204" pitchFamily="34" charset="0"/>
              </a:rPr>
              <a:t>Rib</a:t>
            </a:r>
            <a:r>
              <a:rPr lang="es-ES" sz="1200" i="1" dirty="0">
                <a:solidFill>
                  <a:schemeClr val="bg1"/>
                </a:solidFill>
                <a:ea typeface="Calibri" panose="020F0502020204030204" pitchFamily="34" charset="0"/>
                <a:cs typeface="Calibri" panose="020F0502020204030204" pitchFamily="34" charset="0"/>
              </a:rPr>
              <a:t>: </a:t>
            </a:r>
            <a:r>
              <a:rPr lang="es-ES" sz="1200" i="1" dirty="0" err="1">
                <a:solidFill>
                  <a:schemeClr val="bg1"/>
                </a:solidFill>
                <a:ea typeface="Calibri" panose="020F0502020204030204" pitchFamily="34" charset="0"/>
                <a:cs typeface="Calibri" panose="020F0502020204030204" pitchFamily="34" charset="0"/>
              </a:rPr>
              <a:t>Mentoring</a:t>
            </a:r>
            <a:r>
              <a:rPr lang="es-ES" sz="1200" i="1" dirty="0">
                <a:solidFill>
                  <a:schemeClr val="bg1"/>
                </a:solidFill>
                <a:ea typeface="Calibri" panose="020F0502020204030204" pitchFamily="34" charset="0"/>
                <a:cs typeface="Calibri" panose="020F0502020204030204" pitchFamily="34" charset="0"/>
              </a:rPr>
              <a:t> </a:t>
            </a:r>
            <a:r>
              <a:rPr lang="es-ES" sz="1200" i="1" dirty="0" err="1">
                <a:solidFill>
                  <a:schemeClr val="bg1"/>
                </a:solidFill>
                <a:ea typeface="Calibri" panose="020F0502020204030204" pitchFamily="34" charset="0"/>
                <a:cs typeface="Calibri" panose="020F0502020204030204" pitchFamily="34" charset="0"/>
              </a:rPr>
              <a:t>for</a:t>
            </a:r>
            <a:r>
              <a:rPr lang="es-ES" sz="1200" i="1" dirty="0">
                <a:solidFill>
                  <a:schemeClr val="bg1"/>
                </a:solidFill>
                <a:ea typeface="Calibri" panose="020F0502020204030204" pitchFamily="34" charset="0"/>
                <a:cs typeface="Calibri" panose="020F0502020204030204" pitchFamily="34" charset="0"/>
              </a:rPr>
              <a:t> Pastoral </a:t>
            </a:r>
            <a:r>
              <a:rPr lang="es-ES" sz="1200" i="1" dirty="0" err="1">
                <a:solidFill>
                  <a:schemeClr val="bg1"/>
                </a:solidFill>
                <a:ea typeface="Calibri" panose="020F0502020204030204" pitchFamily="34" charset="0"/>
                <a:cs typeface="Calibri" panose="020F0502020204030204" pitchFamily="34" charset="0"/>
              </a:rPr>
              <a:t>Formation</a:t>
            </a:r>
            <a:br>
              <a:rPr lang="es-ES" sz="1200" i="1" dirty="0">
                <a:solidFill>
                  <a:schemeClr val="bg1"/>
                </a:solidFill>
                <a:ea typeface="Calibri" panose="020F0502020204030204" pitchFamily="34" charset="0"/>
                <a:cs typeface="Calibri" panose="020F0502020204030204" pitchFamily="34" charset="0"/>
              </a:rPr>
            </a:br>
            <a:r>
              <a:rPr lang="es-ES" sz="1200" i="1" dirty="0">
                <a:solidFill>
                  <a:schemeClr val="bg1"/>
                </a:solidFill>
                <a:ea typeface="Calibri" panose="020F0502020204030204" pitchFamily="34" charset="0"/>
                <a:cs typeface="Calibri" panose="020F0502020204030204" pitchFamily="34" charset="0"/>
              </a:rPr>
              <a:t>Continuación…</a:t>
            </a:r>
            <a:endParaRPr lang="es-ES" sz="2000" b="1" dirty="0">
              <a:effectLst/>
              <a:ea typeface="Calibri" panose="020F0502020204030204" pitchFamily="34" charset="0"/>
              <a:cs typeface="Calibri" panose="020F0502020204030204" pitchFamily="34" charset="0"/>
            </a:endParaRPr>
          </a:p>
          <a:p>
            <a:pPr>
              <a:lnSpc>
                <a:spcPct val="150000"/>
              </a:lnSpc>
              <a:spcAft>
                <a:spcPts val="800"/>
              </a:spcAft>
            </a:pPr>
            <a:endParaRPr lang="es-ES" sz="2000" dirty="0">
              <a:solidFill>
                <a:schemeClr val="bg1"/>
              </a:solidFill>
              <a:effectLst/>
              <a:ea typeface="Calibri" panose="020F0502020204030204" pitchFamily="34" charset="0"/>
              <a:cs typeface="Calibri" panose="020F0502020204030204" pitchFamily="34" charset="0"/>
            </a:endParaRPr>
          </a:p>
          <a:p>
            <a:pPr>
              <a:lnSpc>
                <a:spcPct val="150000"/>
              </a:lnSpc>
              <a:spcAft>
                <a:spcPts val="800"/>
              </a:spcAft>
            </a:pPr>
            <a:r>
              <a:rPr lang="es-ES" sz="2000" dirty="0">
                <a:solidFill>
                  <a:schemeClr val="bg1"/>
                </a:solidFill>
                <a:effectLst/>
                <a:ea typeface="Calibri" panose="020F0502020204030204" pitchFamily="34" charset="0"/>
                <a:cs typeface="Calibri" panose="020F0502020204030204" pitchFamily="34" charset="0"/>
              </a:rPr>
              <a:t>“Le damos al estudiante un lugar para hacer el ministerio y lo que es más importante, el espacio para reflexionar sobre quién es, qué está haciendo y por qué” (p. 10).</a:t>
            </a:r>
          </a:p>
          <a:p>
            <a:pPr>
              <a:lnSpc>
                <a:spcPct val="107000"/>
              </a:lnSpc>
              <a:spcAft>
                <a:spcPts val="800"/>
              </a:spcAft>
            </a:pPr>
            <a:endParaRPr lang="es-ES" dirty="0">
              <a:solidFill>
                <a:schemeClr val="bg1"/>
              </a:solidFill>
              <a:effectLst/>
              <a:ea typeface="Calibri" panose="020F0502020204030204" pitchFamily="34" charset="0"/>
              <a:cs typeface="Calibri" panose="020F0502020204030204" pitchFamily="34" charset="0"/>
            </a:endParaRPr>
          </a:p>
          <a:p>
            <a:pPr>
              <a:lnSpc>
                <a:spcPct val="107000"/>
              </a:lnSpc>
              <a:spcAft>
                <a:spcPts val="800"/>
              </a:spcAft>
            </a:pPr>
            <a:endParaRPr lang="es-ES" dirty="0">
              <a:solidFill>
                <a:schemeClr val="bg1"/>
              </a:solidFill>
              <a:effectLst/>
              <a:ea typeface="Calibri" panose="020F0502020204030204" pitchFamily="34" charset="0"/>
              <a:cs typeface="Calibri" panose="020F0502020204030204" pitchFamily="34" charset="0"/>
            </a:endParaRPr>
          </a:p>
          <a:p>
            <a:pPr>
              <a:lnSpc>
                <a:spcPct val="107000"/>
              </a:lnSpc>
              <a:spcAft>
                <a:spcPts val="800"/>
              </a:spcAft>
            </a:pPr>
            <a:endParaRPr lang="es-ES" sz="2800" dirty="0">
              <a:solidFill>
                <a:schemeClr val="bg1"/>
              </a:solidFill>
              <a:effectLst/>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1298ABEA-3BF9-4347-864A-052748D21FF2}"/>
              </a:ext>
            </a:extLst>
          </p:cNvPr>
          <p:cNvPicPr>
            <a:picLocks noChangeAspect="1"/>
          </p:cNvPicPr>
          <p:nvPr/>
        </p:nvPicPr>
        <p:blipFill>
          <a:blip r:embed="rId3"/>
          <a:stretch>
            <a:fillRect/>
          </a:stretch>
        </p:blipFill>
        <p:spPr>
          <a:xfrm>
            <a:off x="9095847" y="6190851"/>
            <a:ext cx="3121423" cy="585267"/>
          </a:xfrm>
          <a:prstGeom prst="rect">
            <a:avLst/>
          </a:prstGeom>
        </p:spPr>
      </p:pic>
    </p:spTree>
    <p:extLst>
      <p:ext uri="{BB962C8B-B14F-4D97-AF65-F5344CB8AC3E}">
        <p14:creationId xmlns:p14="http://schemas.microsoft.com/office/powerpoint/2010/main" val="3192101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361164" y="1485044"/>
            <a:ext cx="8633574" cy="4384277"/>
          </a:xfrm>
          <a:prstGeom prst="rect">
            <a:avLst/>
          </a:prstGeom>
          <a:noFill/>
        </p:spPr>
        <p:txBody>
          <a:bodyPr wrap="square" rtlCol="0">
            <a:spAutoFit/>
          </a:bodyPr>
          <a:lstStyle/>
          <a:p>
            <a:pPr algn="ctr">
              <a:lnSpc>
                <a:spcPct val="150000"/>
              </a:lnSpc>
            </a:pPr>
            <a:r>
              <a:rPr lang="es-ES" sz="2800" b="1" dirty="0">
                <a:solidFill>
                  <a:schemeClr val="bg1"/>
                </a:solidFill>
                <a:latin typeface="+mj-lt"/>
              </a:rPr>
              <a:t>AGRADECIMIENTO</a:t>
            </a:r>
          </a:p>
          <a:p>
            <a:pPr>
              <a:lnSpc>
                <a:spcPct val="150000"/>
              </a:lnSpc>
            </a:pPr>
            <a:r>
              <a:rPr lang="es-ES" sz="2800" dirty="0">
                <a:solidFill>
                  <a:schemeClr val="bg1"/>
                </a:solidFill>
                <a:latin typeface="+mj-lt"/>
              </a:rPr>
              <a:t>Gracias por servir como tutor para estudiantes de la MAPM de Andrews University. Las siguientes diapositivas proveen la información que usted necesita para guiar a nuestros estudiantes en la experiencia de tutoría requerida para poder completar el programa.</a:t>
            </a:r>
          </a:p>
          <a:p>
            <a:pPr>
              <a:lnSpc>
                <a:spcPct val="150000"/>
              </a:lnSpc>
            </a:pPr>
            <a:endParaRPr lang="es-ES" sz="2000" dirty="0">
              <a:solidFill>
                <a:schemeClr val="bg1"/>
              </a:solidFill>
              <a:latin typeface="+mj-lt"/>
            </a:endParaRPr>
          </a:p>
        </p:txBody>
      </p:sp>
      <p:pic>
        <p:nvPicPr>
          <p:cNvPr id="2" name="Picture 1">
            <a:extLst>
              <a:ext uri="{FF2B5EF4-FFF2-40B4-BE49-F238E27FC236}">
                <a16:creationId xmlns:a16="http://schemas.microsoft.com/office/drawing/2014/main" id="{744A13A9-19B9-4AA8-A176-DF32DDD806E4}"/>
              </a:ext>
            </a:extLst>
          </p:cNvPr>
          <p:cNvPicPr>
            <a:picLocks noChangeAspect="1"/>
          </p:cNvPicPr>
          <p:nvPr/>
        </p:nvPicPr>
        <p:blipFill>
          <a:blip r:embed="rId2"/>
          <a:stretch>
            <a:fillRect/>
          </a:stretch>
        </p:blipFill>
        <p:spPr>
          <a:xfrm>
            <a:off x="9142331" y="78372"/>
            <a:ext cx="2975106" cy="2969009"/>
          </a:xfrm>
          <a:prstGeom prst="rect">
            <a:avLst/>
          </a:prstGeom>
        </p:spPr>
      </p:pic>
      <p:pic>
        <p:nvPicPr>
          <p:cNvPr id="3" name="Picture 2">
            <a:extLst>
              <a:ext uri="{FF2B5EF4-FFF2-40B4-BE49-F238E27FC236}">
                <a16:creationId xmlns:a16="http://schemas.microsoft.com/office/drawing/2014/main" id="{B2110DB8-6774-4D04-96F1-8A83F15DA0BE}"/>
              </a:ext>
            </a:extLst>
          </p:cNvPr>
          <p:cNvPicPr>
            <a:picLocks noChangeAspect="1"/>
          </p:cNvPicPr>
          <p:nvPr/>
        </p:nvPicPr>
        <p:blipFill>
          <a:blip r:embed="rId3"/>
          <a:stretch>
            <a:fillRect/>
          </a:stretch>
        </p:blipFill>
        <p:spPr>
          <a:xfrm>
            <a:off x="9068535" y="6196518"/>
            <a:ext cx="3122699" cy="583110"/>
          </a:xfrm>
          <a:prstGeom prst="rect">
            <a:avLst/>
          </a:prstGeom>
        </p:spPr>
      </p:pic>
    </p:spTree>
    <p:extLst>
      <p:ext uri="{BB962C8B-B14F-4D97-AF65-F5344CB8AC3E}">
        <p14:creationId xmlns:p14="http://schemas.microsoft.com/office/powerpoint/2010/main" val="2917464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438438" y="735865"/>
            <a:ext cx="7803783" cy="5696752"/>
          </a:xfrm>
          <a:prstGeom prst="rect">
            <a:avLst/>
          </a:prstGeom>
          <a:noFill/>
        </p:spPr>
        <p:txBody>
          <a:bodyPr wrap="square" rtlCol="0">
            <a:spAutoFit/>
          </a:bodyPr>
          <a:lstStyle/>
          <a:p>
            <a:pPr algn="ctr">
              <a:lnSpc>
                <a:spcPct val="107000"/>
              </a:lnSpc>
              <a:spcAft>
                <a:spcPts val="800"/>
              </a:spcAft>
            </a:pPr>
            <a:r>
              <a:rPr lang="es-ES" sz="2400" b="1" dirty="0">
                <a:solidFill>
                  <a:schemeClr val="bg1"/>
                </a:solidFill>
                <a:latin typeface="Calibri" panose="020F0502020204030204" pitchFamily="34" charset="0"/>
                <a:ea typeface="Calibri" panose="020F0502020204030204" pitchFamily="34" charset="0"/>
                <a:cs typeface="Calibri" panose="020F0502020204030204" pitchFamily="34" charset="0"/>
              </a:rPr>
              <a:t>INSPIRACIÓN SOBRE LA MENTORÍA PARA LA FORMACIÓN</a:t>
            </a:r>
            <a:br>
              <a:rPr lang="es-ES" sz="2400" b="1"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es-ES" sz="2400" b="1" dirty="0">
                <a:solidFill>
                  <a:schemeClr val="bg1"/>
                </a:solidFill>
                <a:latin typeface="Calibri" panose="020F0502020204030204" pitchFamily="34" charset="0"/>
                <a:ea typeface="Calibri" panose="020F0502020204030204" pitchFamily="34" charset="0"/>
                <a:cs typeface="Calibri" panose="020F0502020204030204" pitchFamily="34" charset="0"/>
              </a:rPr>
              <a:t>PASTORAL</a:t>
            </a:r>
            <a:r>
              <a:rPr lang="es-ES" sz="2400" dirty="0">
                <a:solidFill>
                  <a:schemeClr val="bg1"/>
                </a:solidFill>
                <a:latin typeface="Calibri" panose="020F0502020204030204" pitchFamily="34" charset="0"/>
                <a:ea typeface="Calibri" panose="020F0502020204030204" pitchFamily="34" charset="0"/>
                <a:cs typeface="Calibri" panose="020F0502020204030204" pitchFamily="34" charset="0"/>
              </a:rPr>
              <a:t> </a:t>
            </a:r>
            <a:br>
              <a:rPr lang="es-ES" sz="2400"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es-ES" sz="1200" dirty="0">
                <a:solidFill>
                  <a:schemeClr val="bg1"/>
                </a:solidFill>
                <a:latin typeface="Times New Roman" panose="02020603050405020304" pitchFamily="18" charset="0"/>
                <a:ea typeface="Calibri" panose="020F0502020204030204" pitchFamily="34" charset="0"/>
                <a:cs typeface="Calibri" panose="020F0502020204030204" pitchFamily="34" charset="0"/>
              </a:rPr>
              <a:t>Brian Williams (2005), </a:t>
            </a:r>
            <a:r>
              <a:rPr lang="es-ES" sz="1200" i="1" dirty="0" err="1">
                <a:solidFill>
                  <a:schemeClr val="bg1"/>
                </a:solidFill>
                <a:latin typeface="Times New Roman" panose="02020603050405020304" pitchFamily="18" charset="0"/>
                <a:ea typeface="Calibri" panose="020F0502020204030204" pitchFamily="34" charset="0"/>
                <a:cs typeface="Calibri" panose="020F0502020204030204" pitchFamily="34" charset="0"/>
              </a:rPr>
              <a:t>The</a:t>
            </a:r>
            <a:r>
              <a:rPr lang="es-ES" sz="1200" i="1"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schemeClr val="bg1"/>
                </a:solidFill>
                <a:latin typeface="Times New Roman" panose="02020603050405020304" pitchFamily="18" charset="0"/>
                <a:ea typeface="Calibri" panose="020F0502020204030204" pitchFamily="34" charset="0"/>
                <a:cs typeface="Calibri" panose="020F0502020204030204" pitchFamily="34" charset="0"/>
              </a:rPr>
              <a:t>Potter’s</a:t>
            </a:r>
            <a:r>
              <a:rPr lang="es-ES" sz="1200" i="1"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schemeClr val="bg1"/>
                </a:solidFill>
                <a:latin typeface="Times New Roman" panose="02020603050405020304" pitchFamily="18" charset="0"/>
                <a:ea typeface="Calibri" panose="020F0502020204030204" pitchFamily="34" charset="0"/>
                <a:cs typeface="Calibri" panose="020F0502020204030204" pitchFamily="34" charset="0"/>
              </a:rPr>
              <a:t>Rib</a:t>
            </a:r>
            <a:r>
              <a:rPr lang="es-ES" sz="1200" i="1"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schemeClr val="bg1"/>
                </a:solidFill>
                <a:latin typeface="Times New Roman" panose="02020603050405020304" pitchFamily="18" charset="0"/>
                <a:ea typeface="Calibri" panose="020F0502020204030204" pitchFamily="34" charset="0"/>
                <a:cs typeface="Calibri" panose="020F0502020204030204" pitchFamily="34" charset="0"/>
              </a:rPr>
              <a:t>Mentoring</a:t>
            </a:r>
            <a:r>
              <a:rPr lang="es-ES" sz="1200" i="1"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schemeClr val="bg1"/>
                </a:solidFill>
                <a:latin typeface="Times New Roman" panose="02020603050405020304" pitchFamily="18" charset="0"/>
                <a:ea typeface="Calibri" panose="020F0502020204030204" pitchFamily="34" charset="0"/>
                <a:cs typeface="Calibri" panose="020F0502020204030204" pitchFamily="34" charset="0"/>
              </a:rPr>
              <a:t>for</a:t>
            </a:r>
            <a:r>
              <a:rPr lang="es-ES" sz="1200" i="1" dirty="0">
                <a:solidFill>
                  <a:schemeClr val="bg1"/>
                </a:solidFill>
                <a:latin typeface="Times New Roman" panose="02020603050405020304" pitchFamily="18" charset="0"/>
                <a:ea typeface="Calibri" panose="020F0502020204030204" pitchFamily="34" charset="0"/>
                <a:cs typeface="Calibri" panose="020F0502020204030204" pitchFamily="34" charset="0"/>
              </a:rPr>
              <a:t> Pastoral </a:t>
            </a:r>
            <a:r>
              <a:rPr lang="es-ES" sz="1200" i="1" dirty="0" err="1">
                <a:solidFill>
                  <a:schemeClr val="bg1"/>
                </a:solidFill>
                <a:latin typeface="Times New Roman" panose="02020603050405020304" pitchFamily="18" charset="0"/>
                <a:ea typeface="Calibri" panose="020F0502020204030204" pitchFamily="34" charset="0"/>
                <a:cs typeface="Calibri" panose="020F0502020204030204" pitchFamily="34" charset="0"/>
              </a:rPr>
              <a:t>Formation</a:t>
            </a:r>
            <a:br>
              <a:rPr lang="es-ES" sz="1200" i="1" dirty="0">
                <a:solidFill>
                  <a:schemeClr val="bg1"/>
                </a:solidFill>
                <a:latin typeface="Times New Roman" panose="02020603050405020304" pitchFamily="18" charset="0"/>
                <a:ea typeface="Calibri" panose="020F0502020204030204" pitchFamily="34" charset="0"/>
                <a:cs typeface="Calibri" panose="020F0502020204030204" pitchFamily="34" charset="0"/>
              </a:rPr>
            </a:br>
            <a:r>
              <a:rPr lang="es-ES" sz="1200" i="1" dirty="0">
                <a:solidFill>
                  <a:schemeClr val="bg1"/>
                </a:solidFill>
                <a:latin typeface="Times New Roman" panose="02020603050405020304" pitchFamily="18" charset="0"/>
                <a:ea typeface="Calibri" panose="020F0502020204030204" pitchFamily="34" charset="0"/>
                <a:cs typeface="Calibri" panose="020F0502020204030204" pitchFamily="34" charset="0"/>
              </a:rPr>
              <a:t>Continuación…</a:t>
            </a:r>
            <a:endParaRPr lang="es-ES" sz="2000" b="1"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es-ES" sz="2000" b="1" dirty="0">
              <a:effectLst/>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“La tutoría para la formación pastoral requiere intencionalidad, tiempo y disciplina por parte del tutor y del estudiante”, pero el esfuerzo produce buena cosecha” (p. 11).</a:t>
            </a:r>
          </a:p>
          <a:p>
            <a:pPr>
              <a:lnSpc>
                <a:spcPct val="150000"/>
              </a:lnSpc>
              <a:spcAft>
                <a:spcPts val="800"/>
              </a:spcAft>
            </a:pPr>
            <a:r>
              <a:rPr lang="es-E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 menudo ocurre que más personas están haciendo las tareas del ministerio convirtiéndose eventualmente en pastores" (p. 18) .</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s-E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1298ABEA-3BF9-4347-864A-052748D21FF2}"/>
              </a:ext>
            </a:extLst>
          </p:cNvPr>
          <p:cNvPicPr>
            <a:picLocks noChangeAspect="1"/>
          </p:cNvPicPr>
          <p:nvPr/>
        </p:nvPicPr>
        <p:blipFill>
          <a:blip r:embed="rId3"/>
          <a:stretch>
            <a:fillRect/>
          </a:stretch>
        </p:blipFill>
        <p:spPr>
          <a:xfrm>
            <a:off x="9095847" y="6190851"/>
            <a:ext cx="3121423" cy="585267"/>
          </a:xfrm>
          <a:prstGeom prst="rect">
            <a:avLst/>
          </a:prstGeom>
        </p:spPr>
      </p:pic>
    </p:spTree>
    <p:extLst>
      <p:ext uri="{BB962C8B-B14F-4D97-AF65-F5344CB8AC3E}">
        <p14:creationId xmlns:p14="http://schemas.microsoft.com/office/powerpoint/2010/main" val="3946626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631220" y="629333"/>
            <a:ext cx="7803783" cy="6240491"/>
          </a:xfrm>
          <a:prstGeom prst="rect">
            <a:avLst/>
          </a:prstGeom>
          <a:noFill/>
        </p:spPr>
        <p:txBody>
          <a:bodyPr wrap="square" rtlCol="0">
            <a:spAutoFit/>
          </a:bodyPr>
          <a:lstStyle/>
          <a:p>
            <a:pPr algn="ctr">
              <a:lnSpc>
                <a:spcPct val="107000"/>
              </a:lnSpc>
              <a:spcAft>
                <a:spcPts val="800"/>
              </a:spcAft>
            </a:pPr>
            <a:r>
              <a:rPr lang="es-ES" sz="2400" b="1" dirty="0">
                <a:solidFill>
                  <a:schemeClr val="bg1"/>
                </a:solidFill>
                <a:latin typeface="Calibri" panose="020F0502020204030204" pitchFamily="34" charset="0"/>
                <a:ea typeface="Calibri" panose="020F0502020204030204" pitchFamily="34" charset="0"/>
                <a:cs typeface="Calibri" panose="020F0502020204030204" pitchFamily="34" charset="0"/>
              </a:rPr>
              <a:t>INSPIRACIÓN SOBRE LA MENTORÍA PARA LA FORMACIÓN</a:t>
            </a:r>
            <a:br>
              <a:rPr lang="es-ES" sz="2400" b="1"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es-ES" sz="2400" b="1" dirty="0">
                <a:solidFill>
                  <a:schemeClr val="bg1"/>
                </a:solidFill>
                <a:latin typeface="Calibri" panose="020F0502020204030204" pitchFamily="34" charset="0"/>
                <a:ea typeface="Calibri" panose="020F0502020204030204" pitchFamily="34" charset="0"/>
                <a:cs typeface="Calibri" panose="020F0502020204030204" pitchFamily="34" charset="0"/>
              </a:rPr>
              <a:t>PASTORAL</a:t>
            </a:r>
            <a:r>
              <a:rPr lang="es-ES" sz="2400" dirty="0">
                <a:solidFill>
                  <a:schemeClr val="bg1"/>
                </a:solidFill>
                <a:latin typeface="Calibri" panose="020F0502020204030204" pitchFamily="34" charset="0"/>
                <a:ea typeface="Calibri" panose="020F0502020204030204" pitchFamily="34" charset="0"/>
                <a:cs typeface="Calibri" panose="020F0502020204030204" pitchFamily="34" charset="0"/>
              </a:rPr>
              <a:t> </a:t>
            </a:r>
            <a:br>
              <a:rPr lang="es-ES" sz="2400"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es-ES" sz="1200" dirty="0">
                <a:solidFill>
                  <a:schemeClr val="bg1"/>
                </a:solidFill>
                <a:latin typeface="Times New Roman" panose="02020603050405020304" pitchFamily="18" charset="0"/>
                <a:ea typeface="Calibri" panose="020F0502020204030204" pitchFamily="34" charset="0"/>
                <a:cs typeface="Calibri" panose="020F0502020204030204" pitchFamily="34" charset="0"/>
              </a:rPr>
              <a:t>Brian Williams (2005), </a:t>
            </a:r>
            <a:r>
              <a:rPr lang="es-ES" sz="1200" i="1" dirty="0" err="1">
                <a:solidFill>
                  <a:schemeClr val="bg1"/>
                </a:solidFill>
                <a:latin typeface="Times New Roman" panose="02020603050405020304" pitchFamily="18" charset="0"/>
                <a:ea typeface="Calibri" panose="020F0502020204030204" pitchFamily="34" charset="0"/>
                <a:cs typeface="Calibri" panose="020F0502020204030204" pitchFamily="34" charset="0"/>
              </a:rPr>
              <a:t>The</a:t>
            </a:r>
            <a:r>
              <a:rPr lang="es-ES" sz="1200" i="1"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schemeClr val="bg1"/>
                </a:solidFill>
                <a:latin typeface="Times New Roman" panose="02020603050405020304" pitchFamily="18" charset="0"/>
                <a:ea typeface="Calibri" panose="020F0502020204030204" pitchFamily="34" charset="0"/>
                <a:cs typeface="Calibri" panose="020F0502020204030204" pitchFamily="34" charset="0"/>
              </a:rPr>
              <a:t>Potter’s</a:t>
            </a:r>
            <a:r>
              <a:rPr lang="es-ES" sz="1200" i="1"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schemeClr val="bg1"/>
                </a:solidFill>
                <a:latin typeface="Times New Roman" panose="02020603050405020304" pitchFamily="18" charset="0"/>
                <a:ea typeface="Calibri" panose="020F0502020204030204" pitchFamily="34" charset="0"/>
                <a:cs typeface="Calibri" panose="020F0502020204030204" pitchFamily="34" charset="0"/>
              </a:rPr>
              <a:t>Rib</a:t>
            </a:r>
            <a:r>
              <a:rPr lang="es-ES" sz="1200" i="1"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schemeClr val="bg1"/>
                </a:solidFill>
                <a:latin typeface="Times New Roman" panose="02020603050405020304" pitchFamily="18" charset="0"/>
                <a:ea typeface="Calibri" panose="020F0502020204030204" pitchFamily="34" charset="0"/>
                <a:cs typeface="Calibri" panose="020F0502020204030204" pitchFamily="34" charset="0"/>
              </a:rPr>
              <a:t>Mentoring</a:t>
            </a:r>
            <a:r>
              <a:rPr lang="es-ES" sz="1200" i="1"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schemeClr val="bg1"/>
                </a:solidFill>
                <a:latin typeface="Times New Roman" panose="02020603050405020304" pitchFamily="18" charset="0"/>
                <a:ea typeface="Calibri" panose="020F0502020204030204" pitchFamily="34" charset="0"/>
                <a:cs typeface="Calibri" panose="020F0502020204030204" pitchFamily="34" charset="0"/>
              </a:rPr>
              <a:t>for</a:t>
            </a:r>
            <a:r>
              <a:rPr lang="es-ES" sz="1200" i="1" dirty="0">
                <a:solidFill>
                  <a:schemeClr val="bg1"/>
                </a:solidFill>
                <a:latin typeface="Times New Roman" panose="02020603050405020304" pitchFamily="18" charset="0"/>
                <a:ea typeface="Calibri" panose="020F0502020204030204" pitchFamily="34" charset="0"/>
                <a:cs typeface="Calibri" panose="020F0502020204030204" pitchFamily="34" charset="0"/>
              </a:rPr>
              <a:t> Pastoral </a:t>
            </a:r>
            <a:r>
              <a:rPr lang="es-ES" sz="1200" i="1" dirty="0" err="1">
                <a:solidFill>
                  <a:schemeClr val="bg1"/>
                </a:solidFill>
                <a:latin typeface="Times New Roman" panose="02020603050405020304" pitchFamily="18" charset="0"/>
                <a:ea typeface="Calibri" panose="020F0502020204030204" pitchFamily="34" charset="0"/>
                <a:cs typeface="Calibri" panose="020F0502020204030204" pitchFamily="34" charset="0"/>
              </a:rPr>
              <a:t>Formation</a:t>
            </a:r>
            <a:br>
              <a:rPr lang="es-ES" sz="1200" i="1" dirty="0">
                <a:solidFill>
                  <a:schemeClr val="bg1"/>
                </a:solidFill>
                <a:latin typeface="Times New Roman" panose="02020603050405020304" pitchFamily="18" charset="0"/>
                <a:ea typeface="Calibri" panose="020F0502020204030204" pitchFamily="34" charset="0"/>
                <a:cs typeface="Calibri" panose="020F0502020204030204" pitchFamily="34" charset="0"/>
              </a:rPr>
            </a:br>
            <a:r>
              <a:rPr lang="es-ES" sz="1200" i="1" dirty="0">
                <a:solidFill>
                  <a:schemeClr val="bg1"/>
                </a:solidFill>
                <a:latin typeface="Times New Roman" panose="02020603050405020304" pitchFamily="18" charset="0"/>
                <a:ea typeface="Calibri" panose="020F0502020204030204" pitchFamily="34" charset="0"/>
                <a:cs typeface="Calibri" panose="020F0502020204030204" pitchFamily="34" charset="0"/>
              </a:rPr>
              <a:t>Continuación…</a:t>
            </a:r>
            <a:endParaRPr lang="es-ES" sz="2000" b="1"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es-ES" sz="2000" b="1" dirty="0">
              <a:effectLst/>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r>
              <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La integridad, credibilidad y fidelidad como pastor dependen de la congruencia entre la vida y la doctrina, el espíritu y el Espíritu, las palabras de Cristo y la vida de Cristo</a:t>
            </a:r>
            <a:r>
              <a:rPr lang="es-ES"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rPr>
              <a:t>No solo conocemos y proclamamos la verdad, sino que para hacerlo debemos vivirla y si pudiéramos acuñar un verbo, debemos “parabolizarla”. Debemos convertirnos en parábolas vivientes para otros en la vida del Reino. Nuestra formación espiritual es el terreno en el que crecen las habilidades del ministerio pastoral: predicación, enseñanza y asesoramiento” (p. 19).</a:t>
            </a:r>
          </a:p>
          <a:p>
            <a:pPr>
              <a:lnSpc>
                <a:spcPct val="107000"/>
              </a:lnSpc>
              <a:spcAft>
                <a:spcPts val="800"/>
              </a:spcAft>
            </a:pPr>
            <a:endPar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s-E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1298ABEA-3BF9-4347-864A-052748D21FF2}"/>
              </a:ext>
            </a:extLst>
          </p:cNvPr>
          <p:cNvPicPr>
            <a:picLocks noChangeAspect="1"/>
          </p:cNvPicPr>
          <p:nvPr/>
        </p:nvPicPr>
        <p:blipFill>
          <a:blip r:embed="rId3"/>
          <a:stretch>
            <a:fillRect/>
          </a:stretch>
        </p:blipFill>
        <p:spPr>
          <a:xfrm>
            <a:off x="9095847" y="6190851"/>
            <a:ext cx="3121423" cy="585267"/>
          </a:xfrm>
          <a:prstGeom prst="rect">
            <a:avLst/>
          </a:prstGeom>
        </p:spPr>
      </p:pic>
    </p:spTree>
    <p:extLst>
      <p:ext uri="{BB962C8B-B14F-4D97-AF65-F5344CB8AC3E}">
        <p14:creationId xmlns:p14="http://schemas.microsoft.com/office/powerpoint/2010/main" val="2036664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631220" y="629333"/>
            <a:ext cx="7803783" cy="4436471"/>
          </a:xfrm>
          <a:prstGeom prst="rect">
            <a:avLst/>
          </a:prstGeom>
          <a:noFill/>
        </p:spPr>
        <p:txBody>
          <a:bodyPr wrap="square" rtlCol="0">
            <a:spAutoFit/>
          </a:bodyPr>
          <a:lstStyle/>
          <a:p>
            <a:pPr algn="ctr">
              <a:lnSpc>
                <a:spcPct val="107000"/>
              </a:lnSpc>
              <a:spcAft>
                <a:spcPts val="800"/>
              </a:spcAft>
            </a:pPr>
            <a:r>
              <a:rPr lang="es-ES" sz="2400" b="1" dirty="0">
                <a:solidFill>
                  <a:schemeClr val="bg1"/>
                </a:solidFill>
                <a:latin typeface="Calibri" panose="020F0502020204030204" pitchFamily="34" charset="0"/>
                <a:ea typeface="Calibri" panose="020F0502020204030204" pitchFamily="34" charset="0"/>
                <a:cs typeface="Calibri" panose="020F0502020204030204" pitchFamily="34" charset="0"/>
              </a:rPr>
              <a:t>INSPIRACIÓN SOBRE LA MENTORÍA PARA LA FORMACIÓN</a:t>
            </a:r>
            <a:br>
              <a:rPr lang="es-ES" sz="2400" b="1"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es-ES" sz="2400" b="1" dirty="0">
                <a:solidFill>
                  <a:schemeClr val="bg1"/>
                </a:solidFill>
                <a:latin typeface="Calibri" panose="020F0502020204030204" pitchFamily="34" charset="0"/>
                <a:ea typeface="Calibri" panose="020F0502020204030204" pitchFamily="34" charset="0"/>
                <a:cs typeface="Calibri" panose="020F0502020204030204" pitchFamily="34" charset="0"/>
              </a:rPr>
              <a:t>PASTORAL</a:t>
            </a:r>
            <a:r>
              <a:rPr lang="es-ES" sz="2400" dirty="0">
                <a:solidFill>
                  <a:schemeClr val="bg1"/>
                </a:solidFill>
                <a:latin typeface="Calibri" panose="020F0502020204030204" pitchFamily="34" charset="0"/>
                <a:ea typeface="Calibri" panose="020F0502020204030204" pitchFamily="34" charset="0"/>
                <a:cs typeface="Calibri" panose="020F0502020204030204" pitchFamily="34" charset="0"/>
              </a:rPr>
              <a:t> </a:t>
            </a:r>
            <a:br>
              <a:rPr lang="es-ES" sz="2400"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es-ES" sz="1200" dirty="0">
                <a:solidFill>
                  <a:schemeClr val="bg1"/>
                </a:solidFill>
                <a:ea typeface="Calibri" panose="020F0502020204030204" pitchFamily="34" charset="0"/>
                <a:cs typeface="Calibri" panose="020F0502020204030204" pitchFamily="34" charset="0"/>
              </a:rPr>
              <a:t>Brian Williams (2005), </a:t>
            </a:r>
            <a:r>
              <a:rPr lang="es-ES" sz="1200" i="1" dirty="0" err="1">
                <a:solidFill>
                  <a:schemeClr val="bg1"/>
                </a:solidFill>
                <a:ea typeface="Calibri" panose="020F0502020204030204" pitchFamily="34" charset="0"/>
                <a:cs typeface="Calibri" panose="020F0502020204030204" pitchFamily="34" charset="0"/>
              </a:rPr>
              <a:t>The</a:t>
            </a:r>
            <a:r>
              <a:rPr lang="es-ES" sz="1200" i="1" dirty="0">
                <a:solidFill>
                  <a:schemeClr val="bg1"/>
                </a:solidFill>
                <a:ea typeface="Calibri" panose="020F0502020204030204" pitchFamily="34" charset="0"/>
                <a:cs typeface="Calibri" panose="020F0502020204030204" pitchFamily="34" charset="0"/>
              </a:rPr>
              <a:t> </a:t>
            </a:r>
            <a:r>
              <a:rPr lang="es-ES" sz="1200" i="1" dirty="0" err="1">
                <a:solidFill>
                  <a:schemeClr val="bg1"/>
                </a:solidFill>
                <a:ea typeface="Calibri" panose="020F0502020204030204" pitchFamily="34" charset="0"/>
                <a:cs typeface="Calibri" panose="020F0502020204030204" pitchFamily="34" charset="0"/>
              </a:rPr>
              <a:t>Potter’s</a:t>
            </a:r>
            <a:r>
              <a:rPr lang="es-ES" sz="1200" i="1" dirty="0">
                <a:solidFill>
                  <a:schemeClr val="bg1"/>
                </a:solidFill>
                <a:ea typeface="Calibri" panose="020F0502020204030204" pitchFamily="34" charset="0"/>
                <a:cs typeface="Calibri" panose="020F0502020204030204" pitchFamily="34" charset="0"/>
              </a:rPr>
              <a:t> </a:t>
            </a:r>
            <a:r>
              <a:rPr lang="es-ES" sz="1200" i="1" dirty="0" err="1">
                <a:solidFill>
                  <a:schemeClr val="bg1"/>
                </a:solidFill>
                <a:ea typeface="Calibri" panose="020F0502020204030204" pitchFamily="34" charset="0"/>
                <a:cs typeface="Calibri" panose="020F0502020204030204" pitchFamily="34" charset="0"/>
              </a:rPr>
              <a:t>Rib</a:t>
            </a:r>
            <a:r>
              <a:rPr lang="es-ES" sz="1200" i="1" dirty="0">
                <a:solidFill>
                  <a:schemeClr val="bg1"/>
                </a:solidFill>
                <a:ea typeface="Calibri" panose="020F0502020204030204" pitchFamily="34" charset="0"/>
                <a:cs typeface="Calibri" panose="020F0502020204030204" pitchFamily="34" charset="0"/>
              </a:rPr>
              <a:t>: </a:t>
            </a:r>
            <a:r>
              <a:rPr lang="es-ES" sz="1200" i="1" dirty="0" err="1">
                <a:solidFill>
                  <a:schemeClr val="bg1"/>
                </a:solidFill>
                <a:ea typeface="Calibri" panose="020F0502020204030204" pitchFamily="34" charset="0"/>
                <a:cs typeface="Calibri" panose="020F0502020204030204" pitchFamily="34" charset="0"/>
              </a:rPr>
              <a:t>Mentoring</a:t>
            </a:r>
            <a:r>
              <a:rPr lang="es-ES" sz="1200" i="1" dirty="0">
                <a:solidFill>
                  <a:schemeClr val="bg1"/>
                </a:solidFill>
                <a:ea typeface="Calibri" panose="020F0502020204030204" pitchFamily="34" charset="0"/>
                <a:cs typeface="Calibri" panose="020F0502020204030204" pitchFamily="34" charset="0"/>
              </a:rPr>
              <a:t> </a:t>
            </a:r>
            <a:r>
              <a:rPr lang="es-ES" sz="1200" i="1" dirty="0" err="1">
                <a:solidFill>
                  <a:schemeClr val="bg1"/>
                </a:solidFill>
                <a:ea typeface="Calibri" panose="020F0502020204030204" pitchFamily="34" charset="0"/>
                <a:cs typeface="Calibri" panose="020F0502020204030204" pitchFamily="34" charset="0"/>
              </a:rPr>
              <a:t>for</a:t>
            </a:r>
            <a:r>
              <a:rPr lang="es-ES" sz="1200" i="1" dirty="0">
                <a:solidFill>
                  <a:schemeClr val="bg1"/>
                </a:solidFill>
                <a:ea typeface="Calibri" panose="020F0502020204030204" pitchFamily="34" charset="0"/>
                <a:cs typeface="Calibri" panose="020F0502020204030204" pitchFamily="34" charset="0"/>
              </a:rPr>
              <a:t> Pastoral </a:t>
            </a:r>
            <a:r>
              <a:rPr lang="es-ES" sz="1200" i="1" dirty="0" err="1">
                <a:solidFill>
                  <a:schemeClr val="bg1"/>
                </a:solidFill>
                <a:ea typeface="Calibri" panose="020F0502020204030204" pitchFamily="34" charset="0"/>
                <a:cs typeface="Calibri" panose="020F0502020204030204" pitchFamily="34" charset="0"/>
              </a:rPr>
              <a:t>Formation</a:t>
            </a:r>
            <a:br>
              <a:rPr lang="es-ES" sz="1200" i="1" dirty="0">
                <a:solidFill>
                  <a:schemeClr val="bg1"/>
                </a:solidFill>
                <a:ea typeface="Calibri" panose="020F0502020204030204" pitchFamily="34" charset="0"/>
                <a:cs typeface="Calibri" panose="020F0502020204030204" pitchFamily="34" charset="0"/>
              </a:rPr>
            </a:br>
            <a:r>
              <a:rPr lang="es-ES" sz="1200" i="1" dirty="0">
                <a:solidFill>
                  <a:schemeClr val="bg1"/>
                </a:solidFill>
                <a:ea typeface="Calibri" panose="020F0502020204030204" pitchFamily="34" charset="0"/>
                <a:cs typeface="Calibri" panose="020F0502020204030204" pitchFamily="34" charset="0"/>
              </a:rPr>
              <a:t>Continuación…</a:t>
            </a:r>
            <a:endParaRPr lang="es-ES" sz="2000" b="1" dirty="0">
              <a:ea typeface="Calibri" panose="020F0502020204030204" pitchFamily="34" charset="0"/>
              <a:cs typeface="Calibri" panose="020F0502020204030204" pitchFamily="34" charset="0"/>
            </a:endParaRPr>
          </a:p>
          <a:p>
            <a:pPr>
              <a:lnSpc>
                <a:spcPct val="150000"/>
              </a:lnSpc>
              <a:spcAft>
                <a:spcPts val="800"/>
              </a:spcAft>
            </a:pPr>
            <a:endParaRPr lang="es-ES" sz="2000" b="1" dirty="0">
              <a:effectLst/>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“La educación teológica, la formación y preparación pastoral siempre deben garantizar que ningún pastor o estudiante esté exento del proceso formativo en cual la intención es dirigir a otros " (p. 21).</a:t>
            </a:r>
          </a:p>
          <a:p>
            <a:pPr>
              <a:lnSpc>
                <a:spcPct val="107000"/>
              </a:lnSpc>
              <a:spcAft>
                <a:spcPts val="800"/>
              </a:spcAft>
            </a:pPr>
            <a:endPar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s-E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1298ABEA-3BF9-4347-864A-052748D21FF2}"/>
              </a:ext>
            </a:extLst>
          </p:cNvPr>
          <p:cNvPicPr>
            <a:picLocks noChangeAspect="1"/>
          </p:cNvPicPr>
          <p:nvPr/>
        </p:nvPicPr>
        <p:blipFill>
          <a:blip r:embed="rId3"/>
          <a:stretch>
            <a:fillRect/>
          </a:stretch>
        </p:blipFill>
        <p:spPr>
          <a:xfrm>
            <a:off x="9095847" y="6190851"/>
            <a:ext cx="3121423" cy="585267"/>
          </a:xfrm>
          <a:prstGeom prst="rect">
            <a:avLst/>
          </a:prstGeom>
        </p:spPr>
      </p:pic>
    </p:spTree>
    <p:extLst>
      <p:ext uri="{BB962C8B-B14F-4D97-AF65-F5344CB8AC3E}">
        <p14:creationId xmlns:p14="http://schemas.microsoft.com/office/powerpoint/2010/main" val="2419512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631220" y="629333"/>
            <a:ext cx="7803783" cy="5155322"/>
          </a:xfrm>
          <a:prstGeom prst="rect">
            <a:avLst/>
          </a:prstGeom>
          <a:noFill/>
        </p:spPr>
        <p:txBody>
          <a:bodyPr wrap="square" rtlCol="0">
            <a:spAutoFit/>
          </a:bodyPr>
          <a:lstStyle/>
          <a:p>
            <a:pPr algn="ctr">
              <a:lnSpc>
                <a:spcPct val="107000"/>
              </a:lnSpc>
              <a:spcAft>
                <a:spcPts val="800"/>
              </a:spcAft>
            </a:pPr>
            <a:r>
              <a:rPr lang="es-ES" sz="2400" b="1" dirty="0">
                <a:solidFill>
                  <a:schemeClr val="bg1"/>
                </a:solidFill>
                <a:latin typeface="Calibri" panose="020F0502020204030204" pitchFamily="34" charset="0"/>
                <a:ea typeface="Calibri" panose="020F0502020204030204" pitchFamily="34" charset="0"/>
                <a:cs typeface="Calibri" panose="020F0502020204030204" pitchFamily="34" charset="0"/>
              </a:rPr>
              <a:t>INSPIRACIÓN SOBRE LA MENTORÍA PARA LA FORMACIÓN</a:t>
            </a:r>
            <a:br>
              <a:rPr lang="es-ES" sz="2400" b="1"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es-ES" sz="2400" b="1" dirty="0">
                <a:solidFill>
                  <a:schemeClr val="bg1"/>
                </a:solidFill>
                <a:latin typeface="Calibri" panose="020F0502020204030204" pitchFamily="34" charset="0"/>
                <a:ea typeface="Calibri" panose="020F0502020204030204" pitchFamily="34" charset="0"/>
                <a:cs typeface="Calibri" panose="020F0502020204030204" pitchFamily="34" charset="0"/>
              </a:rPr>
              <a:t>PASTORAL</a:t>
            </a:r>
            <a:r>
              <a:rPr lang="es-ES" sz="2400" dirty="0">
                <a:solidFill>
                  <a:schemeClr val="bg1"/>
                </a:solidFill>
                <a:latin typeface="Calibri" panose="020F0502020204030204" pitchFamily="34" charset="0"/>
                <a:ea typeface="Calibri" panose="020F0502020204030204" pitchFamily="34" charset="0"/>
                <a:cs typeface="Calibri" panose="020F0502020204030204" pitchFamily="34" charset="0"/>
              </a:rPr>
              <a:t> </a:t>
            </a:r>
            <a:br>
              <a:rPr lang="es-ES" sz="2400"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es-ES" sz="1200" dirty="0">
                <a:solidFill>
                  <a:schemeClr val="bg1"/>
                </a:solidFill>
                <a:ea typeface="Calibri" panose="020F0502020204030204" pitchFamily="34" charset="0"/>
                <a:cs typeface="Calibri" panose="020F0502020204030204" pitchFamily="34" charset="0"/>
              </a:rPr>
              <a:t>Brian Williams (2005), </a:t>
            </a:r>
            <a:r>
              <a:rPr lang="es-ES" sz="1200" i="1" dirty="0" err="1">
                <a:solidFill>
                  <a:schemeClr val="bg1"/>
                </a:solidFill>
                <a:ea typeface="Calibri" panose="020F0502020204030204" pitchFamily="34" charset="0"/>
                <a:cs typeface="Calibri" panose="020F0502020204030204" pitchFamily="34" charset="0"/>
              </a:rPr>
              <a:t>The</a:t>
            </a:r>
            <a:r>
              <a:rPr lang="es-ES" sz="1200" i="1" dirty="0">
                <a:solidFill>
                  <a:schemeClr val="bg1"/>
                </a:solidFill>
                <a:ea typeface="Calibri" panose="020F0502020204030204" pitchFamily="34" charset="0"/>
                <a:cs typeface="Calibri" panose="020F0502020204030204" pitchFamily="34" charset="0"/>
              </a:rPr>
              <a:t> </a:t>
            </a:r>
            <a:r>
              <a:rPr lang="es-ES" sz="1200" i="1" dirty="0" err="1">
                <a:solidFill>
                  <a:schemeClr val="bg1"/>
                </a:solidFill>
                <a:ea typeface="Calibri" panose="020F0502020204030204" pitchFamily="34" charset="0"/>
                <a:cs typeface="Calibri" panose="020F0502020204030204" pitchFamily="34" charset="0"/>
              </a:rPr>
              <a:t>Potter’s</a:t>
            </a:r>
            <a:r>
              <a:rPr lang="es-ES" sz="1200" i="1" dirty="0">
                <a:solidFill>
                  <a:schemeClr val="bg1"/>
                </a:solidFill>
                <a:ea typeface="Calibri" panose="020F0502020204030204" pitchFamily="34" charset="0"/>
                <a:cs typeface="Calibri" panose="020F0502020204030204" pitchFamily="34" charset="0"/>
              </a:rPr>
              <a:t> </a:t>
            </a:r>
            <a:r>
              <a:rPr lang="es-ES" sz="1200" i="1" dirty="0" err="1">
                <a:solidFill>
                  <a:schemeClr val="bg1"/>
                </a:solidFill>
                <a:ea typeface="Calibri" panose="020F0502020204030204" pitchFamily="34" charset="0"/>
                <a:cs typeface="Calibri" panose="020F0502020204030204" pitchFamily="34" charset="0"/>
              </a:rPr>
              <a:t>Rib</a:t>
            </a:r>
            <a:r>
              <a:rPr lang="es-ES" sz="1200" i="1" dirty="0">
                <a:solidFill>
                  <a:schemeClr val="bg1"/>
                </a:solidFill>
                <a:ea typeface="Calibri" panose="020F0502020204030204" pitchFamily="34" charset="0"/>
                <a:cs typeface="Calibri" panose="020F0502020204030204" pitchFamily="34" charset="0"/>
              </a:rPr>
              <a:t>: </a:t>
            </a:r>
            <a:r>
              <a:rPr lang="es-ES" sz="1200" i="1" dirty="0" err="1">
                <a:solidFill>
                  <a:schemeClr val="bg1"/>
                </a:solidFill>
                <a:ea typeface="Calibri" panose="020F0502020204030204" pitchFamily="34" charset="0"/>
                <a:cs typeface="Calibri" panose="020F0502020204030204" pitchFamily="34" charset="0"/>
              </a:rPr>
              <a:t>Mentoring</a:t>
            </a:r>
            <a:r>
              <a:rPr lang="es-ES" sz="1200" i="1" dirty="0">
                <a:solidFill>
                  <a:schemeClr val="bg1"/>
                </a:solidFill>
                <a:ea typeface="Calibri" panose="020F0502020204030204" pitchFamily="34" charset="0"/>
                <a:cs typeface="Calibri" panose="020F0502020204030204" pitchFamily="34" charset="0"/>
              </a:rPr>
              <a:t> </a:t>
            </a:r>
            <a:r>
              <a:rPr lang="es-ES" sz="1200" i="1" dirty="0" err="1">
                <a:solidFill>
                  <a:schemeClr val="bg1"/>
                </a:solidFill>
                <a:ea typeface="Calibri" panose="020F0502020204030204" pitchFamily="34" charset="0"/>
                <a:cs typeface="Calibri" panose="020F0502020204030204" pitchFamily="34" charset="0"/>
              </a:rPr>
              <a:t>for</a:t>
            </a:r>
            <a:r>
              <a:rPr lang="es-ES" sz="1200" i="1" dirty="0">
                <a:solidFill>
                  <a:schemeClr val="bg1"/>
                </a:solidFill>
                <a:ea typeface="Calibri" panose="020F0502020204030204" pitchFamily="34" charset="0"/>
                <a:cs typeface="Calibri" panose="020F0502020204030204" pitchFamily="34" charset="0"/>
              </a:rPr>
              <a:t> Pastoral </a:t>
            </a:r>
            <a:r>
              <a:rPr lang="es-ES" sz="1200" i="1" dirty="0" err="1">
                <a:solidFill>
                  <a:schemeClr val="bg1"/>
                </a:solidFill>
                <a:ea typeface="Calibri" panose="020F0502020204030204" pitchFamily="34" charset="0"/>
                <a:cs typeface="Calibri" panose="020F0502020204030204" pitchFamily="34" charset="0"/>
              </a:rPr>
              <a:t>Formation</a:t>
            </a:r>
            <a:br>
              <a:rPr lang="es-ES" sz="1200" i="1" dirty="0">
                <a:solidFill>
                  <a:schemeClr val="bg1"/>
                </a:solidFill>
                <a:ea typeface="Calibri" panose="020F0502020204030204" pitchFamily="34" charset="0"/>
                <a:cs typeface="Calibri" panose="020F0502020204030204" pitchFamily="34" charset="0"/>
              </a:rPr>
            </a:br>
            <a:r>
              <a:rPr lang="es-ES" sz="1200" i="1" dirty="0">
                <a:solidFill>
                  <a:schemeClr val="bg1"/>
                </a:solidFill>
                <a:ea typeface="Calibri" panose="020F0502020204030204" pitchFamily="34" charset="0"/>
                <a:cs typeface="Calibri" panose="020F0502020204030204" pitchFamily="34" charset="0"/>
              </a:rPr>
              <a:t>Continuación…</a:t>
            </a:r>
            <a:endParaRPr lang="es-ES" sz="2000" b="1" dirty="0">
              <a:effectLst/>
              <a:ea typeface="Calibri" panose="020F0502020204030204" pitchFamily="34" charset="0"/>
              <a:cs typeface="Calibri" panose="020F0502020204030204" pitchFamily="34" charset="0"/>
            </a:endParaRPr>
          </a:p>
          <a:p>
            <a:pPr>
              <a:lnSpc>
                <a:spcPct val="150000"/>
              </a:lnSpc>
              <a:spcAft>
                <a:spcPts val="800"/>
              </a:spcAft>
            </a:pP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 menos que la visión del pastor sea clara ... y a menos que su orientación sea tomada desde el horizonte de la creación, la cruz y el Reino que vino y viene, él o ella corre el peligro de rodar como las olas del mar, sopladas y sacudidas por los vientos del ego, el prestigio y la aclamación ". ... “Una salvaguarda ... es aprender de los pastores que han navegado por estas aguas antes. ... Aunque cada uno de nosotros tiene que navegar por estas aguas, hacerlo sin un tutor es una locura " (p. 22).</a:t>
            </a:r>
            <a:endPar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s-E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1298ABEA-3BF9-4347-864A-052748D21FF2}"/>
              </a:ext>
            </a:extLst>
          </p:cNvPr>
          <p:cNvPicPr>
            <a:picLocks noChangeAspect="1"/>
          </p:cNvPicPr>
          <p:nvPr/>
        </p:nvPicPr>
        <p:blipFill>
          <a:blip r:embed="rId3"/>
          <a:stretch>
            <a:fillRect/>
          </a:stretch>
        </p:blipFill>
        <p:spPr>
          <a:xfrm>
            <a:off x="9095847" y="6190851"/>
            <a:ext cx="3121423" cy="585267"/>
          </a:xfrm>
          <a:prstGeom prst="rect">
            <a:avLst/>
          </a:prstGeom>
        </p:spPr>
      </p:pic>
    </p:spTree>
    <p:extLst>
      <p:ext uri="{BB962C8B-B14F-4D97-AF65-F5344CB8AC3E}">
        <p14:creationId xmlns:p14="http://schemas.microsoft.com/office/powerpoint/2010/main" val="687224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631220" y="629333"/>
            <a:ext cx="7803783" cy="5800049"/>
          </a:xfrm>
          <a:prstGeom prst="rect">
            <a:avLst/>
          </a:prstGeom>
          <a:noFill/>
        </p:spPr>
        <p:txBody>
          <a:bodyPr wrap="square" rtlCol="0">
            <a:spAutoFit/>
          </a:bodyPr>
          <a:lstStyle/>
          <a:p>
            <a:pPr lvl="0" algn="ctr">
              <a:lnSpc>
                <a:spcPct val="107000"/>
              </a:lnSpc>
              <a:spcAft>
                <a:spcPts val="800"/>
              </a:spcAft>
            </a:pPr>
            <a:r>
              <a:rPr lang="es-ES" sz="2400" b="1" dirty="0">
                <a:solidFill>
                  <a:prstClr val="white"/>
                </a:solidFill>
                <a:latin typeface="Calibri" panose="020F0502020204030204" pitchFamily="34" charset="0"/>
                <a:ea typeface="Calibri" panose="020F0502020204030204" pitchFamily="34" charset="0"/>
                <a:cs typeface="Calibri" panose="020F0502020204030204" pitchFamily="34" charset="0"/>
              </a:rPr>
              <a:t>INSPIRACIÓN SOBRE LA MENTORÍA PARA LA FORMACIÓN</a:t>
            </a:r>
            <a:br>
              <a:rPr lang="es-ES" sz="2400" b="1" dirty="0">
                <a:solidFill>
                  <a:prstClr val="white"/>
                </a:solidFill>
                <a:latin typeface="Calibri" panose="020F0502020204030204" pitchFamily="34" charset="0"/>
                <a:ea typeface="Calibri" panose="020F0502020204030204" pitchFamily="34" charset="0"/>
                <a:cs typeface="Calibri" panose="020F0502020204030204" pitchFamily="34" charset="0"/>
              </a:rPr>
            </a:br>
            <a:r>
              <a:rPr lang="es-ES" sz="2400" b="1" dirty="0">
                <a:solidFill>
                  <a:prstClr val="white"/>
                </a:solidFill>
                <a:latin typeface="Calibri" panose="020F0502020204030204" pitchFamily="34" charset="0"/>
                <a:ea typeface="Calibri" panose="020F0502020204030204" pitchFamily="34" charset="0"/>
                <a:cs typeface="Calibri" panose="020F0502020204030204" pitchFamily="34" charset="0"/>
              </a:rPr>
              <a:t>PASTORAL</a:t>
            </a:r>
            <a:r>
              <a:rPr lang="es-ES" sz="2400" dirty="0">
                <a:solidFill>
                  <a:prstClr val="white"/>
                </a:solidFill>
                <a:latin typeface="Calibri" panose="020F0502020204030204" pitchFamily="34" charset="0"/>
                <a:ea typeface="Calibri" panose="020F0502020204030204" pitchFamily="34" charset="0"/>
                <a:cs typeface="Calibri" panose="020F0502020204030204" pitchFamily="34" charset="0"/>
              </a:rPr>
              <a:t> </a:t>
            </a:r>
            <a:br>
              <a:rPr lang="es-ES" sz="2400" dirty="0">
                <a:solidFill>
                  <a:prstClr val="white"/>
                </a:solidFill>
                <a:latin typeface="Calibri" panose="020F0502020204030204" pitchFamily="34" charset="0"/>
                <a:ea typeface="Calibri" panose="020F0502020204030204" pitchFamily="34" charset="0"/>
                <a:cs typeface="Calibri" panose="020F0502020204030204" pitchFamily="34" charset="0"/>
              </a:rPr>
            </a:br>
            <a:r>
              <a:rPr lang="es-ES" sz="1200" dirty="0">
                <a:solidFill>
                  <a:prstClr val="white"/>
                </a:solidFill>
                <a:latin typeface="Times New Roman" panose="02020603050405020304" pitchFamily="18" charset="0"/>
                <a:ea typeface="Calibri" panose="020F0502020204030204" pitchFamily="34" charset="0"/>
                <a:cs typeface="Calibri" panose="020F0502020204030204" pitchFamily="34" charset="0"/>
              </a:rPr>
              <a:t>Brian Williams (2005),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The</a:t>
            </a: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Potter’s</a:t>
            </a: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Rib</a:t>
            </a: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Mentoring</a:t>
            </a: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for</a:t>
            </a: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 Pastoral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Formation</a:t>
            </a:r>
            <a:b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b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Continuación…</a:t>
            </a:r>
            <a:endParaRPr lang="es-ES" sz="2000" b="1"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es-ES" sz="2000" b="1"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Las Escrituras ofrecen una variedad de imágenes y metáforas que nos recuerdan que el ministerio es multifacético y requiere muchas formas de servicio. </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914400" indent="457200">
              <a:lnSpc>
                <a:spcPct val="107000"/>
              </a:lnSpc>
              <a:spcAft>
                <a:spcPts val="800"/>
              </a:spcAft>
            </a:pP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s-ES" sz="2000" b="1" dirty="0">
                <a:solidFill>
                  <a:srgbClr val="FFC000"/>
                </a:solidFill>
                <a:effectLst/>
                <a:latin typeface="Calibri" panose="020F0502020204030204" pitchFamily="34" charset="0"/>
                <a:ea typeface="Calibri" panose="020F0502020204030204" pitchFamily="34" charset="0"/>
                <a:cs typeface="Calibri" panose="020F0502020204030204" pitchFamily="34" charset="0"/>
              </a:rPr>
              <a:t>Los pastores son: </a:t>
            </a:r>
            <a:endParaRPr lang="en-US" sz="11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914400">
              <a:lnSpc>
                <a:spcPct val="107000"/>
              </a:lnSpc>
              <a:spcAft>
                <a:spcPts val="800"/>
              </a:spcAft>
            </a:pPr>
            <a:r>
              <a:rPr lang="es-ES" sz="2000" b="1" dirty="0">
                <a:effectLst/>
                <a:latin typeface="Calibri" panose="020F0502020204030204" pitchFamily="34" charset="0"/>
                <a:ea typeface="Calibri" panose="020F0502020204030204" pitchFamily="34" charset="0"/>
                <a:cs typeface="Calibri" panose="020F0502020204030204" pitchFamily="34" charset="0"/>
              </a:rPr>
              <a:t>	</a:t>
            </a:r>
            <a:r>
              <a:rPr lang="es-ES" sz="2000" b="1" dirty="0">
                <a:solidFill>
                  <a:srgbClr val="FFC000"/>
                </a:solidFill>
                <a:effectLst/>
                <a:latin typeface="Calibri" panose="020F0502020204030204" pitchFamily="34" charset="0"/>
                <a:ea typeface="Calibri" panose="020F0502020204030204" pitchFamily="34" charset="0"/>
                <a:cs typeface="Calibri" panose="020F0502020204030204" pitchFamily="34" charset="0"/>
              </a:rPr>
              <a:t>Esclavo</a:t>
            </a:r>
            <a:r>
              <a:rPr lang="es-ES" sz="2000" dirty="0">
                <a:solidFill>
                  <a:srgbClr val="FFC000"/>
                </a:solidFill>
                <a:effectLst/>
                <a:latin typeface="Calibri" panose="020F0502020204030204" pitchFamily="34" charset="0"/>
                <a:ea typeface="Calibri" panose="020F0502020204030204" pitchFamily="34" charset="0"/>
                <a:cs typeface="Calibri" panose="020F0502020204030204" pitchFamily="34" charset="0"/>
              </a:rPr>
              <a:t>s</a:t>
            </a: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de Cristo</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s-ES" sz="2000" b="1" dirty="0">
                <a:solidFill>
                  <a:srgbClr val="FFC000"/>
                </a:solidFill>
                <a:effectLst/>
                <a:latin typeface="Calibri" panose="020F0502020204030204" pitchFamily="34" charset="0"/>
                <a:ea typeface="Calibri" panose="020F0502020204030204" pitchFamily="34" charset="0"/>
                <a:cs typeface="Calibri" panose="020F0502020204030204" pitchFamily="34" charset="0"/>
              </a:rPr>
              <a:t>Siervos</a:t>
            </a: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del nuevo pacto</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s-ES" sz="2000" b="1" dirty="0">
                <a:solidFill>
                  <a:srgbClr val="FFC000"/>
                </a:solidFill>
                <a:effectLst/>
                <a:latin typeface="Calibri" panose="020F0502020204030204" pitchFamily="34" charset="0"/>
                <a:ea typeface="Calibri" panose="020F0502020204030204" pitchFamily="34" charset="0"/>
                <a:cs typeface="Calibri" panose="020F0502020204030204" pitchFamily="34" charset="0"/>
              </a:rPr>
              <a:t>Mayordomos</a:t>
            </a:r>
            <a:r>
              <a:rPr lang="es-ES" sz="2000" b="1" dirty="0">
                <a:effectLst/>
                <a:latin typeface="Calibri" panose="020F0502020204030204" pitchFamily="34" charset="0"/>
                <a:ea typeface="Calibri" panose="020F0502020204030204" pitchFamily="34" charset="0"/>
                <a:cs typeface="Calibri" panose="020F0502020204030204" pitchFamily="34" charset="0"/>
              </a:rPr>
              <a:t>  </a:t>
            </a: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del evangelio en nombre de Cristo </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s-ES" sz="2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s-ES" sz="2000" b="1" dirty="0">
                <a:solidFill>
                  <a:srgbClr val="FFC000"/>
                </a:solidFill>
                <a:effectLst/>
                <a:latin typeface="Calibri" panose="020F0502020204030204" pitchFamily="34" charset="0"/>
                <a:ea typeface="Calibri" panose="020F0502020204030204" pitchFamily="34" charset="0"/>
                <a:cs typeface="Calibri" panose="020F0502020204030204" pitchFamily="34" charset="0"/>
              </a:rPr>
              <a:t>Timoneles</a:t>
            </a:r>
            <a:r>
              <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que dirigen congregaciones.</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E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1298ABEA-3BF9-4347-864A-052748D21FF2}"/>
              </a:ext>
            </a:extLst>
          </p:cNvPr>
          <p:cNvPicPr>
            <a:picLocks noChangeAspect="1"/>
          </p:cNvPicPr>
          <p:nvPr/>
        </p:nvPicPr>
        <p:blipFill>
          <a:blip r:embed="rId3"/>
          <a:stretch>
            <a:fillRect/>
          </a:stretch>
        </p:blipFill>
        <p:spPr>
          <a:xfrm>
            <a:off x="9095847" y="6190851"/>
            <a:ext cx="3121423" cy="585267"/>
          </a:xfrm>
          <a:prstGeom prst="rect">
            <a:avLst/>
          </a:prstGeom>
        </p:spPr>
      </p:pic>
    </p:spTree>
    <p:extLst>
      <p:ext uri="{BB962C8B-B14F-4D97-AF65-F5344CB8AC3E}">
        <p14:creationId xmlns:p14="http://schemas.microsoft.com/office/powerpoint/2010/main" val="29964097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386395" y="647088"/>
            <a:ext cx="8573974" cy="5905591"/>
          </a:xfrm>
          <a:prstGeom prst="rect">
            <a:avLst/>
          </a:prstGeom>
          <a:noFill/>
        </p:spPr>
        <p:txBody>
          <a:bodyPr wrap="square" rtlCol="0">
            <a:spAutoFit/>
          </a:bodyPr>
          <a:lstStyle/>
          <a:p>
            <a:pPr lvl="0" algn="ctr">
              <a:lnSpc>
                <a:spcPct val="107000"/>
              </a:lnSpc>
              <a:spcAft>
                <a:spcPts val="800"/>
              </a:spcAft>
            </a:pPr>
            <a:r>
              <a:rPr lang="es-ES" sz="2400" b="1" dirty="0">
                <a:solidFill>
                  <a:prstClr val="white"/>
                </a:solidFill>
                <a:latin typeface="Calibri" panose="020F0502020204030204" pitchFamily="34" charset="0"/>
                <a:ea typeface="Calibri" panose="020F0502020204030204" pitchFamily="34" charset="0"/>
                <a:cs typeface="Calibri" panose="020F0502020204030204" pitchFamily="34" charset="0"/>
              </a:rPr>
              <a:t>INSPIRACIÓN SOBRE LA MENTORÍA PARA LA FORMACIÓN</a:t>
            </a:r>
            <a:br>
              <a:rPr lang="es-ES" sz="2400" b="1" dirty="0">
                <a:solidFill>
                  <a:prstClr val="white"/>
                </a:solidFill>
                <a:latin typeface="Calibri" panose="020F0502020204030204" pitchFamily="34" charset="0"/>
                <a:ea typeface="Calibri" panose="020F0502020204030204" pitchFamily="34" charset="0"/>
                <a:cs typeface="Calibri" panose="020F0502020204030204" pitchFamily="34" charset="0"/>
              </a:rPr>
            </a:br>
            <a:r>
              <a:rPr lang="es-ES" sz="2400" b="1" dirty="0">
                <a:solidFill>
                  <a:prstClr val="white"/>
                </a:solidFill>
                <a:latin typeface="Calibri" panose="020F0502020204030204" pitchFamily="34" charset="0"/>
                <a:ea typeface="Calibri" panose="020F0502020204030204" pitchFamily="34" charset="0"/>
                <a:cs typeface="Calibri" panose="020F0502020204030204" pitchFamily="34" charset="0"/>
              </a:rPr>
              <a:t>PASTORAL</a:t>
            </a:r>
            <a:r>
              <a:rPr lang="es-ES" sz="2400" dirty="0">
                <a:solidFill>
                  <a:prstClr val="white"/>
                </a:solidFill>
                <a:latin typeface="Calibri" panose="020F0502020204030204" pitchFamily="34" charset="0"/>
                <a:ea typeface="Calibri" panose="020F0502020204030204" pitchFamily="34" charset="0"/>
                <a:cs typeface="Calibri" panose="020F0502020204030204" pitchFamily="34" charset="0"/>
              </a:rPr>
              <a:t> </a:t>
            </a:r>
            <a:br>
              <a:rPr lang="es-ES" sz="2400" dirty="0">
                <a:solidFill>
                  <a:prstClr val="white"/>
                </a:solidFill>
                <a:latin typeface="Calibri" panose="020F0502020204030204" pitchFamily="34" charset="0"/>
                <a:ea typeface="Calibri" panose="020F0502020204030204" pitchFamily="34" charset="0"/>
                <a:cs typeface="Calibri" panose="020F0502020204030204" pitchFamily="34" charset="0"/>
              </a:rPr>
            </a:br>
            <a:r>
              <a:rPr lang="es-ES" sz="1200" dirty="0">
                <a:solidFill>
                  <a:prstClr val="white"/>
                </a:solidFill>
                <a:latin typeface="Times New Roman" panose="02020603050405020304" pitchFamily="18" charset="0"/>
                <a:ea typeface="Calibri" panose="020F0502020204030204" pitchFamily="34" charset="0"/>
                <a:cs typeface="Calibri" panose="020F0502020204030204" pitchFamily="34" charset="0"/>
              </a:rPr>
              <a:t>Brian Williams (2005),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The</a:t>
            </a: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Potter’s</a:t>
            </a: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Rib</a:t>
            </a: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Mentoring</a:t>
            </a: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for</a:t>
            </a: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 Pastoral </a:t>
            </a:r>
            <a:r>
              <a:rPr lang="es-ES" sz="1200" i="1" dirty="0" err="1">
                <a:solidFill>
                  <a:prstClr val="white"/>
                </a:solidFill>
                <a:latin typeface="Times New Roman" panose="02020603050405020304" pitchFamily="18" charset="0"/>
                <a:ea typeface="Calibri" panose="020F0502020204030204" pitchFamily="34" charset="0"/>
                <a:cs typeface="Calibri" panose="020F0502020204030204" pitchFamily="34" charset="0"/>
              </a:rPr>
              <a:t>Formation</a:t>
            </a:r>
            <a:b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br>
            <a:r>
              <a:rPr lang="es-ES" sz="1200" i="1" dirty="0">
                <a:solidFill>
                  <a:prstClr val="white"/>
                </a:solidFill>
                <a:latin typeface="Times New Roman" panose="02020603050405020304" pitchFamily="18" charset="0"/>
                <a:ea typeface="Calibri" panose="020F0502020204030204" pitchFamily="34" charset="0"/>
                <a:cs typeface="Calibri" panose="020F0502020204030204" pitchFamily="34" charset="0"/>
              </a:rPr>
              <a:t>Continuación…</a:t>
            </a:r>
            <a:endParaRPr lang="es-ES" sz="2000" b="1"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Las Escrituras ofrecen una variedad de imágenes y metáforas que nos recuerdan que el ministerio es multifacético, que requiere muchas formas de servicio.</a:t>
            </a:r>
          </a:p>
          <a:p>
            <a:pPr algn="ctr">
              <a:lnSpc>
                <a:spcPct val="107000"/>
              </a:lnSpc>
              <a:spcAft>
                <a:spcPts val="800"/>
              </a:spcAft>
            </a:pPr>
            <a:r>
              <a:rPr lang="es-ES" b="1" dirty="0">
                <a:solidFill>
                  <a:srgbClr val="FFC000"/>
                </a:solidFill>
                <a:effectLst/>
                <a:latin typeface="Calibri" panose="020F0502020204030204" pitchFamily="34" charset="0"/>
                <a:ea typeface="Calibri" panose="020F0502020204030204" pitchFamily="34" charset="0"/>
                <a:cs typeface="Calibri" panose="020F0502020204030204" pitchFamily="34" charset="0"/>
              </a:rPr>
              <a:t>Los pastores son</a:t>
            </a:r>
            <a:r>
              <a:rPr lang="es-ES" dirty="0">
                <a:solidFill>
                  <a:srgbClr val="FFC000"/>
                </a:solidFill>
                <a:effectLst/>
                <a:latin typeface="Calibri" panose="020F0502020204030204" pitchFamily="34" charset="0"/>
                <a:ea typeface="Calibri" panose="020F0502020204030204" pitchFamily="34" charset="0"/>
                <a:cs typeface="Calibri" panose="020F0502020204030204" pitchFamily="34" charset="0"/>
              </a:rPr>
              <a:t>:</a:t>
            </a:r>
          </a:p>
          <a:p>
            <a:pPr algn="ctr">
              <a:lnSpc>
                <a:spcPct val="107000"/>
              </a:lnSpc>
              <a:spcAft>
                <a:spcPts val="800"/>
              </a:spcAft>
            </a:pPr>
            <a:r>
              <a:rPr lang="es-ES" b="1" dirty="0">
                <a:latin typeface="Calibri" panose="020F0502020204030204" pitchFamily="34" charset="0"/>
                <a:ea typeface="Calibri" panose="020F0502020204030204" pitchFamily="34" charset="0"/>
                <a:cs typeface="Calibri" panose="020F0502020204030204" pitchFamily="34" charset="0"/>
              </a:rPr>
              <a:t>         </a:t>
            </a:r>
            <a:r>
              <a:rPr lang="es-ES" b="1" dirty="0">
                <a:solidFill>
                  <a:srgbClr val="FFC000"/>
                </a:solidFill>
                <a:effectLst/>
                <a:latin typeface="Calibri" panose="020F0502020204030204" pitchFamily="34" charset="0"/>
                <a:ea typeface="Calibri" panose="020F0502020204030204" pitchFamily="34" charset="0"/>
                <a:cs typeface="Calibri" panose="020F0502020204030204" pitchFamily="34" charset="0"/>
              </a:rPr>
              <a:t>Madres lactantes </a:t>
            </a:r>
            <a:r>
              <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rPr>
              <a:t>que cuidan con ternura a los niños para la espiritualidad</a:t>
            </a:r>
          </a:p>
          <a:p>
            <a:pPr algn="ctr">
              <a:lnSpc>
                <a:spcPct val="107000"/>
              </a:lnSpc>
              <a:spcAft>
                <a:spcPts val="800"/>
              </a:spcAft>
            </a:pPr>
            <a:r>
              <a:rPr lang="es-ES" b="1" dirty="0">
                <a:solidFill>
                  <a:srgbClr val="FFC000"/>
                </a:solidFill>
                <a:effectLst/>
                <a:latin typeface="Calibri" panose="020F0502020204030204" pitchFamily="34" charset="0"/>
                <a:ea typeface="Calibri" panose="020F0502020204030204" pitchFamily="34" charset="0"/>
                <a:cs typeface="Calibri" panose="020F0502020204030204" pitchFamily="34" charset="0"/>
              </a:rPr>
              <a:t>Médicos</a:t>
            </a:r>
            <a:r>
              <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que trabajan para curar a los espiritualmente enfermos.</a:t>
            </a:r>
          </a:p>
          <a:p>
            <a:pPr algn="ctr">
              <a:lnSpc>
                <a:spcPct val="107000"/>
              </a:lnSpc>
              <a:spcAft>
                <a:spcPts val="800"/>
              </a:spcAft>
            </a:pPr>
            <a:r>
              <a:rPr lang="es-ES" b="1" dirty="0">
                <a:effectLst/>
                <a:latin typeface="Calibri" panose="020F0502020204030204" pitchFamily="34" charset="0"/>
                <a:ea typeface="Calibri" panose="020F0502020204030204" pitchFamily="34" charset="0"/>
                <a:cs typeface="Calibri" panose="020F0502020204030204" pitchFamily="34" charset="0"/>
              </a:rPr>
              <a:t>               </a:t>
            </a:r>
            <a:r>
              <a:rPr lang="es-ES" b="1" dirty="0">
                <a:solidFill>
                  <a:srgbClr val="FFC000"/>
                </a:solidFill>
                <a:effectLst/>
                <a:latin typeface="Calibri" panose="020F0502020204030204" pitchFamily="34" charset="0"/>
                <a:ea typeface="Calibri" panose="020F0502020204030204" pitchFamily="34" charset="0"/>
                <a:cs typeface="Calibri" panose="020F0502020204030204" pitchFamily="34" charset="0"/>
              </a:rPr>
              <a:t>Agricultores</a:t>
            </a:r>
            <a:r>
              <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que trabajan para producir cultivos.</a:t>
            </a:r>
          </a:p>
          <a:p>
            <a:pPr algn="ctr">
              <a:lnSpc>
                <a:spcPct val="107000"/>
              </a:lnSpc>
              <a:spcAft>
                <a:spcPts val="800"/>
              </a:spcAft>
            </a:pPr>
            <a:r>
              <a:rPr lang="es-ES" b="1" dirty="0">
                <a:solidFill>
                  <a:srgbClr val="FFC000"/>
                </a:solidFill>
                <a:effectLst/>
                <a:latin typeface="Calibri" panose="020F0502020204030204" pitchFamily="34" charset="0"/>
                <a:ea typeface="Calibri" panose="020F0502020204030204" pitchFamily="34" charset="0"/>
                <a:cs typeface="Calibri" panose="020F0502020204030204" pitchFamily="34" charset="0"/>
              </a:rPr>
              <a:t>Constructores</a:t>
            </a:r>
            <a:r>
              <a:rPr lang="es-ES" b="1" dirty="0">
                <a:effectLst/>
                <a:latin typeface="Calibri" panose="020F0502020204030204" pitchFamily="34" charset="0"/>
                <a:ea typeface="Calibri" panose="020F0502020204030204" pitchFamily="34" charset="0"/>
                <a:cs typeface="Calibri" panose="020F0502020204030204" pitchFamily="34" charset="0"/>
              </a:rPr>
              <a:t> </a:t>
            </a:r>
            <a:r>
              <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rPr>
              <a:t>que dependen de una base sólida</a:t>
            </a:r>
          </a:p>
          <a:p>
            <a:pPr algn="ctr">
              <a:lnSpc>
                <a:spcPct val="107000"/>
              </a:lnSpc>
              <a:spcAft>
                <a:spcPts val="800"/>
              </a:spcAft>
            </a:pPr>
            <a:r>
              <a:rPr lang="es-ES" b="1" dirty="0">
                <a:effectLst/>
                <a:latin typeface="Calibri" panose="020F0502020204030204" pitchFamily="34" charset="0"/>
                <a:ea typeface="Calibri" panose="020F0502020204030204" pitchFamily="34" charset="0"/>
                <a:cs typeface="Calibri" panose="020F0502020204030204" pitchFamily="34" charset="0"/>
              </a:rPr>
              <a:t>      </a:t>
            </a:r>
            <a:r>
              <a:rPr lang="es-ES" b="1" dirty="0">
                <a:solidFill>
                  <a:srgbClr val="FFC000"/>
                </a:solidFill>
                <a:effectLst/>
                <a:latin typeface="Calibri" panose="020F0502020204030204" pitchFamily="34" charset="0"/>
                <a:ea typeface="Calibri" panose="020F0502020204030204" pitchFamily="34" charset="0"/>
                <a:cs typeface="Calibri" panose="020F0502020204030204" pitchFamily="34" charset="0"/>
              </a:rPr>
              <a:t>Jornaleros</a:t>
            </a:r>
            <a:r>
              <a:rPr lang="es-ES" b="1" dirty="0">
                <a:effectLst/>
                <a:latin typeface="Calibri" panose="020F0502020204030204" pitchFamily="34" charset="0"/>
                <a:ea typeface="Calibri" panose="020F0502020204030204" pitchFamily="34" charset="0"/>
                <a:cs typeface="Calibri" panose="020F0502020204030204" pitchFamily="34" charset="0"/>
              </a:rPr>
              <a:t> </a:t>
            </a:r>
            <a:r>
              <a:rPr lang="es-ES" dirty="0">
                <a:solidFill>
                  <a:schemeClr val="bg1"/>
                </a:solidFill>
                <a:effectLst/>
                <a:latin typeface="Calibri" panose="020F0502020204030204" pitchFamily="34" charset="0"/>
                <a:ea typeface="Calibri" panose="020F0502020204030204" pitchFamily="34" charset="0"/>
                <a:cs typeface="Calibri" panose="020F0502020204030204" pitchFamily="34" charset="0"/>
              </a:rPr>
              <a:t>que ejercen diligentemente su oficio</a:t>
            </a:r>
          </a:p>
          <a:p>
            <a:pPr>
              <a:lnSpc>
                <a:spcPct val="107000"/>
              </a:lnSpc>
              <a:spcAft>
                <a:spcPts val="800"/>
              </a:spcAft>
            </a:pPr>
            <a:endParaRPr lang="es-E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s-E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1298ABEA-3BF9-4347-864A-052748D21FF2}"/>
              </a:ext>
            </a:extLst>
          </p:cNvPr>
          <p:cNvPicPr>
            <a:picLocks noChangeAspect="1"/>
          </p:cNvPicPr>
          <p:nvPr/>
        </p:nvPicPr>
        <p:blipFill>
          <a:blip r:embed="rId3"/>
          <a:stretch>
            <a:fillRect/>
          </a:stretch>
        </p:blipFill>
        <p:spPr>
          <a:xfrm>
            <a:off x="9095847" y="6190851"/>
            <a:ext cx="3121423" cy="585267"/>
          </a:xfrm>
          <a:prstGeom prst="rect">
            <a:avLst/>
          </a:prstGeom>
        </p:spPr>
      </p:pic>
    </p:spTree>
    <p:extLst>
      <p:ext uri="{BB962C8B-B14F-4D97-AF65-F5344CB8AC3E}">
        <p14:creationId xmlns:p14="http://schemas.microsoft.com/office/powerpoint/2010/main" val="2501159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1298ABEA-3BF9-4347-864A-052748D21FF2}"/>
              </a:ext>
            </a:extLst>
          </p:cNvPr>
          <p:cNvPicPr>
            <a:picLocks noChangeAspect="1"/>
          </p:cNvPicPr>
          <p:nvPr/>
        </p:nvPicPr>
        <p:blipFill>
          <a:blip r:embed="rId3"/>
          <a:stretch>
            <a:fillRect/>
          </a:stretch>
        </p:blipFill>
        <p:spPr>
          <a:xfrm>
            <a:off x="9095847" y="6190851"/>
            <a:ext cx="3121423" cy="585267"/>
          </a:xfrm>
          <a:prstGeom prst="rect">
            <a:avLst/>
          </a:prstGeom>
        </p:spPr>
      </p:pic>
      <p:sp>
        <p:nvSpPr>
          <p:cNvPr id="10" name="TextBox 9">
            <a:extLst>
              <a:ext uri="{FF2B5EF4-FFF2-40B4-BE49-F238E27FC236}">
                <a16:creationId xmlns:a16="http://schemas.microsoft.com/office/drawing/2014/main" id="{29FDF09E-96F4-4309-9385-4B6D9D179D50}"/>
              </a:ext>
            </a:extLst>
          </p:cNvPr>
          <p:cNvSpPr txBox="1"/>
          <p:nvPr/>
        </p:nvSpPr>
        <p:spPr>
          <a:xfrm>
            <a:off x="556183" y="1763554"/>
            <a:ext cx="8323868" cy="2610843"/>
          </a:xfrm>
          <a:prstGeom prst="rect">
            <a:avLst/>
          </a:prstGeom>
          <a:noFill/>
        </p:spPr>
        <p:txBody>
          <a:bodyPr wrap="square">
            <a:spAutoFit/>
          </a:bodyPr>
          <a:lstStyle/>
          <a:p>
            <a:pPr>
              <a:lnSpc>
                <a:spcPct val="150000"/>
              </a:lnSpc>
            </a:pPr>
            <a:r>
              <a:rPr lang="en-US" sz="2800" dirty="0">
                <a:solidFill>
                  <a:schemeClr val="bg1"/>
                </a:solidFill>
              </a:rPr>
              <a:t>Si </a:t>
            </a:r>
            <a:r>
              <a:rPr lang="en-US" sz="2800" dirty="0" err="1">
                <a:solidFill>
                  <a:schemeClr val="bg1"/>
                </a:solidFill>
              </a:rPr>
              <a:t>tiene</a:t>
            </a:r>
            <a:r>
              <a:rPr lang="en-US" sz="2800" dirty="0">
                <a:solidFill>
                  <a:schemeClr val="bg1"/>
                </a:solidFill>
              </a:rPr>
              <a:t> </a:t>
            </a:r>
            <a:r>
              <a:rPr lang="en-US" sz="2800" dirty="0" err="1">
                <a:solidFill>
                  <a:schemeClr val="bg1"/>
                </a:solidFill>
              </a:rPr>
              <a:t>preguntas</a:t>
            </a:r>
            <a:r>
              <a:rPr lang="en-US" sz="2800" dirty="0">
                <a:solidFill>
                  <a:schemeClr val="bg1"/>
                </a:solidFill>
              </a:rPr>
              <a:t> </a:t>
            </a:r>
            <a:r>
              <a:rPr lang="en-US" sz="2800" dirty="0" err="1">
                <a:solidFill>
                  <a:schemeClr val="bg1"/>
                </a:solidFill>
              </a:rPr>
              <a:t>acerca</a:t>
            </a:r>
            <a:r>
              <a:rPr lang="en-US" sz="2800" dirty="0">
                <a:solidFill>
                  <a:schemeClr val="bg1"/>
                </a:solidFill>
              </a:rPr>
              <a:t> de la </a:t>
            </a:r>
            <a:r>
              <a:rPr lang="en-US" sz="2800" dirty="0" err="1">
                <a:solidFill>
                  <a:schemeClr val="bg1"/>
                </a:solidFill>
              </a:rPr>
              <a:t>experiencia</a:t>
            </a:r>
            <a:r>
              <a:rPr lang="en-US" sz="2800" dirty="0">
                <a:solidFill>
                  <a:schemeClr val="bg1"/>
                </a:solidFill>
              </a:rPr>
              <a:t> ministerial  </a:t>
            </a:r>
            <a:r>
              <a:rPr lang="en-US" sz="2800" dirty="0" err="1">
                <a:solidFill>
                  <a:schemeClr val="bg1"/>
                </a:solidFill>
              </a:rPr>
              <a:t>comunicarse</a:t>
            </a:r>
            <a:r>
              <a:rPr lang="en-US" sz="2800" dirty="0">
                <a:solidFill>
                  <a:schemeClr val="bg1"/>
                </a:solidFill>
              </a:rPr>
              <a:t> con el director del </a:t>
            </a:r>
            <a:r>
              <a:rPr lang="en-US" sz="2800" dirty="0" err="1">
                <a:solidFill>
                  <a:schemeClr val="bg1"/>
                </a:solidFill>
              </a:rPr>
              <a:t>programa</a:t>
            </a:r>
            <a:r>
              <a:rPr lang="en-US" sz="2800" dirty="0">
                <a:solidFill>
                  <a:schemeClr val="bg1"/>
                </a:solidFill>
              </a:rPr>
              <a:t>. </a:t>
            </a:r>
            <a:r>
              <a:rPr lang="en-US" sz="2800" dirty="0">
                <a:solidFill>
                  <a:schemeClr val="accent4">
                    <a:lumMod val="60000"/>
                    <a:lumOff val="40000"/>
                  </a:schemeClr>
                </a:solidFill>
                <a:hlinkClick r:id="rId4">
                  <a:extLst>
                    <a:ext uri="{A12FA001-AC4F-418D-AE19-62706E023703}">
                      <ahyp:hlinkClr xmlns:ahyp="http://schemas.microsoft.com/office/drawing/2018/hyperlinkcolor" val="tx"/>
                    </a:ext>
                  </a:extLst>
                </a:hlinkClick>
              </a:rPr>
              <a:t>ihm@andrews.edu</a:t>
            </a:r>
            <a:r>
              <a:rPr lang="en-US" sz="2800" dirty="0">
                <a:solidFill>
                  <a:schemeClr val="accent4">
                    <a:lumMod val="60000"/>
                    <a:lumOff val="40000"/>
                  </a:schemeClr>
                </a:solidFill>
              </a:rPr>
              <a:t> </a:t>
            </a:r>
          </a:p>
          <a:p>
            <a:pPr algn="ctr">
              <a:lnSpc>
                <a:spcPct val="150000"/>
              </a:lnSpc>
            </a:pPr>
            <a:r>
              <a:rPr lang="en-US" sz="2800" dirty="0">
                <a:solidFill>
                  <a:schemeClr val="bg1"/>
                </a:solidFill>
              </a:rPr>
              <a:t>¡Gracias por </a:t>
            </a:r>
            <a:r>
              <a:rPr lang="en-US" sz="2800" dirty="0" err="1">
                <a:solidFill>
                  <a:schemeClr val="bg1"/>
                </a:solidFill>
              </a:rPr>
              <a:t>su</a:t>
            </a:r>
            <a:r>
              <a:rPr lang="en-US" sz="2800" dirty="0">
                <a:solidFill>
                  <a:schemeClr val="bg1"/>
                </a:solidFill>
              </a:rPr>
              <a:t> </a:t>
            </a:r>
            <a:r>
              <a:rPr lang="en-US" sz="2800" dirty="0" err="1">
                <a:solidFill>
                  <a:schemeClr val="bg1"/>
                </a:solidFill>
              </a:rPr>
              <a:t>colaboración</a:t>
            </a:r>
            <a:r>
              <a:rPr lang="en-US" sz="2800" dirty="0">
                <a:solidFill>
                  <a:schemeClr val="bg1"/>
                </a:solidFill>
              </a:rPr>
              <a:t>!.</a:t>
            </a:r>
            <a:endParaRPr lang="en-US" sz="2800" dirty="0">
              <a:solidFill>
                <a:schemeClr val="accent4">
                  <a:lumMod val="60000"/>
                  <a:lumOff val="40000"/>
                </a:schemeClr>
              </a:solidFill>
            </a:endParaRPr>
          </a:p>
        </p:txBody>
      </p:sp>
    </p:spTree>
    <p:extLst>
      <p:ext uri="{BB962C8B-B14F-4D97-AF65-F5344CB8AC3E}">
        <p14:creationId xmlns:p14="http://schemas.microsoft.com/office/powerpoint/2010/main" val="243897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481236" y="1367599"/>
            <a:ext cx="7773531" cy="5122941"/>
          </a:xfrm>
          <a:prstGeom prst="rect">
            <a:avLst/>
          </a:prstGeom>
          <a:noFill/>
        </p:spPr>
        <p:txBody>
          <a:bodyPr wrap="square" rtlCol="0">
            <a:spAutoFit/>
          </a:bodyPr>
          <a:lstStyle/>
          <a:p>
            <a:pPr algn="ctr">
              <a:lnSpc>
                <a:spcPct val="150000"/>
              </a:lnSpc>
            </a:pPr>
            <a:r>
              <a:rPr lang="es-ES" sz="2000" dirty="0">
                <a:solidFill>
                  <a:schemeClr val="bg1"/>
                </a:solidFill>
                <a:latin typeface="+mj-lt"/>
              </a:rPr>
              <a:t>INFORMACIÓN ACERCA DEL MAPM</a:t>
            </a:r>
            <a:endParaRPr lang="es-ES" sz="2800" dirty="0">
              <a:solidFill>
                <a:schemeClr val="bg1"/>
              </a:solidFill>
            </a:endParaRPr>
          </a:p>
          <a:p>
            <a:pPr>
              <a:lnSpc>
                <a:spcPct val="150000"/>
              </a:lnSpc>
            </a:pPr>
            <a:endParaRPr lang="es-ES" sz="2000" dirty="0">
              <a:solidFill>
                <a:schemeClr val="bg1"/>
              </a:solidFill>
            </a:endParaRPr>
          </a:p>
          <a:p>
            <a:pPr>
              <a:lnSpc>
                <a:spcPct val="150000"/>
              </a:lnSpc>
            </a:pPr>
            <a:r>
              <a:rPr lang="es-ES" sz="2000" dirty="0">
                <a:solidFill>
                  <a:schemeClr val="bg1"/>
                </a:solidFill>
              </a:rPr>
              <a:t>El MAPM ofrecido por el Seminario Teológico de la Iglesia </a:t>
            </a:r>
            <a:r>
              <a:rPr lang="es-ES" sz="2000" dirty="0" err="1">
                <a:solidFill>
                  <a:schemeClr val="bg1"/>
                </a:solidFill>
              </a:rPr>
              <a:t>Adventnista</a:t>
            </a:r>
            <a:r>
              <a:rPr lang="es-ES" sz="2000" dirty="0">
                <a:solidFill>
                  <a:schemeClr val="bg1"/>
                </a:solidFill>
              </a:rPr>
              <a:t> Séptimo Día—en Andrews </a:t>
            </a:r>
            <a:r>
              <a:rPr lang="es-ES" sz="2000" dirty="0" err="1">
                <a:solidFill>
                  <a:schemeClr val="bg1"/>
                </a:solidFill>
              </a:rPr>
              <a:t>University</a:t>
            </a:r>
            <a:r>
              <a:rPr lang="es-ES" sz="2000" dirty="0">
                <a:solidFill>
                  <a:schemeClr val="bg1"/>
                </a:solidFill>
              </a:rPr>
              <a:t>—requiere 48 créditos semestrales y se ofrece tanto en inglés como en español. Para ingresar al programa, los estudiantes necesitan:</a:t>
            </a:r>
          </a:p>
          <a:p>
            <a:pPr marL="342900" indent="-342900">
              <a:lnSpc>
                <a:spcPct val="150000"/>
              </a:lnSpc>
              <a:buFont typeface="Arial" panose="020B0604020202020204" pitchFamily="34" charset="0"/>
              <a:buChar char="•"/>
            </a:pPr>
            <a:r>
              <a:rPr lang="es-ES" sz="2000" dirty="0">
                <a:solidFill>
                  <a:schemeClr val="bg1"/>
                </a:solidFill>
              </a:rPr>
              <a:t>Un mínimo de 5 años de experiencia pastoral </a:t>
            </a:r>
          </a:p>
          <a:p>
            <a:pPr marL="342900" indent="-342900">
              <a:lnSpc>
                <a:spcPct val="150000"/>
              </a:lnSpc>
              <a:buFont typeface="Arial" panose="020B0604020202020204" pitchFamily="34" charset="0"/>
              <a:buChar char="•"/>
            </a:pPr>
            <a:r>
              <a:rPr lang="es-ES" sz="2000" dirty="0">
                <a:solidFill>
                  <a:schemeClr val="bg1"/>
                </a:solidFill>
              </a:rPr>
              <a:t>Por lo menos 35 años de edad</a:t>
            </a:r>
          </a:p>
          <a:p>
            <a:pPr marL="342900" indent="-342900">
              <a:lnSpc>
                <a:spcPct val="150000"/>
              </a:lnSpc>
              <a:buFont typeface="Arial" panose="020B0604020202020204" pitchFamily="34" charset="0"/>
              <a:buChar char="•"/>
            </a:pPr>
            <a:r>
              <a:rPr lang="es-ES" sz="2000" dirty="0">
                <a:solidFill>
                  <a:schemeClr val="bg1"/>
                </a:solidFill>
              </a:rPr>
              <a:t>Una licenciatura de una escuela acreditada</a:t>
            </a:r>
          </a:p>
          <a:p>
            <a:pPr marL="342900" indent="-342900">
              <a:lnSpc>
                <a:spcPct val="150000"/>
              </a:lnSpc>
              <a:buFont typeface="Arial" panose="020B0604020202020204" pitchFamily="34" charset="0"/>
              <a:buChar char="•"/>
            </a:pPr>
            <a:r>
              <a:rPr lang="es-ES" sz="2000" dirty="0">
                <a:solidFill>
                  <a:schemeClr val="bg1"/>
                </a:solidFill>
              </a:rPr>
              <a:t>Un año de tutoría con un tutor capacitado, seleccionado por el alumno</a:t>
            </a:r>
          </a:p>
        </p:txBody>
      </p:sp>
      <p:pic>
        <p:nvPicPr>
          <p:cNvPr id="4" name="Picture 3">
            <a:extLst>
              <a:ext uri="{FF2B5EF4-FFF2-40B4-BE49-F238E27FC236}">
                <a16:creationId xmlns:a16="http://schemas.microsoft.com/office/drawing/2014/main" id="{189D1B6E-0E1F-41B5-91B5-A658E77BF755}"/>
              </a:ext>
            </a:extLst>
          </p:cNvPr>
          <p:cNvPicPr>
            <a:picLocks noChangeAspect="1"/>
          </p:cNvPicPr>
          <p:nvPr/>
        </p:nvPicPr>
        <p:blipFill>
          <a:blip r:embed="rId2"/>
          <a:stretch>
            <a:fillRect/>
          </a:stretch>
        </p:blipFill>
        <p:spPr>
          <a:xfrm>
            <a:off x="9142331" y="181120"/>
            <a:ext cx="2975106" cy="2969009"/>
          </a:xfrm>
          <a:prstGeom prst="rect">
            <a:avLst/>
          </a:prstGeom>
        </p:spPr>
      </p:pic>
      <p:pic>
        <p:nvPicPr>
          <p:cNvPr id="2" name="Picture 1">
            <a:extLst>
              <a:ext uri="{FF2B5EF4-FFF2-40B4-BE49-F238E27FC236}">
                <a16:creationId xmlns:a16="http://schemas.microsoft.com/office/drawing/2014/main" id="{B7144242-91A6-4117-BD12-A6A3EDFED48D}"/>
              </a:ext>
            </a:extLst>
          </p:cNvPr>
          <p:cNvPicPr>
            <a:picLocks noChangeAspect="1"/>
          </p:cNvPicPr>
          <p:nvPr/>
        </p:nvPicPr>
        <p:blipFill>
          <a:blip r:embed="rId3"/>
          <a:stretch>
            <a:fillRect/>
          </a:stretch>
        </p:blipFill>
        <p:spPr>
          <a:xfrm>
            <a:off x="9068535" y="6213541"/>
            <a:ext cx="3121423" cy="585267"/>
          </a:xfrm>
          <a:prstGeom prst="rect">
            <a:avLst/>
          </a:prstGeom>
        </p:spPr>
      </p:pic>
    </p:spTree>
    <p:extLst>
      <p:ext uri="{BB962C8B-B14F-4D97-AF65-F5344CB8AC3E}">
        <p14:creationId xmlns:p14="http://schemas.microsoft.com/office/powerpoint/2010/main" val="2550365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518943" y="1329194"/>
            <a:ext cx="7773531" cy="4199611"/>
          </a:xfrm>
          <a:prstGeom prst="rect">
            <a:avLst/>
          </a:prstGeom>
          <a:noFill/>
        </p:spPr>
        <p:txBody>
          <a:bodyPr wrap="square" rtlCol="0">
            <a:spAutoFit/>
          </a:bodyPr>
          <a:lstStyle/>
          <a:p>
            <a:pPr algn="ctr">
              <a:lnSpc>
                <a:spcPct val="150000"/>
              </a:lnSpc>
            </a:pPr>
            <a:r>
              <a:rPr lang="es-ES" sz="2000" dirty="0">
                <a:solidFill>
                  <a:schemeClr val="bg1"/>
                </a:solidFill>
                <a:latin typeface="+mj-lt"/>
              </a:rPr>
              <a:t>MÓDULOS DE ENSEÑANZA</a:t>
            </a:r>
          </a:p>
          <a:p>
            <a:pPr>
              <a:lnSpc>
                <a:spcPct val="150000"/>
              </a:lnSpc>
            </a:pPr>
            <a:endParaRPr lang="es-ES" sz="2000" dirty="0">
              <a:solidFill>
                <a:schemeClr val="bg1"/>
              </a:solidFill>
              <a:latin typeface="+mj-lt"/>
            </a:endParaRPr>
          </a:p>
          <a:p>
            <a:pPr>
              <a:lnSpc>
                <a:spcPct val="150000"/>
              </a:lnSpc>
            </a:pPr>
            <a:r>
              <a:rPr lang="es-ES" sz="2000" dirty="0">
                <a:solidFill>
                  <a:schemeClr val="bg1"/>
                </a:solidFill>
                <a:latin typeface="+mj-lt"/>
              </a:rPr>
              <a:t>Los cursos de 3 créditos semestrales se ofrecen en módulos de enseñanza de una semana, en los que el alumno invierte 45 horas en contacto con el profesor y 90 horas adicionales en lecturas y otros requisitos académicos—135 horas total. Actualmente, el programa de ofrece en siete centros de estudio en los que se ofrecen 4 clases por año—Michigan, California, Oklahoma, Florida, Maine, </a:t>
            </a:r>
            <a:r>
              <a:rPr lang="es-ES" sz="2000" dirty="0" err="1">
                <a:solidFill>
                  <a:schemeClr val="bg1"/>
                </a:solidFill>
                <a:latin typeface="+mj-lt"/>
              </a:rPr>
              <a:t>Oregon</a:t>
            </a:r>
            <a:r>
              <a:rPr lang="es-ES" sz="2000" dirty="0">
                <a:solidFill>
                  <a:schemeClr val="bg1"/>
                </a:solidFill>
                <a:latin typeface="+mj-lt"/>
              </a:rPr>
              <a:t> y Maryland. Dirección de los sitios de enseñanza: (</a:t>
            </a:r>
            <a:r>
              <a:rPr lang="es-ES" sz="2000" dirty="0">
                <a:solidFill>
                  <a:schemeClr val="accent4">
                    <a:lumMod val="60000"/>
                    <a:lumOff val="40000"/>
                  </a:schemeClr>
                </a:solidFill>
                <a:latin typeface="+mj-lt"/>
                <a:hlinkClick r:id="rId2">
                  <a:extLst>
                    <a:ext uri="{A12FA001-AC4F-418D-AE19-62706E023703}">
                      <ahyp:hlinkClr xmlns:ahyp="http://schemas.microsoft.com/office/drawing/2018/hyperlinkcolor" val="tx"/>
                    </a:ext>
                  </a:extLst>
                </a:hlinkClick>
              </a:rPr>
              <a:t>sitios de enseñanza</a:t>
            </a:r>
            <a:r>
              <a:rPr lang="es-ES" sz="2000" dirty="0">
                <a:solidFill>
                  <a:schemeClr val="bg1"/>
                </a:solidFill>
                <a:latin typeface="+mj-lt"/>
              </a:rPr>
              <a:t>)</a:t>
            </a:r>
          </a:p>
        </p:txBody>
      </p:sp>
      <p:pic>
        <p:nvPicPr>
          <p:cNvPr id="2" name="Picture 1">
            <a:extLst>
              <a:ext uri="{FF2B5EF4-FFF2-40B4-BE49-F238E27FC236}">
                <a16:creationId xmlns:a16="http://schemas.microsoft.com/office/drawing/2014/main" id="{A27002BE-7280-4BEE-BC75-C4C4CC3E7EB7}"/>
              </a:ext>
            </a:extLst>
          </p:cNvPr>
          <p:cNvPicPr>
            <a:picLocks noChangeAspect="1"/>
          </p:cNvPicPr>
          <p:nvPr/>
        </p:nvPicPr>
        <p:blipFill>
          <a:blip r:embed="rId3"/>
          <a:stretch>
            <a:fillRect/>
          </a:stretch>
        </p:blipFill>
        <p:spPr>
          <a:xfrm>
            <a:off x="9142331" y="123954"/>
            <a:ext cx="2975106" cy="2969009"/>
          </a:xfrm>
          <a:prstGeom prst="rect">
            <a:avLst/>
          </a:prstGeom>
        </p:spPr>
      </p:pic>
      <p:pic>
        <p:nvPicPr>
          <p:cNvPr id="3" name="Picture 2">
            <a:extLst>
              <a:ext uri="{FF2B5EF4-FFF2-40B4-BE49-F238E27FC236}">
                <a16:creationId xmlns:a16="http://schemas.microsoft.com/office/drawing/2014/main" id="{884BEF39-ED58-446A-ACD5-FF33DD73F9FA}"/>
              </a:ext>
            </a:extLst>
          </p:cNvPr>
          <p:cNvPicPr>
            <a:picLocks noChangeAspect="1"/>
          </p:cNvPicPr>
          <p:nvPr/>
        </p:nvPicPr>
        <p:blipFill>
          <a:blip r:embed="rId4"/>
          <a:stretch>
            <a:fillRect/>
          </a:stretch>
        </p:blipFill>
        <p:spPr>
          <a:xfrm>
            <a:off x="9068535" y="6192553"/>
            <a:ext cx="3121423" cy="585267"/>
          </a:xfrm>
          <a:prstGeom prst="rect">
            <a:avLst/>
          </a:prstGeom>
        </p:spPr>
      </p:pic>
    </p:spTree>
    <p:extLst>
      <p:ext uri="{BB962C8B-B14F-4D97-AF65-F5344CB8AC3E}">
        <p14:creationId xmlns:p14="http://schemas.microsoft.com/office/powerpoint/2010/main" val="2788524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934241" y="2047107"/>
            <a:ext cx="7773531" cy="3460947"/>
          </a:xfrm>
          <a:prstGeom prst="rect">
            <a:avLst/>
          </a:prstGeom>
          <a:noFill/>
        </p:spPr>
        <p:txBody>
          <a:bodyPr wrap="square" rtlCol="0">
            <a:spAutoFit/>
          </a:bodyPr>
          <a:lstStyle/>
          <a:p>
            <a:pPr algn="ctr">
              <a:lnSpc>
                <a:spcPct val="150000"/>
              </a:lnSpc>
            </a:pPr>
            <a:r>
              <a:rPr lang="es-ES" sz="2800" dirty="0">
                <a:solidFill>
                  <a:schemeClr val="bg1"/>
                </a:solidFill>
                <a:latin typeface="+mj-lt"/>
              </a:rPr>
              <a:t>DURACIÓN DEL PROGRAMA</a:t>
            </a:r>
            <a:endParaRPr lang="es-ES" sz="2000" dirty="0">
              <a:solidFill>
                <a:schemeClr val="bg1"/>
              </a:solidFill>
              <a:latin typeface="+mj-lt"/>
            </a:endParaRPr>
          </a:p>
          <a:p>
            <a:pPr>
              <a:lnSpc>
                <a:spcPct val="150000"/>
              </a:lnSpc>
            </a:pPr>
            <a:r>
              <a:rPr lang="es-ES" sz="2000" dirty="0">
                <a:solidFill>
                  <a:schemeClr val="bg1"/>
                </a:solidFill>
                <a:latin typeface="+mj-lt"/>
              </a:rPr>
              <a:t>      </a:t>
            </a:r>
          </a:p>
          <a:p>
            <a:pPr>
              <a:lnSpc>
                <a:spcPct val="150000"/>
              </a:lnSpc>
            </a:pPr>
            <a:r>
              <a:rPr lang="es-ES" sz="2000" dirty="0">
                <a:solidFill>
                  <a:schemeClr val="bg1"/>
                </a:solidFill>
                <a:latin typeface="+mj-lt"/>
              </a:rPr>
              <a:t>Cada alumno puede completar el MAPM en </a:t>
            </a:r>
            <a:r>
              <a:rPr lang="es-ES" sz="2000" b="1" i="1" dirty="0">
                <a:solidFill>
                  <a:schemeClr val="bg1"/>
                </a:solidFill>
                <a:latin typeface="+mj-lt"/>
              </a:rPr>
              <a:t>cuatro años</a:t>
            </a:r>
            <a:r>
              <a:rPr lang="es-ES" sz="2000" dirty="0">
                <a:solidFill>
                  <a:schemeClr val="bg1"/>
                </a:solidFill>
                <a:latin typeface="+mj-lt"/>
              </a:rPr>
              <a:t>, llevando las cuatro clases que se ofrecen en el sitio más cercano a su residencia. Si lleva menos cursos, le llevará más tiempo y tendrá que viajar a otros sitios para completar toda las clases requeridas por el MAPM.</a:t>
            </a:r>
          </a:p>
          <a:p>
            <a:pPr>
              <a:lnSpc>
                <a:spcPct val="150000"/>
              </a:lnSpc>
            </a:pPr>
            <a:endParaRPr lang="es-ES" sz="2000" dirty="0">
              <a:solidFill>
                <a:schemeClr val="bg1"/>
              </a:solidFill>
              <a:latin typeface="+mj-lt"/>
            </a:endParaRPr>
          </a:p>
        </p:txBody>
      </p:sp>
      <p:pic>
        <p:nvPicPr>
          <p:cNvPr id="2" name="Picture 1">
            <a:extLst>
              <a:ext uri="{FF2B5EF4-FFF2-40B4-BE49-F238E27FC236}">
                <a16:creationId xmlns:a16="http://schemas.microsoft.com/office/drawing/2014/main" id="{2D46B8DB-5F4C-4DEC-B5B4-59AB6529E2B8}"/>
              </a:ext>
            </a:extLst>
          </p:cNvPr>
          <p:cNvPicPr>
            <a:picLocks noChangeAspect="1"/>
          </p:cNvPicPr>
          <p:nvPr/>
        </p:nvPicPr>
        <p:blipFill>
          <a:blip r:embed="rId2"/>
          <a:stretch>
            <a:fillRect/>
          </a:stretch>
        </p:blipFill>
        <p:spPr>
          <a:xfrm>
            <a:off x="9142331" y="129626"/>
            <a:ext cx="2975106" cy="2969009"/>
          </a:xfrm>
          <a:prstGeom prst="rect">
            <a:avLst/>
          </a:prstGeom>
        </p:spPr>
      </p:pic>
      <p:pic>
        <p:nvPicPr>
          <p:cNvPr id="3" name="Picture 2">
            <a:extLst>
              <a:ext uri="{FF2B5EF4-FFF2-40B4-BE49-F238E27FC236}">
                <a16:creationId xmlns:a16="http://schemas.microsoft.com/office/drawing/2014/main" id="{20D03D6B-B198-4AC5-99E4-68DC2537D263}"/>
              </a:ext>
            </a:extLst>
          </p:cNvPr>
          <p:cNvPicPr>
            <a:picLocks noChangeAspect="1"/>
          </p:cNvPicPr>
          <p:nvPr/>
        </p:nvPicPr>
        <p:blipFill>
          <a:blip r:embed="rId3"/>
          <a:stretch>
            <a:fillRect/>
          </a:stretch>
        </p:blipFill>
        <p:spPr>
          <a:xfrm>
            <a:off x="9070577" y="6143107"/>
            <a:ext cx="3121423" cy="585267"/>
          </a:xfrm>
          <a:prstGeom prst="rect">
            <a:avLst/>
          </a:prstGeom>
        </p:spPr>
      </p:pic>
    </p:spTree>
    <p:extLst>
      <p:ext uri="{BB962C8B-B14F-4D97-AF65-F5344CB8AC3E}">
        <p14:creationId xmlns:p14="http://schemas.microsoft.com/office/powerpoint/2010/main" val="2682858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934241" y="1225299"/>
            <a:ext cx="7773531" cy="2610843"/>
          </a:xfrm>
          <a:prstGeom prst="rect">
            <a:avLst/>
          </a:prstGeom>
          <a:noFill/>
        </p:spPr>
        <p:txBody>
          <a:bodyPr wrap="square" rtlCol="0">
            <a:spAutoFit/>
          </a:bodyPr>
          <a:lstStyle/>
          <a:p>
            <a:pPr algn="ctr">
              <a:lnSpc>
                <a:spcPct val="150000"/>
              </a:lnSpc>
            </a:pPr>
            <a:r>
              <a:rPr lang="es-ES" sz="2800" dirty="0">
                <a:solidFill>
                  <a:schemeClr val="bg1"/>
                </a:solidFill>
                <a:latin typeface="+mj-lt"/>
              </a:rPr>
              <a:t>DURACIÓN DE LA TUTORÍA</a:t>
            </a:r>
          </a:p>
          <a:p>
            <a:pPr>
              <a:lnSpc>
                <a:spcPct val="150000"/>
              </a:lnSpc>
            </a:pPr>
            <a:r>
              <a:rPr lang="es-ES" sz="2800" dirty="0">
                <a:solidFill>
                  <a:schemeClr val="bg1"/>
                </a:solidFill>
                <a:latin typeface="+mj-lt"/>
              </a:rPr>
              <a:t>La tutoría requerida por el MAMP es de un año; sin embargo, la relación de tutoría puede continuar mientras ambas partes decidan continuarla</a:t>
            </a: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9" name="Picture 8">
            <a:extLst>
              <a:ext uri="{FF2B5EF4-FFF2-40B4-BE49-F238E27FC236}">
                <a16:creationId xmlns:a16="http://schemas.microsoft.com/office/drawing/2014/main" id="{C6AA61CF-2773-4A8B-8E8E-5EA41C7B6B25}"/>
              </a:ext>
            </a:extLst>
          </p:cNvPr>
          <p:cNvPicPr>
            <a:picLocks noChangeAspect="1"/>
          </p:cNvPicPr>
          <p:nvPr/>
        </p:nvPicPr>
        <p:blipFill>
          <a:blip r:embed="rId3"/>
          <a:stretch>
            <a:fillRect/>
          </a:stretch>
        </p:blipFill>
        <p:spPr>
          <a:xfrm>
            <a:off x="9068535" y="6196518"/>
            <a:ext cx="3122699" cy="583110"/>
          </a:xfrm>
          <a:prstGeom prst="rect">
            <a:avLst/>
          </a:prstGeom>
        </p:spPr>
      </p:pic>
    </p:spTree>
    <p:extLst>
      <p:ext uri="{BB962C8B-B14F-4D97-AF65-F5344CB8AC3E}">
        <p14:creationId xmlns:p14="http://schemas.microsoft.com/office/powerpoint/2010/main" val="2272643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596890" y="1178076"/>
            <a:ext cx="8524228" cy="3378232"/>
          </a:xfrm>
          <a:prstGeom prst="rect">
            <a:avLst/>
          </a:prstGeom>
          <a:noFill/>
        </p:spPr>
        <p:txBody>
          <a:bodyPr wrap="square" rtlCol="0">
            <a:spAutoFit/>
          </a:bodyPr>
          <a:lstStyle/>
          <a:p>
            <a:pPr algn="ctr">
              <a:lnSpc>
                <a:spcPct val="107000"/>
              </a:lnSpc>
              <a:spcAft>
                <a:spcPts val="800"/>
              </a:spcAft>
            </a:pPr>
            <a:r>
              <a:rPr lang="es-CO" sz="28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¿POR QUÉ LA MENTORÍA ES PARTE DEL PROGRAMA?</a:t>
            </a:r>
            <a:endParaRPr lang="es-CO" sz="20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CO" sz="20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Los humanos somos seres sociables</a:t>
            </a:r>
            <a:r>
              <a:rPr lang="es-CO" sz="2000" dirty="0">
                <a:solidFill>
                  <a:schemeClr val="accent4">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 que a</a:t>
            </a:r>
            <a:r>
              <a:rPr lang="es-CO" sz="20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prendemos y crecemos relacionándonos</a:t>
            </a:r>
            <a:r>
              <a:rPr lang="en-US" sz="2000" dirty="0">
                <a:solidFill>
                  <a:schemeClr val="accent4">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 </a:t>
            </a:r>
            <a:r>
              <a:rPr lang="es-CO" sz="20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con otros. La Biblia presenta ejemplos de tutoría: Jesús </a:t>
            </a:r>
            <a:r>
              <a:rPr lang="es-CO" sz="2000" dirty="0">
                <a:solidFill>
                  <a:schemeClr val="accent4">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usó </a:t>
            </a:r>
            <a:r>
              <a:rPr lang="es-CO" sz="20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la tutoría para preparar</a:t>
            </a:r>
            <a:r>
              <a:rPr lang="en-US" sz="2000" dirty="0">
                <a:solidFill>
                  <a:schemeClr val="accent4">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 </a:t>
            </a:r>
            <a:r>
              <a:rPr lang="es-CO" sz="2000" dirty="0">
                <a:solidFill>
                  <a:schemeClr val="accent4">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a s</a:t>
            </a:r>
            <a:r>
              <a:rPr lang="es-CO" sz="20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us discípulos en la diseminación de las buenas nuevas; Eliseo sirvió como tutor </a:t>
            </a:r>
            <a:r>
              <a:rPr lang="es-CO" sz="2000" dirty="0">
                <a:solidFill>
                  <a:schemeClr val="accent4">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d</a:t>
            </a:r>
            <a:r>
              <a:rPr lang="es-CO" sz="20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e otros para el ministerio profético; Bernabé y Pablo sirvieron como mentores de otros para </a:t>
            </a:r>
            <a:r>
              <a:rPr lang="es-CO" sz="2000" dirty="0">
                <a:solidFill>
                  <a:schemeClr val="accent4">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la predicación del evangelio </a:t>
            </a:r>
            <a:r>
              <a:rPr lang="en-US" sz="20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(Mat. 4:17-22; I R. 19:19; </a:t>
            </a:r>
            <a:r>
              <a:rPr lang="en-US" sz="2000" dirty="0" err="1">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Hch</a:t>
            </a:r>
            <a:r>
              <a:rPr lang="en-US" sz="20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 11: 25-26; 16: 1-3)</a:t>
            </a: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8DCB6A7B-BD65-4530-BB3B-2BDEBB2457C8}"/>
              </a:ext>
            </a:extLst>
          </p:cNvPr>
          <p:cNvPicPr>
            <a:picLocks noChangeAspect="1"/>
          </p:cNvPicPr>
          <p:nvPr/>
        </p:nvPicPr>
        <p:blipFill>
          <a:blip r:embed="rId3"/>
          <a:stretch>
            <a:fillRect/>
          </a:stretch>
        </p:blipFill>
        <p:spPr>
          <a:xfrm>
            <a:off x="9095847" y="6213916"/>
            <a:ext cx="3121423" cy="585267"/>
          </a:xfrm>
          <a:prstGeom prst="rect">
            <a:avLst/>
          </a:prstGeom>
        </p:spPr>
      </p:pic>
    </p:spTree>
    <p:extLst>
      <p:ext uri="{BB962C8B-B14F-4D97-AF65-F5344CB8AC3E}">
        <p14:creationId xmlns:p14="http://schemas.microsoft.com/office/powerpoint/2010/main" val="2068620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454848" y="1400018"/>
            <a:ext cx="8524228" cy="4043799"/>
          </a:xfrm>
          <a:prstGeom prst="rect">
            <a:avLst/>
          </a:prstGeom>
          <a:noFill/>
        </p:spPr>
        <p:txBody>
          <a:bodyPr wrap="square" rtlCol="0">
            <a:spAutoFit/>
          </a:bodyPr>
          <a:lstStyle/>
          <a:p>
            <a:pPr algn="ctr">
              <a:lnSpc>
                <a:spcPct val="107000"/>
              </a:lnSpc>
              <a:spcAft>
                <a:spcPts val="800"/>
              </a:spcAft>
            </a:pPr>
            <a:r>
              <a:rPr lang="es-ES" sz="2800" b="1" dirty="0">
                <a:solidFill>
                  <a:schemeClr val="accent4">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rPr>
              <a:t>¿POR QUÉ LA MENTORÍA ES PARTE DEL PROGRAMA?</a:t>
            </a:r>
            <a:br>
              <a:rPr lang="es-ES" sz="2800" b="1" dirty="0">
                <a:solidFill>
                  <a:schemeClr val="accent4">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rPr>
            </a:br>
            <a:r>
              <a:rPr lang="es-ES" sz="2800" b="1" i="1" dirty="0">
                <a:solidFill>
                  <a:schemeClr val="accent4">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rPr>
              <a:t>Continuación</a:t>
            </a:r>
            <a:r>
              <a:rPr lang="es-ES" sz="2800" b="1" dirty="0">
                <a:solidFill>
                  <a:schemeClr val="accent4">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rPr>
              <a:t>…</a:t>
            </a:r>
          </a:p>
          <a:p>
            <a:pPr>
              <a:lnSpc>
                <a:spcPct val="107000"/>
              </a:lnSpc>
              <a:spcAft>
                <a:spcPts val="800"/>
              </a:spcAft>
            </a:pPr>
            <a:endParaRPr lang="es-ES" sz="2800" b="1" dirty="0">
              <a:solidFill>
                <a:schemeClr val="accent4">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es-ES" sz="2000" dirty="0">
                <a:solidFill>
                  <a:schemeClr val="accent4">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rPr>
              <a:t>Además del aprendizaje en el aula y un lugar para el ministerio, los estudiantes</a:t>
            </a:r>
          </a:p>
          <a:p>
            <a:pPr>
              <a:lnSpc>
                <a:spcPct val="150000"/>
              </a:lnSpc>
              <a:spcAft>
                <a:spcPts val="800"/>
              </a:spcAft>
            </a:pPr>
            <a:r>
              <a:rPr lang="es-ES" sz="2000" dirty="0">
                <a:solidFill>
                  <a:schemeClr val="accent4">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rPr>
              <a:t>necesitan un espacio para reflexionar sobre quiénes son, qué están haciendo y por qué lo están haciendo de esa manera. La experiencia, conocimiento y tiempo  compartidos por del tutor, ayudarán al estudiante a reflexionar acerca de su ministerio y su persona.</a:t>
            </a:r>
          </a:p>
        </p:txBody>
      </p:sp>
      <p:pic>
        <p:nvPicPr>
          <p:cNvPr id="2" name="Picture 1">
            <a:extLst>
              <a:ext uri="{FF2B5EF4-FFF2-40B4-BE49-F238E27FC236}">
                <a16:creationId xmlns:a16="http://schemas.microsoft.com/office/drawing/2014/main" id="{922B9993-E9EC-4541-BBD6-BF1B52102B46}"/>
              </a:ext>
            </a:extLst>
          </p:cNvPr>
          <p:cNvPicPr>
            <a:picLocks noChangeAspect="1"/>
          </p:cNvPicPr>
          <p:nvPr/>
        </p:nvPicPr>
        <p:blipFill>
          <a:blip r:embed="rId2">
            <a:duotone>
              <a:schemeClr val="accent4">
                <a:shade val="45000"/>
                <a:satMod val="135000"/>
              </a:schemeClr>
              <a:prstClr val="white"/>
            </a:duotone>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9329112" y="6000861"/>
            <a:ext cx="2654893" cy="652078"/>
          </a:xfrm>
          <a:prstGeom prst="rect">
            <a:avLst/>
          </a:prstGeom>
        </p:spPr>
      </p:pic>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4"/>
          <a:stretch>
            <a:fillRect/>
          </a:stretch>
        </p:blipFill>
        <p:spPr>
          <a:xfrm>
            <a:off x="9169006" y="0"/>
            <a:ext cx="2975106" cy="2969009"/>
          </a:xfrm>
          <a:prstGeom prst="rect">
            <a:avLst/>
          </a:prstGeom>
        </p:spPr>
      </p:pic>
    </p:spTree>
    <p:extLst>
      <p:ext uri="{BB962C8B-B14F-4D97-AF65-F5344CB8AC3E}">
        <p14:creationId xmlns:p14="http://schemas.microsoft.com/office/powerpoint/2010/main" val="2852586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DC54CD-8334-41A7-ADE7-686479F061FE}"/>
              </a:ext>
            </a:extLst>
          </p:cNvPr>
          <p:cNvSpPr txBox="1"/>
          <p:nvPr/>
        </p:nvSpPr>
        <p:spPr>
          <a:xfrm>
            <a:off x="383826" y="1334523"/>
            <a:ext cx="8524228" cy="3017877"/>
          </a:xfrm>
          <a:prstGeom prst="rect">
            <a:avLst/>
          </a:prstGeom>
          <a:noFill/>
        </p:spPr>
        <p:txBody>
          <a:bodyPr wrap="square" rtlCol="0">
            <a:spAutoFit/>
          </a:bodyPr>
          <a:lstStyle/>
          <a:p>
            <a:pPr algn="ctr">
              <a:lnSpc>
                <a:spcPct val="107000"/>
              </a:lnSpc>
              <a:spcAft>
                <a:spcPts val="800"/>
              </a:spcAft>
            </a:pPr>
            <a:r>
              <a:rPr lang="es-CO" sz="28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¿POR QUÉ LA MENTORÍA ES PARTE DEL PROGRAMA?</a:t>
            </a:r>
            <a:br>
              <a:rPr lang="es-CO" sz="28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s-ES" sz="2800" b="1" i="1" dirty="0">
                <a:solidFill>
                  <a:schemeClr val="accent4">
                    <a:lumMod val="60000"/>
                    <a:lumOff val="40000"/>
                  </a:schemeClr>
                </a:solidFill>
                <a:latin typeface="Calibri" panose="020F0502020204030204" pitchFamily="34" charset="0"/>
                <a:ea typeface="Calibri" panose="020F0502020204030204" pitchFamily="34" charset="0"/>
                <a:cs typeface="Calibri" panose="020F0502020204030204" pitchFamily="34" charset="0"/>
              </a:rPr>
              <a:t>Continuación</a:t>
            </a:r>
            <a:r>
              <a:rPr lang="es-ES" sz="2800" b="1" dirty="0">
                <a:solidFill>
                  <a:schemeClr val="accent4">
                    <a:lumMod val="60000"/>
                    <a:lumOff val="40000"/>
                  </a:schemeClr>
                </a:solidFill>
                <a:latin typeface="Calibri" panose="020F0502020204030204" pitchFamily="34" charset="0"/>
                <a:ea typeface="Calibri" panose="020F0502020204030204" pitchFamily="34" charset="0"/>
                <a:cs typeface="Calibri" panose="020F0502020204030204" pitchFamily="34" charset="0"/>
              </a:rPr>
              <a:t>…</a:t>
            </a:r>
            <a:endParaRPr lang="es-CO" sz="28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28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CO" sz="20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La tutoría</a:t>
            </a:r>
            <a:r>
              <a:rPr lang="es-CO" sz="2000" dirty="0">
                <a:solidFill>
                  <a:schemeClr val="accent4">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 </a:t>
            </a:r>
            <a:r>
              <a:rPr lang="es-CO" sz="20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es un peregrinaje voluntario en el que tanto el mentor como el alumno establecen una relación edificante y el alumno es guiado paso a </a:t>
            </a:r>
            <a:r>
              <a:rPr lang="es-CO" sz="2000" dirty="0">
                <a:solidFill>
                  <a:schemeClr val="accent4">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paso en la formación integral para un ministerio exitoso</a:t>
            </a:r>
            <a:r>
              <a:rPr lang="es-CO" sz="20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0D956812-203C-4435-A937-3C69CFAEDD80}"/>
              </a:ext>
            </a:extLst>
          </p:cNvPr>
          <p:cNvPicPr>
            <a:picLocks noChangeAspect="1"/>
          </p:cNvPicPr>
          <p:nvPr/>
        </p:nvPicPr>
        <p:blipFill>
          <a:blip r:embed="rId2"/>
          <a:stretch>
            <a:fillRect/>
          </a:stretch>
        </p:blipFill>
        <p:spPr>
          <a:xfrm>
            <a:off x="9169006" y="0"/>
            <a:ext cx="2975106" cy="2969009"/>
          </a:xfrm>
          <a:prstGeom prst="rect">
            <a:avLst/>
          </a:prstGeom>
        </p:spPr>
      </p:pic>
      <p:pic>
        <p:nvPicPr>
          <p:cNvPr id="3" name="Picture 2">
            <a:extLst>
              <a:ext uri="{FF2B5EF4-FFF2-40B4-BE49-F238E27FC236}">
                <a16:creationId xmlns:a16="http://schemas.microsoft.com/office/drawing/2014/main" id="{8343A1AF-1897-4B8D-AB7A-9734EAC438EC}"/>
              </a:ext>
            </a:extLst>
          </p:cNvPr>
          <p:cNvPicPr>
            <a:picLocks noChangeAspect="1"/>
          </p:cNvPicPr>
          <p:nvPr/>
        </p:nvPicPr>
        <p:blipFill>
          <a:blip r:embed="rId3"/>
          <a:stretch>
            <a:fillRect/>
          </a:stretch>
        </p:blipFill>
        <p:spPr>
          <a:xfrm>
            <a:off x="9070577" y="6199162"/>
            <a:ext cx="3121423" cy="585267"/>
          </a:xfrm>
          <a:prstGeom prst="rect">
            <a:avLst/>
          </a:prstGeom>
        </p:spPr>
      </p:pic>
    </p:spTree>
    <p:extLst>
      <p:ext uri="{BB962C8B-B14F-4D97-AF65-F5344CB8AC3E}">
        <p14:creationId xmlns:p14="http://schemas.microsoft.com/office/powerpoint/2010/main" val="4268427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25520</TotalTime>
  <Words>1723</Words>
  <Application>Microsoft Office PowerPoint</Application>
  <PresentationFormat>Widescreen</PresentationFormat>
  <Paragraphs>105</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IBM Plex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Sonia Wilches</dc:creator>
  <cp:lastModifiedBy>Sonia Wilches</cp:lastModifiedBy>
  <cp:revision>81</cp:revision>
  <dcterms:created xsi:type="dcterms:W3CDTF">2021-05-04T21:53:37Z</dcterms:created>
  <dcterms:modified xsi:type="dcterms:W3CDTF">2021-05-24T01:54:59Z</dcterms:modified>
</cp:coreProperties>
</file>