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7" r:id="rId19"/>
    <p:sldId id="272" r:id="rId20"/>
    <p:sldId id="273" r:id="rId21"/>
    <p:sldId id="280" r:id="rId22"/>
    <p:sldId id="281" r:id="rId23"/>
    <p:sldId id="282" r:id="rId24"/>
    <p:sldId id="283" r:id="rId25"/>
    <p:sldId id="284" r:id="rId26"/>
    <p:sldId id="285" r:id="rId27"/>
    <p:sldId id="286" r:id="rId28"/>
    <p:sldId id="288" r:id="rId29"/>
    <p:sldId id="287"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27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p:restoredTop sz="94694"/>
  </p:normalViewPr>
  <p:slideViewPr>
    <p:cSldViewPr snapToGrid="0" snapToObjects="1">
      <p:cViewPr varScale="1">
        <p:scale>
          <a:sx n="55" d="100"/>
          <a:sy n="55" d="100"/>
        </p:scale>
        <p:origin x="749" y="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8/9/2021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41412" y="2249487"/>
            <a:ext cx="9905999" cy="35417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8/9/2021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CBAF7-72E0-8745-BDAA-30344377A0CE}"/>
              </a:ext>
            </a:extLst>
          </p:cNvPr>
          <p:cNvSpPr>
            <a:spLocks noGrp="1"/>
          </p:cNvSpPr>
          <p:nvPr>
            <p:ph type="ctrTitle"/>
          </p:nvPr>
        </p:nvSpPr>
        <p:spPr/>
        <p:txBody>
          <a:bodyPr/>
          <a:lstStyle/>
          <a:p>
            <a:r>
              <a:rPr lang="en-US" dirty="0"/>
              <a:t>Ministerial Mentoring Experience (MME)</a:t>
            </a:r>
          </a:p>
        </p:txBody>
      </p:sp>
      <p:sp>
        <p:nvSpPr>
          <p:cNvPr id="3" name="Subtitle 2">
            <a:extLst>
              <a:ext uri="{FF2B5EF4-FFF2-40B4-BE49-F238E27FC236}">
                <a16:creationId xmlns:a16="http://schemas.microsoft.com/office/drawing/2014/main" id="{E7FA5840-F867-E949-894C-473D3066A68B}"/>
              </a:ext>
            </a:extLst>
          </p:cNvPr>
          <p:cNvSpPr>
            <a:spLocks noGrp="1"/>
          </p:cNvSpPr>
          <p:nvPr>
            <p:ph type="subTitle" idx="1"/>
          </p:nvPr>
        </p:nvSpPr>
        <p:spPr/>
        <p:txBody>
          <a:bodyPr/>
          <a:lstStyle/>
          <a:p>
            <a:r>
              <a:rPr lang="en-US" dirty="0"/>
              <a:t>For Ma in Pastoral Ministry (MAPM) pastors</a:t>
            </a:r>
          </a:p>
          <a:p>
            <a:r>
              <a:rPr lang="en-US" dirty="0"/>
              <a:t>Mentor Training/Guidelines</a:t>
            </a:r>
          </a:p>
        </p:txBody>
      </p:sp>
    </p:spTree>
    <p:extLst>
      <p:ext uri="{BB962C8B-B14F-4D97-AF65-F5344CB8AC3E}">
        <p14:creationId xmlns:p14="http://schemas.microsoft.com/office/powerpoint/2010/main" val="893030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71478-20AB-584B-B1B4-DEAF90024840}"/>
              </a:ext>
            </a:extLst>
          </p:cNvPr>
          <p:cNvSpPr>
            <a:spLocks noGrp="1"/>
          </p:cNvSpPr>
          <p:nvPr>
            <p:ph type="title"/>
          </p:nvPr>
        </p:nvSpPr>
        <p:spPr/>
        <p:txBody>
          <a:bodyPr>
            <a:normAutofit fontScale="90000"/>
          </a:bodyPr>
          <a:lstStyle/>
          <a:p>
            <a:r>
              <a:rPr lang="en-US" b="1" dirty="0"/>
              <a:t>5c. Why is mentoring a part of the program?</a:t>
            </a:r>
            <a:br>
              <a:rPr lang="en-US" dirty="0"/>
            </a:br>
            <a:endParaRPr lang="en-US" dirty="0"/>
          </a:p>
        </p:txBody>
      </p:sp>
      <p:sp>
        <p:nvSpPr>
          <p:cNvPr id="3" name="Content Placeholder 2">
            <a:extLst>
              <a:ext uri="{FF2B5EF4-FFF2-40B4-BE49-F238E27FC236}">
                <a16:creationId xmlns:a16="http://schemas.microsoft.com/office/drawing/2014/main" id="{7306FAA5-424D-804B-B06F-BDB45793A8DA}"/>
              </a:ext>
            </a:extLst>
          </p:cNvPr>
          <p:cNvSpPr>
            <a:spLocks noGrp="1"/>
          </p:cNvSpPr>
          <p:nvPr>
            <p:ph idx="1"/>
          </p:nvPr>
        </p:nvSpPr>
        <p:spPr>
          <a:xfrm>
            <a:off x="1928191" y="2249487"/>
            <a:ext cx="8229600" cy="3541714"/>
          </a:xfrm>
        </p:spPr>
        <p:txBody>
          <a:bodyPr/>
          <a:lstStyle/>
          <a:p>
            <a:pPr marL="0" indent="0">
              <a:buNone/>
            </a:pPr>
            <a:r>
              <a:rPr lang="en-US" dirty="0"/>
              <a:t>Mentoring, as we define it, is an intentional journey of building relationships, guiding, and empowering students toward the formation of personal wholeness necessary for life and ministry. </a:t>
            </a:r>
          </a:p>
          <a:p>
            <a:pPr marL="0" indent="0">
              <a:buNone/>
            </a:pPr>
            <a:endParaRPr lang="en-US" dirty="0"/>
          </a:p>
        </p:txBody>
      </p:sp>
    </p:spTree>
    <p:extLst>
      <p:ext uri="{BB962C8B-B14F-4D97-AF65-F5344CB8AC3E}">
        <p14:creationId xmlns:p14="http://schemas.microsoft.com/office/powerpoint/2010/main" val="359907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F1A89-7949-F740-93A0-35CF97443510}"/>
              </a:ext>
            </a:extLst>
          </p:cNvPr>
          <p:cNvSpPr>
            <a:spLocks noGrp="1"/>
          </p:cNvSpPr>
          <p:nvPr>
            <p:ph type="title"/>
          </p:nvPr>
        </p:nvSpPr>
        <p:spPr/>
        <p:txBody>
          <a:bodyPr/>
          <a:lstStyle/>
          <a:p>
            <a:r>
              <a:rPr lang="en-US" dirty="0"/>
              <a:t>6. </a:t>
            </a:r>
            <a:r>
              <a:rPr lang="en-US" b="1" dirty="0"/>
              <a:t>Who is qualified to be a mentor?</a:t>
            </a:r>
            <a:br>
              <a:rPr lang="en-US" dirty="0"/>
            </a:br>
            <a:endParaRPr lang="en-US" dirty="0"/>
          </a:p>
        </p:txBody>
      </p:sp>
      <p:sp>
        <p:nvSpPr>
          <p:cNvPr id="3" name="Content Placeholder 2">
            <a:extLst>
              <a:ext uri="{FF2B5EF4-FFF2-40B4-BE49-F238E27FC236}">
                <a16:creationId xmlns:a16="http://schemas.microsoft.com/office/drawing/2014/main" id="{53B4E653-BA51-4748-AE32-7808A4806070}"/>
              </a:ext>
            </a:extLst>
          </p:cNvPr>
          <p:cNvSpPr>
            <a:spLocks noGrp="1"/>
          </p:cNvSpPr>
          <p:nvPr>
            <p:ph idx="1"/>
          </p:nvPr>
        </p:nvSpPr>
        <p:spPr>
          <a:xfrm>
            <a:off x="1739349" y="2249487"/>
            <a:ext cx="8229600" cy="3541714"/>
          </a:xfrm>
        </p:spPr>
        <p:txBody>
          <a:bodyPr/>
          <a:lstStyle/>
          <a:p>
            <a:pPr marL="0" indent="0">
              <a:buNone/>
            </a:pPr>
            <a:r>
              <a:rPr lang="en-US" dirty="0"/>
              <a:t>Pastors and conference officers with a minimum of three years of successful pastoral experience who complete our training. This may include retired pastors.</a:t>
            </a:r>
          </a:p>
          <a:p>
            <a:pPr marL="0" indent="0">
              <a:buNone/>
            </a:pPr>
            <a:endParaRPr lang="en-US" dirty="0"/>
          </a:p>
        </p:txBody>
      </p:sp>
    </p:spTree>
    <p:extLst>
      <p:ext uri="{BB962C8B-B14F-4D97-AF65-F5344CB8AC3E}">
        <p14:creationId xmlns:p14="http://schemas.microsoft.com/office/powerpoint/2010/main" val="2281377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F42FB-DC8B-7643-B868-12479A84AE35}"/>
              </a:ext>
            </a:extLst>
          </p:cNvPr>
          <p:cNvSpPr>
            <a:spLocks noGrp="1"/>
          </p:cNvSpPr>
          <p:nvPr>
            <p:ph type="title"/>
          </p:nvPr>
        </p:nvSpPr>
        <p:spPr/>
        <p:txBody>
          <a:bodyPr>
            <a:normAutofit fontScale="90000"/>
          </a:bodyPr>
          <a:lstStyle/>
          <a:p>
            <a:r>
              <a:rPr lang="en-US" dirty="0"/>
              <a:t>7. </a:t>
            </a:r>
            <a:r>
              <a:rPr lang="en-US" b="1" dirty="0"/>
              <a:t>What if the mentee is of the opposite sex?</a:t>
            </a:r>
            <a:br>
              <a:rPr lang="en-US" dirty="0"/>
            </a:br>
            <a:endParaRPr lang="en-US" dirty="0"/>
          </a:p>
        </p:txBody>
      </p:sp>
      <p:sp>
        <p:nvSpPr>
          <p:cNvPr id="3" name="Content Placeholder 2">
            <a:extLst>
              <a:ext uri="{FF2B5EF4-FFF2-40B4-BE49-F238E27FC236}">
                <a16:creationId xmlns:a16="http://schemas.microsoft.com/office/drawing/2014/main" id="{D8C73156-4E34-F148-A9F2-4DD303601FDD}"/>
              </a:ext>
            </a:extLst>
          </p:cNvPr>
          <p:cNvSpPr>
            <a:spLocks noGrp="1"/>
          </p:cNvSpPr>
          <p:nvPr>
            <p:ph idx="1"/>
          </p:nvPr>
        </p:nvSpPr>
        <p:spPr>
          <a:xfrm>
            <a:off x="1679713" y="2249487"/>
            <a:ext cx="8229600" cy="3541714"/>
          </a:xfrm>
        </p:spPr>
        <p:txBody>
          <a:bodyPr/>
          <a:lstStyle/>
          <a:p>
            <a:pPr marL="0" indent="0">
              <a:buNone/>
            </a:pPr>
            <a:r>
              <a:rPr lang="en-US" dirty="0"/>
              <a:t>Ideally, the mentor and mentee will be the same sex, we recognize that there will need to be exceptions. If mentoring a student of the opposite sex, the mentor should follow standard practice and have another individual present or within hearing/sight range.</a:t>
            </a:r>
          </a:p>
          <a:p>
            <a:pPr marL="0" indent="0">
              <a:buNone/>
            </a:pPr>
            <a:endParaRPr lang="en-US" dirty="0"/>
          </a:p>
        </p:txBody>
      </p:sp>
    </p:spTree>
    <p:extLst>
      <p:ext uri="{BB962C8B-B14F-4D97-AF65-F5344CB8AC3E}">
        <p14:creationId xmlns:p14="http://schemas.microsoft.com/office/powerpoint/2010/main" val="1234542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E987-FAE2-1D42-9E48-16B0C4283666}"/>
              </a:ext>
            </a:extLst>
          </p:cNvPr>
          <p:cNvSpPr>
            <a:spLocks noGrp="1"/>
          </p:cNvSpPr>
          <p:nvPr>
            <p:ph type="title"/>
          </p:nvPr>
        </p:nvSpPr>
        <p:spPr/>
        <p:txBody>
          <a:bodyPr/>
          <a:lstStyle/>
          <a:p>
            <a:r>
              <a:rPr lang="en-US" dirty="0"/>
              <a:t>8. </a:t>
            </a:r>
            <a:r>
              <a:rPr lang="en-US" b="1" dirty="0"/>
              <a:t>Do we need to meet in person?</a:t>
            </a:r>
            <a:br>
              <a:rPr lang="en-US" dirty="0"/>
            </a:br>
            <a:endParaRPr lang="en-US" dirty="0"/>
          </a:p>
        </p:txBody>
      </p:sp>
      <p:sp>
        <p:nvSpPr>
          <p:cNvPr id="3" name="Content Placeholder 2">
            <a:extLst>
              <a:ext uri="{FF2B5EF4-FFF2-40B4-BE49-F238E27FC236}">
                <a16:creationId xmlns:a16="http://schemas.microsoft.com/office/drawing/2014/main" id="{C5904961-49ED-E645-B788-A649C38EB4A5}"/>
              </a:ext>
            </a:extLst>
          </p:cNvPr>
          <p:cNvSpPr>
            <a:spLocks noGrp="1"/>
          </p:cNvSpPr>
          <p:nvPr>
            <p:ph idx="1"/>
          </p:nvPr>
        </p:nvSpPr>
        <p:spPr>
          <a:xfrm>
            <a:off x="1729409" y="2249487"/>
            <a:ext cx="8229600" cy="3541714"/>
          </a:xfrm>
        </p:spPr>
        <p:txBody>
          <a:bodyPr/>
          <a:lstStyle/>
          <a:p>
            <a:pPr marL="0" indent="0">
              <a:buNone/>
            </a:pPr>
            <a:r>
              <a:rPr lang="en-US" dirty="0"/>
              <a:t>It is preferable that you meet in person. Nothing can truly replace the face to face meeting and appropriate human touch. If a mentoring relationship is started and then the student or mentor moves to a new location, the mentorship may continue through the use of technology.</a:t>
            </a:r>
          </a:p>
          <a:p>
            <a:pPr marL="0" indent="0">
              <a:buNone/>
            </a:pPr>
            <a:endParaRPr lang="en-US" dirty="0"/>
          </a:p>
        </p:txBody>
      </p:sp>
    </p:spTree>
    <p:extLst>
      <p:ext uri="{BB962C8B-B14F-4D97-AF65-F5344CB8AC3E}">
        <p14:creationId xmlns:p14="http://schemas.microsoft.com/office/powerpoint/2010/main" val="167261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BA7A6-4460-D54C-8495-0C7051B149C3}"/>
              </a:ext>
            </a:extLst>
          </p:cNvPr>
          <p:cNvSpPr>
            <a:spLocks noGrp="1"/>
          </p:cNvSpPr>
          <p:nvPr>
            <p:ph type="title"/>
          </p:nvPr>
        </p:nvSpPr>
        <p:spPr/>
        <p:txBody>
          <a:bodyPr/>
          <a:lstStyle/>
          <a:p>
            <a:r>
              <a:rPr lang="en-US" dirty="0"/>
              <a:t>9. </a:t>
            </a:r>
            <a:r>
              <a:rPr lang="en-US" b="1" dirty="0"/>
              <a:t>How often do we need to meet?</a:t>
            </a:r>
            <a:br>
              <a:rPr lang="en-US" dirty="0"/>
            </a:br>
            <a:endParaRPr lang="en-US" dirty="0"/>
          </a:p>
        </p:txBody>
      </p:sp>
      <p:sp>
        <p:nvSpPr>
          <p:cNvPr id="3" name="Content Placeholder 2">
            <a:extLst>
              <a:ext uri="{FF2B5EF4-FFF2-40B4-BE49-F238E27FC236}">
                <a16:creationId xmlns:a16="http://schemas.microsoft.com/office/drawing/2014/main" id="{3010C7CD-6D55-7546-B878-DEFEAC550C5B}"/>
              </a:ext>
            </a:extLst>
          </p:cNvPr>
          <p:cNvSpPr>
            <a:spLocks noGrp="1"/>
          </p:cNvSpPr>
          <p:nvPr>
            <p:ph idx="1"/>
          </p:nvPr>
        </p:nvSpPr>
        <p:spPr>
          <a:xfrm>
            <a:off x="1689653" y="2249487"/>
            <a:ext cx="8229600" cy="3541714"/>
          </a:xfrm>
        </p:spPr>
        <p:txBody>
          <a:bodyPr/>
          <a:lstStyle/>
          <a:p>
            <a:pPr marL="0" indent="0">
              <a:buNone/>
            </a:pPr>
            <a:r>
              <a:rPr lang="en-US" dirty="0"/>
              <a:t>You and your mentee decide on the frequency and length of meetings. You also decide on the typical location of the meetings. (See “Mentoring Agreement.”)</a:t>
            </a:r>
          </a:p>
          <a:p>
            <a:pPr marL="0" indent="0">
              <a:buNone/>
            </a:pPr>
            <a:endParaRPr lang="en-US" dirty="0"/>
          </a:p>
        </p:txBody>
      </p:sp>
    </p:spTree>
    <p:extLst>
      <p:ext uri="{BB962C8B-B14F-4D97-AF65-F5344CB8AC3E}">
        <p14:creationId xmlns:p14="http://schemas.microsoft.com/office/powerpoint/2010/main" val="3147286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7CED6-BAF6-4441-95D5-5DA56C1FCE2A}"/>
              </a:ext>
            </a:extLst>
          </p:cNvPr>
          <p:cNvSpPr>
            <a:spLocks noGrp="1"/>
          </p:cNvSpPr>
          <p:nvPr>
            <p:ph type="title"/>
          </p:nvPr>
        </p:nvSpPr>
        <p:spPr/>
        <p:txBody>
          <a:bodyPr>
            <a:normAutofit fontScale="90000"/>
          </a:bodyPr>
          <a:lstStyle/>
          <a:p>
            <a:r>
              <a:rPr lang="en-US" dirty="0"/>
              <a:t>10. </a:t>
            </a:r>
            <a:r>
              <a:rPr lang="en-US" b="1" dirty="0"/>
              <a:t>Are there particular topics to cover </a:t>
            </a:r>
            <a:br>
              <a:rPr lang="en-US" b="1" dirty="0"/>
            </a:br>
            <a:r>
              <a:rPr lang="en-US" b="1" dirty="0"/>
              <a:t>      during the mentoring process?</a:t>
            </a:r>
            <a:br>
              <a:rPr lang="en-US" dirty="0"/>
            </a:br>
            <a:endParaRPr lang="en-US" dirty="0"/>
          </a:p>
        </p:txBody>
      </p:sp>
      <p:sp>
        <p:nvSpPr>
          <p:cNvPr id="3" name="Content Placeholder 2">
            <a:extLst>
              <a:ext uri="{FF2B5EF4-FFF2-40B4-BE49-F238E27FC236}">
                <a16:creationId xmlns:a16="http://schemas.microsoft.com/office/drawing/2014/main" id="{2AB5F9F2-5E45-5B45-B905-5E1F35120F79}"/>
              </a:ext>
            </a:extLst>
          </p:cNvPr>
          <p:cNvSpPr>
            <a:spLocks noGrp="1"/>
          </p:cNvSpPr>
          <p:nvPr>
            <p:ph idx="1"/>
          </p:nvPr>
        </p:nvSpPr>
        <p:spPr>
          <a:xfrm>
            <a:off x="1878497" y="2249487"/>
            <a:ext cx="8229600" cy="3541714"/>
          </a:xfrm>
        </p:spPr>
        <p:txBody>
          <a:bodyPr/>
          <a:lstStyle/>
          <a:p>
            <a:pPr marL="0" indent="0">
              <a:buNone/>
            </a:pPr>
            <a:r>
              <a:rPr lang="en-US" dirty="0"/>
              <a:t>The student will review the “Core Qualities of an Effective Pastor List” and select three areas in which they would like mentoring. (Other topics may be added later.)</a:t>
            </a:r>
          </a:p>
          <a:p>
            <a:pPr marL="0" indent="0">
              <a:buNone/>
            </a:pPr>
            <a:endParaRPr lang="en-US" dirty="0"/>
          </a:p>
        </p:txBody>
      </p:sp>
    </p:spTree>
    <p:extLst>
      <p:ext uri="{BB962C8B-B14F-4D97-AF65-F5344CB8AC3E}">
        <p14:creationId xmlns:p14="http://schemas.microsoft.com/office/powerpoint/2010/main" val="2056840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DF06D-1908-7A43-9450-5BB26DEB8FA6}"/>
              </a:ext>
            </a:extLst>
          </p:cNvPr>
          <p:cNvSpPr>
            <a:spLocks noGrp="1"/>
          </p:cNvSpPr>
          <p:nvPr>
            <p:ph type="title"/>
          </p:nvPr>
        </p:nvSpPr>
        <p:spPr/>
        <p:txBody>
          <a:bodyPr>
            <a:normAutofit fontScale="90000"/>
          </a:bodyPr>
          <a:lstStyle/>
          <a:p>
            <a:r>
              <a:rPr lang="en-US" dirty="0"/>
              <a:t>11a. </a:t>
            </a:r>
            <a:r>
              <a:rPr lang="en-US" b="1" dirty="0"/>
              <a:t>What is the process and accountability? </a:t>
            </a:r>
            <a:br>
              <a:rPr lang="en-US" b="1" dirty="0"/>
            </a:br>
            <a:r>
              <a:rPr lang="en-US" sz="2000" i="1" dirty="0"/>
              <a:t>(All of the documents mentioned below are available on the program website.)</a:t>
            </a:r>
            <a:br>
              <a:rPr lang="en-US" dirty="0"/>
            </a:br>
            <a:endParaRPr lang="en-US" dirty="0"/>
          </a:p>
        </p:txBody>
      </p:sp>
      <p:sp>
        <p:nvSpPr>
          <p:cNvPr id="3" name="Content Placeholder 2">
            <a:extLst>
              <a:ext uri="{FF2B5EF4-FFF2-40B4-BE49-F238E27FC236}">
                <a16:creationId xmlns:a16="http://schemas.microsoft.com/office/drawing/2014/main" id="{5E3C935F-86F8-9B47-9239-139FBD64E785}"/>
              </a:ext>
            </a:extLst>
          </p:cNvPr>
          <p:cNvSpPr>
            <a:spLocks noGrp="1"/>
          </p:cNvSpPr>
          <p:nvPr>
            <p:ph idx="1"/>
          </p:nvPr>
        </p:nvSpPr>
        <p:spPr>
          <a:xfrm>
            <a:off x="1689653" y="2249487"/>
            <a:ext cx="8229600" cy="3541714"/>
          </a:xfrm>
        </p:spPr>
        <p:txBody>
          <a:bodyPr>
            <a:normAutofit fontScale="85000" lnSpcReduction="10000"/>
          </a:bodyPr>
          <a:lstStyle/>
          <a:p>
            <a:pPr marL="0" lvl="0" indent="0">
              <a:buNone/>
            </a:pPr>
            <a:r>
              <a:rPr lang="en-US" dirty="0"/>
              <a:t>a.  During the application process, the student contacts the potential mentor providing the potential mentor with the Mentor Training Guidelines. (This document.)</a:t>
            </a:r>
          </a:p>
          <a:p>
            <a:pPr marL="0" lvl="0" indent="0">
              <a:buNone/>
            </a:pPr>
            <a:r>
              <a:rPr lang="en-US" dirty="0"/>
              <a:t>b.  The mentor reads through the Mentor Training Guidelines, as you are doing now, and informs the student of their willingness to serve in this role.</a:t>
            </a:r>
          </a:p>
          <a:p>
            <a:pPr marL="0" lvl="0" indent="0">
              <a:buNone/>
            </a:pPr>
            <a:r>
              <a:rPr lang="en-US" dirty="0"/>
              <a:t>c.  The student selects three mentoring topics from the Seven Core Qualities document.</a:t>
            </a:r>
          </a:p>
          <a:p>
            <a:pPr marL="0" lvl="0" indent="0">
              <a:buNone/>
            </a:pPr>
            <a:r>
              <a:rPr lang="en-US" dirty="0"/>
              <a:t>d. The mentor and mentee agree on the terms in the Mentoring Agreement regarding duration and meeting details. </a:t>
            </a:r>
          </a:p>
          <a:p>
            <a:pPr marL="0" indent="0">
              <a:buNone/>
            </a:pPr>
            <a:endParaRPr lang="en-US" dirty="0"/>
          </a:p>
        </p:txBody>
      </p:sp>
    </p:spTree>
    <p:extLst>
      <p:ext uri="{BB962C8B-B14F-4D97-AF65-F5344CB8AC3E}">
        <p14:creationId xmlns:p14="http://schemas.microsoft.com/office/powerpoint/2010/main" val="277428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DF06D-1908-7A43-9450-5BB26DEB8FA6}"/>
              </a:ext>
            </a:extLst>
          </p:cNvPr>
          <p:cNvSpPr>
            <a:spLocks noGrp="1"/>
          </p:cNvSpPr>
          <p:nvPr>
            <p:ph type="title"/>
          </p:nvPr>
        </p:nvSpPr>
        <p:spPr/>
        <p:txBody>
          <a:bodyPr>
            <a:normAutofit fontScale="90000"/>
          </a:bodyPr>
          <a:lstStyle/>
          <a:p>
            <a:r>
              <a:rPr lang="en-US" dirty="0"/>
              <a:t>11b. </a:t>
            </a:r>
            <a:r>
              <a:rPr lang="en-US" b="1" dirty="0"/>
              <a:t>What is the process and accountability? </a:t>
            </a:r>
            <a:br>
              <a:rPr lang="en-US" b="1" dirty="0"/>
            </a:br>
            <a:r>
              <a:rPr lang="en-US" sz="2000" i="1" dirty="0"/>
              <a:t>(All of the documents mentioned below are available on the program website.)</a:t>
            </a:r>
            <a:br>
              <a:rPr lang="en-US" dirty="0"/>
            </a:br>
            <a:endParaRPr lang="en-US" dirty="0"/>
          </a:p>
        </p:txBody>
      </p:sp>
      <p:sp>
        <p:nvSpPr>
          <p:cNvPr id="3" name="Content Placeholder 2">
            <a:extLst>
              <a:ext uri="{FF2B5EF4-FFF2-40B4-BE49-F238E27FC236}">
                <a16:creationId xmlns:a16="http://schemas.microsoft.com/office/drawing/2014/main" id="{5E3C935F-86F8-9B47-9239-139FBD64E785}"/>
              </a:ext>
            </a:extLst>
          </p:cNvPr>
          <p:cNvSpPr>
            <a:spLocks noGrp="1"/>
          </p:cNvSpPr>
          <p:nvPr>
            <p:ph idx="1"/>
          </p:nvPr>
        </p:nvSpPr>
        <p:spPr>
          <a:xfrm>
            <a:off x="1689652" y="2249487"/>
            <a:ext cx="8414467" cy="3541714"/>
          </a:xfrm>
        </p:spPr>
        <p:txBody>
          <a:bodyPr>
            <a:normAutofit fontScale="77500" lnSpcReduction="20000"/>
          </a:bodyPr>
          <a:lstStyle/>
          <a:p>
            <a:pPr marL="0" lvl="0" indent="0">
              <a:buNone/>
            </a:pPr>
            <a:r>
              <a:rPr lang="en-US" dirty="0"/>
              <a:t>e.  The student signs the Mentoring Agreement and sends it to the Mentor.</a:t>
            </a:r>
          </a:p>
          <a:p>
            <a:pPr marL="0" lvl="0" indent="0">
              <a:buNone/>
            </a:pPr>
            <a:r>
              <a:rPr lang="en-US" dirty="0"/>
              <a:t>f.  The mentor signs the Mentoring Agreement and returns it to the student. </a:t>
            </a:r>
          </a:p>
          <a:p>
            <a:pPr marL="0" lvl="0" indent="0">
              <a:buNone/>
            </a:pPr>
            <a:r>
              <a:rPr lang="en-US" dirty="0"/>
              <a:t>g.  The student must submit the Mentoring Agreement with the application material. </a:t>
            </a:r>
          </a:p>
          <a:p>
            <a:pPr marL="0" lvl="0" indent="0">
              <a:buNone/>
            </a:pPr>
            <a:r>
              <a:rPr lang="en-US" dirty="0"/>
              <a:t>h.  At the end of the mentoring experience the student will submit a 2-page (</a:t>
            </a:r>
            <a:r>
              <a:rPr lang="en-US" i="1" dirty="0"/>
              <a:t>MAPM Ministerial Mentoring Experience)</a:t>
            </a:r>
            <a:r>
              <a:rPr lang="en-US" dirty="0"/>
              <a:t> report which will require your signature, indicating that you have discussed the report.</a:t>
            </a:r>
          </a:p>
          <a:p>
            <a:pPr marL="0" lvl="0" indent="0">
              <a:buNone/>
            </a:pPr>
            <a:r>
              <a:rPr lang="en-US" dirty="0" err="1"/>
              <a:t>i</a:t>
            </a:r>
            <a:r>
              <a:rPr lang="en-US" dirty="0"/>
              <a:t>.  Note: By signing the final document (the 2-page report), the mentor affirms that the student has completed the mentorship training in accordance with the MAPM Mentoring Guidelines.</a:t>
            </a:r>
          </a:p>
          <a:p>
            <a:pPr marL="0" indent="0">
              <a:buNone/>
            </a:pPr>
            <a:endParaRPr lang="en-US" dirty="0"/>
          </a:p>
        </p:txBody>
      </p:sp>
    </p:spTree>
    <p:extLst>
      <p:ext uri="{BB962C8B-B14F-4D97-AF65-F5344CB8AC3E}">
        <p14:creationId xmlns:p14="http://schemas.microsoft.com/office/powerpoint/2010/main" val="3874868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DF06D-1908-7A43-9450-5BB26DEB8FA6}"/>
              </a:ext>
            </a:extLst>
          </p:cNvPr>
          <p:cNvSpPr>
            <a:spLocks noGrp="1"/>
          </p:cNvSpPr>
          <p:nvPr>
            <p:ph type="title"/>
          </p:nvPr>
        </p:nvSpPr>
        <p:spPr/>
        <p:txBody>
          <a:bodyPr>
            <a:normAutofit fontScale="90000"/>
          </a:bodyPr>
          <a:lstStyle/>
          <a:p>
            <a:r>
              <a:rPr lang="en-US" dirty="0"/>
              <a:t>11C. </a:t>
            </a:r>
            <a:r>
              <a:rPr lang="en-US" b="1" dirty="0"/>
              <a:t>What is the process and accountability? </a:t>
            </a:r>
            <a:br>
              <a:rPr lang="en-US" b="1" dirty="0"/>
            </a:br>
            <a:r>
              <a:rPr lang="en-US" sz="2000" i="1" dirty="0"/>
              <a:t>(All of the documents mentioned below are available on the program website.)</a:t>
            </a:r>
            <a:br>
              <a:rPr lang="en-US" dirty="0"/>
            </a:br>
            <a:endParaRPr lang="en-US" dirty="0"/>
          </a:p>
        </p:txBody>
      </p:sp>
      <p:sp>
        <p:nvSpPr>
          <p:cNvPr id="3" name="Content Placeholder 2">
            <a:extLst>
              <a:ext uri="{FF2B5EF4-FFF2-40B4-BE49-F238E27FC236}">
                <a16:creationId xmlns:a16="http://schemas.microsoft.com/office/drawing/2014/main" id="{5E3C935F-86F8-9B47-9239-139FBD64E785}"/>
              </a:ext>
            </a:extLst>
          </p:cNvPr>
          <p:cNvSpPr>
            <a:spLocks noGrp="1"/>
          </p:cNvSpPr>
          <p:nvPr>
            <p:ph idx="1"/>
          </p:nvPr>
        </p:nvSpPr>
        <p:spPr>
          <a:xfrm>
            <a:off x="1689653" y="2249487"/>
            <a:ext cx="8229600" cy="3541714"/>
          </a:xfrm>
        </p:spPr>
        <p:txBody>
          <a:bodyPr>
            <a:normAutofit fontScale="70000" lnSpcReduction="20000"/>
          </a:bodyPr>
          <a:lstStyle/>
          <a:p>
            <a:pPr marL="0" lvl="0" indent="0">
              <a:buNone/>
            </a:pPr>
            <a:r>
              <a:rPr lang="en-US" dirty="0"/>
              <a:t>j. The 2-page report includes the following: </a:t>
            </a:r>
          </a:p>
          <a:p>
            <a:pPr marL="0" lvl="0" indent="0">
              <a:buNone/>
            </a:pPr>
            <a:r>
              <a:rPr lang="en-US" dirty="0"/>
              <a:t>	1) Reflect and comment on the growth you experienced in relation to each of the 	    core qualities chosen at the beginning of the mentoring period. </a:t>
            </a:r>
          </a:p>
          <a:p>
            <a:pPr marL="0" lvl="0" indent="0">
              <a:buNone/>
            </a:pPr>
            <a:r>
              <a:rPr lang="en-US" dirty="0"/>
              <a:t>	2) Share an example of helpful feedback you received from your mentor. </a:t>
            </a:r>
          </a:p>
          <a:p>
            <a:pPr marL="0" lvl="0" indent="0">
              <a:buNone/>
            </a:pPr>
            <a:r>
              <a:rPr lang="en-US" dirty="0"/>
              <a:t>	3) If any, what feedback have you received from the congregation, since entering 	    the MAPM Program?</a:t>
            </a:r>
          </a:p>
          <a:p>
            <a:pPr marL="0" lvl="0" indent="0">
              <a:buNone/>
            </a:pPr>
            <a:r>
              <a:rPr lang="en-US" dirty="0"/>
              <a:t>	4) A brief reflection on the overall mentoring experience.</a:t>
            </a:r>
          </a:p>
          <a:p>
            <a:pPr marL="0" lvl="0" indent="0">
              <a:buNone/>
            </a:pPr>
            <a:r>
              <a:rPr lang="en-US" dirty="0"/>
              <a:t>k.  (On a separate evaluation form, submitted directly to the MAPM program director, the mentee will complete the </a:t>
            </a:r>
            <a:r>
              <a:rPr lang="en-US" i="1" dirty="0"/>
              <a:t>Confidential Evaluation of Mentee/Mentor Experience </a:t>
            </a:r>
            <a:r>
              <a:rPr lang="en-US" dirty="0"/>
              <a:t>form. </a:t>
            </a:r>
          </a:p>
          <a:p>
            <a:pPr marL="0" indent="0">
              <a:buNone/>
            </a:pPr>
            <a:endParaRPr lang="en-US" dirty="0"/>
          </a:p>
        </p:txBody>
      </p:sp>
    </p:spTree>
    <p:extLst>
      <p:ext uri="{BB962C8B-B14F-4D97-AF65-F5344CB8AC3E}">
        <p14:creationId xmlns:p14="http://schemas.microsoft.com/office/powerpoint/2010/main" val="2997067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AED8F-6786-E641-A4A0-98B37A521716}"/>
              </a:ext>
            </a:extLst>
          </p:cNvPr>
          <p:cNvSpPr>
            <a:spLocks noGrp="1"/>
          </p:cNvSpPr>
          <p:nvPr>
            <p:ph type="title"/>
          </p:nvPr>
        </p:nvSpPr>
        <p:spPr/>
        <p:txBody>
          <a:bodyPr/>
          <a:lstStyle/>
          <a:p>
            <a:r>
              <a:rPr lang="en-US" dirty="0"/>
              <a:t>NEXT step</a:t>
            </a:r>
          </a:p>
        </p:txBody>
      </p:sp>
      <p:sp>
        <p:nvSpPr>
          <p:cNvPr id="3" name="Content Placeholder 2">
            <a:extLst>
              <a:ext uri="{FF2B5EF4-FFF2-40B4-BE49-F238E27FC236}">
                <a16:creationId xmlns:a16="http://schemas.microsoft.com/office/drawing/2014/main" id="{C50C3A8A-F3E6-0845-B413-DBF6245D2A41}"/>
              </a:ext>
            </a:extLst>
          </p:cNvPr>
          <p:cNvSpPr>
            <a:spLocks noGrp="1"/>
          </p:cNvSpPr>
          <p:nvPr>
            <p:ph idx="1"/>
          </p:nvPr>
        </p:nvSpPr>
        <p:spPr>
          <a:xfrm>
            <a:off x="1610140" y="2249487"/>
            <a:ext cx="8229600" cy="3541714"/>
          </a:xfrm>
        </p:spPr>
        <p:txBody>
          <a:bodyPr/>
          <a:lstStyle/>
          <a:p>
            <a:pPr marL="0" indent="0">
              <a:buNone/>
            </a:pPr>
            <a:r>
              <a:rPr lang="en-US" dirty="0"/>
              <a:t>Now that you’ve completed this Power Point, you and the mentee can discuss and </a:t>
            </a:r>
            <a:r>
              <a:rPr lang="en-US" dirty="0">
                <a:solidFill>
                  <a:schemeClr val="bg1"/>
                </a:solidFill>
              </a:rPr>
              <a:t>complete the Mentoring Agreement form</a:t>
            </a:r>
            <a:r>
              <a:rPr lang="en-US" dirty="0"/>
              <a:t>.</a:t>
            </a:r>
          </a:p>
          <a:p>
            <a:pPr marL="0" indent="0">
              <a:buNone/>
            </a:pPr>
            <a:endParaRPr lang="en-US" dirty="0"/>
          </a:p>
          <a:p>
            <a:pPr marL="0" indent="0">
              <a:buNone/>
            </a:pPr>
            <a:r>
              <a:rPr lang="en-US" sz="1800" dirty="0"/>
              <a:t>Below are some </a:t>
            </a:r>
            <a:r>
              <a:rPr lang="en-US" sz="1800" dirty="0">
                <a:solidFill>
                  <a:schemeClr val="bg1"/>
                </a:solidFill>
              </a:rPr>
              <a:t>additional thoughts </a:t>
            </a:r>
            <a:r>
              <a:rPr lang="en-US" sz="1800" dirty="0"/>
              <a:t>to inspire and coach you regrading the mentoring journey ahead. Thank you for your partnership.</a:t>
            </a:r>
          </a:p>
        </p:txBody>
      </p:sp>
    </p:spTree>
    <p:extLst>
      <p:ext uri="{BB962C8B-B14F-4D97-AF65-F5344CB8AC3E}">
        <p14:creationId xmlns:p14="http://schemas.microsoft.com/office/powerpoint/2010/main" val="448848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93F9-EEDE-5A44-9318-EBF1D4EB7F1A}"/>
              </a:ext>
            </a:extLst>
          </p:cNvPr>
          <p:cNvSpPr>
            <a:spLocks noGrp="1"/>
          </p:cNvSpPr>
          <p:nvPr>
            <p:ph type="title"/>
          </p:nvPr>
        </p:nvSpPr>
        <p:spPr/>
        <p:txBody>
          <a:bodyPr/>
          <a:lstStyle/>
          <a:p>
            <a:r>
              <a:rPr lang="en-US" dirty="0"/>
              <a:t>Why am I receiving this?</a:t>
            </a:r>
          </a:p>
        </p:txBody>
      </p:sp>
      <p:sp>
        <p:nvSpPr>
          <p:cNvPr id="3" name="Content Placeholder 2">
            <a:extLst>
              <a:ext uri="{FF2B5EF4-FFF2-40B4-BE49-F238E27FC236}">
                <a16:creationId xmlns:a16="http://schemas.microsoft.com/office/drawing/2014/main" id="{CFA2EF9C-E34F-1840-9F22-EE8CCA142EB0}"/>
              </a:ext>
            </a:extLst>
          </p:cNvPr>
          <p:cNvSpPr>
            <a:spLocks noGrp="1"/>
          </p:cNvSpPr>
          <p:nvPr>
            <p:ph idx="1"/>
          </p:nvPr>
        </p:nvSpPr>
        <p:spPr>
          <a:xfrm>
            <a:off x="1141413" y="2249487"/>
            <a:ext cx="8231188" cy="3541714"/>
          </a:xfrm>
        </p:spPr>
        <p:txBody>
          <a:bodyPr>
            <a:normAutofit fontScale="92500"/>
          </a:bodyPr>
          <a:lstStyle/>
          <a:p>
            <a:pPr marL="0" indent="0">
              <a:buNone/>
            </a:pPr>
            <a:r>
              <a:rPr lang="en-US" sz="3600" dirty="0"/>
              <a:t>You’re receiving this information because one of our </a:t>
            </a:r>
            <a:r>
              <a:rPr lang="en-US" sz="3600" dirty="0">
                <a:solidFill>
                  <a:schemeClr val="bg1"/>
                </a:solidFill>
              </a:rPr>
              <a:t>MA in Pastoral Ministry </a:t>
            </a:r>
            <a:r>
              <a:rPr lang="en-US" sz="3600" dirty="0"/>
              <a:t>(MAPM) applicants has contacted you about being his/her mentor for continued pastoral formation during the time they are in the MAPM program. </a:t>
            </a:r>
          </a:p>
        </p:txBody>
      </p:sp>
    </p:spTree>
    <p:extLst>
      <p:ext uri="{BB962C8B-B14F-4D97-AF65-F5344CB8AC3E}">
        <p14:creationId xmlns:p14="http://schemas.microsoft.com/office/powerpoint/2010/main" val="3509072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2" y="2249487"/>
            <a:ext cx="8221249" cy="3541714"/>
          </a:xfrm>
        </p:spPr>
        <p:txBody>
          <a:bodyPr>
            <a:normAutofit fontScale="85000" lnSpcReduction="10000"/>
          </a:bodyPr>
          <a:lstStyle/>
          <a:p>
            <a:pPr marL="0" indent="0">
              <a:buNone/>
            </a:pPr>
            <a:r>
              <a:rPr lang="en-US" b="1" dirty="0">
                <a:solidFill>
                  <a:schemeClr val="bg1"/>
                </a:solidFill>
              </a:rPr>
              <a:t>Listening</a:t>
            </a:r>
            <a:r>
              <a:rPr lang="en-US" dirty="0">
                <a:solidFill>
                  <a:schemeClr val="bg1"/>
                </a:solidFill>
              </a:rPr>
              <a:t>: </a:t>
            </a:r>
            <a:r>
              <a:rPr lang="en-US" dirty="0"/>
              <a:t>Mentoring is not a content-oriented, lecture-style activity. </a:t>
            </a:r>
          </a:p>
          <a:p>
            <a:pPr>
              <a:buFont typeface="Courier New" panose="02070309020205020404" pitchFamily="49" charset="0"/>
              <a:buChar char="o"/>
            </a:pPr>
            <a:r>
              <a:rPr lang="en-US" dirty="0"/>
              <a:t>Active and engaged listening is at the center of the mentoring process. </a:t>
            </a:r>
          </a:p>
          <a:p>
            <a:pPr>
              <a:buFont typeface="Courier New" panose="02070309020205020404" pitchFamily="49" charset="0"/>
              <a:buChar char="o"/>
            </a:pPr>
            <a:r>
              <a:rPr lang="en-US" dirty="0"/>
              <a:t>Mentees need the opportunity to be heard and affirmed, to have their struggles and needs heard, to reflect on personal growth and ministry with the mentor.</a:t>
            </a:r>
          </a:p>
          <a:p>
            <a:pPr>
              <a:buFont typeface="Courier New" panose="02070309020205020404" pitchFamily="49" charset="0"/>
              <a:buChar char="o"/>
            </a:pPr>
            <a:r>
              <a:rPr lang="en-US" dirty="0"/>
              <a:t>The mentee needs to be a part of setting the agenda for the mentoring process.</a:t>
            </a:r>
          </a:p>
          <a:p>
            <a:pPr>
              <a:buFont typeface="Courier New" panose="02070309020205020404" pitchFamily="49" charset="0"/>
              <a:buChar char="o"/>
            </a:pPr>
            <a:r>
              <a:rPr lang="en-US" dirty="0"/>
              <a:t> Mentors need to understand their mentees in order to mentor well.</a:t>
            </a:r>
          </a:p>
          <a:p>
            <a:pPr marL="0" indent="0">
              <a:buNone/>
            </a:pPr>
            <a:endParaRPr lang="en-US" dirty="0"/>
          </a:p>
        </p:txBody>
      </p:sp>
    </p:spTree>
    <p:extLst>
      <p:ext uri="{BB962C8B-B14F-4D97-AF65-F5344CB8AC3E}">
        <p14:creationId xmlns:p14="http://schemas.microsoft.com/office/powerpoint/2010/main" val="7779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8" cy="3541714"/>
          </a:xfrm>
        </p:spPr>
        <p:txBody>
          <a:bodyPr>
            <a:normAutofit/>
          </a:bodyPr>
          <a:lstStyle/>
          <a:p>
            <a:pPr marL="0" indent="0">
              <a:buNone/>
            </a:pPr>
            <a:r>
              <a:rPr lang="en-US" sz="3600" dirty="0">
                <a:solidFill>
                  <a:schemeClr val="bg1"/>
                </a:solidFill>
              </a:rPr>
              <a:t>Mentorship</a:t>
            </a:r>
            <a:r>
              <a:rPr lang="en-US" sz="3600" dirty="0"/>
              <a:t>—pastoral formation is “primarily concerned with the formation of a person called by a personal God to serve other persons in the midst of a sin-distorted world.” (10)</a:t>
            </a:r>
          </a:p>
          <a:p>
            <a:pPr marL="0" indent="0">
              <a:buNone/>
            </a:pPr>
            <a:endParaRPr lang="en-US" dirty="0"/>
          </a:p>
        </p:txBody>
      </p:sp>
    </p:spTree>
    <p:extLst>
      <p:ext uri="{BB962C8B-B14F-4D97-AF65-F5344CB8AC3E}">
        <p14:creationId xmlns:p14="http://schemas.microsoft.com/office/powerpoint/2010/main" val="2836081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8" cy="3541714"/>
          </a:xfrm>
        </p:spPr>
        <p:txBody>
          <a:bodyPr>
            <a:normAutofit fontScale="92500" lnSpcReduction="10000"/>
          </a:bodyPr>
          <a:lstStyle/>
          <a:p>
            <a:pPr marL="0" indent="0" algn="ctr">
              <a:buNone/>
            </a:pPr>
            <a:r>
              <a:rPr lang="en-US" sz="3600" dirty="0"/>
              <a:t>We give the student a </a:t>
            </a:r>
            <a:r>
              <a:rPr lang="en-US" sz="3600" i="1" dirty="0">
                <a:solidFill>
                  <a:schemeClr val="bg1"/>
                </a:solidFill>
              </a:rPr>
              <a:t>place</a:t>
            </a:r>
            <a:r>
              <a:rPr lang="en-US" sz="3600" dirty="0"/>
              <a:t> to do ministry, </a:t>
            </a:r>
          </a:p>
          <a:p>
            <a:pPr marL="0" indent="0" algn="ctr">
              <a:buNone/>
            </a:pPr>
            <a:r>
              <a:rPr lang="en-US" sz="3600" dirty="0"/>
              <a:t>and, more importantly, the </a:t>
            </a:r>
            <a:r>
              <a:rPr lang="en-US" sz="3600" i="1" dirty="0">
                <a:solidFill>
                  <a:schemeClr val="bg1"/>
                </a:solidFill>
              </a:rPr>
              <a:t>space</a:t>
            </a:r>
            <a:r>
              <a:rPr lang="en-US" sz="3600" dirty="0"/>
              <a:t> to reflect on </a:t>
            </a:r>
          </a:p>
          <a:p>
            <a:pPr marL="0" indent="0" algn="ctr">
              <a:buNone/>
            </a:pPr>
            <a:r>
              <a:rPr lang="en-US" sz="3600" i="1" dirty="0">
                <a:solidFill>
                  <a:schemeClr val="bg1"/>
                </a:solidFill>
              </a:rPr>
              <a:t>who</a:t>
            </a:r>
            <a:r>
              <a:rPr lang="en-US" sz="3600" i="1" dirty="0"/>
              <a:t> </a:t>
            </a:r>
            <a:r>
              <a:rPr lang="en-US" sz="3600" dirty="0"/>
              <a:t>she or he is, </a:t>
            </a:r>
          </a:p>
          <a:p>
            <a:pPr marL="0" indent="0" algn="ctr">
              <a:buNone/>
            </a:pPr>
            <a:r>
              <a:rPr lang="en-US" sz="3600" i="1" dirty="0">
                <a:solidFill>
                  <a:schemeClr val="bg1"/>
                </a:solidFill>
              </a:rPr>
              <a:t>what</a:t>
            </a:r>
            <a:r>
              <a:rPr lang="en-US" sz="3600" dirty="0"/>
              <a:t> he or she is doing </a:t>
            </a:r>
          </a:p>
          <a:p>
            <a:pPr marL="0" indent="0" algn="ctr">
              <a:buNone/>
            </a:pPr>
            <a:r>
              <a:rPr lang="en-US" sz="3600" dirty="0"/>
              <a:t>and </a:t>
            </a:r>
            <a:r>
              <a:rPr lang="en-US" sz="3600" i="1" dirty="0">
                <a:solidFill>
                  <a:schemeClr val="bg1"/>
                </a:solidFill>
              </a:rPr>
              <a:t>why</a:t>
            </a:r>
            <a:r>
              <a:rPr lang="en-US" sz="3600" dirty="0"/>
              <a:t>. (10)</a:t>
            </a:r>
          </a:p>
          <a:p>
            <a:pPr marL="0" indent="0">
              <a:buNone/>
            </a:pPr>
            <a:endParaRPr lang="en-US" dirty="0"/>
          </a:p>
        </p:txBody>
      </p:sp>
    </p:spTree>
    <p:extLst>
      <p:ext uri="{BB962C8B-B14F-4D97-AF65-F5344CB8AC3E}">
        <p14:creationId xmlns:p14="http://schemas.microsoft.com/office/powerpoint/2010/main" val="105564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8" cy="3541714"/>
          </a:xfrm>
        </p:spPr>
        <p:txBody>
          <a:bodyPr>
            <a:normAutofit/>
          </a:bodyPr>
          <a:lstStyle/>
          <a:p>
            <a:pPr marL="0" indent="0">
              <a:buNone/>
            </a:pPr>
            <a:r>
              <a:rPr lang="en-US" sz="3600" dirty="0"/>
              <a:t>“Mentoring for pastoral formation requires  intentionality, time and discipline on the part of both mentor and mentee,” but the effort reaps a harvest. (11)</a:t>
            </a:r>
          </a:p>
          <a:p>
            <a:pPr marL="0" indent="0">
              <a:buNone/>
            </a:pPr>
            <a:endParaRPr lang="en-US" dirty="0"/>
          </a:p>
        </p:txBody>
      </p:sp>
    </p:spTree>
    <p:extLst>
      <p:ext uri="{BB962C8B-B14F-4D97-AF65-F5344CB8AC3E}">
        <p14:creationId xmlns:p14="http://schemas.microsoft.com/office/powerpoint/2010/main" val="3164360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8" cy="3541714"/>
          </a:xfrm>
        </p:spPr>
        <p:txBody>
          <a:bodyPr>
            <a:normAutofit/>
          </a:bodyPr>
          <a:lstStyle/>
          <a:p>
            <a:pPr marL="0" indent="0">
              <a:buNone/>
            </a:pPr>
            <a:r>
              <a:rPr lang="en-US" sz="3600" dirty="0"/>
              <a:t>“It is often the case that more people are </a:t>
            </a:r>
            <a:r>
              <a:rPr lang="en-US" sz="3600" dirty="0">
                <a:solidFill>
                  <a:schemeClr val="bg1"/>
                </a:solidFill>
              </a:rPr>
              <a:t>doing</a:t>
            </a:r>
            <a:r>
              <a:rPr lang="en-US" sz="3600" dirty="0"/>
              <a:t> the tasks of ministry than </a:t>
            </a:r>
            <a:r>
              <a:rPr lang="en-US" sz="3600" dirty="0">
                <a:solidFill>
                  <a:schemeClr val="bg1"/>
                </a:solidFill>
              </a:rPr>
              <a:t>becoming</a:t>
            </a:r>
            <a:r>
              <a:rPr lang="en-US" sz="3600" dirty="0"/>
              <a:t> pastors.” (18)</a:t>
            </a:r>
          </a:p>
          <a:p>
            <a:pPr marL="0" indent="0">
              <a:buNone/>
            </a:pPr>
            <a:endParaRPr lang="en-US" dirty="0"/>
          </a:p>
        </p:txBody>
      </p:sp>
    </p:spTree>
    <p:extLst>
      <p:ext uri="{BB962C8B-B14F-4D97-AF65-F5344CB8AC3E}">
        <p14:creationId xmlns:p14="http://schemas.microsoft.com/office/powerpoint/2010/main" val="146890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8" cy="3541714"/>
          </a:xfrm>
        </p:spPr>
        <p:txBody>
          <a:bodyPr>
            <a:noAutofit/>
          </a:bodyPr>
          <a:lstStyle/>
          <a:p>
            <a:pPr marL="0" indent="0" algn="ctr">
              <a:buNone/>
            </a:pPr>
            <a:r>
              <a:rPr lang="en-US" sz="2000" dirty="0"/>
              <a:t>“Integrity, credibility, and faithfulness as a pastor depend on a congruence between life and doctrine, </a:t>
            </a:r>
          </a:p>
          <a:p>
            <a:pPr marL="0" indent="0" algn="ctr">
              <a:buNone/>
            </a:pPr>
            <a:r>
              <a:rPr lang="en-US" sz="2000" dirty="0"/>
              <a:t>spirit and Spirit, Christ-words and a Christ-life. </a:t>
            </a:r>
          </a:p>
          <a:p>
            <a:pPr marL="0" indent="0">
              <a:buNone/>
            </a:pPr>
            <a:r>
              <a:rPr lang="en-US" sz="2000" dirty="0"/>
              <a:t>We not only know and proclaim the truth, but in order to do so we must live the truth, and if we might coin a verb, </a:t>
            </a:r>
            <a:r>
              <a:rPr lang="en-US" sz="2000" dirty="0">
                <a:solidFill>
                  <a:schemeClr val="bg1"/>
                </a:solidFill>
              </a:rPr>
              <a:t>we must </a:t>
            </a:r>
            <a:r>
              <a:rPr lang="en-US" sz="2000" i="1" dirty="0">
                <a:solidFill>
                  <a:schemeClr val="bg1"/>
                </a:solidFill>
              </a:rPr>
              <a:t>parabolize</a:t>
            </a:r>
            <a:r>
              <a:rPr lang="en-US" sz="2000" dirty="0">
                <a:solidFill>
                  <a:schemeClr val="bg1"/>
                </a:solidFill>
              </a:rPr>
              <a:t> the truth</a:t>
            </a:r>
            <a:r>
              <a:rPr lang="en-US" sz="2000" dirty="0"/>
              <a:t>. We must become </a:t>
            </a:r>
            <a:r>
              <a:rPr lang="en-US" sz="2000" dirty="0">
                <a:solidFill>
                  <a:schemeClr val="bg1"/>
                </a:solidFill>
              </a:rPr>
              <a:t>living parables </a:t>
            </a:r>
            <a:r>
              <a:rPr lang="en-US" sz="2000" dirty="0"/>
              <a:t>to others of the life of the Kingdom. </a:t>
            </a:r>
          </a:p>
          <a:p>
            <a:pPr marL="0" indent="0">
              <a:buNone/>
            </a:pPr>
            <a:r>
              <a:rPr lang="en-US" sz="2000" dirty="0"/>
              <a:t>Our spiritual formation is the soil in which grow the skills of pastoral ministry—preaching, teaching, counseling.” (19 </a:t>
            </a:r>
          </a:p>
        </p:txBody>
      </p:sp>
    </p:spTree>
    <p:extLst>
      <p:ext uri="{BB962C8B-B14F-4D97-AF65-F5344CB8AC3E}">
        <p14:creationId xmlns:p14="http://schemas.microsoft.com/office/powerpoint/2010/main" val="2621219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8" cy="3541714"/>
          </a:xfrm>
        </p:spPr>
        <p:txBody>
          <a:bodyPr>
            <a:normAutofit/>
          </a:bodyPr>
          <a:lstStyle/>
          <a:p>
            <a:pPr marL="0" indent="0">
              <a:buNone/>
            </a:pPr>
            <a:r>
              <a:rPr lang="en-US" sz="3600" dirty="0"/>
              <a:t>“Theological education and pastoral formation and preparation must always ensure that no pastor or student is exempt from the formative process into which they attempt to direct others.” (21) </a:t>
            </a:r>
          </a:p>
          <a:p>
            <a:pPr marL="0" indent="0">
              <a:buNone/>
            </a:pPr>
            <a:endParaRPr lang="en-US" dirty="0"/>
          </a:p>
        </p:txBody>
      </p:sp>
    </p:spTree>
    <p:extLst>
      <p:ext uri="{BB962C8B-B14F-4D97-AF65-F5344CB8AC3E}">
        <p14:creationId xmlns:p14="http://schemas.microsoft.com/office/powerpoint/2010/main" val="688402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lnSpcReduction="10000"/>
          </a:bodyPr>
          <a:lstStyle/>
          <a:p>
            <a:pPr marL="0" indent="0">
              <a:buNone/>
            </a:pPr>
            <a:r>
              <a:rPr lang="en-US" dirty="0"/>
              <a:t>“Unless the pastor’s vision is clear…and unless his or her bearings are taken from the horizon of creation, cross, and Kingdom come and coming, she or he is in danger of rolling like the waves of the sea, blown and </a:t>
            </a:r>
            <a:r>
              <a:rPr lang="en-US" dirty="0">
                <a:solidFill>
                  <a:schemeClr val="bg1"/>
                </a:solidFill>
              </a:rPr>
              <a:t>tossed by the winds of ego, prestige, and acclamation.</a:t>
            </a:r>
            <a:r>
              <a:rPr lang="en-US" dirty="0"/>
              <a:t>” … “One safeguard… is to learn from pastors who have sailed these waters before. … Though we each have to sail these waters ourselves, to do so without a mentor is folly indeed.” (22)</a:t>
            </a:r>
          </a:p>
          <a:p>
            <a:pPr marL="0" indent="0">
              <a:buNone/>
            </a:pPr>
            <a:endParaRPr lang="en-US" dirty="0"/>
          </a:p>
        </p:txBody>
      </p:sp>
    </p:spTree>
    <p:extLst>
      <p:ext uri="{BB962C8B-B14F-4D97-AF65-F5344CB8AC3E}">
        <p14:creationId xmlns:p14="http://schemas.microsoft.com/office/powerpoint/2010/main" val="1953020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9145587" cy="3541714"/>
          </a:xfrm>
        </p:spPr>
        <p:txBody>
          <a:bodyPr>
            <a:normAutofit fontScale="92500" lnSpcReduction="10000"/>
          </a:bodyPr>
          <a:lstStyle/>
          <a:p>
            <a:pPr marL="0" indent="0" algn="ctr">
              <a:buNone/>
            </a:pPr>
            <a:r>
              <a:rPr lang="en-US" dirty="0">
                <a:solidFill>
                  <a:schemeClr val="bg1"/>
                </a:solidFill>
              </a:rPr>
              <a:t>Scripture offers a variety of images and metaphors reminding us that ministry is multifaceted, requiring many forms of service. </a:t>
            </a:r>
          </a:p>
          <a:p>
            <a:pPr marL="0" indent="0" algn="ctr">
              <a:buNone/>
            </a:pPr>
            <a:r>
              <a:rPr lang="en-US" dirty="0"/>
              <a:t>Pastors are:</a:t>
            </a:r>
          </a:p>
          <a:p>
            <a:pPr marL="0" indent="0" algn="ctr">
              <a:buNone/>
            </a:pPr>
            <a:r>
              <a:rPr lang="en-US" i="1" dirty="0">
                <a:solidFill>
                  <a:schemeClr val="bg1"/>
                </a:solidFill>
              </a:rPr>
              <a:t>Slaves</a:t>
            </a:r>
            <a:r>
              <a:rPr lang="en-US" dirty="0"/>
              <a:t> of Christ</a:t>
            </a:r>
          </a:p>
          <a:p>
            <a:pPr marL="0" indent="0" algn="ctr">
              <a:buNone/>
            </a:pPr>
            <a:r>
              <a:rPr lang="en-US" i="1" dirty="0">
                <a:solidFill>
                  <a:schemeClr val="bg1"/>
                </a:solidFill>
              </a:rPr>
              <a:t>Servants</a:t>
            </a:r>
            <a:r>
              <a:rPr lang="en-US" dirty="0">
                <a:solidFill>
                  <a:schemeClr val="bg1"/>
                </a:solidFill>
              </a:rPr>
              <a:t> </a:t>
            </a:r>
            <a:r>
              <a:rPr lang="en-US" dirty="0"/>
              <a:t>of the new covenant</a:t>
            </a:r>
          </a:p>
          <a:p>
            <a:pPr marL="0" indent="0" algn="ctr">
              <a:buNone/>
            </a:pPr>
            <a:r>
              <a:rPr lang="en-US" i="1" dirty="0">
                <a:solidFill>
                  <a:schemeClr val="bg1"/>
                </a:solidFill>
              </a:rPr>
              <a:t>Stewards</a:t>
            </a:r>
            <a:r>
              <a:rPr lang="en-US" dirty="0"/>
              <a:t> of the Gospel on behalf of Christ</a:t>
            </a:r>
          </a:p>
          <a:p>
            <a:pPr marL="0" indent="0" algn="ctr">
              <a:buNone/>
            </a:pPr>
            <a:r>
              <a:rPr lang="en-US" i="1" dirty="0">
                <a:solidFill>
                  <a:schemeClr val="bg1"/>
                </a:solidFill>
              </a:rPr>
              <a:t>Helmsmen</a:t>
            </a:r>
            <a:r>
              <a:rPr lang="en-US" dirty="0"/>
              <a:t> who lead congregations</a:t>
            </a:r>
          </a:p>
          <a:p>
            <a:pPr marL="0" indent="0">
              <a:buNone/>
            </a:pPr>
            <a:endParaRPr lang="en-US" dirty="0"/>
          </a:p>
        </p:txBody>
      </p:sp>
    </p:spTree>
    <p:extLst>
      <p:ext uri="{BB962C8B-B14F-4D97-AF65-F5344CB8AC3E}">
        <p14:creationId xmlns:p14="http://schemas.microsoft.com/office/powerpoint/2010/main" val="2681838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9145587" cy="3541714"/>
          </a:xfrm>
        </p:spPr>
        <p:txBody>
          <a:bodyPr>
            <a:normAutofit fontScale="92500" lnSpcReduction="20000"/>
          </a:bodyPr>
          <a:lstStyle/>
          <a:p>
            <a:pPr marL="0" indent="0" algn="ctr">
              <a:buNone/>
            </a:pPr>
            <a:r>
              <a:rPr lang="en-US" dirty="0">
                <a:solidFill>
                  <a:schemeClr val="bg1"/>
                </a:solidFill>
              </a:rPr>
              <a:t>Scripture offers a variety of images and metaphors reminding us that ministry is multifaceted, requiring many forms of service. </a:t>
            </a:r>
          </a:p>
          <a:p>
            <a:pPr marL="0" indent="0" algn="ctr">
              <a:buNone/>
            </a:pPr>
            <a:r>
              <a:rPr lang="en-US" dirty="0"/>
              <a:t>Pastors are:</a:t>
            </a:r>
          </a:p>
          <a:p>
            <a:pPr marL="0" indent="0" algn="ctr">
              <a:buNone/>
            </a:pPr>
            <a:r>
              <a:rPr lang="en-US" i="1" dirty="0">
                <a:solidFill>
                  <a:schemeClr val="bg1"/>
                </a:solidFill>
              </a:rPr>
              <a:t>Nursing mothers</a:t>
            </a:r>
            <a:r>
              <a:rPr lang="en-US" dirty="0">
                <a:solidFill>
                  <a:schemeClr val="bg1"/>
                </a:solidFill>
              </a:rPr>
              <a:t> </a:t>
            </a:r>
            <a:r>
              <a:rPr lang="en-US" dirty="0"/>
              <a:t>who tenderly care for spiritual children</a:t>
            </a:r>
          </a:p>
          <a:p>
            <a:pPr marL="0" indent="0" algn="ctr">
              <a:buNone/>
            </a:pPr>
            <a:r>
              <a:rPr lang="en-US" i="1" dirty="0">
                <a:solidFill>
                  <a:schemeClr val="bg1"/>
                </a:solidFill>
              </a:rPr>
              <a:t>Physicians</a:t>
            </a:r>
            <a:r>
              <a:rPr lang="en-US" dirty="0"/>
              <a:t> who work to heal the spiritually sick.</a:t>
            </a:r>
          </a:p>
          <a:p>
            <a:pPr marL="0" indent="0" algn="ctr">
              <a:buNone/>
            </a:pPr>
            <a:r>
              <a:rPr lang="en-US" i="1" dirty="0">
                <a:solidFill>
                  <a:schemeClr val="bg1"/>
                </a:solidFill>
              </a:rPr>
              <a:t>Farmers</a:t>
            </a:r>
            <a:r>
              <a:rPr lang="en-US" dirty="0"/>
              <a:t> who labor to produce crops</a:t>
            </a:r>
          </a:p>
          <a:p>
            <a:pPr marL="0" indent="0" algn="ctr">
              <a:buNone/>
            </a:pPr>
            <a:r>
              <a:rPr lang="en-US" i="1" dirty="0">
                <a:solidFill>
                  <a:schemeClr val="bg1"/>
                </a:solidFill>
              </a:rPr>
              <a:t>Builders</a:t>
            </a:r>
            <a:r>
              <a:rPr lang="en-US" dirty="0"/>
              <a:t> who depend upon a solid foundation</a:t>
            </a:r>
          </a:p>
          <a:p>
            <a:pPr marL="0" indent="0" algn="ctr">
              <a:buNone/>
            </a:pPr>
            <a:r>
              <a:rPr lang="en-US" i="1" dirty="0">
                <a:solidFill>
                  <a:schemeClr val="bg1"/>
                </a:solidFill>
              </a:rPr>
              <a:t>Day laborers</a:t>
            </a:r>
            <a:r>
              <a:rPr lang="en-US" dirty="0">
                <a:solidFill>
                  <a:schemeClr val="bg1"/>
                </a:solidFill>
              </a:rPr>
              <a:t> </a:t>
            </a:r>
            <a:r>
              <a:rPr lang="en-US" dirty="0"/>
              <a:t>who diligently ply their craft</a:t>
            </a:r>
          </a:p>
          <a:p>
            <a:pPr marL="0" indent="0">
              <a:buNone/>
            </a:pPr>
            <a:endParaRPr lang="en-US" dirty="0"/>
          </a:p>
        </p:txBody>
      </p:sp>
    </p:spTree>
    <p:extLst>
      <p:ext uri="{BB962C8B-B14F-4D97-AF65-F5344CB8AC3E}">
        <p14:creationId xmlns:p14="http://schemas.microsoft.com/office/powerpoint/2010/main" val="65177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8C38-06F6-6042-8BE4-636F6370B3A5}"/>
              </a:ext>
            </a:extLst>
          </p:cNvPr>
          <p:cNvSpPr>
            <a:spLocks noGrp="1"/>
          </p:cNvSpPr>
          <p:nvPr>
            <p:ph type="title"/>
          </p:nvPr>
        </p:nvSpPr>
        <p:spPr/>
        <p:txBody>
          <a:bodyPr/>
          <a:lstStyle/>
          <a:p>
            <a:r>
              <a:rPr lang="en-US" dirty="0"/>
              <a:t>This is what you’re signing up for:</a:t>
            </a:r>
          </a:p>
        </p:txBody>
      </p:sp>
      <p:sp>
        <p:nvSpPr>
          <p:cNvPr id="3" name="Content Placeholder 2">
            <a:extLst>
              <a:ext uri="{FF2B5EF4-FFF2-40B4-BE49-F238E27FC236}">
                <a16:creationId xmlns:a16="http://schemas.microsoft.com/office/drawing/2014/main" id="{B407FDFD-856A-844E-A862-CE4CA83FEA1F}"/>
              </a:ext>
            </a:extLst>
          </p:cNvPr>
          <p:cNvSpPr>
            <a:spLocks noGrp="1"/>
          </p:cNvSpPr>
          <p:nvPr>
            <p:ph idx="1"/>
          </p:nvPr>
        </p:nvSpPr>
        <p:spPr>
          <a:xfrm>
            <a:off x="1141413" y="2249487"/>
            <a:ext cx="8231188" cy="3541714"/>
          </a:xfrm>
        </p:spPr>
        <p:txBody>
          <a:bodyPr>
            <a:normAutofit fontScale="85000" lnSpcReduction="10000"/>
          </a:bodyPr>
          <a:lstStyle/>
          <a:p>
            <a:pPr marL="0" indent="0">
              <a:buNone/>
            </a:pPr>
            <a:r>
              <a:rPr lang="en-US" sz="3600" dirty="0"/>
              <a:t>While it is an honor to be invited to help shape someone’s life for more effective ministry, you likely have some questions about what this involves </a:t>
            </a:r>
            <a:r>
              <a:rPr lang="en-US" sz="3600" dirty="0">
                <a:solidFill>
                  <a:schemeClr val="bg1"/>
                </a:solidFill>
              </a:rPr>
              <a:t>before you say “yes” </a:t>
            </a:r>
            <a:r>
              <a:rPr lang="en-US" sz="3600" dirty="0"/>
              <a:t>to this opportunity. </a:t>
            </a:r>
          </a:p>
          <a:p>
            <a:pPr marL="0" indent="0">
              <a:buNone/>
            </a:pPr>
            <a:r>
              <a:rPr lang="en-US" sz="3600" dirty="0"/>
              <a:t>We hope to answer the questions in the information that follows. </a:t>
            </a:r>
            <a:r>
              <a:rPr lang="en-US" sz="3600" dirty="0">
                <a:solidFill>
                  <a:schemeClr val="bg1"/>
                </a:solidFill>
              </a:rPr>
              <a:t>Please read carefully. </a:t>
            </a:r>
          </a:p>
          <a:p>
            <a:endParaRPr lang="en-US" dirty="0"/>
          </a:p>
        </p:txBody>
      </p:sp>
    </p:spTree>
    <p:extLst>
      <p:ext uri="{BB962C8B-B14F-4D97-AF65-F5344CB8AC3E}">
        <p14:creationId xmlns:p14="http://schemas.microsoft.com/office/powerpoint/2010/main" val="3949894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9145587" cy="3541714"/>
          </a:xfrm>
        </p:spPr>
        <p:txBody>
          <a:bodyPr>
            <a:normAutofit/>
          </a:bodyPr>
          <a:lstStyle/>
          <a:p>
            <a:pPr marL="0" indent="0" algn="ctr">
              <a:buNone/>
            </a:pPr>
            <a:r>
              <a:rPr lang="en-US" dirty="0">
                <a:solidFill>
                  <a:schemeClr val="bg1"/>
                </a:solidFill>
              </a:rPr>
              <a:t>Scripture offers a variety of images and metaphors reminding us that ministry is multifaceted, requiring many forms of service. </a:t>
            </a:r>
          </a:p>
          <a:p>
            <a:pPr marL="0" indent="0" algn="ctr">
              <a:buNone/>
            </a:pPr>
            <a:r>
              <a:rPr lang="en-US" dirty="0"/>
              <a:t>Pastors are expected to be:</a:t>
            </a:r>
          </a:p>
          <a:p>
            <a:pPr marL="0" indent="0" algn="ctr">
              <a:buNone/>
            </a:pPr>
            <a:r>
              <a:rPr lang="en-US" dirty="0"/>
              <a:t>Patient and gentle teachers of truth</a:t>
            </a:r>
          </a:p>
          <a:p>
            <a:pPr marL="0" indent="0" algn="ctr">
              <a:buNone/>
            </a:pPr>
            <a:r>
              <a:rPr lang="en-US" dirty="0"/>
              <a:t>Faithful exemplars of Christ</a:t>
            </a:r>
          </a:p>
          <a:p>
            <a:pPr marL="0" indent="0" algn="ctr">
              <a:buNone/>
            </a:pPr>
            <a:r>
              <a:rPr lang="en-US" dirty="0"/>
              <a:t>Diligent preachers of God’s grace.</a:t>
            </a:r>
          </a:p>
          <a:p>
            <a:pPr marL="0" indent="0">
              <a:buNone/>
            </a:pPr>
            <a:endParaRPr lang="en-US" dirty="0"/>
          </a:p>
        </p:txBody>
      </p:sp>
    </p:spTree>
    <p:extLst>
      <p:ext uri="{BB962C8B-B14F-4D97-AF65-F5344CB8AC3E}">
        <p14:creationId xmlns:p14="http://schemas.microsoft.com/office/powerpoint/2010/main" val="4213459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9145587" cy="3541714"/>
          </a:xfrm>
        </p:spPr>
        <p:txBody>
          <a:bodyPr>
            <a:normAutofit/>
          </a:bodyPr>
          <a:lstStyle/>
          <a:p>
            <a:pPr marL="0" indent="0" algn="ctr">
              <a:buNone/>
            </a:pPr>
            <a:r>
              <a:rPr lang="en-US" dirty="0">
                <a:solidFill>
                  <a:schemeClr val="bg1"/>
                </a:solidFill>
              </a:rPr>
              <a:t>Scripture offers a variety of images and metaphors reminding us that ministry is multifaceted, requiring many forms of service. </a:t>
            </a:r>
          </a:p>
          <a:p>
            <a:pPr marL="0" indent="0" algn="ctr">
              <a:buNone/>
            </a:pPr>
            <a:r>
              <a:rPr lang="en-US" dirty="0"/>
              <a:t>Pastors are:</a:t>
            </a:r>
          </a:p>
          <a:p>
            <a:pPr marL="0" indent="0" algn="ctr">
              <a:buNone/>
            </a:pPr>
            <a:r>
              <a:rPr lang="en-US" i="1" dirty="0"/>
              <a:t>… </a:t>
            </a:r>
            <a:r>
              <a:rPr lang="en-US" i="1" dirty="0">
                <a:solidFill>
                  <a:schemeClr val="bg1"/>
                </a:solidFill>
              </a:rPr>
              <a:t>Ambassadors</a:t>
            </a:r>
            <a:r>
              <a:rPr lang="en-US" dirty="0"/>
              <a:t> announcing an urgent message, </a:t>
            </a:r>
          </a:p>
          <a:p>
            <a:pPr marL="0" indent="0" algn="ctr">
              <a:buNone/>
            </a:pPr>
            <a:r>
              <a:rPr lang="en-US" i="1" dirty="0">
                <a:solidFill>
                  <a:schemeClr val="bg1"/>
                </a:solidFill>
              </a:rPr>
              <a:t>Prophets</a:t>
            </a:r>
            <a:r>
              <a:rPr lang="en-US" dirty="0"/>
              <a:t> identifying the perversion of the human heart.</a:t>
            </a:r>
          </a:p>
          <a:p>
            <a:pPr marL="0" indent="0" algn="ctr">
              <a:buNone/>
            </a:pPr>
            <a:r>
              <a:rPr lang="en-US" i="1" dirty="0">
                <a:solidFill>
                  <a:schemeClr val="bg1"/>
                </a:solidFill>
              </a:rPr>
              <a:t>Shepherds</a:t>
            </a:r>
            <a:r>
              <a:rPr lang="en-US" i="1" dirty="0"/>
              <a:t> </a:t>
            </a:r>
            <a:r>
              <a:rPr lang="en-US" dirty="0"/>
              <a:t>tending to the flock of the Good Shepherd. (26)</a:t>
            </a:r>
          </a:p>
          <a:p>
            <a:pPr marL="0" indent="0" algn="ctr">
              <a:buNone/>
            </a:pPr>
            <a:endParaRPr lang="en-US" dirty="0"/>
          </a:p>
        </p:txBody>
      </p:sp>
    </p:spTree>
    <p:extLst>
      <p:ext uri="{BB962C8B-B14F-4D97-AF65-F5344CB8AC3E}">
        <p14:creationId xmlns:p14="http://schemas.microsoft.com/office/powerpoint/2010/main" val="1074408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fontScale="92500" lnSpcReduction="10000"/>
          </a:bodyPr>
          <a:lstStyle/>
          <a:p>
            <a:pPr marL="0" indent="0">
              <a:buNone/>
            </a:pPr>
            <a:r>
              <a:rPr lang="en-US" sz="3600" dirty="0"/>
              <a:t>“Pastors can hardly call others to the way of holiness and sanctification without first having walked that way themselves. … the gospel makes it way by character and then by preaching. … Ministry begins with and is shaped by the heart of the pastor.” (28-29)</a:t>
            </a:r>
          </a:p>
          <a:p>
            <a:pPr marL="0" indent="0" algn="ctr">
              <a:buNone/>
            </a:pPr>
            <a:endParaRPr lang="en-US" dirty="0"/>
          </a:p>
        </p:txBody>
      </p:sp>
    </p:spTree>
    <p:extLst>
      <p:ext uri="{BB962C8B-B14F-4D97-AF65-F5344CB8AC3E}">
        <p14:creationId xmlns:p14="http://schemas.microsoft.com/office/powerpoint/2010/main" val="25610752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fontScale="85000" lnSpcReduction="20000"/>
          </a:bodyPr>
          <a:lstStyle/>
          <a:p>
            <a:pPr marL="0" indent="0" algn="ctr">
              <a:buNone/>
            </a:pPr>
            <a:r>
              <a:rPr lang="en-US" sz="2800" b="1" dirty="0">
                <a:solidFill>
                  <a:schemeClr val="bg1"/>
                </a:solidFill>
              </a:rPr>
              <a:t>The person who would be a pastor </a:t>
            </a:r>
          </a:p>
          <a:p>
            <a:pPr marL="0" indent="0" algn="ctr">
              <a:buNone/>
            </a:pPr>
            <a:r>
              <a:rPr lang="en-US" dirty="0"/>
              <a:t>“must himself </a:t>
            </a:r>
            <a:r>
              <a:rPr lang="en-US" dirty="0">
                <a:solidFill>
                  <a:schemeClr val="bg1"/>
                </a:solidFill>
              </a:rPr>
              <a:t>be cleansed</a:t>
            </a:r>
            <a:r>
              <a:rPr lang="en-US" dirty="0"/>
              <a:t>, before cleansing others: </a:t>
            </a:r>
          </a:p>
          <a:p>
            <a:pPr marL="0" indent="0" algn="ctr">
              <a:buNone/>
            </a:pPr>
            <a:r>
              <a:rPr lang="en-US" dirty="0"/>
              <a:t>himself </a:t>
            </a:r>
            <a:r>
              <a:rPr lang="en-US" dirty="0">
                <a:solidFill>
                  <a:schemeClr val="bg1"/>
                </a:solidFill>
              </a:rPr>
              <a:t>become wise</a:t>
            </a:r>
            <a:r>
              <a:rPr lang="en-US" dirty="0"/>
              <a:t>, that he may make others wise; </a:t>
            </a:r>
          </a:p>
          <a:p>
            <a:pPr marL="0" indent="0" algn="ctr">
              <a:buNone/>
            </a:pPr>
            <a:r>
              <a:rPr lang="en-US" dirty="0">
                <a:solidFill>
                  <a:schemeClr val="bg1"/>
                </a:solidFill>
              </a:rPr>
              <a:t>become light</a:t>
            </a:r>
            <a:r>
              <a:rPr lang="en-US" dirty="0"/>
              <a:t>, and then give light: </a:t>
            </a:r>
          </a:p>
          <a:p>
            <a:pPr marL="0" indent="0" algn="ctr">
              <a:buNone/>
            </a:pPr>
            <a:r>
              <a:rPr lang="en-US" dirty="0">
                <a:solidFill>
                  <a:schemeClr val="bg1"/>
                </a:solidFill>
              </a:rPr>
              <a:t>draw near to God</a:t>
            </a:r>
            <a:r>
              <a:rPr lang="en-US" dirty="0"/>
              <a:t>, and so bring others near; </a:t>
            </a:r>
          </a:p>
          <a:p>
            <a:pPr marL="0" indent="0" algn="ctr">
              <a:buNone/>
            </a:pPr>
            <a:r>
              <a:rPr lang="en-US" dirty="0">
                <a:solidFill>
                  <a:schemeClr val="bg1"/>
                </a:solidFill>
              </a:rPr>
              <a:t>be hallowed</a:t>
            </a:r>
            <a:r>
              <a:rPr lang="en-US" dirty="0"/>
              <a:t>, then hallow them; </a:t>
            </a:r>
          </a:p>
          <a:p>
            <a:pPr marL="0" indent="0" algn="ctr">
              <a:buNone/>
            </a:pPr>
            <a:r>
              <a:rPr lang="en-US" dirty="0"/>
              <a:t>be </a:t>
            </a:r>
            <a:r>
              <a:rPr lang="en-US" dirty="0">
                <a:solidFill>
                  <a:schemeClr val="bg1"/>
                </a:solidFill>
              </a:rPr>
              <a:t>possessed of hands </a:t>
            </a:r>
            <a:r>
              <a:rPr lang="en-US" dirty="0"/>
              <a:t>to lead others by the hand, </a:t>
            </a:r>
          </a:p>
          <a:p>
            <a:pPr marL="0" indent="0" algn="ctr">
              <a:buNone/>
            </a:pPr>
            <a:r>
              <a:rPr lang="en-US" dirty="0"/>
              <a:t>of </a:t>
            </a:r>
            <a:r>
              <a:rPr lang="en-US" dirty="0">
                <a:solidFill>
                  <a:schemeClr val="bg1"/>
                </a:solidFill>
              </a:rPr>
              <a:t>wisdom</a:t>
            </a:r>
            <a:r>
              <a:rPr lang="en-US" dirty="0"/>
              <a:t> to give advice.” (29)</a:t>
            </a:r>
          </a:p>
        </p:txBody>
      </p:sp>
    </p:spTree>
    <p:extLst>
      <p:ext uri="{BB962C8B-B14F-4D97-AF65-F5344CB8AC3E}">
        <p14:creationId xmlns:p14="http://schemas.microsoft.com/office/powerpoint/2010/main" val="3089791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sz="3600" dirty="0"/>
              <a:t>“Would-be pastors must also understand their unique responsibility to God and their unique relationship with other people.” (32)</a:t>
            </a:r>
          </a:p>
        </p:txBody>
      </p:sp>
    </p:spTree>
    <p:extLst>
      <p:ext uri="{BB962C8B-B14F-4D97-AF65-F5344CB8AC3E}">
        <p14:creationId xmlns:p14="http://schemas.microsoft.com/office/powerpoint/2010/main" val="5252716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sz="4400" dirty="0">
                <a:solidFill>
                  <a:schemeClr val="bg1"/>
                </a:solidFill>
              </a:rPr>
              <a:t>We must not </a:t>
            </a:r>
            <a:r>
              <a:rPr lang="en-US" sz="4400" dirty="0"/>
              <a:t>reduce our “calling” to </a:t>
            </a:r>
            <a:r>
              <a:rPr lang="en-US" sz="4400" dirty="0">
                <a:solidFill>
                  <a:schemeClr val="bg1"/>
                </a:solidFill>
              </a:rPr>
              <a:t>a “job,” </a:t>
            </a:r>
            <a:r>
              <a:rPr lang="en-US" sz="4400" dirty="0"/>
              <a:t>a choice of </a:t>
            </a:r>
            <a:r>
              <a:rPr lang="en-US" sz="4400" dirty="0">
                <a:solidFill>
                  <a:schemeClr val="bg1"/>
                </a:solidFill>
              </a:rPr>
              <a:t>career</a:t>
            </a:r>
            <a:r>
              <a:rPr lang="en-US" sz="4400" dirty="0"/>
              <a:t> rather than a </a:t>
            </a:r>
            <a:r>
              <a:rPr lang="en-US" sz="4400" dirty="0">
                <a:solidFill>
                  <a:srgbClr val="FF0000"/>
                </a:solidFill>
              </a:rPr>
              <a:t>response to God</a:t>
            </a:r>
            <a:r>
              <a:rPr lang="en-US" sz="4400" dirty="0"/>
              <a:t>. (32)</a:t>
            </a:r>
          </a:p>
        </p:txBody>
      </p:sp>
    </p:spTree>
    <p:extLst>
      <p:ext uri="{BB962C8B-B14F-4D97-AF65-F5344CB8AC3E}">
        <p14:creationId xmlns:p14="http://schemas.microsoft.com/office/powerpoint/2010/main" val="1070487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dirty="0"/>
              <a:t>“Theological sloppiness or laziness only too easily confirms people in their dogmatic error and leaves them bound by erroneous and unexamined notions of God… It leads people not to God as he truly is, but to “god” as they wish him to be and think he ought to be. “Therefore </a:t>
            </a:r>
            <a:r>
              <a:rPr lang="en-US" dirty="0">
                <a:solidFill>
                  <a:schemeClr val="bg1"/>
                </a:solidFill>
              </a:rPr>
              <a:t>the pastor must be a theologian, one who reads and thinks from Scripture to Scripture in a disciplined and habitual way.</a:t>
            </a:r>
            <a:r>
              <a:rPr lang="en-US" dirty="0"/>
              <a:t>” (35)</a:t>
            </a:r>
          </a:p>
          <a:p>
            <a:pPr marL="0" indent="0">
              <a:buNone/>
            </a:pPr>
            <a:endParaRPr lang="en-US" sz="4400" dirty="0"/>
          </a:p>
        </p:txBody>
      </p:sp>
    </p:spTree>
    <p:extLst>
      <p:ext uri="{BB962C8B-B14F-4D97-AF65-F5344CB8AC3E}">
        <p14:creationId xmlns:p14="http://schemas.microsoft.com/office/powerpoint/2010/main" val="1938328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dirty="0"/>
              <a:t>Great skill is required to “shape our gospel words and actions in a form appropriate to the exceeding </a:t>
            </a:r>
            <a:r>
              <a:rPr lang="en-US" dirty="0">
                <a:solidFill>
                  <a:schemeClr val="bg1"/>
                </a:solidFill>
              </a:rPr>
              <a:t>diverse stages of spiritual and intellectual maturity found in any believing community</a:t>
            </a:r>
            <a:r>
              <a:rPr lang="en-US" dirty="0"/>
              <a:t>.” How do we bring “The Story to bear on the individual stories people bring with them, or how” do we “help them recognize that their stories are caught up in the drama of a much larger cosmic story of creation, Christ, and church. 	…</a:t>
            </a:r>
            <a:endParaRPr lang="en-US" sz="4400" dirty="0"/>
          </a:p>
        </p:txBody>
      </p:sp>
    </p:spTree>
    <p:extLst>
      <p:ext uri="{BB962C8B-B14F-4D97-AF65-F5344CB8AC3E}">
        <p14:creationId xmlns:p14="http://schemas.microsoft.com/office/powerpoint/2010/main" val="977386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dirty="0"/>
              <a:t>“This is ultimately a practical task rooted in a </a:t>
            </a:r>
            <a:r>
              <a:rPr lang="en-US" dirty="0">
                <a:solidFill>
                  <a:schemeClr val="bg1"/>
                </a:solidFill>
              </a:rPr>
              <a:t>reflective task</a:t>
            </a:r>
            <a:r>
              <a:rPr lang="en-US" dirty="0"/>
              <a:t>, and includes the pastor’s skill in both public and private ministry: preaching, teaching, counseling, encouraging, equipping… </a:t>
            </a:r>
          </a:p>
          <a:p>
            <a:pPr marL="0" indent="0">
              <a:buNone/>
            </a:pPr>
            <a:r>
              <a:rPr lang="en-US" dirty="0"/>
              <a:t>A pastor must not only know </a:t>
            </a:r>
            <a:r>
              <a:rPr lang="en-US" dirty="0">
                <a:solidFill>
                  <a:schemeClr val="bg1"/>
                </a:solidFill>
              </a:rPr>
              <a:t>what </a:t>
            </a:r>
            <a:r>
              <a:rPr lang="en-US" dirty="0"/>
              <a:t>to say, but </a:t>
            </a:r>
            <a:r>
              <a:rPr lang="en-US" dirty="0">
                <a:solidFill>
                  <a:schemeClr val="bg1"/>
                </a:solidFill>
              </a:rPr>
              <a:t>how</a:t>
            </a:r>
            <a:r>
              <a:rPr lang="en-US" dirty="0"/>
              <a:t> to say it and </a:t>
            </a:r>
            <a:r>
              <a:rPr lang="en-US" dirty="0">
                <a:solidFill>
                  <a:schemeClr val="bg1"/>
                </a:solidFill>
              </a:rPr>
              <a:t>when</a:t>
            </a:r>
            <a:r>
              <a:rPr lang="en-US" dirty="0"/>
              <a:t> to say it.” (38) </a:t>
            </a:r>
          </a:p>
        </p:txBody>
      </p:sp>
    </p:spTree>
    <p:extLst>
      <p:ext uri="{BB962C8B-B14F-4D97-AF65-F5344CB8AC3E}">
        <p14:creationId xmlns:p14="http://schemas.microsoft.com/office/powerpoint/2010/main" val="5459688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dirty="0"/>
              <a:t>Knowing how to respond requires that pastors have “a general proficiency in both </a:t>
            </a:r>
            <a:r>
              <a:rPr lang="en-US" dirty="0">
                <a:solidFill>
                  <a:schemeClr val="bg1"/>
                </a:solidFill>
              </a:rPr>
              <a:t>theological reflection </a:t>
            </a:r>
            <a:r>
              <a:rPr lang="en-US" dirty="0"/>
              <a:t>and </a:t>
            </a:r>
            <a:r>
              <a:rPr lang="en-US" dirty="0">
                <a:solidFill>
                  <a:schemeClr val="bg1"/>
                </a:solidFill>
              </a:rPr>
              <a:t>practical skills</a:t>
            </a:r>
            <a:r>
              <a:rPr lang="en-US" dirty="0"/>
              <a:t>, it also demands that pastors be </a:t>
            </a:r>
            <a:r>
              <a:rPr lang="en-US" dirty="0">
                <a:solidFill>
                  <a:schemeClr val="bg1"/>
                </a:solidFill>
              </a:rPr>
              <a:t>surprised neither by grace nor by sin in people’s lives</a:t>
            </a:r>
            <a:r>
              <a:rPr lang="en-US" dirty="0"/>
              <a:t>. In particular, it means they must know well the people of their church and </a:t>
            </a:r>
            <a:r>
              <a:rPr lang="en-US" dirty="0">
                <a:solidFill>
                  <a:schemeClr val="bg1"/>
                </a:solidFill>
              </a:rPr>
              <a:t>the social context of their ministry</a:t>
            </a:r>
            <a:r>
              <a:rPr lang="en-US" dirty="0"/>
              <a:t>, as there is no ministry abstracted or protected from the thick existence of persons, families, and neighborhoods.” (39)</a:t>
            </a:r>
          </a:p>
          <a:p>
            <a:pPr marL="0" indent="0">
              <a:buNone/>
            </a:pPr>
            <a:endParaRPr lang="en-US" dirty="0"/>
          </a:p>
        </p:txBody>
      </p:sp>
    </p:spTree>
    <p:extLst>
      <p:ext uri="{BB962C8B-B14F-4D97-AF65-F5344CB8AC3E}">
        <p14:creationId xmlns:p14="http://schemas.microsoft.com/office/powerpoint/2010/main" val="1198890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17BA4-A358-F54D-897E-AB0E904309A2}"/>
              </a:ext>
            </a:extLst>
          </p:cNvPr>
          <p:cNvSpPr>
            <a:spLocks noGrp="1"/>
          </p:cNvSpPr>
          <p:nvPr>
            <p:ph type="title"/>
          </p:nvPr>
        </p:nvSpPr>
        <p:spPr/>
        <p:txBody>
          <a:bodyPr/>
          <a:lstStyle/>
          <a:p>
            <a:r>
              <a:rPr lang="en-US" b="1" dirty="0"/>
              <a:t>1. What is the MAPM program?</a:t>
            </a:r>
            <a:br>
              <a:rPr lang="en-US" dirty="0"/>
            </a:br>
            <a:endParaRPr lang="en-US" dirty="0"/>
          </a:p>
        </p:txBody>
      </p:sp>
      <p:sp>
        <p:nvSpPr>
          <p:cNvPr id="3" name="Content Placeholder 2">
            <a:extLst>
              <a:ext uri="{FF2B5EF4-FFF2-40B4-BE49-F238E27FC236}">
                <a16:creationId xmlns:a16="http://schemas.microsoft.com/office/drawing/2014/main" id="{8A53E30D-AF8D-C948-B529-1F174710825A}"/>
              </a:ext>
            </a:extLst>
          </p:cNvPr>
          <p:cNvSpPr>
            <a:spLocks noGrp="1"/>
          </p:cNvSpPr>
          <p:nvPr>
            <p:ph idx="1"/>
          </p:nvPr>
        </p:nvSpPr>
        <p:spPr>
          <a:xfrm>
            <a:off x="1679713" y="2249487"/>
            <a:ext cx="8229600" cy="3541714"/>
          </a:xfrm>
        </p:spPr>
        <p:txBody>
          <a:bodyPr>
            <a:normAutofit fontScale="92500" lnSpcReduction="20000"/>
          </a:bodyPr>
          <a:lstStyle/>
          <a:p>
            <a:pPr marL="0" indent="0">
              <a:buNone/>
            </a:pPr>
            <a:r>
              <a:rPr lang="en-US" dirty="0"/>
              <a:t>The MAPM program, offered in both English and Spanish, is a </a:t>
            </a:r>
          </a:p>
          <a:p>
            <a:pPr marL="0" indent="0">
              <a:buNone/>
            </a:pPr>
            <a:r>
              <a:rPr lang="en-US" dirty="0">
                <a:solidFill>
                  <a:schemeClr val="bg1"/>
                </a:solidFill>
              </a:rPr>
              <a:t>48-credit professional degree </a:t>
            </a:r>
            <a:r>
              <a:rPr lang="en-US" dirty="0"/>
              <a:t>offered through the Seventh-day Theological Seminary at Andrews University. </a:t>
            </a:r>
          </a:p>
          <a:p>
            <a:pPr marL="0" indent="0">
              <a:buNone/>
            </a:pPr>
            <a:r>
              <a:rPr lang="en-US" dirty="0"/>
              <a:t>The ideal candidate has: </a:t>
            </a:r>
          </a:p>
          <a:p>
            <a:pPr marL="0" indent="0">
              <a:buNone/>
            </a:pPr>
            <a:r>
              <a:rPr lang="en-US" dirty="0"/>
              <a:t>	a minimum of </a:t>
            </a:r>
            <a:r>
              <a:rPr lang="en-US" dirty="0">
                <a:solidFill>
                  <a:schemeClr val="bg1"/>
                </a:solidFill>
              </a:rPr>
              <a:t>5 years of pastoral experience</a:t>
            </a:r>
            <a:endParaRPr lang="en-US" dirty="0"/>
          </a:p>
          <a:p>
            <a:pPr marL="0" indent="0">
              <a:buNone/>
            </a:pPr>
            <a:r>
              <a:rPr lang="en-US" dirty="0"/>
              <a:t>	is at least </a:t>
            </a:r>
            <a:r>
              <a:rPr lang="en-US" dirty="0">
                <a:solidFill>
                  <a:schemeClr val="bg1"/>
                </a:solidFill>
              </a:rPr>
              <a:t>35 years old</a:t>
            </a:r>
            <a:endParaRPr lang="en-US" dirty="0"/>
          </a:p>
          <a:p>
            <a:pPr marL="0" indent="0">
              <a:buNone/>
            </a:pPr>
            <a:r>
              <a:rPr lang="en-US" dirty="0"/>
              <a:t>	has a </a:t>
            </a:r>
            <a:r>
              <a:rPr lang="en-US" dirty="0">
                <a:solidFill>
                  <a:schemeClr val="bg1"/>
                </a:solidFill>
              </a:rPr>
              <a:t>bachelor’s degree </a:t>
            </a:r>
            <a:r>
              <a:rPr lang="en-US" dirty="0"/>
              <a:t>from an </a:t>
            </a:r>
            <a:r>
              <a:rPr lang="en-US" dirty="0">
                <a:solidFill>
                  <a:schemeClr val="bg1"/>
                </a:solidFill>
              </a:rPr>
              <a:t>accredited school</a:t>
            </a:r>
            <a:endParaRPr lang="en-US" dirty="0"/>
          </a:p>
          <a:p>
            <a:pPr marL="0" indent="0" algn="ctr">
              <a:buNone/>
            </a:pPr>
            <a:r>
              <a:rPr lang="en-US" dirty="0">
                <a:solidFill>
                  <a:srgbClr val="FF0000"/>
                </a:solidFill>
              </a:rPr>
              <a:t>(Exceptions are by petition.)</a:t>
            </a:r>
          </a:p>
          <a:p>
            <a:endParaRPr lang="en-US" dirty="0"/>
          </a:p>
        </p:txBody>
      </p:sp>
    </p:spTree>
    <p:extLst>
      <p:ext uri="{BB962C8B-B14F-4D97-AF65-F5344CB8AC3E}">
        <p14:creationId xmlns:p14="http://schemas.microsoft.com/office/powerpoint/2010/main" val="2249894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fontScale="92500" lnSpcReduction="10000"/>
          </a:bodyPr>
          <a:lstStyle/>
          <a:p>
            <a:pPr marL="0" indent="0">
              <a:buNone/>
            </a:pPr>
            <a:r>
              <a:rPr lang="en-US" sz="4400" dirty="0"/>
              <a:t>How do “pastors begin to move from knowledge to wisdom, from dispensing information </a:t>
            </a:r>
            <a:r>
              <a:rPr lang="en-US" sz="4400" dirty="0">
                <a:solidFill>
                  <a:schemeClr val="bg1"/>
                </a:solidFill>
              </a:rPr>
              <a:t>to helping people become disciples who think and live in new ways”? </a:t>
            </a:r>
            <a:r>
              <a:rPr lang="en-US" sz="4400" dirty="0"/>
              <a:t>(50)</a:t>
            </a:r>
          </a:p>
          <a:p>
            <a:pPr marL="0" indent="0">
              <a:buNone/>
            </a:pPr>
            <a:endParaRPr lang="en-US" dirty="0"/>
          </a:p>
        </p:txBody>
      </p:sp>
    </p:spTree>
    <p:extLst>
      <p:ext uri="{BB962C8B-B14F-4D97-AF65-F5344CB8AC3E}">
        <p14:creationId xmlns:p14="http://schemas.microsoft.com/office/powerpoint/2010/main" val="37119192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lnSpcReduction="10000"/>
          </a:bodyPr>
          <a:lstStyle/>
          <a:p>
            <a:pPr marL="0" indent="0">
              <a:buNone/>
            </a:pPr>
            <a:r>
              <a:rPr lang="en-US" dirty="0">
                <a:solidFill>
                  <a:schemeClr val="bg1"/>
                </a:solidFill>
              </a:rPr>
              <a:t>We cannot opt into or out of formation. </a:t>
            </a:r>
            <a:r>
              <a:rPr lang="en-US" dirty="0"/>
              <a:t>The question “is whether we will allow our formation to stumble along haphazardly, unintentionally, and unreflectively, influenced by implicit and unobserved visions. </a:t>
            </a:r>
            <a:r>
              <a:rPr lang="en-US" dirty="0">
                <a:solidFill>
                  <a:schemeClr val="bg1"/>
                </a:solidFill>
              </a:rPr>
              <a:t>If we are not intentional about our formation</a:t>
            </a:r>
            <a:r>
              <a:rPr lang="en-US" dirty="0"/>
              <a:t>, we will be more vulnerable to the tacit and sometimes forceful shaping brought about by our socialization into a denominational ethos, a cultural or economic class, or various other group-sanctioned ways of being.” (58)</a:t>
            </a:r>
          </a:p>
          <a:p>
            <a:pPr marL="0" indent="0">
              <a:buNone/>
            </a:pPr>
            <a:endParaRPr lang="en-US" dirty="0"/>
          </a:p>
        </p:txBody>
      </p:sp>
    </p:spTree>
    <p:extLst>
      <p:ext uri="{BB962C8B-B14F-4D97-AF65-F5344CB8AC3E}">
        <p14:creationId xmlns:p14="http://schemas.microsoft.com/office/powerpoint/2010/main" val="33434001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9349-E240-C24A-8A58-B953AB3C853D}"/>
              </a:ext>
            </a:extLst>
          </p:cNvPr>
          <p:cNvSpPr>
            <a:spLocks noGrp="1"/>
          </p:cNvSpPr>
          <p:nvPr>
            <p:ph type="title"/>
          </p:nvPr>
        </p:nvSpPr>
        <p:spPr/>
        <p:txBody>
          <a:bodyPr>
            <a:normAutofit/>
          </a:bodyPr>
          <a:lstStyle/>
          <a:p>
            <a:r>
              <a:rPr lang="en-US" b="1" dirty="0">
                <a:solidFill>
                  <a:schemeClr val="bg1"/>
                </a:solidFill>
              </a:rPr>
              <a:t>Inspiration about </a:t>
            </a:r>
            <a:br>
              <a:rPr lang="en-US" b="1" dirty="0">
                <a:solidFill>
                  <a:schemeClr val="bg1"/>
                </a:solidFill>
              </a:rPr>
            </a:br>
            <a:r>
              <a:rPr lang="en-US" b="1" dirty="0">
                <a:solidFill>
                  <a:schemeClr val="bg1"/>
                </a:solidFill>
              </a:rPr>
              <a:t>mentoring for pastoral formation</a:t>
            </a:r>
            <a:br>
              <a:rPr lang="en-US" b="1" dirty="0">
                <a:solidFill>
                  <a:schemeClr val="bg1"/>
                </a:solidFill>
              </a:rPr>
            </a:br>
            <a:r>
              <a:rPr lang="en-US" sz="1800" dirty="0"/>
              <a:t>Resource: </a:t>
            </a:r>
            <a:r>
              <a:rPr lang="en-US" sz="1800" i="1" dirty="0"/>
              <a:t>The Potter’s Rib: Mentoring for Pastoral Formation</a:t>
            </a:r>
            <a:r>
              <a:rPr lang="en-US" sz="1800" dirty="0"/>
              <a:t> by Brian A. Williams</a:t>
            </a:r>
            <a:endParaRPr lang="en-US" dirty="0">
              <a:solidFill>
                <a:schemeClr val="bg1"/>
              </a:solidFill>
            </a:endParaRPr>
          </a:p>
        </p:txBody>
      </p:sp>
      <p:sp>
        <p:nvSpPr>
          <p:cNvPr id="3" name="Content Placeholder 2">
            <a:extLst>
              <a:ext uri="{FF2B5EF4-FFF2-40B4-BE49-F238E27FC236}">
                <a16:creationId xmlns:a16="http://schemas.microsoft.com/office/drawing/2014/main" id="{0497BA9D-AE7B-B443-A036-DDE640B5C635}"/>
              </a:ext>
            </a:extLst>
          </p:cNvPr>
          <p:cNvSpPr>
            <a:spLocks noGrp="1"/>
          </p:cNvSpPr>
          <p:nvPr>
            <p:ph idx="1"/>
          </p:nvPr>
        </p:nvSpPr>
        <p:spPr>
          <a:xfrm>
            <a:off x="1141413" y="2249487"/>
            <a:ext cx="8231187" cy="3541714"/>
          </a:xfrm>
        </p:spPr>
        <p:txBody>
          <a:bodyPr>
            <a:normAutofit/>
          </a:bodyPr>
          <a:lstStyle/>
          <a:p>
            <a:pPr marL="0" indent="0">
              <a:buNone/>
            </a:pPr>
            <a:r>
              <a:rPr lang="en-US" dirty="0">
                <a:solidFill>
                  <a:schemeClr val="bg1"/>
                </a:solidFill>
              </a:rPr>
              <a:t>We need to ask ourselves, “What do I need to root our now, early in my life of ministry? Arrogance? Pride? Sexual indulgences? Inferiority? Anger? Prejudice? Social blindness?</a:t>
            </a:r>
            <a:endParaRPr lang="en-US" dirty="0"/>
          </a:p>
          <a:p>
            <a:pPr marL="0" indent="0">
              <a:buNone/>
            </a:pPr>
            <a:endParaRPr lang="en-US" dirty="0"/>
          </a:p>
        </p:txBody>
      </p:sp>
    </p:spTree>
    <p:extLst>
      <p:ext uri="{BB962C8B-B14F-4D97-AF65-F5344CB8AC3E}">
        <p14:creationId xmlns:p14="http://schemas.microsoft.com/office/powerpoint/2010/main" val="15370954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A2C8-62A9-0A4C-A8A1-01F2A43F5797}"/>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AF73D3D3-CDCF-F44A-A8D5-0D499B7CB55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107450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425A1-011D-E648-BBFE-32FDA2AF8F72}"/>
              </a:ext>
            </a:extLst>
          </p:cNvPr>
          <p:cNvSpPr>
            <a:spLocks noGrp="1"/>
          </p:cNvSpPr>
          <p:nvPr>
            <p:ph type="title"/>
          </p:nvPr>
        </p:nvSpPr>
        <p:spPr/>
        <p:txBody>
          <a:bodyPr/>
          <a:lstStyle/>
          <a:p>
            <a:r>
              <a:rPr lang="en-US" b="1" dirty="0"/>
              <a:t>2. What is the format for the courses?</a:t>
            </a:r>
            <a:br>
              <a:rPr lang="en-US" dirty="0"/>
            </a:br>
            <a:endParaRPr lang="en-US" dirty="0"/>
          </a:p>
        </p:txBody>
      </p:sp>
      <p:sp>
        <p:nvSpPr>
          <p:cNvPr id="3" name="Content Placeholder 2">
            <a:extLst>
              <a:ext uri="{FF2B5EF4-FFF2-40B4-BE49-F238E27FC236}">
                <a16:creationId xmlns:a16="http://schemas.microsoft.com/office/drawing/2014/main" id="{3BDB7591-6772-A341-9C27-36A0E524F823}"/>
              </a:ext>
            </a:extLst>
          </p:cNvPr>
          <p:cNvSpPr>
            <a:spLocks noGrp="1"/>
          </p:cNvSpPr>
          <p:nvPr>
            <p:ph idx="1"/>
          </p:nvPr>
        </p:nvSpPr>
        <p:spPr>
          <a:xfrm>
            <a:off x="1759227" y="2249487"/>
            <a:ext cx="8229600" cy="3541714"/>
          </a:xfrm>
        </p:spPr>
        <p:txBody>
          <a:bodyPr/>
          <a:lstStyle/>
          <a:p>
            <a:pPr marL="0" indent="0">
              <a:buNone/>
            </a:pPr>
            <a:r>
              <a:rPr lang="en-US" dirty="0"/>
              <a:t>Courses are taken via </a:t>
            </a:r>
            <a:r>
              <a:rPr lang="en-US" dirty="0">
                <a:solidFill>
                  <a:schemeClr val="bg1"/>
                </a:solidFill>
              </a:rPr>
              <a:t>1-week-long intensives </a:t>
            </a:r>
            <a:r>
              <a:rPr lang="en-US" dirty="0"/>
              <a:t>and are offered in all nine unions. Students invest 135 hours for each 3-credit course—this includes class time and pre- and post-intensive assignments. Ideally, they take two courses twice a year (four courses, 12 credits).</a:t>
            </a:r>
          </a:p>
          <a:p>
            <a:endParaRPr lang="en-US" dirty="0"/>
          </a:p>
        </p:txBody>
      </p:sp>
    </p:spTree>
    <p:extLst>
      <p:ext uri="{BB962C8B-B14F-4D97-AF65-F5344CB8AC3E}">
        <p14:creationId xmlns:p14="http://schemas.microsoft.com/office/powerpoint/2010/main" val="395381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0F7EE-43F6-3C41-B339-A5403D87A8E0}"/>
              </a:ext>
            </a:extLst>
          </p:cNvPr>
          <p:cNvSpPr>
            <a:spLocks noGrp="1"/>
          </p:cNvSpPr>
          <p:nvPr>
            <p:ph type="title"/>
          </p:nvPr>
        </p:nvSpPr>
        <p:spPr/>
        <p:txBody>
          <a:bodyPr/>
          <a:lstStyle/>
          <a:p>
            <a:r>
              <a:rPr lang="en-US" dirty="0"/>
              <a:t>3. </a:t>
            </a:r>
            <a:r>
              <a:rPr lang="en-US" b="1" dirty="0"/>
              <a:t>How long is the MAPM program?</a:t>
            </a:r>
            <a:br>
              <a:rPr lang="en-US" dirty="0"/>
            </a:br>
            <a:endParaRPr lang="en-US" dirty="0"/>
          </a:p>
        </p:txBody>
      </p:sp>
      <p:sp>
        <p:nvSpPr>
          <p:cNvPr id="3" name="Content Placeholder 2">
            <a:extLst>
              <a:ext uri="{FF2B5EF4-FFF2-40B4-BE49-F238E27FC236}">
                <a16:creationId xmlns:a16="http://schemas.microsoft.com/office/drawing/2014/main" id="{7ABEB049-DC3B-3E40-BE8A-049E9238BD89}"/>
              </a:ext>
            </a:extLst>
          </p:cNvPr>
          <p:cNvSpPr>
            <a:spLocks noGrp="1"/>
          </p:cNvSpPr>
          <p:nvPr>
            <p:ph idx="1"/>
          </p:nvPr>
        </p:nvSpPr>
        <p:spPr>
          <a:xfrm>
            <a:off x="1689653" y="2249487"/>
            <a:ext cx="8229600" cy="3541714"/>
          </a:xfrm>
        </p:spPr>
        <p:txBody>
          <a:bodyPr/>
          <a:lstStyle/>
          <a:p>
            <a:pPr marL="0" indent="0">
              <a:buNone/>
            </a:pPr>
            <a:r>
              <a:rPr lang="en-US" sz="3600" dirty="0"/>
              <a:t>The program can be completed in </a:t>
            </a:r>
            <a:r>
              <a:rPr lang="en-US" sz="3600" dirty="0">
                <a:solidFill>
                  <a:schemeClr val="bg1"/>
                </a:solidFill>
              </a:rPr>
              <a:t>4 years</a:t>
            </a:r>
            <a:r>
              <a:rPr lang="en-US" sz="3600" dirty="0"/>
              <a:t>.</a:t>
            </a:r>
          </a:p>
          <a:p>
            <a:pPr marL="0" indent="0">
              <a:buNone/>
            </a:pPr>
            <a:endParaRPr lang="en-US" dirty="0"/>
          </a:p>
        </p:txBody>
      </p:sp>
    </p:spTree>
    <p:extLst>
      <p:ext uri="{BB962C8B-B14F-4D97-AF65-F5344CB8AC3E}">
        <p14:creationId xmlns:p14="http://schemas.microsoft.com/office/powerpoint/2010/main" val="285499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230CB-63B1-B141-969F-3A0AB29DBAD9}"/>
              </a:ext>
            </a:extLst>
          </p:cNvPr>
          <p:cNvSpPr>
            <a:spLocks noGrp="1"/>
          </p:cNvSpPr>
          <p:nvPr>
            <p:ph type="title"/>
          </p:nvPr>
        </p:nvSpPr>
        <p:spPr/>
        <p:txBody>
          <a:bodyPr/>
          <a:lstStyle/>
          <a:p>
            <a:r>
              <a:rPr lang="en-US" dirty="0"/>
              <a:t>4. </a:t>
            </a:r>
            <a:r>
              <a:rPr lang="en-US" b="1" dirty="0"/>
              <a:t>Will I have to be a mentor for 4 years?</a:t>
            </a:r>
            <a:br>
              <a:rPr lang="en-US" dirty="0"/>
            </a:br>
            <a:endParaRPr lang="en-US" dirty="0"/>
          </a:p>
        </p:txBody>
      </p:sp>
      <p:sp>
        <p:nvSpPr>
          <p:cNvPr id="3" name="Content Placeholder 2">
            <a:extLst>
              <a:ext uri="{FF2B5EF4-FFF2-40B4-BE49-F238E27FC236}">
                <a16:creationId xmlns:a16="http://schemas.microsoft.com/office/drawing/2014/main" id="{F0D405EC-A35F-7C40-9D94-EA46F65DF7D0}"/>
              </a:ext>
            </a:extLst>
          </p:cNvPr>
          <p:cNvSpPr>
            <a:spLocks noGrp="1"/>
          </p:cNvSpPr>
          <p:nvPr>
            <p:ph idx="1"/>
          </p:nvPr>
        </p:nvSpPr>
        <p:spPr>
          <a:xfrm>
            <a:off x="1709531" y="2249487"/>
            <a:ext cx="8229600" cy="3541714"/>
          </a:xfrm>
        </p:spPr>
        <p:txBody>
          <a:bodyPr/>
          <a:lstStyle/>
          <a:p>
            <a:pPr marL="0" indent="0">
              <a:buNone/>
            </a:pPr>
            <a:r>
              <a:rPr lang="en-US" dirty="0"/>
              <a:t>A </a:t>
            </a:r>
            <a:r>
              <a:rPr lang="en-US" dirty="0">
                <a:solidFill>
                  <a:schemeClr val="bg1"/>
                </a:solidFill>
              </a:rPr>
              <a:t>minimum of one year </a:t>
            </a:r>
            <a:r>
              <a:rPr lang="en-US" dirty="0"/>
              <a:t>is required, however, the mentoring relationship may continue for as long as both parties decide.</a:t>
            </a:r>
          </a:p>
          <a:p>
            <a:pPr marL="0" indent="0">
              <a:buNone/>
            </a:pPr>
            <a:endParaRPr lang="en-US" dirty="0"/>
          </a:p>
        </p:txBody>
      </p:sp>
    </p:spTree>
    <p:extLst>
      <p:ext uri="{BB962C8B-B14F-4D97-AF65-F5344CB8AC3E}">
        <p14:creationId xmlns:p14="http://schemas.microsoft.com/office/powerpoint/2010/main" val="232134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7070-E0E6-C444-BEA1-AB88734ED556}"/>
              </a:ext>
            </a:extLst>
          </p:cNvPr>
          <p:cNvSpPr>
            <a:spLocks noGrp="1"/>
          </p:cNvSpPr>
          <p:nvPr>
            <p:ph type="title"/>
          </p:nvPr>
        </p:nvSpPr>
        <p:spPr/>
        <p:txBody>
          <a:bodyPr>
            <a:normAutofit fontScale="90000"/>
          </a:bodyPr>
          <a:lstStyle/>
          <a:p>
            <a:r>
              <a:rPr lang="en-US" dirty="0"/>
              <a:t>5A. </a:t>
            </a:r>
            <a:r>
              <a:rPr lang="en-US" b="1" dirty="0"/>
              <a:t>Why is mentoring a part of the program?</a:t>
            </a:r>
            <a:br>
              <a:rPr lang="en-US" dirty="0"/>
            </a:br>
            <a:endParaRPr lang="en-US" dirty="0"/>
          </a:p>
        </p:txBody>
      </p:sp>
      <p:sp>
        <p:nvSpPr>
          <p:cNvPr id="3" name="Content Placeholder 2">
            <a:extLst>
              <a:ext uri="{FF2B5EF4-FFF2-40B4-BE49-F238E27FC236}">
                <a16:creationId xmlns:a16="http://schemas.microsoft.com/office/drawing/2014/main" id="{D107630C-E948-C545-80A3-AB3DE45EDECA}"/>
              </a:ext>
            </a:extLst>
          </p:cNvPr>
          <p:cNvSpPr>
            <a:spLocks noGrp="1"/>
          </p:cNvSpPr>
          <p:nvPr>
            <p:ph idx="1"/>
          </p:nvPr>
        </p:nvSpPr>
        <p:spPr>
          <a:xfrm>
            <a:off x="1868557" y="2249487"/>
            <a:ext cx="8229600" cy="3541714"/>
          </a:xfrm>
        </p:spPr>
        <p:txBody>
          <a:bodyPr/>
          <a:lstStyle/>
          <a:p>
            <a:pPr marL="0" indent="0">
              <a:buNone/>
            </a:pPr>
            <a:r>
              <a:rPr lang="en-US" dirty="0"/>
              <a:t>Humans are relational. We learn and grow in relationship with one another. Jesus understood this and used mentoring to prepare His disciples for ministry. Elijah understood this and mentored another for prophetic ministry. Barnabas and Paul understood this and mentored others for ministry. </a:t>
            </a:r>
          </a:p>
          <a:p>
            <a:pPr marL="0" indent="0">
              <a:buNone/>
            </a:pPr>
            <a:r>
              <a:rPr lang="en-US" dirty="0"/>
              <a:t>(I Kings 19:19; Acts 11:25-26; 16:1-3) </a:t>
            </a:r>
          </a:p>
        </p:txBody>
      </p:sp>
    </p:spTree>
    <p:extLst>
      <p:ext uri="{BB962C8B-B14F-4D97-AF65-F5344CB8AC3E}">
        <p14:creationId xmlns:p14="http://schemas.microsoft.com/office/powerpoint/2010/main" val="2976525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7F7B2-B965-284B-9A94-5D25659C8703}"/>
              </a:ext>
            </a:extLst>
          </p:cNvPr>
          <p:cNvSpPr>
            <a:spLocks noGrp="1"/>
          </p:cNvSpPr>
          <p:nvPr>
            <p:ph type="title"/>
          </p:nvPr>
        </p:nvSpPr>
        <p:spPr/>
        <p:txBody>
          <a:bodyPr>
            <a:normAutofit fontScale="90000"/>
          </a:bodyPr>
          <a:lstStyle/>
          <a:p>
            <a:r>
              <a:rPr lang="en-US" b="1" dirty="0"/>
              <a:t>5b. Why is mentoring a part of the program?</a:t>
            </a:r>
            <a:br>
              <a:rPr lang="en-US" dirty="0"/>
            </a:br>
            <a:endParaRPr lang="en-US" dirty="0"/>
          </a:p>
        </p:txBody>
      </p:sp>
      <p:sp>
        <p:nvSpPr>
          <p:cNvPr id="3" name="Content Placeholder 2">
            <a:extLst>
              <a:ext uri="{FF2B5EF4-FFF2-40B4-BE49-F238E27FC236}">
                <a16:creationId xmlns:a16="http://schemas.microsoft.com/office/drawing/2014/main" id="{A1D35BFF-6D80-BF47-ACC4-CCB0D8F24626}"/>
              </a:ext>
            </a:extLst>
          </p:cNvPr>
          <p:cNvSpPr>
            <a:spLocks noGrp="1"/>
          </p:cNvSpPr>
          <p:nvPr>
            <p:ph idx="1"/>
          </p:nvPr>
        </p:nvSpPr>
        <p:spPr>
          <a:xfrm>
            <a:off x="1918252" y="2249487"/>
            <a:ext cx="9129159" cy="3541714"/>
          </a:xfrm>
        </p:spPr>
        <p:txBody>
          <a:bodyPr/>
          <a:lstStyle/>
          <a:p>
            <a:pPr marL="0" indent="0">
              <a:buNone/>
            </a:pPr>
            <a:r>
              <a:rPr lang="en-US" dirty="0"/>
              <a:t>In addition to classroom learning and a place for ministry, the student needs a space to reflect on who they are, what they are doing, and why they are doing it in such a way. With your experience and willingness to “walk alongside” the student, you provide a space for them to reflect on their pastoral work with another person.</a:t>
            </a:r>
          </a:p>
          <a:p>
            <a:pPr marL="0" indent="0">
              <a:buNone/>
            </a:pPr>
            <a:endParaRPr lang="en-US" dirty="0"/>
          </a:p>
        </p:txBody>
      </p:sp>
    </p:spTree>
    <p:extLst>
      <p:ext uri="{BB962C8B-B14F-4D97-AF65-F5344CB8AC3E}">
        <p14:creationId xmlns:p14="http://schemas.microsoft.com/office/powerpoint/2010/main" val="2941659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288</TotalTime>
  <Words>3009</Words>
  <Application>Microsoft Office PowerPoint</Application>
  <PresentationFormat>Widescreen</PresentationFormat>
  <Paragraphs>146</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Courier New</vt:lpstr>
      <vt:lpstr>Tw Cen MT</vt:lpstr>
      <vt:lpstr>Circuit</vt:lpstr>
      <vt:lpstr>Ministerial Mentoring Experience (MME)</vt:lpstr>
      <vt:lpstr>Why am I receiving this?</vt:lpstr>
      <vt:lpstr>This is what you’re signing up for:</vt:lpstr>
      <vt:lpstr>1. What is the MAPM program? </vt:lpstr>
      <vt:lpstr>2. What is the format for the courses? </vt:lpstr>
      <vt:lpstr>3. How long is the MAPM program? </vt:lpstr>
      <vt:lpstr>4. Will I have to be a mentor for 4 years? </vt:lpstr>
      <vt:lpstr>5A. Why is mentoring a part of the program? </vt:lpstr>
      <vt:lpstr>5b. Why is mentoring a part of the program? </vt:lpstr>
      <vt:lpstr>5c. Why is mentoring a part of the program? </vt:lpstr>
      <vt:lpstr>6. Who is qualified to be a mentor? </vt:lpstr>
      <vt:lpstr>7. What if the mentee is of the opposite sex? </vt:lpstr>
      <vt:lpstr>8. Do we need to meet in person? </vt:lpstr>
      <vt:lpstr>9. How often do we need to meet? </vt:lpstr>
      <vt:lpstr>10. Are there particular topics to cover        during the mentoring process? </vt:lpstr>
      <vt:lpstr>11a. What is the process and accountability?  (All of the documents mentioned below are available on the program website.) </vt:lpstr>
      <vt:lpstr>11b. What is the process and accountability?  (All of the documents mentioned below are available on the program website.) </vt:lpstr>
      <vt:lpstr>11C. What is the process and accountability?  (All of the documents mentioned below are available on the program website.) </vt:lpstr>
      <vt:lpstr>NEXT step</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Inspiration about  mentoring for pastoral formation Resource: The Potter’s Rib: Mentoring for Pastoral Formation by Brian A. Williams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Ministerial Mentoring Experience (MME)</dc:title>
  <dc:creator>Esther Knott</dc:creator>
  <cp:lastModifiedBy>Irmgard Gallos</cp:lastModifiedBy>
  <cp:revision>14</cp:revision>
  <cp:lastPrinted>2019-09-22T20:26:20Z</cp:lastPrinted>
  <dcterms:created xsi:type="dcterms:W3CDTF">2019-09-22T18:42:13Z</dcterms:created>
  <dcterms:modified xsi:type="dcterms:W3CDTF">2021-08-09T13:59:34Z</dcterms:modified>
</cp:coreProperties>
</file>