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0"/>
  </p:notesMasterIdLst>
  <p:handoutMasterIdLst>
    <p:handoutMasterId r:id="rId11"/>
  </p:handoutMasterIdLst>
  <p:sldIdLst>
    <p:sldId id="256" r:id="rId2"/>
    <p:sldId id="257" r:id="rId3"/>
    <p:sldId id="259" r:id="rId4"/>
    <p:sldId id="258" r:id="rId5"/>
    <p:sldId id="263"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2" d="100"/>
          <a:sy n="72" d="100"/>
        </p:scale>
        <p:origin x="-276" y="2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80613CA-8F9D-4855-933F-92FB833FECFD}" type="datetimeFigureOut">
              <a:rPr lang="en-US" smtClean="0"/>
              <a:pPr/>
              <a:t>1/9/2012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DD69519-43F8-4BE7-A3D9-BBB08A645B01}" type="slidenum">
              <a:rPr lang="en-US" smtClean="0"/>
              <a:pPr/>
              <a:t>‹#›</a:t>
            </a:fld>
            <a:endParaRPr lang="en-US"/>
          </a:p>
        </p:txBody>
      </p:sp>
    </p:spTree>
    <p:extLst>
      <p:ext uri="{BB962C8B-B14F-4D97-AF65-F5344CB8AC3E}">
        <p14:creationId xmlns:p14="http://schemas.microsoft.com/office/powerpoint/2010/main" xmlns="" val="9716633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AD20B2-E8F1-40B5-BDBD-8DA5001A06EE}" type="datetimeFigureOut">
              <a:rPr lang="en-US" smtClean="0"/>
              <a:pPr/>
              <a:t>1/9/2012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B2F5B0-0DD4-4863-95C4-F22CEE9D69BB}" type="slidenum">
              <a:rPr lang="en-US" smtClean="0"/>
              <a:pPr/>
              <a:t>‹#›</a:t>
            </a:fld>
            <a:endParaRPr lang="en-US"/>
          </a:p>
        </p:txBody>
      </p:sp>
    </p:spTree>
    <p:extLst>
      <p:ext uri="{BB962C8B-B14F-4D97-AF65-F5344CB8AC3E}">
        <p14:creationId xmlns:p14="http://schemas.microsoft.com/office/powerpoint/2010/main" xmlns="" val="1363258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B2F5B0-0DD4-4863-95C4-F22CEE9D69BB}" type="slidenum">
              <a:rPr lang="en-US" smtClean="0"/>
              <a:pPr/>
              <a:t>2</a:t>
            </a:fld>
            <a:endParaRPr lang="en-US"/>
          </a:p>
        </p:txBody>
      </p:sp>
    </p:spTree>
    <p:extLst>
      <p:ext uri="{BB962C8B-B14F-4D97-AF65-F5344CB8AC3E}">
        <p14:creationId xmlns:p14="http://schemas.microsoft.com/office/powerpoint/2010/main" xmlns="" val="2781756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2426" y="2895600"/>
            <a:ext cx="4572000" cy="13687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Rectangle 14"/>
          <p:cNvSpPr/>
          <p:nvPr/>
        </p:nvSpPr>
        <p:spPr>
          <a:xfrm>
            <a:off x="0" y="4743451"/>
            <a:ext cx="9144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0" y="4714875"/>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82048062-778A-4417-B0B7-1C8F924E9461}" type="datetimeFigureOut">
              <a:rPr lang="en-US" smtClean="0"/>
              <a:pPr/>
              <a:t>1/9/2012</a:t>
            </a:fld>
            <a:endParaRPr lang="en-US"/>
          </a:p>
        </p:txBody>
      </p:sp>
      <p:sp>
        <p:nvSpPr>
          <p:cNvPr id="23" name="Slide Number Placeholder 22"/>
          <p:cNvSpPr>
            <a:spLocks noGrp="1"/>
          </p:cNvSpPr>
          <p:nvPr>
            <p:ph type="sldNum" sz="quarter" idx="11"/>
          </p:nvPr>
        </p:nvSpPr>
        <p:spPr/>
        <p:txBody>
          <a:bodyPr/>
          <a:lstStyle/>
          <a:p>
            <a:fld id="{FA06044A-69D5-4873-BEE7-67C4C189807E}" type="slidenum">
              <a:rPr lang="en-US" smtClean="0"/>
              <a:pPr/>
              <a:t>‹#›</a:t>
            </a:fld>
            <a:endParaRPr lang="en-US"/>
          </a:p>
        </p:txBody>
      </p:sp>
      <p:sp>
        <p:nvSpPr>
          <p:cNvPr id="24" name="Footer Placeholder 23"/>
          <p:cNvSpPr>
            <a:spLocks noGrp="1"/>
          </p:cNvSpPr>
          <p:nvPr>
            <p:ph type="ftr" sz="quarter" idx="12"/>
          </p:nvPr>
        </p:nvSpPr>
        <p:spPr/>
        <p:txBody>
          <a:bodyPr/>
          <a:lstStyle/>
          <a:p>
            <a:endParaRPr lang="en-US"/>
          </a:p>
        </p:txBody>
      </p:sp>
      <p:sp>
        <p:nvSpPr>
          <p:cNvPr id="12" name="Title 11"/>
          <p:cNvSpPr>
            <a:spLocks noGrp="1"/>
          </p:cNvSpPr>
          <p:nvPr>
            <p:ph type="title"/>
          </p:nvPr>
        </p:nvSpPr>
        <p:spPr>
          <a:xfrm>
            <a:off x="352426" y="457200"/>
            <a:ext cx="768096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048062-778A-4417-B0B7-1C8F924E9461}" type="datetimeFigureOut">
              <a:rPr lang="en-US" smtClean="0"/>
              <a:pPr/>
              <a:t>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06044A-69D5-4873-BEE7-67C4C18980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048062-778A-4417-B0B7-1C8F924E9461}" type="datetimeFigureOut">
              <a:rPr lang="en-US" smtClean="0"/>
              <a:pPr/>
              <a:t>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06044A-69D5-4873-BEE7-67C4C189807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30"/>
          <p:cNvSpPr>
            <a:spLocks noGrp="1"/>
          </p:cNvSpPr>
          <p:nvPr>
            <p:ph sz="quarter" idx="13"/>
          </p:nvPr>
        </p:nvSpPr>
        <p:spPr>
          <a:xfrm>
            <a:off x="352426" y="1463040"/>
            <a:ext cx="7680960" cy="472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Date Placeholder 11"/>
          <p:cNvSpPr>
            <a:spLocks noGrp="1"/>
          </p:cNvSpPr>
          <p:nvPr>
            <p:ph type="dt" sz="half" idx="14"/>
          </p:nvPr>
        </p:nvSpPr>
        <p:spPr/>
        <p:txBody>
          <a:bodyPr/>
          <a:lstStyle/>
          <a:p>
            <a:fld id="{82048062-778A-4417-B0B7-1C8F924E9461}" type="datetimeFigureOut">
              <a:rPr lang="en-US" smtClean="0"/>
              <a:pPr/>
              <a:t>1/9/2012</a:t>
            </a:fld>
            <a:endParaRPr lang="en-US"/>
          </a:p>
        </p:txBody>
      </p:sp>
      <p:sp>
        <p:nvSpPr>
          <p:cNvPr id="19" name="Slide Number Placeholder 18"/>
          <p:cNvSpPr>
            <a:spLocks noGrp="1"/>
          </p:cNvSpPr>
          <p:nvPr>
            <p:ph type="sldNum" sz="quarter" idx="15"/>
          </p:nvPr>
        </p:nvSpPr>
        <p:spPr/>
        <p:txBody>
          <a:bodyPr/>
          <a:lstStyle/>
          <a:p>
            <a:fld id="{FA06044A-69D5-4873-BEE7-67C4C189807E}" type="slidenum">
              <a:rPr lang="en-US" smtClean="0"/>
              <a:pPr/>
              <a:t>‹#›</a:t>
            </a:fld>
            <a:endParaRPr lang="en-US"/>
          </a:p>
        </p:txBody>
      </p:sp>
      <p:sp>
        <p:nvSpPr>
          <p:cNvPr id="21" name="Footer Placeholder 20"/>
          <p:cNvSpPr>
            <a:spLocks noGrp="1"/>
          </p:cNvSpPr>
          <p:nvPr>
            <p:ph type="ftr" sz="quarter" idx="16"/>
          </p:nvPr>
        </p:nvSpPr>
        <p:spPr/>
        <p:txBody>
          <a:bodyPr/>
          <a:lstStyle/>
          <a:p>
            <a:endParaRPr lang="en-US"/>
          </a:p>
        </p:txBody>
      </p:sp>
      <p:sp>
        <p:nvSpPr>
          <p:cNvPr id="8" name="Title 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p:cNvSpPr>
            <a:spLocks noGrp="1"/>
          </p:cNvSpPr>
          <p:nvPr>
            <p:ph type="subTitle" idx="1"/>
          </p:nvPr>
        </p:nvSpPr>
        <p:spPr>
          <a:xfrm>
            <a:off x="352426" y="4003302"/>
            <a:ext cx="4572000" cy="11782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Date Placeholder 15"/>
          <p:cNvSpPr>
            <a:spLocks noGrp="1"/>
          </p:cNvSpPr>
          <p:nvPr>
            <p:ph type="dt" sz="half" idx="10"/>
          </p:nvPr>
        </p:nvSpPr>
        <p:spPr/>
        <p:txBody>
          <a:bodyPr/>
          <a:lstStyle/>
          <a:p>
            <a:fld id="{82048062-778A-4417-B0B7-1C8F924E9461}" type="datetimeFigureOut">
              <a:rPr lang="en-US" smtClean="0"/>
              <a:pPr/>
              <a:t>1/9/2012</a:t>
            </a:fld>
            <a:endParaRPr lang="en-US"/>
          </a:p>
        </p:txBody>
      </p:sp>
      <p:sp>
        <p:nvSpPr>
          <p:cNvPr id="20" name="Slide Number Placeholder 19"/>
          <p:cNvSpPr>
            <a:spLocks noGrp="1"/>
          </p:cNvSpPr>
          <p:nvPr>
            <p:ph type="sldNum" sz="quarter" idx="11"/>
          </p:nvPr>
        </p:nvSpPr>
        <p:spPr/>
        <p:txBody>
          <a:bodyPr/>
          <a:lstStyle/>
          <a:p>
            <a:fld id="{FA06044A-69D5-4873-BEE7-67C4C189807E}" type="slidenum">
              <a:rPr lang="en-US" smtClean="0"/>
              <a:pPr/>
              <a:t>‹#›</a:t>
            </a:fld>
            <a:endParaRPr lang="en-US"/>
          </a:p>
        </p:txBody>
      </p:sp>
      <p:sp>
        <p:nvSpPr>
          <p:cNvPr id="21" name="Footer Placeholder 20"/>
          <p:cNvSpPr>
            <a:spLocks noGrp="1"/>
          </p:cNvSpPr>
          <p:nvPr>
            <p:ph type="ftr" sz="quarter" idx="12"/>
          </p:nvPr>
        </p:nvSpPr>
        <p:spPr/>
        <p:txBody>
          <a:bodyPr/>
          <a:lstStyle/>
          <a:p>
            <a:endParaRPr lang="en-US"/>
          </a:p>
        </p:txBody>
      </p:sp>
      <p:sp>
        <p:nvSpPr>
          <p:cNvPr id="13" name="Rectangle 12"/>
          <p:cNvSpPr/>
          <p:nvPr/>
        </p:nvSpPr>
        <p:spPr>
          <a:xfrm>
            <a:off x="0" y="0"/>
            <a:ext cx="9144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4439" y="182880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354366" y="1990078"/>
            <a:ext cx="8439912"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1"/>
          <p:cNvSpPr>
            <a:spLocks noGrp="1"/>
          </p:cNvSpPr>
          <p:nvPr>
            <p:ph sz="quarter" idx="14"/>
          </p:nvPr>
        </p:nvSpPr>
        <p:spPr>
          <a:xfrm>
            <a:off x="4901184"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8" name="Content Placeholder 30"/>
          <p:cNvSpPr>
            <a:spLocks noGrp="1"/>
          </p:cNvSpPr>
          <p:nvPr>
            <p:ph sz="quarter" idx="13"/>
          </p:nvPr>
        </p:nvSpPr>
        <p:spPr>
          <a:xfrm>
            <a:off x="352426"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7" name="Title 26"/>
          <p:cNvSpPr>
            <a:spLocks noGrp="1"/>
          </p:cNvSpPr>
          <p:nvPr>
            <p:ph type="title"/>
          </p:nvPr>
        </p:nvSpPr>
        <p:spPr/>
        <p:txBody>
          <a:bodyPr/>
          <a:lstStyle/>
          <a:p>
            <a:r>
              <a:rPr lang="en-US" smtClean="0"/>
              <a:t>Click to edit Master title style</a:t>
            </a:r>
            <a:endParaRPr lang="en-US" dirty="0"/>
          </a:p>
        </p:txBody>
      </p:sp>
      <p:sp>
        <p:nvSpPr>
          <p:cNvPr id="20" name="Date Placeholder 19"/>
          <p:cNvSpPr>
            <a:spLocks noGrp="1"/>
          </p:cNvSpPr>
          <p:nvPr>
            <p:ph type="dt" sz="half" idx="15"/>
          </p:nvPr>
        </p:nvSpPr>
        <p:spPr/>
        <p:txBody>
          <a:bodyPr/>
          <a:lstStyle/>
          <a:p>
            <a:fld id="{82048062-778A-4417-B0B7-1C8F924E9461}" type="datetimeFigureOut">
              <a:rPr lang="en-US" smtClean="0"/>
              <a:pPr/>
              <a:t>1/9/2012</a:t>
            </a:fld>
            <a:endParaRPr lang="en-US"/>
          </a:p>
        </p:txBody>
      </p:sp>
      <p:sp>
        <p:nvSpPr>
          <p:cNvPr id="25" name="Slide Number Placeholder 24"/>
          <p:cNvSpPr>
            <a:spLocks noGrp="1"/>
          </p:cNvSpPr>
          <p:nvPr>
            <p:ph type="sldNum" sz="quarter" idx="16"/>
          </p:nvPr>
        </p:nvSpPr>
        <p:spPr/>
        <p:txBody>
          <a:bodyPr/>
          <a:lstStyle/>
          <a:p>
            <a:fld id="{FA06044A-69D5-4873-BEE7-67C4C189807E}" type="slidenum">
              <a:rPr lang="en-US" smtClean="0"/>
              <a:pPr/>
              <a:t>‹#›</a:t>
            </a:fld>
            <a:endParaRPr lang="en-US"/>
          </a:p>
        </p:txBody>
      </p:sp>
      <p:sp>
        <p:nvSpPr>
          <p:cNvPr id="26" name="Footer Placeholder 25"/>
          <p:cNvSpPr>
            <a:spLocks noGrp="1"/>
          </p:cNvSpPr>
          <p:nvPr>
            <p:ph type="ftr" sz="quarter" idx="17"/>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3"/>
          <p:cNvSpPr>
            <a:spLocks noGrp="1"/>
          </p:cNvSpPr>
          <p:nvPr>
            <p:ph type="body" sz="half" idx="2"/>
          </p:nvPr>
        </p:nvSpPr>
        <p:spPr>
          <a:xfrm>
            <a:off x="352426"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9" name="Text Placeholder 3"/>
          <p:cNvSpPr>
            <a:spLocks noGrp="1"/>
          </p:cNvSpPr>
          <p:nvPr>
            <p:ph type="body" sz="half" idx="15"/>
          </p:nvPr>
        </p:nvSpPr>
        <p:spPr>
          <a:xfrm>
            <a:off x="4900613"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Content Placeholder 11"/>
          <p:cNvSpPr>
            <a:spLocks noGrp="1"/>
          </p:cNvSpPr>
          <p:nvPr>
            <p:ph sz="quarter" idx="14"/>
          </p:nvPr>
        </p:nvSpPr>
        <p:spPr>
          <a:xfrm>
            <a:off x="4900613"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8" name="Content Placeholder 30"/>
          <p:cNvSpPr>
            <a:spLocks noGrp="1"/>
          </p:cNvSpPr>
          <p:nvPr>
            <p:ph sz="quarter" idx="13"/>
          </p:nvPr>
        </p:nvSpPr>
        <p:spPr>
          <a:xfrm>
            <a:off x="352426"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30" name="Title 29"/>
          <p:cNvSpPr>
            <a:spLocks noGrp="1"/>
          </p:cNvSpPr>
          <p:nvPr>
            <p:ph type="title"/>
          </p:nvPr>
        </p:nvSpPr>
        <p:spPr/>
        <p:txBody>
          <a:bodyPr/>
          <a:lstStyle/>
          <a:p>
            <a:r>
              <a:rPr lang="en-US" smtClean="0"/>
              <a:t>Click to edit Master title style</a:t>
            </a:r>
            <a:endParaRPr lang="en-US"/>
          </a:p>
        </p:txBody>
      </p:sp>
      <p:sp>
        <p:nvSpPr>
          <p:cNvPr id="20" name="Date Placeholder 19"/>
          <p:cNvSpPr>
            <a:spLocks noGrp="1"/>
          </p:cNvSpPr>
          <p:nvPr>
            <p:ph type="dt" sz="half" idx="16"/>
          </p:nvPr>
        </p:nvSpPr>
        <p:spPr/>
        <p:txBody>
          <a:bodyPr/>
          <a:lstStyle/>
          <a:p>
            <a:fld id="{82048062-778A-4417-B0B7-1C8F924E9461}" type="datetimeFigureOut">
              <a:rPr lang="en-US" smtClean="0"/>
              <a:pPr/>
              <a:t>1/9/2012</a:t>
            </a:fld>
            <a:endParaRPr lang="en-US"/>
          </a:p>
        </p:txBody>
      </p:sp>
      <p:sp>
        <p:nvSpPr>
          <p:cNvPr id="24" name="Slide Number Placeholder 23"/>
          <p:cNvSpPr>
            <a:spLocks noGrp="1"/>
          </p:cNvSpPr>
          <p:nvPr>
            <p:ph type="sldNum" sz="quarter" idx="17"/>
          </p:nvPr>
        </p:nvSpPr>
        <p:spPr/>
        <p:txBody>
          <a:bodyPr/>
          <a:lstStyle/>
          <a:p>
            <a:fld id="{FA06044A-69D5-4873-BEE7-67C4C189807E}" type="slidenum">
              <a:rPr lang="en-US" smtClean="0"/>
              <a:pPr/>
              <a:t>‹#›</a:t>
            </a:fld>
            <a:endParaRPr lang="en-US"/>
          </a:p>
        </p:txBody>
      </p:sp>
      <p:sp>
        <p:nvSpPr>
          <p:cNvPr id="29" name="Footer Placeholder 28"/>
          <p:cNvSpPr>
            <a:spLocks noGrp="1"/>
          </p:cNvSpPr>
          <p:nvPr>
            <p:ph type="ftr" sz="quarter" idx="18"/>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10"/>
          <p:cNvSpPr>
            <a:spLocks noGrp="1"/>
          </p:cNvSpPr>
          <p:nvPr>
            <p:ph type="dt" sz="half" idx="10"/>
          </p:nvPr>
        </p:nvSpPr>
        <p:spPr/>
        <p:txBody>
          <a:bodyPr/>
          <a:lstStyle/>
          <a:p>
            <a:fld id="{82048062-778A-4417-B0B7-1C8F924E9461}" type="datetimeFigureOut">
              <a:rPr lang="en-US" smtClean="0"/>
              <a:pPr/>
              <a:t>1/9/2012</a:t>
            </a:fld>
            <a:endParaRPr lang="en-US"/>
          </a:p>
        </p:txBody>
      </p:sp>
      <p:sp>
        <p:nvSpPr>
          <p:cNvPr id="14" name="Slide Number Placeholder 13"/>
          <p:cNvSpPr>
            <a:spLocks noGrp="1"/>
          </p:cNvSpPr>
          <p:nvPr>
            <p:ph type="sldNum" sz="quarter" idx="11"/>
          </p:nvPr>
        </p:nvSpPr>
        <p:spPr/>
        <p:txBody>
          <a:bodyPr/>
          <a:lstStyle/>
          <a:p>
            <a:fld id="{FA06044A-69D5-4873-BEE7-67C4C189807E}" type="slidenum">
              <a:rPr lang="en-US" smtClean="0"/>
              <a:pPr/>
              <a:t>‹#›</a:t>
            </a:fld>
            <a:endParaRPr lang="en-US"/>
          </a:p>
        </p:txBody>
      </p:sp>
      <p:sp>
        <p:nvSpPr>
          <p:cNvPr id="18" name="Footer Placeholder 17"/>
          <p:cNvSpPr>
            <a:spLocks noGrp="1"/>
          </p:cNvSpPr>
          <p:nvPr>
            <p:ph type="ftr" sz="quarter" idx="12"/>
          </p:nvPr>
        </p:nvSpPr>
        <p:spPr/>
        <p:txBody>
          <a:bodyPr/>
          <a:lstStyle/>
          <a:p>
            <a:endParaRPr lang="en-US"/>
          </a:p>
        </p:txBody>
      </p:sp>
      <p:sp>
        <p:nvSpPr>
          <p:cNvPr id="15" name="Title 1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82048062-778A-4417-B0B7-1C8F924E9461}" type="datetimeFigureOut">
              <a:rPr lang="en-US" smtClean="0"/>
              <a:pPr/>
              <a:t>1/9/2012</a:t>
            </a:fld>
            <a:endParaRPr lang="en-US"/>
          </a:p>
        </p:txBody>
      </p:sp>
      <p:sp>
        <p:nvSpPr>
          <p:cNvPr id="12" name="Slide Number Placeholder 11"/>
          <p:cNvSpPr>
            <a:spLocks noGrp="1"/>
          </p:cNvSpPr>
          <p:nvPr>
            <p:ph type="sldNum" sz="quarter" idx="11"/>
          </p:nvPr>
        </p:nvSpPr>
        <p:spPr/>
        <p:txBody>
          <a:bodyPr/>
          <a:lstStyle/>
          <a:p>
            <a:fld id="{FA06044A-69D5-4873-BEE7-67C4C189807E}" type="slidenum">
              <a:rPr lang="en-US" smtClean="0"/>
              <a:pPr/>
              <a:t>‹#›</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en-US" smtClean="0"/>
              <a:t>Click to edit Master title style</a:t>
            </a:r>
            <a:endParaRPr lang="en-US"/>
          </a:p>
        </p:txBody>
      </p:sp>
      <p:sp>
        <p:nvSpPr>
          <p:cNvPr id="11" name="Text Placeholder 3"/>
          <p:cNvSpPr>
            <a:spLocks noGrp="1"/>
          </p:cNvSpPr>
          <p:nvPr>
            <p:ph type="body" sz="half" idx="2"/>
          </p:nvPr>
        </p:nvSpPr>
        <p:spPr>
          <a:xfrm>
            <a:off x="352426" y="1463040"/>
            <a:ext cx="3381375" cy="3967162"/>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Content Placeholder 11"/>
          <p:cNvSpPr>
            <a:spLocks noGrp="1"/>
          </p:cNvSpPr>
          <p:nvPr>
            <p:ph sz="quarter" idx="14"/>
          </p:nvPr>
        </p:nvSpPr>
        <p:spPr>
          <a:xfrm>
            <a:off x="4105275" y="1463040"/>
            <a:ext cx="4681538" cy="3968496"/>
          </a:xfrm>
        </p:spPr>
        <p:txBody>
          <a:bodyPr>
            <a:normAutofit/>
          </a:bodyPr>
          <a:lstStyle>
            <a:lvl1pPr>
              <a:defRPr sz="1600"/>
            </a:lvl1pPr>
            <a:lvl2pPr>
              <a:defRPr sz="16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Date Placeholder 12"/>
          <p:cNvSpPr>
            <a:spLocks noGrp="1"/>
          </p:cNvSpPr>
          <p:nvPr>
            <p:ph type="dt" sz="half" idx="15"/>
          </p:nvPr>
        </p:nvSpPr>
        <p:spPr/>
        <p:txBody>
          <a:bodyPr/>
          <a:lstStyle/>
          <a:p>
            <a:fld id="{82048062-778A-4417-B0B7-1C8F924E9461}" type="datetimeFigureOut">
              <a:rPr lang="en-US" smtClean="0"/>
              <a:pPr/>
              <a:t>1/9/2012</a:t>
            </a:fld>
            <a:endParaRPr lang="en-US"/>
          </a:p>
        </p:txBody>
      </p:sp>
      <p:sp>
        <p:nvSpPr>
          <p:cNvPr id="18" name="Slide Number Placeholder 17"/>
          <p:cNvSpPr>
            <a:spLocks noGrp="1"/>
          </p:cNvSpPr>
          <p:nvPr>
            <p:ph type="sldNum" sz="quarter" idx="16"/>
          </p:nvPr>
        </p:nvSpPr>
        <p:spPr/>
        <p:txBody>
          <a:bodyPr/>
          <a:lstStyle/>
          <a:p>
            <a:fld id="{FA06044A-69D5-4873-BEE7-67C4C189807E}" type="slidenum">
              <a:rPr lang="en-US" smtClean="0"/>
              <a:pPr/>
              <a:t>‹#›</a:t>
            </a:fld>
            <a:endParaRPr lang="en-US"/>
          </a:p>
        </p:txBody>
      </p:sp>
      <p:sp>
        <p:nvSpPr>
          <p:cNvPr id="20" name="Footer Placeholder 19"/>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229224" y="0"/>
            <a:ext cx="3914775"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352426" y="1600199"/>
            <a:ext cx="4572000" cy="3593237"/>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US" smtClean="0"/>
              <a:t>Click to edit Master text styles</a:t>
            </a:r>
          </a:p>
        </p:txBody>
      </p:sp>
      <p:sp>
        <p:nvSpPr>
          <p:cNvPr id="11" name="Rectangle 10"/>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352425" y="275208"/>
            <a:ext cx="4572000" cy="1324992"/>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3" name="Date Placeholder 12"/>
          <p:cNvSpPr>
            <a:spLocks noGrp="1"/>
          </p:cNvSpPr>
          <p:nvPr>
            <p:ph type="dt" sz="half" idx="14"/>
          </p:nvPr>
        </p:nvSpPr>
        <p:spPr/>
        <p:txBody>
          <a:bodyPr/>
          <a:lstStyle/>
          <a:p>
            <a:fld id="{82048062-778A-4417-B0B7-1C8F924E9461}" type="datetimeFigureOut">
              <a:rPr lang="en-US" smtClean="0"/>
              <a:pPr/>
              <a:t>1/9/2012</a:t>
            </a:fld>
            <a:endParaRPr lang="en-US"/>
          </a:p>
        </p:txBody>
      </p:sp>
      <p:sp>
        <p:nvSpPr>
          <p:cNvPr id="20" name="Slide Number Placeholder 19"/>
          <p:cNvSpPr>
            <a:spLocks noGrp="1"/>
          </p:cNvSpPr>
          <p:nvPr>
            <p:ph type="sldNum" sz="quarter" idx="15"/>
          </p:nvPr>
        </p:nvSpPr>
        <p:spPr/>
        <p:txBody>
          <a:bodyPr/>
          <a:lstStyle/>
          <a:p>
            <a:fld id="{FA06044A-69D5-4873-BEE7-67C4C189807E}" type="slidenum">
              <a:rPr lang="en-US" smtClean="0"/>
              <a:pPr/>
              <a:t>‹#›</a:t>
            </a:fld>
            <a:endParaRPr lang="en-US"/>
          </a:p>
        </p:txBody>
      </p:sp>
      <p:sp>
        <p:nvSpPr>
          <p:cNvPr id="21" name="Footer Placeholder 20"/>
          <p:cNvSpPr>
            <a:spLocks noGrp="1"/>
          </p:cNvSpPr>
          <p:nvPr>
            <p:ph type="ftr" sz="quarter" idx="16"/>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426" y="228600"/>
            <a:ext cx="768096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52426" y="1463040"/>
            <a:ext cx="7680960"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52426" y="6543676"/>
            <a:ext cx="1466850" cy="24765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82048062-778A-4417-B0B7-1C8F924E9461}" type="datetimeFigureOut">
              <a:rPr lang="en-US" smtClean="0"/>
              <a:pPr/>
              <a:t>1/9/2012</a:t>
            </a:fld>
            <a:endParaRPr lang="en-US"/>
          </a:p>
        </p:txBody>
      </p:sp>
      <p:sp>
        <p:nvSpPr>
          <p:cNvPr id="5" name="Footer Placeholder 4"/>
          <p:cNvSpPr>
            <a:spLocks noGrp="1"/>
          </p:cNvSpPr>
          <p:nvPr>
            <p:ph type="ftr" sz="quarter" idx="3"/>
          </p:nvPr>
        </p:nvSpPr>
        <p:spPr>
          <a:xfrm>
            <a:off x="1809749" y="6543676"/>
            <a:ext cx="4086225" cy="24765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en-US"/>
          </a:p>
        </p:txBody>
      </p:sp>
      <p:sp>
        <p:nvSpPr>
          <p:cNvPr id="6" name="Slide Number Placeholder 5"/>
          <p:cNvSpPr>
            <a:spLocks noGrp="1"/>
          </p:cNvSpPr>
          <p:nvPr>
            <p:ph type="sldNum" sz="quarter" idx="4"/>
          </p:nvPr>
        </p:nvSpPr>
        <p:spPr>
          <a:xfrm>
            <a:off x="7886700" y="6543676"/>
            <a:ext cx="876300" cy="24765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FA06044A-69D5-4873-BEE7-67C4C189807E}"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l" defTabSz="914400" rtl="0"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dirty="0" smtClean="0"/>
              <a:t>A seminar from the Writing Center</a:t>
            </a:r>
          </a:p>
          <a:p>
            <a:r>
              <a:rPr lang="en-US" dirty="0" smtClean="0"/>
              <a:t>6 </a:t>
            </a:r>
            <a:r>
              <a:rPr lang="en-US" dirty="0"/>
              <a:t>O</a:t>
            </a:r>
            <a:r>
              <a:rPr lang="en-US" dirty="0" smtClean="0"/>
              <a:t>ctober 2011</a:t>
            </a:r>
            <a:endParaRPr lang="en-US" dirty="0"/>
          </a:p>
        </p:txBody>
      </p:sp>
      <p:sp>
        <p:nvSpPr>
          <p:cNvPr id="2" name="Title 1"/>
          <p:cNvSpPr>
            <a:spLocks noGrp="1"/>
          </p:cNvSpPr>
          <p:nvPr>
            <p:ph type="title"/>
          </p:nvPr>
        </p:nvSpPr>
        <p:spPr/>
        <p:txBody>
          <a:bodyPr/>
          <a:lstStyle/>
          <a:p>
            <a:r>
              <a:rPr lang="en-US" dirty="0" smtClean="0"/>
              <a:t>Taking Notes </a:t>
            </a:r>
            <a:br>
              <a:rPr lang="en-US" dirty="0" smtClean="0"/>
            </a:br>
            <a:r>
              <a:rPr lang="en-US" dirty="0" smtClean="0"/>
              <a:t>(and writing well…)</a:t>
            </a:r>
            <a:endParaRPr lang="en-US" dirty="0"/>
          </a:p>
        </p:txBody>
      </p:sp>
    </p:spTree>
    <p:extLst>
      <p:ext uri="{BB962C8B-B14F-4D97-AF65-F5344CB8AC3E}">
        <p14:creationId xmlns:p14="http://schemas.microsoft.com/office/powerpoint/2010/main" xmlns="" val="2181062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fontScale="77500" lnSpcReduction="20000"/>
          </a:bodyPr>
          <a:lstStyle/>
          <a:p>
            <a:r>
              <a:rPr lang="en-US" dirty="0" smtClean="0"/>
              <a:t>Traditional note cards</a:t>
            </a:r>
          </a:p>
          <a:p>
            <a:pPr lvl="1"/>
            <a:r>
              <a:rPr lang="en-US" dirty="0" smtClean="0"/>
              <a:t>4x6 cards</a:t>
            </a:r>
          </a:p>
          <a:p>
            <a:pPr lvl="1"/>
            <a:r>
              <a:rPr lang="en-US" dirty="0" smtClean="0"/>
              <a:t>Content in upper left hand corner</a:t>
            </a:r>
          </a:p>
          <a:p>
            <a:pPr lvl="1"/>
            <a:r>
              <a:rPr lang="en-US" dirty="0" smtClean="0"/>
              <a:t>Source in upper right hand corner</a:t>
            </a:r>
          </a:p>
          <a:p>
            <a:pPr lvl="1"/>
            <a:r>
              <a:rPr lang="en-US" dirty="0" smtClean="0"/>
              <a:t>Note in middle of card</a:t>
            </a:r>
          </a:p>
          <a:p>
            <a:r>
              <a:rPr lang="en-US" dirty="0" smtClean="0"/>
              <a:t>Double-entry notes</a:t>
            </a:r>
          </a:p>
          <a:p>
            <a:pPr lvl="1"/>
            <a:r>
              <a:rPr lang="en-US" dirty="0" smtClean="0"/>
              <a:t>Two columns.</a:t>
            </a:r>
          </a:p>
          <a:p>
            <a:pPr lvl="1"/>
            <a:r>
              <a:rPr lang="en-US" dirty="0" smtClean="0"/>
              <a:t>Notes in one column</a:t>
            </a:r>
          </a:p>
          <a:p>
            <a:pPr lvl="1"/>
            <a:r>
              <a:rPr lang="en-US" dirty="0" smtClean="0"/>
              <a:t>Comments in other column</a:t>
            </a:r>
          </a:p>
          <a:p>
            <a:r>
              <a:rPr lang="en-US" dirty="0" smtClean="0"/>
              <a:t>Photocopy notes</a:t>
            </a:r>
          </a:p>
          <a:p>
            <a:pPr lvl="1"/>
            <a:r>
              <a:rPr lang="en-US" dirty="0" smtClean="0"/>
              <a:t>Photocopy useful information</a:t>
            </a:r>
          </a:p>
          <a:p>
            <a:pPr lvl="1"/>
            <a:r>
              <a:rPr lang="en-US" dirty="0" smtClean="0"/>
              <a:t>Highlight important passages</a:t>
            </a:r>
          </a:p>
          <a:p>
            <a:pPr lvl="1"/>
            <a:r>
              <a:rPr lang="en-US" dirty="0" smtClean="0"/>
              <a:t>Annotate margins of materials.</a:t>
            </a:r>
          </a:p>
          <a:p>
            <a:r>
              <a:rPr lang="en-US" dirty="0" smtClean="0"/>
              <a:t>Computer notes</a:t>
            </a:r>
          </a:p>
          <a:p>
            <a:pPr lvl="1"/>
            <a:r>
              <a:rPr lang="en-US" dirty="0" smtClean="0"/>
              <a:t>Create computer notes while reading</a:t>
            </a:r>
          </a:p>
          <a:p>
            <a:pPr lvl="1"/>
            <a:r>
              <a:rPr lang="en-US" dirty="0" smtClean="0"/>
              <a:t>Cut and paste</a:t>
            </a:r>
          </a:p>
          <a:p>
            <a:pPr lvl="1"/>
            <a:r>
              <a:rPr lang="en-US" dirty="0" smtClean="0"/>
              <a:t>Work in multiple files</a:t>
            </a:r>
          </a:p>
          <a:p>
            <a:pPr lvl="1"/>
            <a:r>
              <a:rPr lang="en-US" dirty="0" smtClean="0"/>
              <a:t>Drag information from file to file</a:t>
            </a:r>
          </a:p>
          <a:p>
            <a:endParaRPr lang="en-US" dirty="0"/>
          </a:p>
        </p:txBody>
      </p:sp>
      <p:sp>
        <p:nvSpPr>
          <p:cNvPr id="2" name="Title 1"/>
          <p:cNvSpPr>
            <a:spLocks noGrp="1"/>
          </p:cNvSpPr>
          <p:nvPr>
            <p:ph type="title"/>
          </p:nvPr>
        </p:nvSpPr>
        <p:spPr/>
        <p:txBody>
          <a:bodyPr/>
          <a:lstStyle/>
          <a:p>
            <a:r>
              <a:rPr lang="en-US" dirty="0" smtClean="0"/>
              <a:t>Kinds of notes</a:t>
            </a:r>
            <a:endParaRPr lang="en-US" dirty="0"/>
          </a:p>
        </p:txBody>
      </p:sp>
    </p:spTree>
    <p:extLst>
      <p:ext uri="{BB962C8B-B14F-4D97-AF65-F5344CB8AC3E}">
        <p14:creationId xmlns:p14="http://schemas.microsoft.com/office/powerpoint/2010/main" xmlns="" val="2117482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fade">
                                      <p:cBhvr>
                                        <p:cTn id="38" dur="500"/>
                                        <p:tgtEl>
                                          <p:spTgt spid="3">
                                            <p:txEl>
                                              <p:pRg st="9" end="9"/>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fade">
                                      <p:cBhvr>
                                        <p:cTn id="41" dur="500"/>
                                        <p:tgtEl>
                                          <p:spTgt spid="3">
                                            <p:txEl>
                                              <p:pRg st="10" end="10"/>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
                                            <p:txEl>
                                              <p:pRg st="11" end="11"/>
                                            </p:txEl>
                                          </p:spTgt>
                                        </p:tgtEl>
                                        <p:attrNameLst>
                                          <p:attrName>style.visibility</p:attrName>
                                        </p:attrNameLst>
                                      </p:cBhvr>
                                      <p:to>
                                        <p:strVal val="visible"/>
                                      </p:to>
                                    </p:set>
                                    <p:animEffect transition="in" filter="fade">
                                      <p:cBhvr>
                                        <p:cTn id="44" dur="500"/>
                                        <p:tgtEl>
                                          <p:spTgt spid="3">
                                            <p:txEl>
                                              <p:pRg st="11" end="11"/>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Effect transition="in" filter="fade">
                                      <p:cBhvr>
                                        <p:cTn id="47" dur="500"/>
                                        <p:tgtEl>
                                          <p:spTgt spid="3">
                                            <p:txEl>
                                              <p:pRg st="12" end="1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3" end="13"/>
                                            </p:txEl>
                                          </p:spTgt>
                                        </p:tgtEl>
                                        <p:attrNameLst>
                                          <p:attrName>style.visibility</p:attrName>
                                        </p:attrNameLst>
                                      </p:cBhvr>
                                      <p:to>
                                        <p:strVal val="visible"/>
                                      </p:to>
                                    </p:set>
                                    <p:animEffect transition="in" filter="fade">
                                      <p:cBhvr>
                                        <p:cTn id="52" dur="500"/>
                                        <p:tgtEl>
                                          <p:spTgt spid="3">
                                            <p:txEl>
                                              <p:pRg st="13" end="13"/>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animEffect transition="in" filter="fade">
                                      <p:cBhvr>
                                        <p:cTn id="55" dur="500"/>
                                        <p:tgtEl>
                                          <p:spTgt spid="3">
                                            <p:txEl>
                                              <p:pRg st="14" end="14"/>
                                            </p:tx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3">
                                            <p:txEl>
                                              <p:pRg st="15" end="15"/>
                                            </p:txEl>
                                          </p:spTgt>
                                        </p:tgtEl>
                                        <p:attrNameLst>
                                          <p:attrName>style.visibility</p:attrName>
                                        </p:attrNameLst>
                                      </p:cBhvr>
                                      <p:to>
                                        <p:strVal val="visible"/>
                                      </p:to>
                                    </p:set>
                                    <p:animEffect transition="in" filter="fade">
                                      <p:cBhvr>
                                        <p:cTn id="58" dur="500"/>
                                        <p:tgtEl>
                                          <p:spTgt spid="3">
                                            <p:txEl>
                                              <p:pRg st="15" end="15"/>
                                            </p:txEl>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3">
                                            <p:txEl>
                                              <p:pRg st="16" end="16"/>
                                            </p:txEl>
                                          </p:spTgt>
                                        </p:tgtEl>
                                        <p:attrNameLst>
                                          <p:attrName>style.visibility</p:attrName>
                                        </p:attrNameLst>
                                      </p:cBhvr>
                                      <p:to>
                                        <p:strVal val="visible"/>
                                      </p:to>
                                    </p:set>
                                    <p:animEffect transition="in" filter="fade">
                                      <p:cBhvr>
                                        <p:cTn id="61" dur="500"/>
                                        <p:tgtEl>
                                          <p:spTgt spid="3">
                                            <p:txEl>
                                              <p:pRg st="16" end="16"/>
                                            </p:txEl>
                                          </p:spTgt>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3">
                                            <p:txEl>
                                              <p:pRg st="17" end="17"/>
                                            </p:txEl>
                                          </p:spTgt>
                                        </p:tgtEl>
                                        <p:attrNameLst>
                                          <p:attrName>style.visibility</p:attrName>
                                        </p:attrNameLst>
                                      </p:cBhvr>
                                      <p:to>
                                        <p:strVal val="visible"/>
                                      </p:to>
                                    </p:set>
                                    <p:animEffect transition="in" filter="fade">
                                      <p:cBhvr>
                                        <p:cTn id="64" dur="500"/>
                                        <p:tgtEl>
                                          <p:spTgt spid="3">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a:bodyPr>
          <a:lstStyle/>
          <a:p>
            <a:r>
              <a:rPr lang="en-US" dirty="0" smtClean="0"/>
              <a:t>Know the purpose of your project</a:t>
            </a:r>
          </a:p>
          <a:p>
            <a:r>
              <a:rPr lang="en-US" dirty="0" smtClean="0"/>
              <a:t>Do preliminary reading</a:t>
            </a:r>
          </a:p>
          <a:p>
            <a:r>
              <a:rPr lang="en-US" dirty="0" smtClean="0"/>
              <a:t>Create a thesis if appropriate</a:t>
            </a:r>
          </a:p>
          <a:p>
            <a:r>
              <a:rPr lang="en-US" dirty="0" smtClean="0"/>
              <a:t>Develop an outline</a:t>
            </a:r>
          </a:p>
          <a:p>
            <a:pPr lvl="1"/>
            <a:r>
              <a:rPr lang="en-US" dirty="0" smtClean="0"/>
              <a:t>Off the shelf outlines</a:t>
            </a:r>
          </a:p>
          <a:p>
            <a:pPr lvl="1"/>
            <a:r>
              <a:rPr lang="en-US" dirty="0" smtClean="0"/>
              <a:t>Out of the garden outlines</a:t>
            </a:r>
          </a:p>
          <a:p>
            <a:r>
              <a:rPr lang="en-US" dirty="0" smtClean="0"/>
              <a:t>Label notes to match outline</a:t>
            </a:r>
          </a:p>
          <a:p>
            <a:r>
              <a:rPr lang="en-US" dirty="0" smtClean="0"/>
              <a:t>Revise outline as you discover information</a:t>
            </a:r>
            <a:endParaRPr lang="en-US" dirty="0"/>
          </a:p>
        </p:txBody>
      </p:sp>
      <p:sp>
        <p:nvSpPr>
          <p:cNvPr id="2" name="Title 1"/>
          <p:cNvSpPr>
            <a:spLocks noGrp="1"/>
          </p:cNvSpPr>
          <p:nvPr>
            <p:ph type="title"/>
          </p:nvPr>
        </p:nvSpPr>
        <p:spPr/>
        <p:txBody>
          <a:bodyPr>
            <a:normAutofit/>
          </a:bodyPr>
          <a:lstStyle/>
          <a:p>
            <a:r>
              <a:rPr lang="en-US" dirty="0" smtClean="0"/>
              <a:t>Preparing to take notes</a:t>
            </a:r>
            <a:endParaRPr lang="en-US" dirty="0"/>
          </a:p>
        </p:txBody>
      </p:sp>
    </p:spTree>
    <p:extLst>
      <p:ext uri="{BB962C8B-B14F-4D97-AF65-F5344CB8AC3E}">
        <p14:creationId xmlns:p14="http://schemas.microsoft.com/office/powerpoint/2010/main" xmlns="" val="3528894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1600200"/>
            <a:ext cx="8610600" cy="4709160"/>
          </a:xfrm>
        </p:spPr>
        <p:txBody>
          <a:bodyPr>
            <a:normAutofit/>
          </a:bodyPr>
          <a:lstStyle/>
          <a:p>
            <a:r>
              <a:rPr lang="en-US" dirty="0" smtClean="0"/>
              <a:t>How plagiarism happens</a:t>
            </a:r>
          </a:p>
          <a:p>
            <a:pPr lvl="1"/>
            <a:r>
              <a:rPr lang="en-US" dirty="0" smtClean="0"/>
              <a:t>By design or intention</a:t>
            </a:r>
          </a:p>
          <a:p>
            <a:pPr lvl="1"/>
            <a:r>
              <a:rPr lang="en-US" dirty="0" smtClean="0"/>
              <a:t>As a result of Carelessness</a:t>
            </a:r>
          </a:p>
          <a:p>
            <a:pPr lvl="1"/>
            <a:r>
              <a:rPr lang="en-US" dirty="0" smtClean="0"/>
              <a:t>Because of lack of time</a:t>
            </a:r>
          </a:p>
          <a:p>
            <a:r>
              <a:rPr lang="en-US" dirty="0" smtClean="0"/>
              <a:t>Be accurate</a:t>
            </a:r>
          </a:p>
          <a:p>
            <a:pPr lvl="1"/>
            <a:r>
              <a:rPr lang="en-US" dirty="0" smtClean="0"/>
              <a:t>Distinguish between quote, paraphrase, and summary </a:t>
            </a:r>
          </a:p>
          <a:p>
            <a:pPr lvl="1"/>
            <a:r>
              <a:rPr lang="en-US" dirty="0" smtClean="0"/>
              <a:t>Mark quotations with proper punctuation</a:t>
            </a:r>
          </a:p>
          <a:p>
            <a:pPr lvl="1"/>
            <a:r>
              <a:rPr lang="en-US" dirty="0" smtClean="0"/>
              <a:t>Record the source and the page number </a:t>
            </a:r>
          </a:p>
          <a:p>
            <a:r>
              <a:rPr lang="en-US" dirty="0" smtClean="0"/>
              <a:t>Frame borrowed information</a:t>
            </a:r>
          </a:p>
          <a:p>
            <a:pPr lvl="1"/>
            <a:r>
              <a:rPr lang="en-US" dirty="0" smtClean="0"/>
              <a:t>Introduce borrowed information</a:t>
            </a:r>
          </a:p>
          <a:p>
            <a:pPr lvl="1"/>
            <a:r>
              <a:rPr lang="en-US" dirty="0" smtClean="0"/>
              <a:t>Provide borrowed information</a:t>
            </a:r>
          </a:p>
          <a:p>
            <a:pPr lvl="1"/>
            <a:r>
              <a:rPr lang="en-US" dirty="0" smtClean="0"/>
              <a:t>Explain borrowed information</a:t>
            </a:r>
            <a:endParaRPr lang="en-US" dirty="0"/>
          </a:p>
        </p:txBody>
      </p:sp>
      <p:sp>
        <p:nvSpPr>
          <p:cNvPr id="2" name="Title 1"/>
          <p:cNvSpPr>
            <a:spLocks noGrp="1"/>
          </p:cNvSpPr>
          <p:nvPr>
            <p:ph type="title"/>
          </p:nvPr>
        </p:nvSpPr>
        <p:spPr/>
        <p:txBody>
          <a:bodyPr>
            <a:normAutofit fontScale="90000"/>
          </a:bodyPr>
          <a:lstStyle/>
          <a:p>
            <a:r>
              <a:rPr lang="en-US" dirty="0" smtClean="0"/>
              <a:t>Avoiding plagiarism with good notes</a:t>
            </a:r>
            <a:endParaRPr lang="en-US" dirty="0"/>
          </a:p>
        </p:txBody>
      </p:sp>
    </p:spTree>
    <p:extLst>
      <p:ext uri="{BB962C8B-B14F-4D97-AF65-F5344CB8AC3E}">
        <p14:creationId xmlns:p14="http://schemas.microsoft.com/office/powerpoint/2010/main" xmlns="" val="2006884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500"/>
                                        <p:tgtEl>
                                          <p:spTgt spid="3">
                                            <p:txEl>
                                              <p:pRg st="8" end="8"/>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fade">
                                      <p:cBhvr>
                                        <p:cTn id="38" dur="500"/>
                                        <p:tgtEl>
                                          <p:spTgt spid="3">
                                            <p:txEl>
                                              <p:pRg st="9" end="9"/>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fade">
                                      <p:cBhvr>
                                        <p:cTn id="41" dur="500"/>
                                        <p:tgtEl>
                                          <p:spTgt spid="3">
                                            <p:txEl>
                                              <p:pRg st="10" end="10"/>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
                                            <p:txEl>
                                              <p:pRg st="11" end="11"/>
                                            </p:txEl>
                                          </p:spTgt>
                                        </p:tgtEl>
                                        <p:attrNameLst>
                                          <p:attrName>style.visibility</p:attrName>
                                        </p:attrNameLst>
                                      </p:cBhvr>
                                      <p:to>
                                        <p:strVal val="visible"/>
                                      </p:to>
                                    </p:set>
                                    <p:animEffect transition="in" filter="fade">
                                      <p:cBhvr>
                                        <p:cTn id="44"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4"/>
          </p:nvPr>
        </p:nvSpPr>
        <p:spPr>
          <a:xfrm>
            <a:off x="3657600" y="1463040"/>
            <a:ext cx="5129784" cy="4288536"/>
          </a:xfrm>
        </p:spPr>
        <p:txBody>
          <a:bodyPr>
            <a:normAutofit/>
          </a:bodyPr>
          <a:lstStyle/>
          <a:p>
            <a:r>
              <a:rPr lang="en-US" dirty="0" smtClean="0"/>
              <a:t>Deborah </a:t>
            </a:r>
            <a:r>
              <a:rPr lang="en-US" dirty="0" err="1" smtClean="0"/>
              <a:t>Tannen</a:t>
            </a:r>
            <a:r>
              <a:rPr lang="en-US" dirty="0" smtClean="0"/>
              <a:t>, a linguist who has studied male-female communication patterns extensively, explains that many communication problems experienced by men and women result from differences in how boys and girls play.  When they are young, says </a:t>
            </a:r>
            <a:r>
              <a:rPr lang="en-US" dirty="0" err="1" smtClean="0"/>
              <a:t>Tannen</a:t>
            </a:r>
            <a:r>
              <a:rPr lang="en-US" dirty="0" smtClean="0"/>
              <a:t>, boys grow up in a world of competition where language is used to establish position.  By contrast, girls play together in a world of intimacy where language is used to maintain relationships (27-28).  </a:t>
            </a:r>
            <a:r>
              <a:rPr lang="en-US" dirty="0" err="1" smtClean="0"/>
              <a:t>Tannen’s</a:t>
            </a:r>
            <a:r>
              <a:rPr lang="en-US" dirty="0" smtClean="0"/>
              <a:t> research suggests that when they grow up men and women retain these communication styles.  Men who have used talk all day at work want quiet when they come home.  Women who use talk to create closeness want to talk to their family members at night.  The conflict in goals creates problems at home.  The complaints that she talks all the time and he never talks often result from differences in how boys and girls play as children.</a:t>
            </a:r>
            <a:endParaRPr lang="en-US" dirty="0"/>
          </a:p>
        </p:txBody>
      </p:sp>
      <p:sp>
        <p:nvSpPr>
          <p:cNvPr id="3" name="Content Placeholder 2"/>
          <p:cNvSpPr>
            <a:spLocks noGrp="1"/>
          </p:cNvSpPr>
          <p:nvPr>
            <p:ph sz="quarter" idx="13"/>
          </p:nvPr>
        </p:nvSpPr>
        <p:spPr>
          <a:xfrm>
            <a:off x="352426" y="1463040"/>
            <a:ext cx="3152774" cy="4288536"/>
          </a:xfrm>
        </p:spPr>
        <p:txBody>
          <a:bodyPr>
            <a:normAutofit/>
          </a:bodyPr>
          <a:lstStyle/>
          <a:p>
            <a:pPr lvl="1"/>
            <a:r>
              <a:rPr lang="en-US" dirty="0"/>
              <a:t>Introduce borrowed </a:t>
            </a:r>
            <a:r>
              <a:rPr lang="en-US" dirty="0" smtClean="0"/>
              <a:t>information</a:t>
            </a:r>
            <a:br>
              <a:rPr lang="en-US" dirty="0" smtClean="0"/>
            </a:br>
            <a:r>
              <a:rPr lang="en-US" dirty="0" smtClean="0"/>
              <a:t/>
            </a:r>
            <a:br>
              <a:rPr lang="en-US" dirty="0" smtClean="0"/>
            </a:br>
            <a:r>
              <a:rPr lang="en-US" dirty="0" smtClean="0"/>
              <a:t/>
            </a:r>
            <a:br>
              <a:rPr lang="en-US" dirty="0" smtClean="0"/>
            </a:br>
            <a:endParaRPr lang="en-US" dirty="0"/>
          </a:p>
          <a:p>
            <a:pPr lvl="1"/>
            <a:r>
              <a:rPr lang="en-US" dirty="0"/>
              <a:t>Provide borrowed </a:t>
            </a:r>
            <a:r>
              <a:rPr lang="en-US" dirty="0" smtClean="0"/>
              <a:t>information</a:t>
            </a:r>
            <a:br>
              <a:rPr lang="en-US" dirty="0" smtClean="0"/>
            </a:br>
            <a:r>
              <a:rPr lang="en-US" dirty="0" smtClean="0"/>
              <a:t/>
            </a:r>
            <a:br>
              <a:rPr lang="en-US" dirty="0" smtClean="0"/>
            </a:br>
            <a:endParaRPr lang="en-US" dirty="0"/>
          </a:p>
          <a:p>
            <a:pPr lvl="1"/>
            <a:r>
              <a:rPr lang="en-US" dirty="0"/>
              <a:t>Explain borrowed information</a:t>
            </a:r>
          </a:p>
          <a:p>
            <a:endParaRPr lang="en-US" dirty="0"/>
          </a:p>
        </p:txBody>
      </p:sp>
      <p:sp>
        <p:nvSpPr>
          <p:cNvPr id="4" name="Title 3"/>
          <p:cNvSpPr>
            <a:spLocks noGrp="1"/>
          </p:cNvSpPr>
          <p:nvPr>
            <p:ph type="title"/>
          </p:nvPr>
        </p:nvSpPr>
        <p:spPr/>
        <p:txBody>
          <a:bodyPr/>
          <a:lstStyle/>
          <a:p>
            <a:r>
              <a:rPr lang="en-US" dirty="0" smtClean="0"/>
              <a:t>A typical “frame” structure</a:t>
            </a:r>
            <a:endParaRPr lang="en-US" dirty="0"/>
          </a:p>
        </p:txBody>
      </p:sp>
    </p:spTree>
    <p:extLst>
      <p:ext uri="{BB962C8B-B14F-4D97-AF65-F5344CB8AC3E}">
        <p14:creationId xmlns:p14="http://schemas.microsoft.com/office/powerpoint/2010/main" xmlns="" val="34016634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lstStyle/>
          <a:p>
            <a:r>
              <a:rPr lang="en-US" dirty="0" smtClean="0"/>
              <a:t>Know why you’re writing</a:t>
            </a:r>
          </a:p>
          <a:p>
            <a:pPr lvl="1"/>
            <a:r>
              <a:rPr lang="en-US" dirty="0" smtClean="0"/>
              <a:t>To prove what you know to your instructors</a:t>
            </a:r>
          </a:p>
          <a:p>
            <a:pPr lvl="1"/>
            <a:r>
              <a:rPr lang="en-US" dirty="0"/>
              <a:t>T</a:t>
            </a:r>
            <a:r>
              <a:rPr lang="en-US" dirty="0" smtClean="0"/>
              <a:t>o expand your knowledge</a:t>
            </a:r>
          </a:p>
          <a:p>
            <a:pPr lvl="1"/>
            <a:r>
              <a:rPr lang="en-US" dirty="0" smtClean="0"/>
              <a:t>To respond to a need to communicate</a:t>
            </a:r>
          </a:p>
          <a:p>
            <a:pPr lvl="1"/>
            <a:r>
              <a:rPr lang="en-US" dirty="0" smtClean="0"/>
              <a:t>To satisfy your curiosity</a:t>
            </a:r>
          </a:p>
          <a:p>
            <a:r>
              <a:rPr lang="en-US" dirty="0" smtClean="0"/>
              <a:t>Figure out your writing style</a:t>
            </a:r>
          </a:p>
          <a:p>
            <a:pPr lvl="1"/>
            <a:r>
              <a:rPr lang="en-US" dirty="0" smtClean="0"/>
              <a:t>Are you a linear writer?</a:t>
            </a:r>
          </a:p>
          <a:p>
            <a:pPr lvl="1"/>
            <a:r>
              <a:rPr lang="en-US" dirty="0" smtClean="0"/>
              <a:t>Are you a recursive writer?</a:t>
            </a:r>
          </a:p>
          <a:p>
            <a:pPr lvl="1"/>
            <a:endParaRPr lang="en-US" dirty="0" smtClean="0"/>
          </a:p>
          <a:p>
            <a:pPr lvl="1"/>
            <a:endParaRPr lang="en-US" dirty="0" smtClean="0"/>
          </a:p>
          <a:p>
            <a:pPr lvl="1"/>
            <a:endParaRPr lang="en-US" dirty="0"/>
          </a:p>
        </p:txBody>
      </p:sp>
      <p:sp>
        <p:nvSpPr>
          <p:cNvPr id="2" name="Title 1"/>
          <p:cNvSpPr>
            <a:spLocks noGrp="1"/>
          </p:cNvSpPr>
          <p:nvPr>
            <p:ph type="title"/>
          </p:nvPr>
        </p:nvSpPr>
        <p:spPr/>
        <p:txBody>
          <a:bodyPr>
            <a:noAutofit/>
          </a:bodyPr>
          <a:lstStyle/>
          <a:p>
            <a:r>
              <a:rPr lang="en-US" sz="3200" dirty="0" smtClean="0"/>
              <a:t>Tips for turning your notes into a good paper.</a:t>
            </a:r>
            <a:endParaRPr lang="en-US" sz="3200" dirty="0"/>
          </a:p>
        </p:txBody>
      </p:sp>
    </p:spTree>
    <p:extLst>
      <p:ext uri="{BB962C8B-B14F-4D97-AF65-F5344CB8AC3E}">
        <p14:creationId xmlns:p14="http://schemas.microsoft.com/office/powerpoint/2010/main" xmlns="" val="2672673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a:bodyPr>
          <a:lstStyle/>
          <a:p>
            <a:r>
              <a:rPr lang="en-US" dirty="0" smtClean="0"/>
              <a:t>Be systematic</a:t>
            </a:r>
          </a:p>
          <a:p>
            <a:pPr lvl="1"/>
            <a:r>
              <a:rPr lang="en-US" dirty="0" smtClean="0"/>
              <a:t>Make a schedule and stick to it</a:t>
            </a:r>
          </a:p>
          <a:p>
            <a:pPr lvl="1"/>
            <a:r>
              <a:rPr lang="en-US" dirty="0" smtClean="0"/>
              <a:t>Have a place to write</a:t>
            </a:r>
          </a:p>
          <a:p>
            <a:pPr lvl="1"/>
            <a:r>
              <a:rPr lang="en-US" dirty="0" smtClean="0"/>
              <a:t>Create a pleasant working environment</a:t>
            </a:r>
          </a:p>
          <a:p>
            <a:pPr lvl="1"/>
            <a:r>
              <a:rPr lang="en-US" dirty="0" smtClean="0"/>
              <a:t>Drink lots of water</a:t>
            </a:r>
          </a:p>
          <a:p>
            <a:pPr lvl="1"/>
            <a:r>
              <a:rPr lang="en-US" dirty="0" smtClean="0"/>
              <a:t>Gather all your supplies</a:t>
            </a:r>
          </a:p>
          <a:p>
            <a:pPr lvl="1"/>
            <a:r>
              <a:rPr lang="en-US" dirty="0" smtClean="0"/>
              <a:t>Set a time to write</a:t>
            </a:r>
          </a:p>
          <a:p>
            <a:pPr lvl="1"/>
            <a:r>
              <a:rPr lang="en-US" dirty="0" smtClean="0"/>
              <a:t>Know your start-up ritual</a:t>
            </a:r>
          </a:p>
          <a:p>
            <a:pPr lvl="1"/>
            <a:r>
              <a:rPr lang="en-US" dirty="0" smtClean="0"/>
              <a:t>Prepare for distractions</a:t>
            </a:r>
          </a:p>
          <a:p>
            <a:pPr lvl="1"/>
            <a:r>
              <a:rPr lang="en-US" dirty="0" smtClean="0"/>
              <a:t>Develop a filing system</a:t>
            </a:r>
          </a:p>
          <a:p>
            <a:pPr lvl="1"/>
            <a:r>
              <a:rPr lang="en-US" dirty="0" smtClean="0"/>
              <a:t>Save your work regularly</a:t>
            </a:r>
            <a:endParaRPr lang="en-US" dirty="0"/>
          </a:p>
          <a:p>
            <a:r>
              <a:rPr lang="en-US" dirty="0" smtClean="0"/>
              <a:t>Plan</a:t>
            </a:r>
          </a:p>
          <a:p>
            <a:pPr lvl="1"/>
            <a:r>
              <a:rPr lang="en-US" dirty="0" smtClean="0"/>
              <a:t>Use a prewriting strategy</a:t>
            </a:r>
          </a:p>
          <a:p>
            <a:pPr lvl="1"/>
            <a:r>
              <a:rPr lang="en-US" dirty="0" smtClean="0"/>
              <a:t>Employ creative procrastination</a:t>
            </a:r>
          </a:p>
          <a:p>
            <a:pPr lvl="1"/>
            <a:endParaRPr lang="en-US" dirty="0" smtClean="0"/>
          </a:p>
        </p:txBody>
      </p:sp>
      <p:sp>
        <p:nvSpPr>
          <p:cNvPr id="2" name="Title 1"/>
          <p:cNvSpPr>
            <a:spLocks noGrp="1"/>
          </p:cNvSpPr>
          <p:nvPr>
            <p:ph type="title"/>
          </p:nvPr>
        </p:nvSpPr>
        <p:spPr/>
        <p:txBody>
          <a:bodyPr>
            <a:normAutofit/>
          </a:bodyPr>
          <a:lstStyle/>
          <a:p>
            <a:r>
              <a:rPr lang="en-US" sz="3200" dirty="0" smtClean="0"/>
              <a:t>More tips for writing a good paper…</a:t>
            </a:r>
            <a:endParaRPr lang="en-US" sz="3200" dirty="0"/>
          </a:p>
        </p:txBody>
      </p:sp>
    </p:spTree>
    <p:extLst>
      <p:ext uri="{BB962C8B-B14F-4D97-AF65-F5344CB8AC3E}">
        <p14:creationId xmlns:p14="http://schemas.microsoft.com/office/powerpoint/2010/main" xmlns="" val="3578219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500"/>
                                        <p:tgtEl>
                                          <p:spTgt spid="3">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Effect transition="in" filter="fade">
                                      <p:cBhvr>
                                        <p:cTn id="42" dur="500"/>
                                        <p:tgtEl>
                                          <p:spTgt spid="3">
                                            <p:txEl>
                                              <p:pRg st="11" end="11"/>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
                                            <p:txEl>
                                              <p:pRg st="12" end="12"/>
                                            </p:txEl>
                                          </p:spTgt>
                                        </p:tgtEl>
                                        <p:attrNameLst>
                                          <p:attrName>style.visibility</p:attrName>
                                        </p:attrNameLst>
                                      </p:cBhvr>
                                      <p:to>
                                        <p:strVal val="visible"/>
                                      </p:to>
                                    </p:set>
                                    <p:animEffect transition="in" filter="fade">
                                      <p:cBhvr>
                                        <p:cTn id="45" dur="500"/>
                                        <p:tgtEl>
                                          <p:spTgt spid="3">
                                            <p:txEl>
                                              <p:pRg st="12" end="12"/>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
                                            <p:txEl>
                                              <p:pRg st="13" end="13"/>
                                            </p:txEl>
                                          </p:spTgt>
                                        </p:tgtEl>
                                        <p:attrNameLst>
                                          <p:attrName>style.visibility</p:attrName>
                                        </p:attrNameLst>
                                      </p:cBhvr>
                                      <p:to>
                                        <p:strVal val="visible"/>
                                      </p:to>
                                    </p:set>
                                    <p:animEffect transition="in" filter="fade">
                                      <p:cBhvr>
                                        <p:cTn id="48"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a:bodyPr>
          <a:lstStyle/>
          <a:p>
            <a:r>
              <a:rPr lang="en-US" dirty="0" smtClean="0"/>
              <a:t>Writing</a:t>
            </a:r>
          </a:p>
          <a:p>
            <a:pPr lvl="1"/>
            <a:r>
              <a:rPr lang="en-US" dirty="0" smtClean="0"/>
              <a:t>Just start writing—begin anywhere</a:t>
            </a:r>
          </a:p>
          <a:p>
            <a:pPr lvl="1"/>
            <a:r>
              <a:rPr lang="en-US" dirty="0" smtClean="0"/>
              <a:t>Give yourself permission to write lousy first drafts</a:t>
            </a:r>
          </a:p>
          <a:p>
            <a:pPr lvl="1"/>
            <a:r>
              <a:rPr lang="en-US" dirty="0" smtClean="0"/>
              <a:t>Expect to revise</a:t>
            </a:r>
          </a:p>
          <a:p>
            <a:pPr lvl="1"/>
            <a:r>
              <a:rPr lang="en-US" dirty="0" smtClean="0"/>
              <a:t>Set reachable goals</a:t>
            </a:r>
          </a:p>
          <a:p>
            <a:pPr lvl="1"/>
            <a:r>
              <a:rPr lang="en-US" dirty="0" smtClean="0"/>
              <a:t>Reward yourself when you reach them</a:t>
            </a:r>
          </a:p>
          <a:p>
            <a:pPr lvl="1"/>
            <a:r>
              <a:rPr lang="en-US" dirty="0" smtClean="0"/>
              <a:t>Note distractions, then discard them</a:t>
            </a:r>
          </a:p>
          <a:p>
            <a:pPr lvl="1"/>
            <a:r>
              <a:rPr lang="en-US" dirty="0" smtClean="0"/>
              <a:t>Plan your breaks</a:t>
            </a:r>
          </a:p>
          <a:p>
            <a:pPr lvl="1"/>
            <a:r>
              <a:rPr lang="en-US" dirty="0" smtClean="0"/>
              <a:t>Make writer’s dates with yourself</a:t>
            </a:r>
          </a:p>
          <a:p>
            <a:r>
              <a:rPr lang="en-US" dirty="0" smtClean="0"/>
              <a:t>Revising</a:t>
            </a:r>
          </a:p>
          <a:p>
            <a:pPr lvl="1"/>
            <a:r>
              <a:rPr lang="en-US" dirty="0" smtClean="0"/>
              <a:t>Set your work aside and return to it</a:t>
            </a:r>
          </a:p>
          <a:p>
            <a:pPr lvl="1"/>
            <a:r>
              <a:rPr lang="en-US" dirty="0" smtClean="0"/>
              <a:t>Read aloud with feeling</a:t>
            </a:r>
          </a:p>
          <a:p>
            <a:pPr lvl="1"/>
            <a:r>
              <a:rPr lang="en-US" dirty="0" smtClean="0"/>
              <a:t>Get a fresh pair of eyes</a:t>
            </a:r>
          </a:p>
          <a:p>
            <a:pPr lvl="1"/>
            <a:r>
              <a:rPr lang="en-US" dirty="0" smtClean="0"/>
              <a:t>Go to the Writing Center</a:t>
            </a:r>
            <a:endParaRPr lang="en-US" dirty="0"/>
          </a:p>
        </p:txBody>
      </p:sp>
      <p:sp>
        <p:nvSpPr>
          <p:cNvPr id="2" name="Title 1"/>
          <p:cNvSpPr>
            <a:spLocks noGrp="1"/>
          </p:cNvSpPr>
          <p:nvPr>
            <p:ph type="title"/>
          </p:nvPr>
        </p:nvSpPr>
        <p:spPr/>
        <p:txBody>
          <a:bodyPr>
            <a:normAutofit/>
          </a:bodyPr>
          <a:lstStyle/>
          <a:p>
            <a:r>
              <a:rPr lang="en-US" sz="3200" dirty="0" smtClean="0"/>
              <a:t>Yet more tips for writing a good paper…</a:t>
            </a:r>
            <a:endParaRPr lang="en-US" sz="3200" dirty="0"/>
          </a:p>
        </p:txBody>
      </p:sp>
    </p:spTree>
    <p:extLst>
      <p:ext uri="{BB962C8B-B14F-4D97-AF65-F5344CB8AC3E}">
        <p14:creationId xmlns:p14="http://schemas.microsoft.com/office/powerpoint/2010/main" xmlns="" val="1338706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500"/>
                                        <p:tgtEl>
                                          <p:spTgt spid="3">
                                            <p:txEl>
                                              <p:pRg st="9" end="9"/>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fade">
                                      <p:cBhvr>
                                        <p:cTn id="39" dur="500"/>
                                        <p:tgtEl>
                                          <p:spTgt spid="3">
                                            <p:txEl>
                                              <p:pRg st="10" end="10"/>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Effect transition="in" filter="fade">
                                      <p:cBhvr>
                                        <p:cTn id="42" dur="500"/>
                                        <p:tgtEl>
                                          <p:spTgt spid="3">
                                            <p:txEl>
                                              <p:pRg st="11" end="11"/>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
                                            <p:txEl>
                                              <p:pRg st="12" end="12"/>
                                            </p:txEl>
                                          </p:spTgt>
                                        </p:tgtEl>
                                        <p:attrNameLst>
                                          <p:attrName>style.visibility</p:attrName>
                                        </p:attrNameLst>
                                      </p:cBhvr>
                                      <p:to>
                                        <p:strVal val="visible"/>
                                      </p:to>
                                    </p:set>
                                    <p:animEffect transition="in" filter="fade">
                                      <p:cBhvr>
                                        <p:cTn id="45" dur="500"/>
                                        <p:tgtEl>
                                          <p:spTgt spid="3">
                                            <p:txEl>
                                              <p:pRg st="12" end="12"/>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
                                            <p:txEl>
                                              <p:pRg st="13" end="13"/>
                                            </p:txEl>
                                          </p:spTgt>
                                        </p:tgtEl>
                                        <p:attrNameLst>
                                          <p:attrName>style.visibility</p:attrName>
                                        </p:attrNameLst>
                                      </p:cBhvr>
                                      <p:to>
                                        <p:strVal val="visible"/>
                                      </p:to>
                                    </p:set>
                                    <p:animEffect transition="in" filter="fade">
                                      <p:cBhvr>
                                        <p:cTn id="48"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Mylar">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Mylar</Template>
  <TotalTime>954</TotalTime>
  <Words>539</Words>
  <Application>Microsoft Office PowerPoint</Application>
  <PresentationFormat>On-screen Show (4:3)</PresentationFormat>
  <Paragraphs>90</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Mylar</vt:lpstr>
      <vt:lpstr>Taking Notes  (and writing well…)</vt:lpstr>
      <vt:lpstr>Kinds of notes</vt:lpstr>
      <vt:lpstr>Preparing to take notes</vt:lpstr>
      <vt:lpstr>Avoiding plagiarism with good notes</vt:lpstr>
      <vt:lpstr>A typical “frame” structure</vt:lpstr>
      <vt:lpstr>Tips for turning your notes into a good paper.</vt:lpstr>
      <vt:lpstr>More tips for writing a good paper…</vt:lpstr>
      <vt:lpstr>Yet more tips for writing a good paper…</vt:lpstr>
    </vt:vector>
  </TitlesOfParts>
  <Company>Andrews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Taking Notes (and writing well…)</dc:title>
  <dc:creator>Bruce A Closser</dc:creator>
  <cp:lastModifiedBy>MDiv Portfolio</cp:lastModifiedBy>
  <cp:revision>15</cp:revision>
  <cp:lastPrinted>2011-10-06T14:04:24Z</cp:lastPrinted>
  <dcterms:created xsi:type="dcterms:W3CDTF">2011-10-05T21:50:41Z</dcterms:created>
  <dcterms:modified xsi:type="dcterms:W3CDTF">2012-01-09T14:42:58Z</dcterms:modified>
</cp:coreProperties>
</file>