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saveSubsetFonts="1">
  <p:sldMasterIdLst>
    <p:sldMasterId id="2147483684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81" r:id="rId20"/>
    <p:sldId id="282" r:id="rId21"/>
    <p:sldId id="275" r:id="rId22"/>
    <p:sldId id="283" r:id="rId23"/>
    <p:sldId id="276" r:id="rId24"/>
    <p:sldId id="278" r:id="rId25"/>
    <p:sldId id="277" r:id="rId26"/>
    <p:sldId id="279" r:id="rId27"/>
    <p:sldId id="280" r:id="rId28"/>
  </p:sldIdLst>
  <p:sldSz cx="13004800" cy="9753600"/>
  <p:notesSz cx="6858000" cy="9144000"/>
  <p:defaultTextStyle>
    <a:defPPr>
      <a:defRPr lang="en-US"/>
    </a:defPPr>
    <a:lvl1pPr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1pPr>
    <a:lvl2pPr marL="342900"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2pPr>
    <a:lvl3pPr marL="685800"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3pPr>
    <a:lvl4pPr marL="1028700"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4pPr>
    <a:lvl5pPr marL="1371600"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5pPr>
    <a:lvl6pPr marL="2286000" algn="l" defTabSz="914400" rtl="0" eaLnBrk="1" latinLnBrk="0" hangingPunct="1"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6pPr>
    <a:lvl7pPr marL="2743200" algn="l" defTabSz="914400" rtl="0" eaLnBrk="1" latinLnBrk="0" hangingPunct="1"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7pPr>
    <a:lvl8pPr marL="3200400" algn="l" defTabSz="914400" rtl="0" eaLnBrk="1" latinLnBrk="0" hangingPunct="1"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8pPr>
    <a:lvl9pPr marL="3657600" algn="l" defTabSz="914400" rtl="0" eaLnBrk="1" latinLnBrk="0" hangingPunct="1"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122" y="60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52AD00-3B73-4F92-B108-143691A37FE1}" type="doc">
      <dgm:prSet loTypeId="urn:microsoft.com/office/officeart/2005/8/layout/cycle1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C901E54-399B-48EF-A45E-E25BE9ED18AC}">
      <dgm:prSet phldrT="[Text]"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0" dirty="0" smtClean="0">
              <a:solidFill>
                <a:srgbClr val="FFC000"/>
              </a:solidFill>
            </a:rPr>
            <a:t>Assess</a:t>
          </a:r>
          <a:endParaRPr lang="en-US" sz="6000" dirty="0">
            <a:solidFill>
              <a:srgbClr val="FFC000"/>
            </a:solidFill>
          </a:endParaRPr>
        </a:p>
      </dgm:t>
    </dgm:pt>
    <dgm:pt modelId="{99D7EF5E-21DF-40EC-8374-A56A5A256631}" type="parTrans" cxnId="{845C7FFB-086A-4AE3-9891-F131D6D894FD}">
      <dgm:prSet/>
      <dgm:spPr/>
      <dgm:t>
        <a:bodyPr/>
        <a:lstStyle/>
        <a:p>
          <a:endParaRPr lang="en-US"/>
        </a:p>
      </dgm:t>
    </dgm:pt>
    <dgm:pt modelId="{54575DC0-90CA-4959-9C10-CFCEDF859472}" type="sibTrans" cxnId="{845C7FFB-086A-4AE3-9891-F131D6D894FD}">
      <dgm:prSet/>
      <dgm:spPr/>
      <dgm:t>
        <a:bodyPr/>
        <a:lstStyle/>
        <a:p>
          <a:endParaRPr lang="en-US"/>
        </a:p>
      </dgm:t>
    </dgm:pt>
    <dgm:pt modelId="{ED17013D-B34A-4E28-A2D3-3B7F44068B20}">
      <dgm:prSet phldrT="[Text]" custT="1"/>
      <dgm:spPr/>
      <dgm:t>
        <a:bodyPr/>
        <a:lstStyle/>
        <a:p>
          <a:r>
            <a:rPr lang="en-US" sz="6000" dirty="0" smtClean="0">
              <a:solidFill>
                <a:srgbClr val="FFC000"/>
              </a:solidFill>
            </a:rPr>
            <a:t>Analyze</a:t>
          </a:r>
          <a:endParaRPr lang="en-US" sz="6000" dirty="0">
            <a:solidFill>
              <a:srgbClr val="FFC000"/>
            </a:solidFill>
          </a:endParaRPr>
        </a:p>
      </dgm:t>
    </dgm:pt>
    <dgm:pt modelId="{003B93CB-6247-4ED1-A5F1-8AA2A3584537}" type="parTrans" cxnId="{E65BC22D-F014-483F-82CE-2A26BD4DBB64}">
      <dgm:prSet/>
      <dgm:spPr/>
      <dgm:t>
        <a:bodyPr/>
        <a:lstStyle/>
        <a:p>
          <a:endParaRPr lang="en-US"/>
        </a:p>
      </dgm:t>
    </dgm:pt>
    <dgm:pt modelId="{F5D2B3C4-C98B-41C7-9250-A49A5768CE9F}" type="sibTrans" cxnId="{E65BC22D-F014-483F-82CE-2A26BD4DBB64}">
      <dgm:prSet/>
      <dgm:spPr/>
      <dgm:t>
        <a:bodyPr/>
        <a:lstStyle/>
        <a:p>
          <a:endParaRPr lang="en-US"/>
        </a:p>
      </dgm:t>
    </dgm:pt>
    <dgm:pt modelId="{A4A47587-6FD2-4746-A7A4-340858144D25}">
      <dgm:prSet phldrT="[Text]" custT="1"/>
      <dgm:spPr/>
      <dgm:t>
        <a:bodyPr/>
        <a:lstStyle/>
        <a:p>
          <a:r>
            <a:rPr lang="en-US" sz="6000" dirty="0" smtClean="0">
              <a:solidFill>
                <a:srgbClr val="FFC000"/>
              </a:solidFill>
            </a:rPr>
            <a:t>Adjust</a:t>
          </a:r>
          <a:endParaRPr lang="en-US" sz="6000" dirty="0">
            <a:solidFill>
              <a:srgbClr val="FFC000"/>
            </a:solidFill>
          </a:endParaRPr>
        </a:p>
      </dgm:t>
    </dgm:pt>
    <dgm:pt modelId="{F6CDD773-AB73-4989-8E4C-4D25A75010F6}" type="parTrans" cxnId="{51FB4237-5B8D-4F28-8D71-97D0FD12035A}">
      <dgm:prSet/>
      <dgm:spPr/>
      <dgm:t>
        <a:bodyPr/>
        <a:lstStyle/>
        <a:p>
          <a:endParaRPr lang="en-US"/>
        </a:p>
      </dgm:t>
    </dgm:pt>
    <dgm:pt modelId="{1ECB9D60-8ECB-4426-8919-063618EC5D4E}" type="sibTrans" cxnId="{51FB4237-5B8D-4F28-8D71-97D0FD12035A}">
      <dgm:prSet/>
      <dgm:spPr/>
      <dgm:t>
        <a:bodyPr/>
        <a:lstStyle/>
        <a:p>
          <a:endParaRPr lang="en-US"/>
        </a:p>
      </dgm:t>
    </dgm:pt>
    <dgm:pt modelId="{268FEC0C-729E-4EC5-988A-2035F2568913}">
      <dgm:prSet phldrT="[Text]" custT="1"/>
      <dgm:spPr/>
      <dgm:t>
        <a:bodyPr/>
        <a:lstStyle/>
        <a:p>
          <a:r>
            <a:rPr lang="en-US" sz="6000" dirty="0" smtClean="0">
              <a:solidFill>
                <a:srgbClr val="FFC000"/>
              </a:solidFill>
            </a:rPr>
            <a:t>Act</a:t>
          </a:r>
          <a:endParaRPr lang="en-US" sz="6000" dirty="0">
            <a:solidFill>
              <a:srgbClr val="FFC000"/>
            </a:solidFill>
          </a:endParaRPr>
        </a:p>
      </dgm:t>
    </dgm:pt>
    <dgm:pt modelId="{06D30D37-49BF-4AB2-AD96-72F2DD7F10E4}" type="parTrans" cxnId="{18AACC82-51B7-483E-8AA1-E1E98870CD4A}">
      <dgm:prSet/>
      <dgm:spPr/>
      <dgm:t>
        <a:bodyPr/>
        <a:lstStyle/>
        <a:p>
          <a:endParaRPr lang="en-US"/>
        </a:p>
      </dgm:t>
    </dgm:pt>
    <dgm:pt modelId="{D6F9852D-1CDF-4CB8-B112-419270F00D81}" type="sibTrans" cxnId="{18AACC82-51B7-483E-8AA1-E1E98870CD4A}">
      <dgm:prSet/>
      <dgm:spPr/>
      <dgm:t>
        <a:bodyPr/>
        <a:lstStyle/>
        <a:p>
          <a:endParaRPr lang="en-US"/>
        </a:p>
      </dgm:t>
    </dgm:pt>
    <dgm:pt modelId="{8E28C361-9411-413F-8508-EFDB24680C4B}" type="pres">
      <dgm:prSet presAssocID="{4D52AD00-3B73-4F92-B108-143691A37FE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5BE1F5-4403-49A3-959C-228EF815CBBD}" type="pres">
      <dgm:prSet presAssocID="{8C901E54-399B-48EF-A45E-E25BE9ED18AC}" presName="dummy" presStyleCnt="0"/>
      <dgm:spPr/>
    </dgm:pt>
    <dgm:pt modelId="{B9AE28E8-F282-4EDE-A43B-CD67C455EB44}" type="pres">
      <dgm:prSet presAssocID="{8C901E54-399B-48EF-A45E-E25BE9ED18AC}" presName="node" presStyleLbl="revTx" presStyleIdx="0" presStyleCnt="4" custScaleX="117204" custScaleY="46731" custRadScaleRad="94519" custRadScaleInc="-1440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081464-231C-4BBF-8132-79FF401EBB4C}" type="pres">
      <dgm:prSet presAssocID="{54575DC0-90CA-4959-9C10-CFCEDF859472}" presName="sibTrans" presStyleLbl="node1" presStyleIdx="0" presStyleCnt="4"/>
      <dgm:spPr/>
      <dgm:t>
        <a:bodyPr/>
        <a:lstStyle/>
        <a:p>
          <a:endParaRPr lang="en-US"/>
        </a:p>
      </dgm:t>
    </dgm:pt>
    <dgm:pt modelId="{4CD5E8CC-0417-41A4-A83E-1231F8213397}" type="pres">
      <dgm:prSet presAssocID="{ED17013D-B34A-4E28-A2D3-3B7F44068B20}" presName="dummy" presStyleCnt="0"/>
      <dgm:spPr/>
    </dgm:pt>
    <dgm:pt modelId="{77C72B98-1AF9-45CC-90AE-32EB1F3540B2}" type="pres">
      <dgm:prSet presAssocID="{ED17013D-B34A-4E28-A2D3-3B7F44068B20}" presName="node" presStyleLbl="revTx" presStyleIdx="1" presStyleCnt="4" custScaleX="127739" custScaleY="42199" custRadScaleRad="93147" custRadScaleInc="-1424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017E4D-6A5A-4FE8-AFD2-972ABDA65DD3}" type="pres">
      <dgm:prSet presAssocID="{F5D2B3C4-C98B-41C7-9250-A49A5768CE9F}" presName="sibTrans" presStyleLbl="node1" presStyleIdx="1" presStyleCnt="4"/>
      <dgm:spPr/>
      <dgm:t>
        <a:bodyPr/>
        <a:lstStyle/>
        <a:p>
          <a:endParaRPr lang="en-US"/>
        </a:p>
      </dgm:t>
    </dgm:pt>
    <dgm:pt modelId="{F28ECB22-7EBF-4731-B31D-4280F745A43E}" type="pres">
      <dgm:prSet presAssocID="{A4A47587-6FD2-4746-A7A4-340858144D25}" presName="dummy" presStyleCnt="0"/>
      <dgm:spPr/>
    </dgm:pt>
    <dgm:pt modelId="{1DFB3890-4E4C-4B08-A0E6-DC21CFC4D6FD}" type="pres">
      <dgm:prSet presAssocID="{A4A47587-6FD2-4746-A7A4-340858144D25}" presName="node" presStyleLbl="revTx" presStyleIdx="2" presStyleCnt="4" custScaleX="110501" custScaleY="39311" custRadScaleRad="95298" custRadScaleInc="-1464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EFF7CF-AB22-47D6-9FE3-856F0137649D}" type="pres">
      <dgm:prSet presAssocID="{1ECB9D60-8ECB-4426-8919-063618EC5D4E}" presName="sibTrans" presStyleLbl="node1" presStyleIdx="2" presStyleCnt="4"/>
      <dgm:spPr/>
      <dgm:t>
        <a:bodyPr/>
        <a:lstStyle/>
        <a:p>
          <a:endParaRPr lang="en-US"/>
        </a:p>
      </dgm:t>
    </dgm:pt>
    <dgm:pt modelId="{2E663332-43EB-48BE-86E8-25FD97B946D9}" type="pres">
      <dgm:prSet presAssocID="{268FEC0C-729E-4EC5-988A-2035F2568913}" presName="dummy" presStyleCnt="0"/>
      <dgm:spPr/>
    </dgm:pt>
    <dgm:pt modelId="{9CBBC75B-A9F6-4968-9C85-2BE21E5C5A99}" type="pres">
      <dgm:prSet presAssocID="{268FEC0C-729E-4EC5-988A-2035F2568913}" presName="node" presStyleLbl="revTx" presStyleIdx="3" presStyleCnt="4" custScaleY="51756" custRadScaleRad="94601" custRadScaleInc="-1494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C2F0DE-A088-4D0B-A260-8E9805A190BF}" type="pres">
      <dgm:prSet presAssocID="{D6F9852D-1CDF-4CB8-B112-419270F00D81}" presName="sibTrans" presStyleLbl="node1" presStyleIdx="3" presStyleCnt="4"/>
      <dgm:spPr/>
      <dgm:t>
        <a:bodyPr/>
        <a:lstStyle/>
        <a:p>
          <a:endParaRPr lang="en-US"/>
        </a:p>
      </dgm:t>
    </dgm:pt>
  </dgm:ptLst>
  <dgm:cxnLst>
    <dgm:cxn modelId="{CC32A5D7-E051-49DE-9FC1-C06841C9FFAD}" type="presOf" srcId="{1ECB9D60-8ECB-4426-8919-063618EC5D4E}" destId="{8CEFF7CF-AB22-47D6-9FE3-856F0137649D}" srcOrd="0" destOrd="0" presId="urn:microsoft.com/office/officeart/2005/8/layout/cycle1"/>
    <dgm:cxn modelId="{C1DCF525-7867-42E4-AD8A-CE3079BF69B1}" type="presOf" srcId="{4D52AD00-3B73-4F92-B108-143691A37FE1}" destId="{8E28C361-9411-413F-8508-EFDB24680C4B}" srcOrd="0" destOrd="0" presId="urn:microsoft.com/office/officeart/2005/8/layout/cycle1"/>
    <dgm:cxn modelId="{93EE2604-57FF-40C7-BF6B-A8153E527BFB}" type="presOf" srcId="{ED17013D-B34A-4E28-A2D3-3B7F44068B20}" destId="{77C72B98-1AF9-45CC-90AE-32EB1F3540B2}" srcOrd="0" destOrd="0" presId="urn:microsoft.com/office/officeart/2005/8/layout/cycle1"/>
    <dgm:cxn modelId="{51FB4237-5B8D-4F28-8D71-97D0FD12035A}" srcId="{4D52AD00-3B73-4F92-B108-143691A37FE1}" destId="{A4A47587-6FD2-4746-A7A4-340858144D25}" srcOrd="2" destOrd="0" parTransId="{F6CDD773-AB73-4989-8E4C-4D25A75010F6}" sibTransId="{1ECB9D60-8ECB-4426-8919-063618EC5D4E}"/>
    <dgm:cxn modelId="{72E05957-1170-4F56-888D-6BCBECDA0246}" type="presOf" srcId="{8C901E54-399B-48EF-A45E-E25BE9ED18AC}" destId="{B9AE28E8-F282-4EDE-A43B-CD67C455EB44}" srcOrd="0" destOrd="0" presId="urn:microsoft.com/office/officeart/2005/8/layout/cycle1"/>
    <dgm:cxn modelId="{09B5403B-A331-43C1-B8E1-DD8E093DFDDC}" type="presOf" srcId="{D6F9852D-1CDF-4CB8-B112-419270F00D81}" destId="{5CC2F0DE-A088-4D0B-A260-8E9805A190BF}" srcOrd="0" destOrd="0" presId="urn:microsoft.com/office/officeart/2005/8/layout/cycle1"/>
    <dgm:cxn modelId="{2081F555-D227-49FD-BE90-6C0A41DEA7DC}" type="presOf" srcId="{268FEC0C-729E-4EC5-988A-2035F2568913}" destId="{9CBBC75B-A9F6-4968-9C85-2BE21E5C5A99}" srcOrd="0" destOrd="0" presId="urn:microsoft.com/office/officeart/2005/8/layout/cycle1"/>
    <dgm:cxn modelId="{E65BC22D-F014-483F-82CE-2A26BD4DBB64}" srcId="{4D52AD00-3B73-4F92-B108-143691A37FE1}" destId="{ED17013D-B34A-4E28-A2D3-3B7F44068B20}" srcOrd="1" destOrd="0" parTransId="{003B93CB-6247-4ED1-A5F1-8AA2A3584537}" sibTransId="{F5D2B3C4-C98B-41C7-9250-A49A5768CE9F}"/>
    <dgm:cxn modelId="{89956B65-9062-4B1E-B74A-3484A83CCED1}" type="presOf" srcId="{54575DC0-90CA-4959-9C10-CFCEDF859472}" destId="{FD081464-231C-4BBF-8132-79FF401EBB4C}" srcOrd="0" destOrd="0" presId="urn:microsoft.com/office/officeart/2005/8/layout/cycle1"/>
    <dgm:cxn modelId="{F64D6E43-5CF3-44B9-8C43-EFE27A1669D5}" type="presOf" srcId="{F5D2B3C4-C98B-41C7-9250-A49A5768CE9F}" destId="{87017E4D-6A5A-4FE8-AFD2-972ABDA65DD3}" srcOrd="0" destOrd="0" presId="urn:microsoft.com/office/officeart/2005/8/layout/cycle1"/>
    <dgm:cxn modelId="{995B46B2-CB8D-42EB-8D7D-52CA542372BF}" type="presOf" srcId="{A4A47587-6FD2-4746-A7A4-340858144D25}" destId="{1DFB3890-4E4C-4B08-A0E6-DC21CFC4D6FD}" srcOrd="0" destOrd="0" presId="urn:microsoft.com/office/officeart/2005/8/layout/cycle1"/>
    <dgm:cxn modelId="{18AACC82-51B7-483E-8AA1-E1E98870CD4A}" srcId="{4D52AD00-3B73-4F92-B108-143691A37FE1}" destId="{268FEC0C-729E-4EC5-988A-2035F2568913}" srcOrd="3" destOrd="0" parTransId="{06D30D37-49BF-4AB2-AD96-72F2DD7F10E4}" sibTransId="{D6F9852D-1CDF-4CB8-B112-419270F00D81}"/>
    <dgm:cxn modelId="{845C7FFB-086A-4AE3-9891-F131D6D894FD}" srcId="{4D52AD00-3B73-4F92-B108-143691A37FE1}" destId="{8C901E54-399B-48EF-A45E-E25BE9ED18AC}" srcOrd="0" destOrd="0" parTransId="{99D7EF5E-21DF-40EC-8374-A56A5A256631}" sibTransId="{54575DC0-90CA-4959-9C10-CFCEDF859472}"/>
    <dgm:cxn modelId="{4AD1C75F-CA47-42AA-9204-691C1BE3199E}" type="presParOf" srcId="{8E28C361-9411-413F-8508-EFDB24680C4B}" destId="{415BE1F5-4403-49A3-959C-228EF815CBBD}" srcOrd="0" destOrd="0" presId="urn:microsoft.com/office/officeart/2005/8/layout/cycle1"/>
    <dgm:cxn modelId="{4E5B1750-C6D4-44B2-BDEB-CDC76EB05BE2}" type="presParOf" srcId="{8E28C361-9411-413F-8508-EFDB24680C4B}" destId="{B9AE28E8-F282-4EDE-A43B-CD67C455EB44}" srcOrd="1" destOrd="0" presId="urn:microsoft.com/office/officeart/2005/8/layout/cycle1"/>
    <dgm:cxn modelId="{5E4BFC3A-931A-4C42-83DF-157877B9C14C}" type="presParOf" srcId="{8E28C361-9411-413F-8508-EFDB24680C4B}" destId="{FD081464-231C-4BBF-8132-79FF401EBB4C}" srcOrd="2" destOrd="0" presId="urn:microsoft.com/office/officeart/2005/8/layout/cycle1"/>
    <dgm:cxn modelId="{9E291F22-064A-4AB1-95C8-51F585DDA492}" type="presParOf" srcId="{8E28C361-9411-413F-8508-EFDB24680C4B}" destId="{4CD5E8CC-0417-41A4-A83E-1231F8213397}" srcOrd="3" destOrd="0" presId="urn:microsoft.com/office/officeart/2005/8/layout/cycle1"/>
    <dgm:cxn modelId="{40B2F473-FE91-4275-A022-44F3CD088372}" type="presParOf" srcId="{8E28C361-9411-413F-8508-EFDB24680C4B}" destId="{77C72B98-1AF9-45CC-90AE-32EB1F3540B2}" srcOrd="4" destOrd="0" presId="urn:microsoft.com/office/officeart/2005/8/layout/cycle1"/>
    <dgm:cxn modelId="{5DB41062-3A0E-47C0-B699-1597662001D9}" type="presParOf" srcId="{8E28C361-9411-413F-8508-EFDB24680C4B}" destId="{87017E4D-6A5A-4FE8-AFD2-972ABDA65DD3}" srcOrd="5" destOrd="0" presId="urn:microsoft.com/office/officeart/2005/8/layout/cycle1"/>
    <dgm:cxn modelId="{4EA7F2B5-012A-4D04-A513-2B8317F81096}" type="presParOf" srcId="{8E28C361-9411-413F-8508-EFDB24680C4B}" destId="{F28ECB22-7EBF-4731-B31D-4280F745A43E}" srcOrd="6" destOrd="0" presId="urn:microsoft.com/office/officeart/2005/8/layout/cycle1"/>
    <dgm:cxn modelId="{D657C041-9AE4-4269-A4E4-CFF0001ECAC6}" type="presParOf" srcId="{8E28C361-9411-413F-8508-EFDB24680C4B}" destId="{1DFB3890-4E4C-4B08-A0E6-DC21CFC4D6FD}" srcOrd="7" destOrd="0" presId="urn:microsoft.com/office/officeart/2005/8/layout/cycle1"/>
    <dgm:cxn modelId="{4E52B076-BABB-4866-86DD-D266E991CF8C}" type="presParOf" srcId="{8E28C361-9411-413F-8508-EFDB24680C4B}" destId="{8CEFF7CF-AB22-47D6-9FE3-856F0137649D}" srcOrd="8" destOrd="0" presId="urn:microsoft.com/office/officeart/2005/8/layout/cycle1"/>
    <dgm:cxn modelId="{ABF64D1B-8C5D-4EB8-AA36-E746BE4C284B}" type="presParOf" srcId="{8E28C361-9411-413F-8508-EFDB24680C4B}" destId="{2E663332-43EB-48BE-86E8-25FD97B946D9}" srcOrd="9" destOrd="0" presId="urn:microsoft.com/office/officeart/2005/8/layout/cycle1"/>
    <dgm:cxn modelId="{5CCCF9F6-3E3E-4680-84FE-40A76B9799D7}" type="presParOf" srcId="{8E28C361-9411-413F-8508-EFDB24680C4B}" destId="{9CBBC75B-A9F6-4968-9C85-2BE21E5C5A99}" srcOrd="10" destOrd="0" presId="urn:microsoft.com/office/officeart/2005/8/layout/cycle1"/>
    <dgm:cxn modelId="{5A3772AC-A279-4F0F-8952-6CE304BA226E}" type="presParOf" srcId="{8E28C361-9411-413F-8508-EFDB24680C4B}" destId="{5CC2F0DE-A088-4D0B-A260-8E9805A190BF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062B8-0940-4CFE-BF73-7140CFC89B4E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DE2A93-6093-465C-B99D-4C726526C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1163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halkboard SE" charset="0"/>
              </a:rPr>
              <a:t>Click to edit Master text styles</a:t>
            </a:r>
          </a:p>
          <a:p>
            <a:pPr lvl="1"/>
            <a:r>
              <a:rPr lang="en-US" smtClean="0">
                <a:sym typeface="Chalkboard SE" charset="0"/>
              </a:rPr>
              <a:t>Second level</a:t>
            </a:r>
          </a:p>
          <a:p>
            <a:pPr lvl="2"/>
            <a:r>
              <a:rPr lang="en-US" smtClean="0">
                <a:sym typeface="Chalkboard SE" charset="0"/>
              </a:rPr>
              <a:t>Third level</a:t>
            </a:r>
          </a:p>
          <a:p>
            <a:pPr lvl="3"/>
            <a:r>
              <a:rPr lang="en-US" smtClean="0">
                <a:sym typeface="Chalkboard SE" charset="0"/>
              </a:rPr>
              <a:t>Fourth level</a:t>
            </a:r>
          </a:p>
          <a:p>
            <a:pPr lvl="4"/>
            <a:r>
              <a:rPr lang="en-US" smtClean="0">
                <a:sym typeface="Chalkboard SE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629890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Chalkboard SE" charset="0"/>
        <a:ea typeface="Chalkboard SE" charset="0"/>
        <a:cs typeface="Chalkboard SE" charset="0"/>
        <a:sym typeface="Chalkboard SE" charset="0"/>
      </a:defRPr>
    </a:lvl1pPr>
    <a:lvl2pPr marL="342900" algn="l" defTabSz="457200" rtl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Chalkboard SE" charset="0"/>
        <a:ea typeface="Chalkboard SE" charset="0"/>
        <a:cs typeface="Chalkboard SE" charset="0"/>
        <a:sym typeface="Chalkboard SE" charset="0"/>
      </a:defRPr>
    </a:lvl2pPr>
    <a:lvl3pPr marL="685800" algn="l" defTabSz="457200" rtl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Chalkboard SE" charset="0"/>
        <a:ea typeface="Chalkboard SE" charset="0"/>
        <a:cs typeface="Chalkboard SE" charset="0"/>
        <a:sym typeface="Chalkboard SE" charset="0"/>
      </a:defRPr>
    </a:lvl3pPr>
    <a:lvl4pPr marL="1028700" algn="l" defTabSz="457200" rtl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Chalkboard SE" charset="0"/>
        <a:ea typeface="Chalkboard SE" charset="0"/>
        <a:cs typeface="Chalkboard SE" charset="0"/>
        <a:sym typeface="Chalkboard SE" charset="0"/>
      </a:defRPr>
    </a:lvl4pPr>
    <a:lvl5pPr marL="1371600" algn="l" defTabSz="457200" rtl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Chalkboard SE" charset="0"/>
        <a:ea typeface="Chalkboard SE" charset="0"/>
        <a:cs typeface="Chalkboard SE" charset="0"/>
        <a:sym typeface="Chalkboard SE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946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758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Receiving/Attending – willing to become aware</a:t>
            </a:r>
          </a:p>
          <a:p>
            <a:r>
              <a:rPr lang="en-US"/>
              <a:t>Responding – appreciating or internalizing</a:t>
            </a:r>
          </a:p>
          <a:p>
            <a:r>
              <a:rPr lang="en-US"/>
              <a:t>Valuing – accepting, preferring, becoming committed to</a:t>
            </a:r>
          </a:p>
          <a:p>
            <a:r>
              <a:rPr lang="en-US"/>
              <a:t>Conceptualizing/Organizing – incorporating into value system</a:t>
            </a:r>
          </a:p>
          <a:p>
            <a:r>
              <a:rPr lang="en-US"/>
              <a:t>Characterizing by value – orientation toward or identification with</a:t>
            </a:r>
          </a:p>
        </p:txBody>
      </p:sp>
    </p:spTree>
    <p:extLst>
      <p:ext uri="{BB962C8B-B14F-4D97-AF65-F5344CB8AC3E}">
        <p14:creationId xmlns:p14="http://schemas.microsoft.com/office/powerpoint/2010/main" val="1623401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Accurate and truthful – multiple, varied assessments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824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Rubric to grade includes components of identifying</a:t>
            </a:r>
            <a:r>
              <a:rPr lang="en-US" baseline="0" dirty="0" smtClean="0"/>
              <a:t> the problem, researching viable options, choosing a appropriate solution, clearly presenting the plan, and providing rationale for its use.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2286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7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360" y="1596249"/>
            <a:ext cx="11054080" cy="3395698"/>
          </a:xfrm>
        </p:spPr>
        <p:txBody>
          <a:bodyPr anchor="b"/>
          <a:lstStyle>
            <a:lvl1pPr algn="ctr">
              <a:defRPr sz="853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5122898"/>
            <a:ext cx="9753600" cy="2354862"/>
          </a:xfrm>
        </p:spPr>
        <p:txBody>
          <a:bodyPr/>
          <a:lstStyle>
            <a:lvl1pPr marL="0" indent="0" algn="ctr">
              <a:buNone/>
              <a:defRPr sz="3413"/>
            </a:lvl1pPr>
            <a:lvl2pPr marL="650230" indent="0" algn="ctr">
              <a:buNone/>
              <a:defRPr sz="2844"/>
            </a:lvl2pPr>
            <a:lvl3pPr marL="1300460" indent="0" algn="ctr">
              <a:buNone/>
              <a:defRPr sz="2560"/>
            </a:lvl3pPr>
            <a:lvl4pPr marL="1950690" indent="0" algn="ctr">
              <a:buNone/>
              <a:defRPr sz="2276"/>
            </a:lvl4pPr>
            <a:lvl5pPr marL="2600919" indent="0" algn="ctr">
              <a:buNone/>
              <a:defRPr sz="2276"/>
            </a:lvl5pPr>
            <a:lvl6pPr marL="3251149" indent="0" algn="ctr">
              <a:buNone/>
              <a:defRPr sz="2276"/>
            </a:lvl6pPr>
            <a:lvl7pPr marL="3901379" indent="0" algn="ctr">
              <a:buNone/>
              <a:defRPr sz="2276"/>
            </a:lvl7pPr>
            <a:lvl8pPr marL="4551609" indent="0" algn="ctr">
              <a:buNone/>
              <a:defRPr sz="2276"/>
            </a:lvl8pPr>
            <a:lvl9pPr marL="5201839" indent="0" algn="ctr">
              <a:buNone/>
              <a:defRPr sz="2276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BC4C5-41AB-4CE8-8C89-0FF214F9F873}" type="datetime1">
              <a:rPr lang="en-US" smtClean="0"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7C016-EB35-42D8-8CBF-A4C3177A5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196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F80CB-1696-4F85-9226-083DB7030508}" type="datetime1">
              <a:rPr lang="en-US" smtClean="0"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7C016-EB35-42D8-8CBF-A4C3177A5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772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6561" y="519289"/>
            <a:ext cx="2804160" cy="8265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4081" y="519289"/>
            <a:ext cx="8249920" cy="82657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83F42-BD5D-4347-BE43-97EDAFA300A6}" type="datetime1">
              <a:rPr lang="en-US" smtClean="0"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7C016-EB35-42D8-8CBF-A4C3177A5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905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4BA22-660F-4E49-B4A6-B3CB195C424B}" type="datetime1">
              <a:rPr lang="en-US" smtClean="0"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7C016-EB35-42D8-8CBF-A4C3177A5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304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307" y="2431629"/>
            <a:ext cx="11216640" cy="4057226"/>
          </a:xfrm>
        </p:spPr>
        <p:txBody>
          <a:bodyPr anchor="b"/>
          <a:lstStyle>
            <a:lvl1pPr>
              <a:defRPr sz="853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307" y="6527239"/>
            <a:ext cx="11216640" cy="2133599"/>
          </a:xfrm>
        </p:spPr>
        <p:txBody>
          <a:bodyPr/>
          <a:lstStyle>
            <a:lvl1pPr marL="0" indent="0">
              <a:buNone/>
              <a:defRPr sz="3413">
                <a:solidFill>
                  <a:schemeClr val="tx1"/>
                </a:solidFill>
              </a:defRPr>
            </a:lvl1pPr>
            <a:lvl2pPr marL="65023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55993-147E-4A40-B5B4-0E5158A881BC}" type="datetime1">
              <a:rPr lang="en-US" smtClean="0"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7C016-EB35-42D8-8CBF-A4C3177A5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604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4080" y="2596444"/>
            <a:ext cx="5527040" cy="61885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83680" y="2596444"/>
            <a:ext cx="5527040" cy="61885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CAD3A-6DE8-48B2-8A3F-67DE71A0EB10}" type="datetime1">
              <a:rPr lang="en-US" smtClean="0"/>
              <a:t>7/14/2014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7C016-EB35-42D8-8CBF-A4C3177A5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049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774" y="519291"/>
            <a:ext cx="11216640" cy="188524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775" y="2390987"/>
            <a:ext cx="5501639" cy="1171786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775" y="3562773"/>
            <a:ext cx="5501639" cy="5240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3681" y="2390987"/>
            <a:ext cx="5528734" cy="1171786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3681" y="3562773"/>
            <a:ext cx="5528734" cy="5240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FBBE-100B-495B-9081-8426F521A9E1}" type="datetime1">
              <a:rPr lang="en-US" smtClean="0"/>
              <a:t>7/14/2014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7C016-EB35-42D8-8CBF-A4C3177A5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644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69937-5572-460F-B1CD-CDF5C2E3C642}" type="datetime1">
              <a:rPr lang="en-US" smtClean="0"/>
              <a:t>7/14/2014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7C016-EB35-42D8-8CBF-A4C3177A5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565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7BAE4-F51B-4AFC-B4A3-EAFC0B28FF52}" type="datetime1">
              <a:rPr lang="en-US" smtClean="0"/>
              <a:t>7/14/2014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7C016-EB35-42D8-8CBF-A4C3177A5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571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774" y="650240"/>
            <a:ext cx="4194386" cy="2275840"/>
          </a:xfrm>
        </p:spPr>
        <p:txBody>
          <a:bodyPr anchor="b"/>
          <a:lstStyle>
            <a:lvl1pPr>
              <a:defRPr sz="455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8734" y="1404340"/>
            <a:ext cx="6583680" cy="6931378"/>
          </a:xfrm>
        </p:spPr>
        <p:txBody>
          <a:bodyPr/>
          <a:lstStyle>
            <a:lvl1pPr>
              <a:defRPr sz="4551"/>
            </a:lvl1pPr>
            <a:lvl2pPr>
              <a:defRPr sz="3982"/>
            </a:lvl2pPr>
            <a:lvl3pPr>
              <a:defRPr sz="3413"/>
            </a:lvl3pPr>
            <a:lvl4pPr>
              <a:defRPr sz="2844"/>
            </a:lvl4pPr>
            <a:lvl5pPr>
              <a:defRPr sz="2844"/>
            </a:lvl5pPr>
            <a:lvl6pPr>
              <a:defRPr sz="2844"/>
            </a:lvl6pPr>
            <a:lvl7pPr>
              <a:defRPr sz="2844"/>
            </a:lvl7pPr>
            <a:lvl8pPr>
              <a:defRPr sz="2844"/>
            </a:lvl8pPr>
            <a:lvl9pPr>
              <a:defRPr sz="284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774" y="2926080"/>
            <a:ext cx="4194386" cy="5420925"/>
          </a:xfrm>
        </p:spPr>
        <p:txBody>
          <a:bodyPr/>
          <a:lstStyle>
            <a:lvl1pPr marL="0" indent="0">
              <a:buNone/>
              <a:defRPr sz="2276"/>
            </a:lvl1pPr>
            <a:lvl2pPr marL="650230" indent="0">
              <a:buNone/>
              <a:defRPr sz="1991"/>
            </a:lvl2pPr>
            <a:lvl3pPr marL="1300460" indent="0">
              <a:buNone/>
              <a:defRPr sz="1707"/>
            </a:lvl3pPr>
            <a:lvl4pPr marL="1950690" indent="0">
              <a:buNone/>
              <a:defRPr sz="1422"/>
            </a:lvl4pPr>
            <a:lvl5pPr marL="2600919" indent="0">
              <a:buNone/>
              <a:defRPr sz="1422"/>
            </a:lvl5pPr>
            <a:lvl6pPr marL="3251149" indent="0">
              <a:buNone/>
              <a:defRPr sz="1422"/>
            </a:lvl6pPr>
            <a:lvl7pPr marL="3901379" indent="0">
              <a:buNone/>
              <a:defRPr sz="1422"/>
            </a:lvl7pPr>
            <a:lvl8pPr marL="4551609" indent="0">
              <a:buNone/>
              <a:defRPr sz="1422"/>
            </a:lvl8pPr>
            <a:lvl9pPr marL="5201839" indent="0">
              <a:buNone/>
              <a:defRPr sz="142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3EE8B-5490-4163-A1BB-3A873EA503F0}" type="datetime1">
              <a:rPr lang="en-US" smtClean="0"/>
              <a:t>7/14/2014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7C016-EB35-42D8-8CBF-A4C3177A5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21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774" y="650240"/>
            <a:ext cx="4194386" cy="2275840"/>
          </a:xfrm>
        </p:spPr>
        <p:txBody>
          <a:bodyPr anchor="b"/>
          <a:lstStyle>
            <a:lvl1pPr>
              <a:defRPr sz="455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28734" y="1404340"/>
            <a:ext cx="6583680" cy="6931378"/>
          </a:xfrm>
        </p:spPr>
        <p:txBody>
          <a:bodyPr anchor="t"/>
          <a:lstStyle>
            <a:lvl1pPr marL="0" indent="0">
              <a:buNone/>
              <a:defRPr sz="4551"/>
            </a:lvl1pPr>
            <a:lvl2pPr marL="650230" indent="0">
              <a:buNone/>
              <a:defRPr sz="3982"/>
            </a:lvl2pPr>
            <a:lvl3pPr marL="1300460" indent="0">
              <a:buNone/>
              <a:defRPr sz="3413"/>
            </a:lvl3pPr>
            <a:lvl4pPr marL="1950690" indent="0">
              <a:buNone/>
              <a:defRPr sz="2844"/>
            </a:lvl4pPr>
            <a:lvl5pPr marL="2600919" indent="0">
              <a:buNone/>
              <a:defRPr sz="2844"/>
            </a:lvl5pPr>
            <a:lvl6pPr marL="3251149" indent="0">
              <a:buNone/>
              <a:defRPr sz="2844"/>
            </a:lvl6pPr>
            <a:lvl7pPr marL="3901379" indent="0">
              <a:buNone/>
              <a:defRPr sz="2844"/>
            </a:lvl7pPr>
            <a:lvl8pPr marL="4551609" indent="0">
              <a:buNone/>
              <a:defRPr sz="2844"/>
            </a:lvl8pPr>
            <a:lvl9pPr marL="5201839" indent="0">
              <a:buNone/>
              <a:defRPr sz="2844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774" y="2926080"/>
            <a:ext cx="4194386" cy="5420925"/>
          </a:xfrm>
        </p:spPr>
        <p:txBody>
          <a:bodyPr/>
          <a:lstStyle>
            <a:lvl1pPr marL="0" indent="0">
              <a:buNone/>
              <a:defRPr sz="2276"/>
            </a:lvl1pPr>
            <a:lvl2pPr marL="650230" indent="0">
              <a:buNone/>
              <a:defRPr sz="1991"/>
            </a:lvl2pPr>
            <a:lvl3pPr marL="1300460" indent="0">
              <a:buNone/>
              <a:defRPr sz="1707"/>
            </a:lvl3pPr>
            <a:lvl4pPr marL="1950690" indent="0">
              <a:buNone/>
              <a:defRPr sz="1422"/>
            </a:lvl4pPr>
            <a:lvl5pPr marL="2600919" indent="0">
              <a:buNone/>
              <a:defRPr sz="1422"/>
            </a:lvl5pPr>
            <a:lvl6pPr marL="3251149" indent="0">
              <a:buNone/>
              <a:defRPr sz="1422"/>
            </a:lvl6pPr>
            <a:lvl7pPr marL="3901379" indent="0">
              <a:buNone/>
              <a:defRPr sz="1422"/>
            </a:lvl7pPr>
            <a:lvl8pPr marL="4551609" indent="0">
              <a:buNone/>
              <a:defRPr sz="1422"/>
            </a:lvl8pPr>
            <a:lvl9pPr marL="5201839" indent="0">
              <a:buNone/>
              <a:defRPr sz="142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72E57-9378-4C72-9764-FEAC6B9C5AA2}" type="datetime1">
              <a:rPr lang="en-US" smtClean="0"/>
              <a:t>7/14/2014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7C016-EB35-42D8-8CBF-A4C3177A5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36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rgbClr val="2E2F7D"/>
            </a:gs>
            <a:gs pos="100000">
              <a:srgbClr val="466D0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4080" y="519291"/>
            <a:ext cx="11216640" cy="18852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4080" y="2596444"/>
            <a:ext cx="11216640" cy="61885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4080" y="9040144"/>
            <a:ext cx="292608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DC2EC-0515-4EA9-A1B7-5DBF800921CD}" type="datetime1">
              <a:rPr lang="en-US" smtClean="0"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7840" y="9040144"/>
            <a:ext cx="438912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4640" y="9040144"/>
            <a:ext cx="292608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7C016-EB35-42D8-8CBF-A4C3177A5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0506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l" defTabSz="1300460" rtl="0" eaLnBrk="1" latinLnBrk="0" hangingPunct="1">
        <a:lnSpc>
          <a:spcPct val="90000"/>
        </a:lnSpc>
        <a:spcBef>
          <a:spcPct val="0"/>
        </a:spcBef>
        <a:buNone/>
        <a:defRPr sz="62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5115" indent="-325115" algn="l" defTabSz="1300460" rtl="0" eaLnBrk="1" latinLnBrk="0" hangingPunct="1">
        <a:lnSpc>
          <a:spcPct val="90000"/>
        </a:lnSpc>
        <a:spcBef>
          <a:spcPts val="1422"/>
        </a:spcBef>
        <a:buFont typeface="Arial" panose="020B0604020202020204" pitchFamily="34" charset="0"/>
        <a:buChar char="•"/>
        <a:defRPr sz="3982" kern="1200">
          <a:solidFill>
            <a:schemeClr val="tx1"/>
          </a:solidFill>
          <a:latin typeface="+mn-lt"/>
          <a:ea typeface="+mn-ea"/>
          <a:cs typeface="+mn-cs"/>
        </a:defRPr>
      </a:lvl1pPr>
      <a:lvl2pPr marL="975345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3413" kern="1200">
          <a:solidFill>
            <a:schemeClr val="tx1"/>
          </a:solidFill>
          <a:latin typeface="+mn-lt"/>
          <a:ea typeface="+mn-ea"/>
          <a:cs typeface="+mn-cs"/>
        </a:defRPr>
      </a:lvl2pPr>
      <a:lvl3pPr marL="1625575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3pPr>
      <a:lvl4pPr marL="227580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92603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57626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422649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87672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52695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1" name="Rectangle 59"/>
          <p:cNvSpPr>
            <a:spLocks noGrp="1" noChangeArrowheads="1"/>
          </p:cNvSpPr>
          <p:nvPr>
            <p:ph type="title"/>
          </p:nvPr>
        </p:nvSpPr>
        <p:spPr>
          <a:xfrm>
            <a:off x="1300163" y="1267506"/>
            <a:ext cx="10663237" cy="2090737"/>
          </a:xfrm>
        </p:spPr>
        <p:txBody>
          <a:bodyPr lIns="127000" tIns="76200" rIns="127000" bIns="76200" anchor="b"/>
          <a:lstStyle/>
          <a:p>
            <a:pPr algn="l" defTabSz="649288"/>
            <a:r>
              <a:rPr lang="en-US" sz="5600" dirty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Assessing Student Learning</a:t>
            </a:r>
            <a:endParaRPr lang="en-US" dirty="0"/>
          </a:p>
        </p:txBody>
      </p:sp>
      <p:sp>
        <p:nvSpPr>
          <p:cNvPr id="3132" name="Rectangle 60"/>
          <p:cNvSpPr>
            <a:spLocks/>
          </p:cNvSpPr>
          <p:nvPr/>
        </p:nvSpPr>
        <p:spPr bwMode="auto">
          <a:xfrm>
            <a:off x="1609725" y="5050518"/>
            <a:ext cx="6284913" cy="2077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27000" tIns="76200" rIns="127000" bIns="76200">
            <a:spAutoFit/>
          </a:bodyPr>
          <a:lstStyle/>
          <a:p>
            <a:pPr algn="l" defTabSz="1300163"/>
            <a:r>
              <a:rPr lang="en-US" sz="25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Lynn Merklin</a:t>
            </a:r>
          </a:p>
          <a:p>
            <a:pPr algn="l" defTabSz="1300163"/>
            <a:r>
              <a:rPr lang="en-US" sz="25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Assistant Provost</a:t>
            </a:r>
          </a:p>
          <a:p>
            <a:pPr algn="l" defTabSz="1300163"/>
            <a:r>
              <a:rPr lang="en-US" sz="25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Office </a:t>
            </a:r>
            <a:r>
              <a:rPr lang="en-US" sz="25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of Institutional </a:t>
            </a:r>
            <a:r>
              <a:rPr lang="en-US" sz="25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Effectiveness</a:t>
            </a:r>
            <a:endParaRPr lang="en-US" sz="2500" dirty="0"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algn="l" defTabSz="1300163"/>
            <a:endParaRPr lang="en-US" sz="2500" dirty="0"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algn="l" defTabSz="1300163"/>
            <a:r>
              <a:rPr lang="en-US" sz="25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August, 2014</a:t>
            </a:r>
            <a:endParaRPr lang="en-US" dirty="0"/>
          </a:p>
        </p:txBody>
      </p:sp>
      <p:pic>
        <p:nvPicPr>
          <p:cNvPr id="3133" name="Picture 61" descr="MP900439522[1]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4339" y="4984750"/>
            <a:ext cx="4768850" cy="476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71" name="Rectangle 59"/>
          <p:cNvSpPr>
            <a:spLocks noGrp="1" noChangeArrowheads="1"/>
          </p:cNvSpPr>
          <p:nvPr>
            <p:ph type="title"/>
          </p:nvPr>
        </p:nvSpPr>
        <p:spPr>
          <a:xfrm>
            <a:off x="1435100" y="960438"/>
            <a:ext cx="10133013" cy="1314450"/>
          </a:xfrm>
        </p:spPr>
        <p:txBody>
          <a:bodyPr lIns="127000" tIns="76200" rIns="127000" bIns="76200"/>
          <a:lstStyle/>
          <a:p>
            <a:pPr algn="l" defTabSz="649288"/>
            <a:r>
              <a:rPr lang="en-US" sz="450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Direct Evidence of Learning</a:t>
            </a:r>
            <a:endParaRPr lang="en-US"/>
          </a:p>
        </p:txBody>
      </p:sp>
      <p:sp>
        <p:nvSpPr>
          <p:cNvPr id="13372" name="Rectangle 60"/>
          <p:cNvSpPr>
            <a:spLocks noGrp="1" noChangeArrowheads="1"/>
          </p:cNvSpPr>
          <p:nvPr>
            <p:ph idx="1"/>
          </p:nvPr>
        </p:nvSpPr>
        <p:spPr>
          <a:xfrm>
            <a:off x="1257299" y="2260599"/>
            <a:ext cx="11096625" cy="5967413"/>
          </a:xfrm>
        </p:spPr>
        <p:txBody>
          <a:bodyPr lIns="127000" tIns="76200" rIns="127000" bIns="76200"/>
          <a:lstStyle/>
          <a:p>
            <a:pPr marL="276225" indent="-276225" defTabSz="649288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SzTx/>
              <a:buFontTx/>
              <a:buNone/>
            </a:pPr>
            <a:r>
              <a:rPr lang="en-US" sz="30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Answers questions of what </a:t>
            </a:r>
            <a:r>
              <a:rPr lang="en-US" sz="30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students know and can do. </a:t>
            </a:r>
          </a:p>
          <a:p>
            <a:pPr defTabSz="649288">
              <a:lnSpc>
                <a:spcPct val="150000"/>
              </a:lnSpc>
              <a:spcBef>
                <a:spcPts val="1200"/>
              </a:spcBef>
              <a:buClr>
                <a:srgbClr val="EEECE1"/>
              </a:buClr>
            </a:pPr>
            <a:r>
              <a:rPr lang="en-US" sz="30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Projects</a:t>
            </a:r>
            <a:r>
              <a:rPr lang="en-US" sz="30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, presentations, performances, etc. scored with rubric</a:t>
            </a:r>
          </a:p>
          <a:p>
            <a:pPr defTabSz="649288">
              <a:lnSpc>
                <a:spcPct val="15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30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Quizzes and exams</a:t>
            </a:r>
          </a:p>
          <a:p>
            <a:pPr defTabSz="649288">
              <a:lnSpc>
                <a:spcPct val="15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30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Observations of behavior</a:t>
            </a:r>
          </a:p>
          <a:p>
            <a:pPr defTabSz="649288">
              <a:lnSpc>
                <a:spcPct val="15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30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Classroom response systems (clickers)</a:t>
            </a:r>
          </a:p>
          <a:p>
            <a:pPr defTabSz="649288">
              <a:lnSpc>
                <a:spcPct val="15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30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Student </a:t>
            </a:r>
            <a:r>
              <a:rPr lang="en-US" sz="30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reflections on values, attitudes, &amp; beliefs</a:t>
            </a:r>
            <a:endParaRPr lang="en-US" sz="3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7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95" name="Rectangle 59"/>
          <p:cNvSpPr>
            <a:spLocks noGrp="1" noChangeArrowheads="1"/>
          </p:cNvSpPr>
          <p:nvPr>
            <p:ph type="title"/>
          </p:nvPr>
        </p:nvSpPr>
        <p:spPr>
          <a:xfrm>
            <a:off x="1435100" y="960438"/>
            <a:ext cx="10133013" cy="1314450"/>
          </a:xfrm>
        </p:spPr>
        <p:txBody>
          <a:bodyPr lIns="127000" tIns="76200" rIns="127000" bIns="76200"/>
          <a:lstStyle/>
          <a:p>
            <a:pPr algn="l" defTabSz="649288"/>
            <a:r>
              <a:rPr lang="en-US" sz="450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Indirect Evidence of Learning</a:t>
            </a:r>
            <a:endParaRPr lang="en-US"/>
          </a:p>
        </p:txBody>
      </p:sp>
      <p:sp>
        <p:nvSpPr>
          <p:cNvPr id="14396" name="Rectangle 60"/>
          <p:cNvSpPr>
            <a:spLocks noGrp="1" noChangeArrowheads="1"/>
          </p:cNvSpPr>
          <p:nvPr>
            <p:ph idx="1"/>
          </p:nvPr>
        </p:nvSpPr>
        <p:spPr>
          <a:xfrm>
            <a:off x="1435100" y="2568575"/>
            <a:ext cx="10133013" cy="5826919"/>
          </a:xfrm>
        </p:spPr>
        <p:txBody>
          <a:bodyPr lIns="127000" tIns="76200" rIns="127000" bIns="76200"/>
          <a:lstStyle/>
          <a:p>
            <a:pPr marL="222250" indent="-222250" defTabSz="649288">
              <a:lnSpc>
                <a:spcPct val="150000"/>
              </a:lnSpc>
              <a:spcBef>
                <a:spcPts val="600"/>
              </a:spcBef>
              <a:buSzTx/>
              <a:buFontTx/>
              <a:buNone/>
            </a:pPr>
            <a:r>
              <a:rPr lang="en-US" sz="28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	</a:t>
            </a:r>
            <a:r>
              <a:rPr lang="en-US" sz="32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Answers questions of how learning is perceived or why performance </a:t>
            </a:r>
            <a:r>
              <a:rPr lang="en-US" sz="32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was above or below expectation</a:t>
            </a:r>
            <a:r>
              <a:rPr lang="en-US" sz="32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.</a:t>
            </a:r>
          </a:p>
          <a:p>
            <a:pPr marL="222250" indent="-222250" defTabSz="649288">
              <a:lnSpc>
                <a:spcPct val="150000"/>
              </a:lnSpc>
              <a:spcBef>
                <a:spcPts val="600"/>
              </a:spcBef>
              <a:buSzTx/>
              <a:buFontTx/>
              <a:buNone/>
            </a:pPr>
            <a:endParaRPr lang="en-US" sz="3200" dirty="0"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lvl="1" defTabSz="649288">
              <a:lnSpc>
                <a:spcPct val="15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32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Surveys</a:t>
            </a:r>
            <a:endParaRPr lang="en-US" sz="3200" dirty="0"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lvl="1" defTabSz="649288">
              <a:lnSpc>
                <a:spcPct val="15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32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Interviews</a:t>
            </a:r>
          </a:p>
          <a:p>
            <a:pPr lvl="1" defTabSz="649288">
              <a:lnSpc>
                <a:spcPct val="15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32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Focus groups</a:t>
            </a:r>
            <a:endParaRPr lang="en-US" sz="3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19" name="Rectangle 59"/>
          <p:cNvSpPr>
            <a:spLocks noGrp="1" noChangeArrowheads="1"/>
          </p:cNvSpPr>
          <p:nvPr>
            <p:ph type="title"/>
          </p:nvPr>
        </p:nvSpPr>
        <p:spPr>
          <a:xfrm>
            <a:off x="1144587" y="525234"/>
            <a:ext cx="10299701" cy="1074966"/>
          </a:xfrm>
        </p:spPr>
        <p:txBody>
          <a:bodyPr lIns="127000" tIns="76200" rIns="127000" bIns="76200"/>
          <a:lstStyle/>
          <a:p>
            <a:pPr algn="l" defTabSz="649288"/>
            <a:r>
              <a:rPr lang="en-US" sz="45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Quantitative vs. Qualitative</a:t>
            </a:r>
            <a:endParaRPr lang="en-US" dirty="0"/>
          </a:p>
        </p:txBody>
      </p:sp>
      <p:sp>
        <p:nvSpPr>
          <p:cNvPr id="15420" name="Rectangle 60"/>
          <p:cNvSpPr>
            <a:spLocks noGrp="1" noChangeArrowheads="1"/>
          </p:cNvSpPr>
          <p:nvPr>
            <p:ph idx="1"/>
          </p:nvPr>
        </p:nvSpPr>
        <p:spPr>
          <a:xfrm>
            <a:off x="1327150" y="1600200"/>
            <a:ext cx="11026775" cy="7827963"/>
          </a:xfrm>
        </p:spPr>
        <p:txBody>
          <a:bodyPr lIns="127000" tIns="76200" rIns="127000" bIns="76200"/>
          <a:lstStyle/>
          <a:p>
            <a:pPr marL="0" indent="0" defTabSz="649288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Clr>
                <a:srgbClr val="EEECE1"/>
              </a:buClr>
              <a:buNone/>
            </a:pP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Quantitative</a:t>
            </a:r>
          </a:p>
          <a:p>
            <a:pPr marL="800100" lvl="1" indent="-342900" defTabSz="649288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Clr>
                <a:srgbClr val="EEECE1"/>
              </a:buClr>
            </a:pPr>
            <a:r>
              <a:rPr lang="en-US" sz="28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Structured</a:t>
            </a: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, predetermined response options</a:t>
            </a:r>
          </a:p>
          <a:p>
            <a:pPr marL="800100" lvl="1" indent="-342900" defTabSz="649288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Clr>
                <a:srgbClr val="EEECE1"/>
              </a:buClr>
            </a:pPr>
            <a:r>
              <a:rPr lang="en-US" sz="28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Numbers can </a:t>
            </a: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be analyzed statistically</a:t>
            </a:r>
          </a:p>
          <a:p>
            <a:pPr marL="800100" lvl="1" indent="-342900" defTabSz="649288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Clr>
                <a:srgbClr val="EEECE1"/>
              </a:buClr>
            </a:pP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Test scores, rubric scores, survey ratings</a:t>
            </a:r>
          </a:p>
          <a:p>
            <a:pPr marL="685800" lvl="1" indent="-228600" defTabSz="649288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SzTx/>
              <a:buFontTx/>
              <a:buNone/>
            </a:pPr>
            <a:endParaRPr lang="en-US" sz="2800" dirty="0"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marL="0" indent="0" defTabSz="649288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Clr>
                <a:srgbClr val="EEECE1"/>
              </a:buClr>
              <a:buNone/>
            </a:pP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Qualitative</a:t>
            </a:r>
          </a:p>
          <a:p>
            <a:pPr marL="800100" lvl="1" indent="-342900" defTabSz="649288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Clr>
                <a:srgbClr val="EEECE1"/>
              </a:buClr>
            </a:pPr>
            <a:r>
              <a:rPr lang="en-US" sz="28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Measures things that can’t easily be put in numbers</a:t>
            </a:r>
          </a:p>
          <a:p>
            <a:pPr marL="800100" lvl="1" indent="-342900" defTabSz="649288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Clr>
                <a:srgbClr val="EEECE1"/>
              </a:buClr>
            </a:pPr>
            <a:r>
              <a:rPr lang="en-US" sz="28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Looks </a:t>
            </a: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for recurring themes/patterns</a:t>
            </a:r>
          </a:p>
          <a:p>
            <a:pPr marL="800100" lvl="1" indent="-342900" defTabSz="649288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Clr>
                <a:srgbClr val="EEECE1"/>
              </a:buClr>
            </a:pP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Allows exploration of possibilities</a:t>
            </a:r>
          </a:p>
          <a:p>
            <a:pPr marL="800100" lvl="1" indent="-342900" defTabSz="649288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Clr>
                <a:srgbClr val="EEECE1"/>
              </a:buClr>
            </a:pP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Reflective writing, discussion threads, interviews, focus groups, observation</a:t>
            </a:r>
            <a:endParaRPr lang="en-US" sz="2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43" name="Rectangle 59"/>
          <p:cNvSpPr>
            <a:spLocks noGrp="1" noChangeArrowheads="1"/>
          </p:cNvSpPr>
          <p:nvPr>
            <p:ph type="title"/>
          </p:nvPr>
        </p:nvSpPr>
        <p:spPr>
          <a:xfrm>
            <a:off x="1408113" y="541338"/>
            <a:ext cx="10133012" cy="1314450"/>
          </a:xfrm>
        </p:spPr>
        <p:txBody>
          <a:bodyPr lIns="127000" tIns="76200" rIns="127000" bIns="76200"/>
          <a:lstStyle/>
          <a:p>
            <a:pPr algn="l" defTabSz="649288"/>
            <a:r>
              <a:rPr lang="en-US" sz="450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Objective vs. Subjective</a:t>
            </a:r>
            <a:endParaRPr lang="en-US"/>
          </a:p>
        </p:txBody>
      </p:sp>
      <p:sp>
        <p:nvSpPr>
          <p:cNvPr id="16444" name="Rectangle 60"/>
          <p:cNvSpPr>
            <a:spLocks noGrp="1" noChangeArrowheads="1"/>
          </p:cNvSpPr>
          <p:nvPr>
            <p:ph idx="1"/>
          </p:nvPr>
        </p:nvSpPr>
        <p:spPr>
          <a:xfrm>
            <a:off x="1435100" y="2058988"/>
            <a:ext cx="10133013" cy="6905625"/>
          </a:xfrm>
        </p:spPr>
        <p:txBody>
          <a:bodyPr lIns="127000" tIns="76200" rIns="127000" bIns="76200"/>
          <a:lstStyle/>
          <a:p>
            <a:pPr marL="0" indent="0" defTabSz="649288">
              <a:spcBef>
                <a:spcPts val="600"/>
              </a:spcBef>
              <a:spcAft>
                <a:spcPts val="600"/>
              </a:spcAft>
              <a:buClr>
                <a:srgbClr val="EEECE1"/>
              </a:buClr>
              <a:buNone/>
            </a:pP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Objective</a:t>
            </a:r>
          </a:p>
          <a:p>
            <a:pPr marL="754062" lvl="1" indent="-342900" defTabSz="649288">
              <a:spcBef>
                <a:spcPts val="600"/>
              </a:spcBef>
              <a:spcAft>
                <a:spcPts val="600"/>
              </a:spcAft>
              <a:buClr>
                <a:srgbClr val="EEECE1"/>
              </a:buClr>
            </a:pP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Assesses broader learning</a:t>
            </a:r>
          </a:p>
          <a:p>
            <a:pPr marL="754062" lvl="1" indent="-342900" defTabSz="649288">
              <a:spcBef>
                <a:spcPts val="600"/>
              </a:spcBef>
              <a:spcAft>
                <a:spcPts val="600"/>
              </a:spcAft>
              <a:buClr>
                <a:srgbClr val="EEECE1"/>
              </a:buClr>
            </a:pPr>
            <a:r>
              <a:rPr lang="en-US" sz="28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Provides </a:t>
            </a: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lots of information in short time</a:t>
            </a:r>
          </a:p>
          <a:p>
            <a:pPr marL="754062" lvl="1" indent="-342900" defTabSz="649288">
              <a:spcBef>
                <a:spcPts val="600"/>
              </a:spcBef>
              <a:spcAft>
                <a:spcPts val="600"/>
              </a:spcAft>
              <a:buClr>
                <a:srgbClr val="EEECE1"/>
              </a:buClr>
            </a:pPr>
            <a:r>
              <a:rPr lang="en-US" sz="28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Can </a:t>
            </a: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be summarized as a single number</a:t>
            </a:r>
          </a:p>
          <a:p>
            <a:pPr marL="754062" lvl="1" indent="-342900" defTabSz="649288">
              <a:spcBef>
                <a:spcPts val="600"/>
              </a:spcBef>
              <a:spcAft>
                <a:spcPts val="600"/>
              </a:spcAft>
              <a:buClr>
                <a:srgbClr val="EEECE1"/>
              </a:buClr>
            </a:pPr>
            <a:r>
              <a:rPr lang="en-US" sz="28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More </a:t>
            </a: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time to construct, easy to score</a:t>
            </a:r>
          </a:p>
          <a:p>
            <a:pPr marL="676275" lvl="1" indent="-265113" defTabSz="649288">
              <a:spcBef>
                <a:spcPts val="600"/>
              </a:spcBef>
              <a:spcAft>
                <a:spcPts val="600"/>
              </a:spcAft>
              <a:buSzTx/>
              <a:buFontTx/>
              <a:buNone/>
            </a:pPr>
            <a:endParaRPr lang="en-US" sz="2800" dirty="0"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marL="0" indent="0" defTabSz="649288">
              <a:spcBef>
                <a:spcPts val="600"/>
              </a:spcBef>
              <a:spcAft>
                <a:spcPts val="600"/>
              </a:spcAft>
              <a:buClr>
                <a:srgbClr val="EEECE1"/>
              </a:buClr>
              <a:buNone/>
            </a:pP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Subjective</a:t>
            </a:r>
          </a:p>
          <a:p>
            <a:pPr marL="754062" lvl="1" indent="-342900" defTabSz="649288">
              <a:spcBef>
                <a:spcPts val="600"/>
              </a:spcBef>
              <a:spcAft>
                <a:spcPts val="600"/>
              </a:spcAft>
              <a:buClr>
                <a:srgbClr val="EEECE1"/>
              </a:buClr>
            </a:pP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Evaluates skills that objective tests cannot</a:t>
            </a:r>
          </a:p>
          <a:p>
            <a:pPr marL="754062" lvl="1" indent="-342900" defTabSz="649288">
              <a:spcBef>
                <a:spcPts val="600"/>
              </a:spcBef>
              <a:spcAft>
                <a:spcPts val="600"/>
              </a:spcAft>
              <a:buClr>
                <a:srgbClr val="EEECE1"/>
              </a:buClr>
            </a:pP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Can assess skills directly</a:t>
            </a:r>
          </a:p>
          <a:p>
            <a:pPr marL="754062" lvl="1" indent="-342900" defTabSz="649288">
              <a:spcBef>
                <a:spcPts val="600"/>
              </a:spcBef>
              <a:spcAft>
                <a:spcPts val="600"/>
              </a:spcAft>
              <a:buClr>
                <a:srgbClr val="EEECE1"/>
              </a:buClr>
            </a:pPr>
            <a:r>
              <a:rPr lang="en-US" sz="28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Scoring </a:t>
            </a: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procedures allow nuances or partial </a:t>
            </a:r>
            <a:r>
              <a:rPr lang="en-US" sz="28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credit</a:t>
            </a:r>
          </a:p>
          <a:p>
            <a:pPr marL="754062" lvl="1" indent="-342900" defTabSz="649288">
              <a:spcBef>
                <a:spcPts val="600"/>
              </a:spcBef>
              <a:spcAft>
                <a:spcPts val="600"/>
              </a:spcAft>
              <a:buClr>
                <a:srgbClr val="EEECE1"/>
              </a:buClr>
            </a:pP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Assessments themselves promote </a:t>
            </a:r>
            <a:r>
              <a:rPr lang="en-US" sz="28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learning</a:t>
            </a:r>
            <a:endParaRPr lang="en-US" sz="2800" dirty="0"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67" name="Rectangle 59"/>
          <p:cNvSpPr>
            <a:spLocks noGrp="1" noChangeArrowheads="1"/>
          </p:cNvSpPr>
          <p:nvPr>
            <p:ph type="title"/>
          </p:nvPr>
        </p:nvSpPr>
        <p:spPr>
          <a:xfrm>
            <a:off x="1435100" y="960438"/>
            <a:ext cx="10133013" cy="1314450"/>
          </a:xfrm>
        </p:spPr>
        <p:txBody>
          <a:bodyPr lIns="127000" tIns="76200" rIns="127000" bIns="76200"/>
          <a:lstStyle/>
          <a:p>
            <a:pPr algn="l" defTabSz="649288"/>
            <a:r>
              <a:rPr lang="en-US" sz="450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Useful Assessments</a:t>
            </a:r>
            <a:endParaRPr lang="en-US"/>
          </a:p>
        </p:txBody>
      </p:sp>
      <p:sp>
        <p:nvSpPr>
          <p:cNvPr id="17468" name="Rectangle 60"/>
          <p:cNvSpPr>
            <a:spLocks noGrp="1" noChangeArrowheads="1"/>
          </p:cNvSpPr>
          <p:nvPr>
            <p:ph idx="1"/>
          </p:nvPr>
        </p:nvSpPr>
        <p:spPr>
          <a:xfrm>
            <a:off x="1435100" y="2568575"/>
            <a:ext cx="11079163" cy="5764213"/>
          </a:xfrm>
        </p:spPr>
        <p:txBody>
          <a:bodyPr lIns="127000" tIns="76200" rIns="127000" bIns="76200"/>
          <a:lstStyle/>
          <a:p>
            <a:pPr defTabSz="649288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EEECE1"/>
              </a:buClr>
            </a:pPr>
            <a:r>
              <a:rPr lang="en-US" sz="32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Focus on clear and important learning </a:t>
            </a:r>
            <a:r>
              <a:rPr lang="en-US" sz="32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outcomes</a:t>
            </a:r>
            <a:endParaRPr lang="en-US" sz="3200" dirty="0"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defTabSz="649288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Clr>
                <a:srgbClr val="EEECE1"/>
              </a:buClr>
            </a:pPr>
            <a:r>
              <a:rPr lang="en-US" sz="32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Utilize a variety of measures</a:t>
            </a:r>
          </a:p>
          <a:p>
            <a:pPr defTabSz="649288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Clr>
                <a:srgbClr val="EEECE1"/>
              </a:buClr>
            </a:pPr>
            <a:r>
              <a:rPr lang="en-US" sz="32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Provide </a:t>
            </a:r>
            <a:r>
              <a:rPr lang="en-US" sz="32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accurate and truthful </a:t>
            </a:r>
            <a:r>
              <a:rPr lang="en-US" sz="32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information</a:t>
            </a:r>
            <a:endParaRPr lang="en-US" sz="3200" dirty="0"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defTabSz="649288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Clr>
                <a:srgbClr val="EEECE1"/>
              </a:buClr>
            </a:pPr>
            <a:r>
              <a:rPr lang="en-US" sz="32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Used to improve </a:t>
            </a:r>
            <a:r>
              <a:rPr lang="en-US" sz="32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teaching &amp; learning</a:t>
            </a:r>
            <a:endParaRPr lang="en-US" sz="3200" dirty="0"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15" name="Rectangle 59"/>
          <p:cNvSpPr>
            <a:spLocks noGrp="1" noChangeArrowheads="1"/>
          </p:cNvSpPr>
          <p:nvPr>
            <p:ph type="title"/>
          </p:nvPr>
        </p:nvSpPr>
        <p:spPr>
          <a:xfrm>
            <a:off x="1435100" y="960438"/>
            <a:ext cx="10133013" cy="1639887"/>
          </a:xfrm>
        </p:spPr>
        <p:txBody>
          <a:bodyPr lIns="127000" tIns="76200" rIns="127000" bIns="76200"/>
          <a:lstStyle/>
          <a:p>
            <a:pPr algn="l" defTabSz="649288"/>
            <a:r>
              <a:rPr lang="en-US" sz="420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Match Assessment to Learning Level</a:t>
            </a:r>
            <a:br>
              <a:rPr lang="en-US" sz="420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</a:br>
            <a:r>
              <a:rPr lang="en-US" sz="420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  </a:t>
            </a:r>
            <a:endParaRPr lang="en-US"/>
          </a:p>
        </p:txBody>
      </p:sp>
      <p:sp>
        <p:nvSpPr>
          <p:cNvPr id="19516" name="Rectangle 60"/>
          <p:cNvSpPr>
            <a:spLocks noGrp="1" noChangeArrowheads="1"/>
          </p:cNvSpPr>
          <p:nvPr>
            <p:ph idx="1"/>
          </p:nvPr>
        </p:nvSpPr>
        <p:spPr>
          <a:xfrm>
            <a:off x="1435100" y="2568575"/>
            <a:ext cx="10133013" cy="5764213"/>
          </a:xfrm>
        </p:spPr>
        <p:txBody>
          <a:bodyPr lIns="127000" tIns="76200" rIns="127000" bIns="76200"/>
          <a:lstStyle/>
          <a:p>
            <a:pPr marL="914400" lvl="1" indent="-457200" defTabSz="649288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EEECE1"/>
              </a:buClr>
            </a:pP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Remembering --&gt; list, name, recall</a:t>
            </a:r>
          </a:p>
          <a:p>
            <a:pPr marL="914400" lvl="1" indent="-457200" defTabSz="649288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EEECE1"/>
              </a:buClr>
            </a:pP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Understanding --&gt; identify, describe, discuss</a:t>
            </a:r>
          </a:p>
          <a:p>
            <a:pPr marL="914400" lvl="1" indent="-457200" defTabSz="649288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EEECE1"/>
              </a:buClr>
            </a:pP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Applying --&gt; apply, complete, demonstrate</a:t>
            </a:r>
          </a:p>
          <a:p>
            <a:pPr marL="914400" lvl="1" indent="-457200" defTabSz="649288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EEECE1"/>
              </a:buClr>
            </a:pP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Analyzing --&gt; categorize, compare, contrast</a:t>
            </a:r>
          </a:p>
          <a:p>
            <a:pPr marL="914400" lvl="1" indent="-457200" defTabSz="649288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EEECE1"/>
              </a:buClr>
            </a:pP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Evaluating --&gt; argue, interpret, rate</a:t>
            </a:r>
          </a:p>
          <a:p>
            <a:pPr marL="914400" lvl="1" indent="-457200" defTabSz="649288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EEECE1"/>
              </a:buClr>
            </a:pP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Creating --&gt; construct, design, plan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9" name="Rectangle 59"/>
          <p:cNvSpPr>
            <a:spLocks noGrp="1" noChangeArrowheads="1"/>
          </p:cNvSpPr>
          <p:nvPr>
            <p:ph type="title"/>
          </p:nvPr>
        </p:nvSpPr>
        <p:spPr>
          <a:xfrm>
            <a:off x="1435100" y="960438"/>
            <a:ext cx="10133013" cy="1314450"/>
          </a:xfrm>
        </p:spPr>
        <p:txBody>
          <a:bodyPr lIns="127000" tIns="76200" rIns="127000" bIns="76200"/>
          <a:lstStyle/>
          <a:p>
            <a:pPr algn="l" defTabSz="649288"/>
            <a:r>
              <a:rPr lang="en-US" sz="450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Developing Assessments</a:t>
            </a:r>
            <a:endParaRPr lang="en-US"/>
          </a:p>
        </p:txBody>
      </p:sp>
      <p:sp>
        <p:nvSpPr>
          <p:cNvPr id="20540" name="Rectangle 60"/>
          <p:cNvSpPr>
            <a:spLocks noGrp="1" noChangeArrowheads="1"/>
          </p:cNvSpPr>
          <p:nvPr>
            <p:ph idx="1"/>
          </p:nvPr>
        </p:nvSpPr>
        <p:spPr>
          <a:xfrm>
            <a:off x="1435100" y="2568575"/>
            <a:ext cx="10918825" cy="5764213"/>
          </a:xfrm>
        </p:spPr>
        <p:txBody>
          <a:bodyPr lIns="127000" tIns="76200" rIns="127000" bIns="76200"/>
          <a:lstStyle/>
          <a:p>
            <a:pPr defTabSz="649288">
              <a:lnSpc>
                <a:spcPct val="20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What is it that students must </a:t>
            </a:r>
            <a:r>
              <a:rPr lang="en-US" sz="28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know/do</a:t>
            </a: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? (</a:t>
            </a:r>
            <a:r>
              <a:rPr lang="en-US" sz="28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outcome)</a:t>
            </a:r>
            <a:endParaRPr lang="en-US" sz="2800" dirty="0"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defTabSz="649288">
              <a:lnSpc>
                <a:spcPct val="20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What activity will facilitate learning?</a:t>
            </a:r>
          </a:p>
          <a:p>
            <a:pPr defTabSz="649288">
              <a:lnSpc>
                <a:spcPct val="20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How should this learning be assessed? (measure) </a:t>
            </a:r>
          </a:p>
          <a:p>
            <a:pPr defTabSz="649288">
              <a:lnSpc>
                <a:spcPct val="20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What level of achievement signals success? </a:t>
            </a:r>
            <a:r>
              <a:rPr lang="en-US" sz="28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(achievement target)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63" name="Rectangle 59"/>
          <p:cNvSpPr>
            <a:spLocks noGrp="1" noChangeArrowheads="1"/>
          </p:cNvSpPr>
          <p:nvPr>
            <p:ph type="title"/>
          </p:nvPr>
        </p:nvSpPr>
        <p:spPr>
          <a:xfrm>
            <a:off x="866775" y="960438"/>
            <a:ext cx="10701338" cy="1314450"/>
          </a:xfrm>
        </p:spPr>
        <p:txBody>
          <a:bodyPr lIns="127000" tIns="76200" rIns="127000" bIns="76200"/>
          <a:lstStyle/>
          <a:p>
            <a:pPr algn="l" defTabSz="649288"/>
            <a:r>
              <a:rPr lang="en-US" sz="450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Example</a:t>
            </a:r>
            <a:endParaRPr lang="en-US"/>
          </a:p>
        </p:txBody>
      </p:sp>
      <p:sp>
        <p:nvSpPr>
          <p:cNvPr id="21564" name="Rectangle 60"/>
          <p:cNvSpPr>
            <a:spLocks noGrp="1" noChangeArrowheads="1"/>
          </p:cNvSpPr>
          <p:nvPr>
            <p:ph idx="1"/>
          </p:nvPr>
        </p:nvSpPr>
        <p:spPr>
          <a:xfrm>
            <a:off x="649288" y="2166939"/>
            <a:ext cx="11704637" cy="6945312"/>
          </a:xfrm>
        </p:spPr>
        <p:txBody>
          <a:bodyPr lIns="127000" tIns="76200" rIns="127000" bIns="76200"/>
          <a:lstStyle/>
          <a:p>
            <a:pPr defTabSz="649288">
              <a:lnSpc>
                <a:spcPct val="15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2800" dirty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Program Goal</a:t>
            </a: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: Graduates are skilled at </a:t>
            </a:r>
            <a:r>
              <a:rPr lang="en-US" sz="28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problem-solving </a:t>
            </a:r>
            <a:endParaRPr lang="en-US" sz="2800" dirty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defTabSz="649288">
              <a:lnSpc>
                <a:spcPct val="15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2800" dirty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Outcome</a:t>
            </a: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:  Students will </a:t>
            </a:r>
            <a:r>
              <a:rPr lang="en-US" sz="28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present an appropriate resolution plan for an </a:t>
            </a: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assigned </a:t>
            </a:r>
            <a:r>
              <a:rPr lang="en-US" sz="28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business case study </a:t>
            </a:r>
          </a:p>
          <a:p>
            <a:pPr defTabSz="649288">
              <a:lnSpc>
                <a:spcPct val="15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2800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Measure</a:t>
            </a: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:  Case study assignment and presentation to external </a:t>
            </a:r>
            <a:r>
              <a:rPr lang="en-US" sz="28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evaluators in </a:t>
            </a: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capstone course</a:t>
            </a:r>
          </a:p>
          <a:p>
            <a:pPr defTabSz="649288">
              <a:lnSpc>
                <a:spcPct val="15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2800" dirty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Achievement target</a:t>
            </a: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:  </a:t>
            </a:r>
            <a:r>
              <a:rPr lang="en-US" sz="28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All students will achieve satisfactory or better on 5 of 6 components of the grading rubric.  No component score may be lower than “emerging”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87" name="Rectangle 59"/>
          <p:cNvSpPr>
            <a:spLocks noGrp="1" noChangeArrowheads="1"/>
          </p:cNvSpPr>
          <p:nvPr>
            <p:ph type="title"/>
          </p:nvPr>
        </p:nvSpPr>
        <p:spPr>
          <a:xfrm>
            <a:off x="1647825" y="815975"/>
            <a:ext cx="10133013" cy="1312863"/>
          </a:xfrm>
        </p:spPr>
        <p:txBody>
          <a:bodyPr lIns="127000" tIns="76200" rIns="127000" bIns="76200"/>
          <a:lstStyle/>
          <a:p>
            <a:pPr algn="l" defTabSz="649288"/>
            <a:r>
              <a:rPr lang="en-US" sz="450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Your Turn</a:t>
            </a:r>
            <a:endParaRPr lang="en-US"/>
          </a:p>
        </p:txBody>
      </p:sp>
      <p:sp>
        <p:nvSpPr>
          <p:cNvPr id="22588" name="Rectangle 60"/>
          <p:cNvSpPr>
            <a:spLocks noGrp="1" noChangeArrowheads="1"/>
          </p:cNvSpPr>
          <p:nvPr>
            <p:ph idx="1"/>
          </p:nvPr>
        </p:nvSpPr>
        <p:spPr>
          <a:xfrm>
            <a:off x="1274763" y="2219325"/>
            <a:ext cx="10453687" cy="6483350"/>
          </a:xfrm>
        </p:spPr>
        <p:txBody>
          <a:bodyPr lIns="127000" tIns="76200" rIns="127000" bIns="76200"/>
          <a:lstStyle/>
          <a:p>
            <a:pPr defTabSz="649288">
              <a:lnSpc>
                <a:spcPct val="15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2800" dirty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Goal</a:t>
            </a: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: What is the goal/purpose of your course? </a:t>
            </a:r>
          </a:p>
          <a:p>
            <a:pPr defTabSz="649288">
              <a:lnSpc>
                <a:spcPct val="15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2800" dirty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Outcome/Objective</a:t>
            </a: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: Write a student learning outcome for your course (specific, measurable - using an action verb).</a:t>
            </a:r>
          </a:p>
          <a:p>
            <a:pPr defTabSz="649288">
              <a:lnSpc>
                <a:spcPct val="15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2800" dirty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Activity</a:t>
            </a: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: What activity will facilitate learning? </a:t>
            </a:r>
          </a:p>
          <a:p>
            <a:pPr defTabSz="649288">
              <a:lnSpc>
                <a:spcPct val="15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2800" dirty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Measure</a:t>
            </a: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: What method will you use to measure learning?</a:t>
            </a:r>
          </a:p>
          <a:p>
            <a:pPr defTabSz="649288">
              <a:lnSpc>
                <a:spcPct val="15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2800" dirty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Achievement target</a:t>
            </a: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: What level is satisfactory? 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87" name="Rectangle 59"/>
          <p:cNvSpPr>
            <a:spLocks noGrp="1" noChangeArrowheads="1"/>
          </p:cNvSpPr>
          <p:nvPr>
            <p:ph type="title"/>
          </p:nvPr>
        </p:nvSpPr>
        <p:spPr>
          <a:xfrm>
            <a:off x="1321595" y="815975"/>
            <a:ext cx="10459244" cy="1312863"/>
          </a:xfrm>
        </p:spPr>
        <p:txBody>
          <a:bodyPr lIns="127000" tIns="76200" rIns="127000" bIns="76200"/>
          <a:lstStyle/>
          <a:p>
            <a:pPr algn="l" defTabSz="649288"/>
            <a:r>
              <a:rPr lang="en-US" sz="45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Evaluation in Courses</a:t>
            </a:r>
            <a:endParaRPr lang="en-US" dirty="0"/>
          </a:p>
        </p:txBody>
      </p:sp>
      <p:sp>
        <p:nvSpPr>
          <p:cNvPr id="22588" name="Rectangle 60"/>
          <p:cNvSpPr>
            <a:spLocks noGrp="1" noChangeArrowheads="1"/>
          </p:cNvSpPr>
          <p:nvPr>
            <p:ph idx="1"/>
          </p:nvPr>
        </p:nvSpPr>
        <p:spPr>
          <a:xfrm>
            <a:off x="1274763" y="2789237"/>
            <a:ext cx="10453687" cy="5913437"/>
          </a:xfrm>
        </p:spPr>
        <p:txBody>
          <a:bodyPr lIns="127000" tIns="76200" rIns="127000" bIns="76200" anchor="t"/>
          <a:lstStyle/>
          <a:p>
            <a:pPr defTabSz="649288">
              <a:lnSpc>
                <a:spcPct val="15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Multiple measures </a:t>
            </a:r>
          </a:p>
          <a:p>
            <a:pPr defTabSz="649288">
              <a:lnSpc>
                <a:spcPct val="15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Related to learning outcomes</a:t>
            </a:r>
          </a:p>
          <a:p>
            <a:pPr defTabSz="649288">
              <a:lnSpc>
                <a:spcPct val="15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Scores tallied for each student</a:t>
            </a:r>
          </a:p>
          <a:p>
            <a:pPr defTabSz="649288">
              <a:lnSpc>
                <a:spcPct val="15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Non-learning measures may be included</a:t>
            </a:r>
          </a:p>
          <a:p>
            <a:pPr defTabSz="649288">
              <a:lnSpc>
                <a:spcPct val="15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Grades are assigned</a:t>
            </a:r>
            <a:endParaRPr lang="en-US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490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5" name="Rectangle 59"/>
          <p:cNvSpPr>
            <a:spLocks noGrp="1" noChangeArrowheads="1"/>
          </p:cNvSpPr>
          <p:nvPr>
            <p:ph type="title"/>
          </p:nvPr>
        </p:nvSpPr>
        <p:spPr>
          <a:xfrm>
            <a:off x="1435100" y="960438"/>
            <a:ext cx="10133013" cy="1314450"/>
          </a:xfrm>
        </p:spPr>
        <p:txBody>
          <a:bodyPr lIns="127000" tIns="76200" rIns="127000" bIns="76200"/>
          <a:lstStyle/>
          <a:p>
            <a:pPr algn="l" defTabSz="649288"/>
            <a:r>
              <a:rPr lang="en-US" sz="450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Important Questions for Teachers</a:t>
            </a:r>
            <a:endParaRPr lang="en-US"/>
          </a:p>
        </p:txBody>
      </p:sp>
      <p:sp>
        <p:nvSpPr>
          <p:cNvPr id="4156" name="Rectangle 60"/>
          <p:cNvSpPr>
            <a:spLocks noGrp="1" noChangeArrowheads="1"/>
          </p:cNvSpPr>
          <p:nvPr>
            <p:ph idx="1"/>
          </p:nvPr>
        </p:nvSpPr>
        <p:spPr>
          <a:xfrm>
            <a:off x="1435100" y="3048000"/>
            <a:ext cx="10133013" cy="5764213"/>
          </a:xfrm>
        </p:spPr>
        <p:txBody>
          <a:bodyPr lIns="127000" tIns="76200" rIns="127000" bIns="76200">
            <a:normAutofit fontScale="92500" lnSpcReduction="10000"/>
          </a:bodyPr>
          <a:lstStyle/>
          <a:p>
            <a:pPr defTabSz="649288">
              <a:lnSpc>
                <a:spcPct val="150000"/>
              </a:lnSpc>
              <a:spcBef>
                <a:spcPts val="600"/>
              </a:spcBef>
              <a:buClr>
                <a:srgbClr val="FFFFFF"/>
              </a:buClr>
            </a:pPr>
            <a:r>
              <a:rPr lang="en-US" sz="32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What is most important for students to learn? </a:t>
            </a:r>
          </a:p>
          <a:p>
            <a:pPr defTabSz="649288">
              <a:lnSpc>
                <a:spcPct val="150000"/>
              </a:lnSpc>
              <a:spcBef>
                <a:spcPts val="600"/>
              </a:spcBef>
              <a:buClr>
                <a:srgbClr val="FFFFFF"/>
              </a:buClr>
            </a:pPr>
            <a:r>
              <a:rPr lang="en-US" sz="32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What teaching methods </a:t>
            </a:r>
            <a:r>
              <a:rPr lang="en-US" sz="32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and learning </a:t>
            </a:r>
            <a:r>
              <a:rPr lang="en-US" sz="32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activities will </a:t>
            </a:r>
            <a:r>
              <a:rPr lang="en-US" sz="32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work best?</a:t>
            </a:r>
            <a:endParaRPr lang="en-US" sz="3200" dirty="0"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defTabSz="649288">
              <a:lnSpc>
                <a:spcPct val="150000"/>
              </a:lnSpc>
              <a:spcBef>
                <a:spcPts val="600"/>
              </a:spcBef>
              <a:buClr>
                <a:srgbClr val="FFFFFF"/>
              </a:buClr>
            </a:pPr>
            <a:r>
              <a:rPr lang="en-US" sz="32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How will I know if </a:t>
            </a:r>
            <a:r>
              <a:rPr lang="en-US" sz="32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students have </a:t>
            </a:r>
            <a:r>
              <a:rPr lang="en-US" sz="32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learned</a:t>
            </a:r>
            <a:r>
              <a:rPr lang="en-US" sz="32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?</a:t>
            </a:r>
          </a:p>
          <a:p>
            <a:pPr defTabSz="649288">
              <a:lnSpc>
                <a:spcPct val="150000"/>
              </a:lnSpc>
              <a:spcBef>
                <a:spcPts val="600"/>
              </a:spcBef>
              <a:buClr>
                <a:srgbClr val="FFFFFF"/>
              </a:buClr>
            </a:pPr>
            <a:r>
              <a:rPr lang="en-US" sz="32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How can I help them learn better?</a:t>
            </a:r>
            <a:endParaRPr lang="en-US" sz="3200" dirty="0"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marL="149225" indent="-149225" defTabSz="649288">
              <a:lnSpc>
                <a:spcPct val="150000"/>
              </a:lnSpc>
              <a:spcBef>
                <a:spcPts val="600"/>
              </a:spcBef>
              <a:buSzTx/>
              <a:buFontTx/>
              <a:buNone/>
            </a:pPr>
            <a:endParaRPr lang="en-US" sz="2800" dirty="0"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marL="149225" indent="-149225" defTabSz="649288">
              <a:lnSpc>
                <a:spcPct val="150000"/>
              </a:lnSpc>
              <a:spcBef>
                <a:spcPts val="600"/>
              </a:spcBef>
              <a:buSzTx/>
              <a:buFontTx/>
              <a:buNone/>
            </a:pPr>
            <a:endParaRPr lang="en-US" sz="2800" dirty="0"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marL="149225" indent="-149225" algn="ctr" defTabSz="649288">
              <a:lnSpc>
                <a:spcPct val="150000"/>
              </a:lnSpc>
              <a:spcBef>
                <a:spcPts val="600"/>
              </a:spcBef>
              <a:buSzTx/>
              <a:buFontTx/>
              <a:buNone/>
            </a:pPr>
            <a:r>
              <a:rPr lang="en-US" sz="3000" b="1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. . . . </a:t>
            </a:r>
            <a:r>
              <a:rPr lang="en-US" sz="3600" b="1" dirty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Assessment!</a:t>
            </a:r>
            <a:endParaRPr lang="en-US" sz="36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11" name="Rectangle 59"/>
          <p:cNvSpPr>
            <a:spLocks noGrp="1" noChangeArrowheads="1"/>
          </p:cNvSpPr>
          <p:nvPr>
            <p:ph type="title"/>
          </p:nvPr>
        </p:nvSpPr>
        <p:spPr>
          <a:xfrm>
            <a:off x="1442733" y="884238"/>
            <a:ext cx="10133013" cy="1314450"/>
          </a:xfrm>
        </p:spPr>
        <p:txBody>
          <a:bodyPr lIns="127000" tIns="76200" rIns="127000" bIns="76200"/>
          <a:lstStyle/>
          <a:p>
            <a:pPr algn="l" defTabSz="649288"/>
            <a:r>
              <a:rPr lang="en-US" sz="45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Course Level Assessment</a:t>
            </a:r>
            <a:endParaRPr lang="en-US" dirty="0"/>
          </a:p>
        </p:txBody>
      </p:sp>
      <p:sp>
        <p:nvSpPr>
          <p:cNvPr id="23612" name="Rectangle 60"/>
          <p:cNvSpPr>
            <a:spLocks noGrp="1" noChangeArrowheads="1"/>
          </p:cNvSpPr>
          <p:nvPr>
            <p:ph idx="1"/>
          </p:nvPr>
        </p:nvSpPr>
        <p:spPr>
          <a:xfrm>
            <a:off x="1395412" y="2793653"/>
            <a:ext cx="10697369" cy="4368801"/>
          </a:xfrm>
        </p:spPr>
        <p:txBody>
          <a:bodyPr lIns="127000" tIns="76200" rIns="127000" bIns="76200">
            <a:normAutofit lnSpcReduction="10000"/>
          </a:bodyPr>
          <a:lstStyle/>
          <a:p>
            <a:pPr defTabSz="649288">
              <a:lnSpc>
                <a:spcPct val="15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30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Assess </a:t>
            </a:r>
            <a:r>
              <a:rPr lang="en-US" sz="30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achievement of learning outcomes</a:t>
            </a:r>
          </a:p>
          <a:p>
            <a:pPr defTabSz="649288">
              <a:lnSpc>
                <a:spcPct val="15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30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Aggregate data for whole class</a:t>
            </a:r>
          </a:p>
          <a:p>
            <a:pPr defTabSz="649288">
              <a:lnSpc>
                <a:spcPct val="15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30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Analyze results </a:t>
            </a:r>
            <a:r>
              <a:rPr lang="en-US" sz="30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as evidence of learning</a:t>
            </a:r>
          </a:p>
          <a:p>
            <a:pPr defTabSz="649288">
              <a:lnSpc>
                <a:spcPct val="15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30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Adjust content, activities, delivery, etc. to improve learning</a:t>
            </a:r>
          </a:p>
          <a:p>
            <a:pPr defTabSz="649288">
              <a:lnSpc>
                <a:spcPct val="15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30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Act on adjustments</a:t>
            </a:r>
            <a:endParaRPr lang="en-US" sz="3000" dirty="0"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</p:txBody>
      </p:sp>
      <p:pic>
        <p:nvPicPr>
          <p:cNvPr id="23613" name="Picture 61" descr="MC900239195[1]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6162" y="6400006"/>
            <a:ext cx="2665413" cy="240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683186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35" name="Rectangle 59"/>
          <p:cNvSpPr>
            <a:spLocks noGrp="1" noChangeArrowheads="1"/>
          </p:cNvSpPr>
          <p:nvPr>
            <p:ph type="title"/>
          </p:nvPr>
        </p:nvSpPr>
        <p:spPr>
          <a:xfrm>
            <a:off x="1435100" y="960438"/>
            <a:ext cx="10133013" cy="1314450"/>
          </a:xfrm>
        </p:spPr>
        <p:txBody>
          <a:bodyPr lIns="127000" tIns="76200" rIns="127000" bIns="76200"/>
          <a:lstStyle/>
          <a:p>
            <a:pPr algn="l" defTabSz="649288"/>
            <a:r>
              <a:rPr lang="en-US" sz="450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Program Level Assessment</a:t>
            </a:r>
            <a:endParaRPr lang="en-US"/>
          </a:p>
        </p:txBody>
      </p:sp>
      <p:sp>
        <p:nvSpPr>
          <p:cNvPr id="24636" name="Rectangle 60"/>
          <p:cNvSpPr>
            <a:spLocks noGrp="1" noChangeArrowheads="1"/>
          </p:cNvSpPr>
          <p:nvPr>
            <p:ph idx="1"/>
          </p:nvPr>
        </p:nvSpPr>
        <p:spPr>
          <a:xfrm>
            <a:off x="1435100" y="2568575"/>
            <a:ext cx="10133013" cy="5694363"/>
          </a:xfrm>
        </p:spPr>
        <p:txBody>
          <a:bodyPr lIns="127000" tIns="76200" rIns="127000" bIns="76200"/>
          <a:lstStyle/>
          <a:p>
            <a:pPr defTabSz="649288">
              <a:lnSpc>
                <a:spcPct val="20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31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Focuses on program </a:t>
            </a:r>
            <a:r>
              <a:rPr lang="en-US" sz="31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goals and outcomes</a:t>
            </a:r>
          </a:p>
          <a:p>
            <a:pPr defTabSz="649288">
              <a:lnSpc>
                <a:spcPct val="20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31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Uses </a:t>
            </a:r>
            <a:r>
              <a:rPr lang="en-US" sz="31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 variety of measurement methods</a:t>
            </a:r>
          </a:p>
          <a:p>
            <a:pPr defTabSz="649288">
              <a:lnSpc>
                <a:spcPct val="20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31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Assumes </a:t>
            </a:r>
            <a:r>
              <a:rPr lang="en-US" sz="31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that program &gt; sum of </a:t>
            </a:r>
            <a:r>
              <a:rPr lang="en-US" sz="31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parts</a:t>
            </a:r>
          </a:p>
          <a:p>
            <a:pPr defTabSz="649288">
              <a:lnSpc>
                <a:spcPct val="20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31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Decisions made by all program faculty</a:t>
            </a:r>
            <a:endParaRPr lang="en-US" sz="3100" dirty="0"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35" name="Rectangle 59"/>
          <p:cNvSpPr>
            <a:spLocks noGrp="1" noChangeArrowheads="1"/>
          </p:cNvSpPr>
          <p:nvPr>
            <p:ph type="title"/>
          </p:nvPr>
        </p:nvSpPr>
        <p:spPr>
          <a:xfrm>
            <a:off x="716071" y="1006345"/>
            <a:ext cx="8194675" cy="1839955"/>
          </a:xfrm>
        </p:spPr>
        <p:txBody>
          <a:bodyPr lIns="127000" tIns="76200" rIns="127000" bIns="76200"/>
          <a:lstStyle/>
          <a:p>
            <a:pPr algn="l" defTabSz="649288"/>
            <a:r>
              <a:rPr lang="en-US" sz="45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Program </a:t>
            </a:r>
            <a:r>
              <a:rPr lang="en-US" sz="45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Level Assessment</a:t>
            </a:r>
            <a:endParaRPr lang="en-US" dirty="0"/>
          </a:p>
        </p:txBody>
      </p:sp>
      <p:sp>
        <p:nvSpPr>
          <p:cNvPr id="24636" name="Rectangle 60"/>
          <p:cNvSpPr>
            <a:spLocks noGrp="1" noChangeArrowheads="1"/>
          </p:cNvSpPr>
          <p:nvPr>
            <p:ph idx="1"/>
          </p:nvPr>
        </p:nvSpPr>
        <p:spPr>
          <a:xfrm>
            <a:off x="686148" y="3448964"/>
            <a:ext cx="9972675" cy="4474369"/>
          </a:xfrm>
        </p:spPr>
        <p:txBody>
          <a:bodyPr lIns="127000" tIns="76200" rIns="127000" bIns="76200"/>
          <a:lstStyle/>
          <a:p>
            <a:pPr defTabSz="649288">
              <a:lnSpc>
                <a:spcPct val="20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30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Assess program outcomes</a:t>
            </a:r>
            <a:endParaRPr lang="en-US" sz="3000" dirty="0"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defTabSz="649288">
              <a:lnSpc>
                <a:spcPct val="20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30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</a:t>
            </a:r>
            <a:r>
              <a:rPr lang="en-US" sz="30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nalyze aggregated </a:t>
            </a:r>
            <a:r>
              <a:rPr lang="en-US" sz="30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student data</a:t>
            </a:r>
          </a:p>
          <a:p>
            <a:pPr defTabSz="649288">
              <a:lnSpc>
                <a:spcPct val="20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30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Adjust curriculum, delivery, sequence, etc.</a:t>
            </a:r>
            <a:endParaRPr lang="en-US" sz="3000" dirty="0"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defTabSz="649288">
              <a:lnSpc>
                <a:spcPct val="20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30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Act on decisions for improvement of learning</a:t>
            </a:r>
          </a:p>
        </p:txBody>
      </p:sp>
      <p:pic>
        <p:nvPicPr>
          <p:cNvPr id="1028" name="Picture 4" descr="C:\Users\merklin\AppData\Local\Microsoft\Windows\Temporary Internet Files\Content.IE5\0QORG22H\MP900400337[1]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86"/>
          <a:stretch/>
        </p:blipFill>
        <p:spPr bwMode="auto">
          <a:xfrm>
            <a:off x="8347393" y="2418937"/>
            <a:ext cx="4657407" cy="3235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607143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59" name="Rectangle 59"/>
          <p:cNvSpPr>
            <a:spLocks noGrp="1" noChangeArrowheads="1"/>
          </p:cNvSpPr>
          <p:nvPr>
            <p:ph type="title"/>
          </p:nvPr>
        </p:nvSpPr>
        <p:spPr>
          <a:xfrm>
            <a:off x="1435100" y="960438"/>
            <a:ext cx="10133013" cy="1897062"/>
          </a:xfrm>
        </p:spPr>
        <p:txBody>
          <a:bodyPr lIns="127000" tIns="76200" rIns="127000" bIns="76200"/>
          <a:lstStyle/>
          <a:p>
            <a:pPr algn="l" defTabSz="649288"/>
            <a:r>
              <a:rPr lang="en-US" sz="410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Combining classroom and program assessment</a:t>
            </a:r>
            <a:endParaRPr lang="en-US"/>
          </a:p>
        </p:txBody>
      </p:sp>
      <p:sp>
        <p:nvSpPr>
          <p:cNvPr id="25660" name="Rectangle 60"/>
          <p:cNvSpPr>
            <a:spLocks noGrp="1" noChangeArrowheads="1"/>
          </p:cNvSpPr>
          <p:nvPr>
            <p:ph idx="1"/>
          </p:nvPr>
        </p:nvSpPr>
        <p:spPr>
          <a:xfrm>
            <a:off x="1435100" y="2751138"/>
            <a:ext cx="10133013" cy="5581650"/>
          </a:xfrm>
        </p:spPr>
        <p:txBody>
          <a:bodyPr lIns="127000" tIns="76200" rIns="127000" bIns="76200"/>
          <a:lstStyle/>
          <a:p>
            <a:pPr defTabSz="649288">
              <a:lnSpc>
                <a:spcPct val="20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32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Program outcomes referenced in syllabi</a:t>
            </a:r>
          </a:p>
          <a:p>
            <a:pPr defTabSz="649288">
              <a:lnSpc>
                <a:spcPct val="20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32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Assessments </a:t>
            </a:r>
            <a:r>
              <a:rPr lang="en-US" sz="32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in key courses</a:t>
            </a:r>
          </a:p>
          <a:p>
            <a:pPr lvl="1" defTabSz="649288">
              <a:lnSpc>
                <a:spcPct val="20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Designed by program faculty</a:t>
            </a:r>
          </a:p>
          <a:p>
            <a:pPr lvl="1" defTabSz="649288">
              <a:lnSpc>
                <a:spcPct val="20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Demonstrate mastery of program outcomes</a:t>
            </a:r>
          </a:p>
          <a:p>
            <a:pPr lvl="1" defTabSz="649288">
              <a:lnSpc>
                <a:spcPct val="20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Generally given near end of program</a:t>
            </a:r>
            <a:endParaRPr lang="en-US" sz="2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07" name="Rectangle 59"/>
          <p:cNvSpPr>
            <a:spLocks/>
          </p:cNvSpPr>
          <p:nvPr/>
        </p:nvSpPr>
        <p:spPr bwMode="auto">
          <a:xfrm>
            <a:off x="914399" y="1195388"/>
            <a:ext cx="8734425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127000" tIns="76200" rIns="127000" bIns="76200">
            <a:spAutoFit/>
          </a:bodyPr>
          <a:lstStyle/>
          <a:p>
            <a:pPr algn="l" defTabSz="649288"/>
            <a:r>
              <a:rPr lang="en-US" sz="3200" dirty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Course Assessment</a:t>
            </a:r>
          </a:p>
          <a:p>
            <a:pPr algn="l" defTabSz="649288">
              <a:buClr>
                <a:srgbClr val="FFFFFF"/>
              </a:buClr>
              <a:buSzPct val="100000"/>
              <a:buFont typeface="ArialMT" charset="0"/>
              <a:buChar char="•"/>
            </a:pPr>
            <a:r>
              <a:rPr lang="en-US" sz="32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Aligned with program </a:t>
            </a:r>
            <a:r>
              <a:rPr lang="en-US" sz="32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goals &amp; outcomes</a:t>
            </a:r>
            <a:endParaRPr lang="en-US" sz="3200" dirty="0"/>
          </a:p>
        </p:txBody>
      </p:sp>
      <p:sp>
        <p:nvSpPr>
          <p:cNvPr id="27708" name="Rectangle 60"/>
          <p:cNvSpPr>
            <a:spLocks/>
          </p:cNvSpPr>
          <p:nvPr/>
        </p:nvSpPr>
        <p:spPr bwMode="auto">
          <a:xfrm>
            <a:off x="2869406" y="4510088"/>
            <a:ext cx="8782844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127000" tIns="76200" rIns="127000" bIns="76200">
            <a:spAutoFit/>
          </a:bodyPr>
          <a:lstStyle/>
          <a:p>
            <a:pPr algn="l" defTabSz="649288"/>
            <a:r>
              <a:rPr lang="en-US" sz="3200" dirty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Program Assessment</a:t>
            </a:r>
          </a:p>
          <a:p>
            <a:pPr algn="l" defTabSz="649288">
              <a:buClr>
                <a:srgbClr val="FFFFFF"/>
              </a:buClr>
              <a:buSzPct val="100000"/>
              <a:buFont typeface="ArialMT" charset="0"/>
              <a:buChar char="•"/>
            </a:pPr>
            <a:r>
              <a:rPr lang="en-US" sz="32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Aligned with University mission &amp; goals</a:t>
            </a:r>
            <a:endParaRPr lang="en-US" sz="3200" dirty="0"/>
          </a:p>
        </p:txBody>
      </p:sp>
      <p:sp>
        <p:nvSpPr>
          <p:cNvPr id="27709" name="Rectangle 61"/>
          <p:cNvSpPr>
            <a:spLocks/>
          </p:cNvSpPr>
          <p:nvPr/>
        </p:nvSpPr>
        <p:spPr bwMode="auto">
          <a:xfrm>
            <a:off x="5281611" y="7440613"/>
            <a:ext cx="7435852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127000" tIns="76200" rIns="127000" bIns="76200">
            <a:spAutoFit/>
          </a:bodyPr>
          <a:lstStyle/>
          <a:p>
            <a:pPr algn="l" defTabSz="649288"/>
            <a:r>
              <a:rPr lang="en-US" sz="3200" dirty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University Assessment</a:t>
            </a:r>
            <a:r>
              <a:rPr lang="en-US" sz="32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: </a:t>
            </a:r>
          </a:p>
          <a:p>
            <a:pPr algn="l" defTabSz="649288">
              <a:buClr>
                <a:srgbClr val="FFFFFF"/>
              </a:buClr>
              <a:buSzPct val="100000"/>
              <a:buFont typeface="ArialMT" charset="0"/>
              <a:buChar char="•"/>
            </a:pPr>
            <a:r>
              <a:rPr lang="en-US" sz="32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Achievement </a:t>
            </a:r>
            <a:r>
              <a:rPr lang="en-US" sz="32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of mission and </a:t>
            </a:r>
            <a:r>
              <a:rPr lang="en-US" sz="32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goals</a:t>
            </a:r>
            <a:endParaRPr lang="en-US" sz="3200" dirty="0"/>
          </a:p>
        </p:txBody>
      </p:sp>
      <p:sp>
        <p:nvSpPr>
          <p:cNvPr id="27710" name="AutoShape 62"/>
          <p:cNvSpPr>
            <a:spLocks/>
          </p:cNvSpPr>
          <p:nvPr/>
        </p:nvSpPr>
        <p:spPr bwMode="auto">
          <a:xfrm rot="3037101">
            <a:off x="3606685" y="3101532"/>
            <a:ext cx="1562416" cy="476250"/>
          </a:xfrm>
          <a:prstGeom prst="leftRightArrow">
            <a:avLst/>
          </a:prstGeom>
          <a:solidFill>
            <a:srgbClr val="FFFF00"/>
          </a:solidFill>
          <a:ln w="27092" cap="rnd" cmpd="sng">
            <a:solidFill>
              <a:srgbClr val="385D8A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27711" name="AutoShape 63"/>
          <p:cNvSpPr>
            <a:spLocks/>
          </p:cNvSpPr>
          <p:nvPr/>
        </p:nvSpPr>
        <p:spPr bwMode="auto">
          <a:xfrm rot="2782522">
            <a:off x="6148683" y="6338805"/>
            <a:ext cx="1633230" cy="504825"/>
          </a:xfrm>
          <a:prstGeom prst="leftRightArrow">
            <a:avLst/>
          </a:prstGeom>
          <a:solidFill>
            <a:srgbClr val="FFFF00"/>
          </a:solidFill>
          <a:ln w="27092" cap="rnd" cmpd="sng">
            <a:solidFill>
              <a:srgbClr val="385D8A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83" name="Rectangle 59"/>
          <p:cNvSpPr>
            <a:spLocks noGrp="1" noChangeArrowheads="1"/>
          </p:cNvSpPr>
          <p:nvPr>
            <p:ph type="title"/>
          </p:nvPr>
        </p:nvSpPr>
        <p:spPr>
          <a:xfrm>
            <a:off x="1340024" y="432594"/>
            <a:ext cx="10729913" cy="1314450"/>
          </a:xfrm>
        </p:spPr>
        <p:txBody>
          <a:bodyPr lIns="127000" tIns="76200" rIns="127000" bIns="76200"/>
          <a:lstStyle/>
          <a:p>
            <a:pPr defTabSz="649288"/>
            <a:r>
              <a:rPr lang="en-US" sz="45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Annual Assessment Cycle</a:t>
            </a:r>
            <a:endParaRPr lang="en-US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873197943"/>
              </p:ext>
            </p:extLst>
          </p:nvPr>
        </p:nvGraphicFramePr>
        <p:xfrm>
          <a:off x="1082676" y="1986843"/>
          <a:ext cx="10837862" cy="71682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31" name="Rectangle 59"/>
          <p:cNvSpPr>
            <a:spLocks noGrp="1" noChangeArrowheads="1"/>
          </p:cNvSpPr>
          <p:nvPr>
            <p:ph type="title"/>
          </p:nvPr>
        </p:nvSpPr>
        <p:spPr>
          <a:xfrm>
            <a:off x="1270000" y="533400"/>
            <a:ext cx="10464800" cy="1485900"/>
          </a:xfrm>
        </p:spPr>
        <p:txBody>
          <a:bodyPr lIns="127000" tIns="76200" rIns="127000" bIns="76200"/>
          <a:lstStyle/>
          <a:p>
            <a:pPr defTabSz="649288"/>
            <a:r>
              <a:rPr lang="en-US" sz="45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University Assessments</a:t>
            </a:r>
            <a:endParaRPr lang="en-US" dirty="0"/>
          </a:p>
        </p:txBody>
      </p:sp>
      <p:sp>
        <p:nvSpPr>
          <p:cNvPr id="28732" name="Rectangle 60"/>
          <p:cNvSpPr>
            <a:spLocks noGrp="1" noChangeArrowheads="1"/>
          </p:cNvSpPr>
          <p:nvPr>
            <p:ph sz="half" idx="1"/>
          </p:nvPr>
        </p:nvSpPr>
        <p:spPr>
          <a:xfrm>
            <a:off x="863600" y="2209800"/>
            <a:ext cx="5638800" cy="6781800"/>
          </a:xfrm>
        </p:spPr>
        <p:txBody>
          <a:bodyPr lIns="127000" tIns="76200" rIns="127000" bIns="76200">
            <a:normAutofit/>
          </a:bodyPr>
          <a:lstStyle/>
          <a:p>
            <a:pPr marL="0" indent="0" defTabSz="649288">
              <a:spcBef>
                <a:spcPts val="600"/>
              </a:spcBef>
              <a:spcAft>
                <a:spcPts val="600"/>
              </a:spcAft>
              <a:buClr>
                <a:srgbClr val="EEECE1"/>
              </a:buClr>
              <a:buNone/>
            </a:pPr>
            <a:r>
              <a:rPr lang="en-US" sz="32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Student Learning </a:t>
            </a:r>
          </a:p>
          <a:p>
            <a:pPr lvl="1" defTabSz="649288">
              <a:spcBef>
                <a:spcPts val="600"/>
              </a:spcBef>
              <a:spcAft>
                <a:spcPts val="600"/>
              </a:spcAft>
              <a:buClr>
                <a:srgbClr val="EEECE1"/>
              </a:buClr>
            </a:pPr>
            <a:r>
              <a:rPr lang="en-US" sz="28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Course </a:t>
            </a:r>
          </a:p>
          <a:p>
            <a:pPr lvl="1" defTabSz="649288">
              <a:spcBef>
                <a:spcPts val="600"/>
              </a:spcBef>
              <a:spcAft>
                <a:spcPts val="600"/>
              </a:spcAft>
              <a:buClr>
                <a:srgbClr val="EEECE1"/>
              </a:buClr>
            </a:pPr>
            <a:r>
              <a:rPr lang="en-US" sz="28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Program</a:t>
            </a:r>
          </a:p>
          <a:p>
            <a:pPr lvl="1" defTabSz="649288">
              <a:spcBef>
                <a:spcPts val="600"/>
              </a:spcBef>
              <a:spcAft>
                <a:spcPts val="600"/>
              </a:spcAft>
              <a:buClr>
                <a:srgbClr val="EEECE1"/>
              </a:buClr>
            </a:pPr>
            <a:r>
              <a:rPr lang="en-US" sz="28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Institution</a:t>
            </a:r>
          </a:p>
          <a:p>
            <a:pPr marL="0" indent="0" defTabSz="649288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EEECE1"/>
              </a:buClr>
              <a:buNone/>
            </a:pPr>
            <a:endParaRPr lang="en-US" sz="3200" dirty="0" smtClean="0"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marL="0" indent="0" defTabSz="649288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EEECE1"/>
              </a:buClr>
              <a:buNone/>
            </a:pPr>
            <a:endParaRPr lang="en-US" sz="3200" dirty="0" smtClean="0"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marL="0" indent="0" defTabSz="649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EEECE1"/>
              </a:buClr>
              <a:buNone/>
            </a:pPr>
            <a:r>
              <a:rPr lang="en-US" sz="32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Annual </a:t>
            </a:r>
            <a:r>
              <a:rPr lang="en-US" sz="32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Faculty </a:t>
            </a:r>
            <a:r>
              <a:rPr lang="en-US" sz="32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Review</a:t>
            </a:r>
          </a:p>
          <a:p>
            <a:pPr lvl="1" defTabSz="649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EEECE1"/>
              </a:buClr>
            </a:pPr>
            <a:r>
              <a:rPr lang="en-US" sz="28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Student ratings</a:t>
            </a:r>
          </a:p>
          <a:p>
            <a:pPr lvl="1" defTabSz="649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EEECE1"/>
              </a:buClr>
            </a:pPr>
            <a:r>
              <a:rPr lang="en-US" sz="28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Self-assessment</a:t>
            </a:r>
          </a:p>
          <a:p>
            <a:pPr lvl="1" defTabSz="649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EEECE1"/>
              </a:buClr>
            </a:pPr>
            <a:r>
              <a:rPr lang="en-US" sz="28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Supervisor </a:t>
            </a: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review</a:t>
            </a:r>
          </a:p>
          <a:p>
            <a:pPr marL="0" indent="0" defTabSz="649288">
              <a:spcBef>
                <a:spcPts val="600"/>
              </a:spcBef>
              <a:spcAft>
                <a:spcPts val="600"/>
              </a:spcAft>
              <a:buClr>
                <a:srgbClr val="EEECE1"/>
              </a:buClr>
              <a:buNone/>
            </a:pPr>
            <a:endParaRPr lang="en-US" sz="3369" dirty="0" smtClean="0"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6273800" y="2209800"/>
            <a:ext cx="6416471" cy="6439535"/>
          </a:xfrm>
        </p:spPr>
        <p:txBody>
          <a:bodyPr>
            <a:normAutofit/>
          </a:bodyPr>
          <a:lstStyle/>
          <a:p>
            <a:pPr marL="0" indent="0" defTabSz="649288">
              <a:spcBef>
                <a:spcPts val="1200"/>
              </a:spcBef>
              <a:spcAft>
                <a:spcPts val="600"/>
              </a:spcAft>
              <a:buClr>
                <a:srgbClr val="EEECE1"/>
              </a:buClr>
              <a:buNone/>
            </a:pPr>
            <a:r>
              <a:rPr lang="en-US" sz="32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Program </a:t>
            </a:r>
            <a:r>
              <a:rPr lang="en-US" sz="32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Review</a:t>
            </a:r>
          </a:p>
          <a:p>
            <a:pPr lvl="1" defTabSz="649288">
              <a:spcBef>
                <a:spcPts val="1200"/>
              </a:spcBef>
              <a:spcAft>
                <a:spcPts val="600"/>
              </a:spcAft>
              <a:buClr>
                <a:srgbClr val="EEECE1"/>
              </a:buClr>
            </a:pP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Mission, impact, demand</a:t>
            </a:r>
          </a:p>
          <a:p>
            <a:pPr lvl="1" defTabSz="649288">
              <a:spcBef>
                <a:spcPts val="1200"/>
              </a:spcBef>
              <a:spcAft>
                <a:spcPts val="600"/>
              </a:spcAft>
              <a:buClr>
                <a:srgbClr val="EEECE1"/>
              </a:buClr>
            </a:pP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Program quality</a:t>
            </a:r>
          </a:p>
          <a:p>
            <a:pPr lvl="1" defTabSz="649288">
              <a:spcBef>
                <a:spcPts val="1200"/>
              </a:spcBef>
              <a:spcAft>
                <a:spcPts val="600"/>
              </a:spcAft>
              <a:buClr>
                <a:srgbClr val="EEECE1"/>
              </a:buClr>
            </a:pP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Financial analysis</a:t>
            </a:r>
          </a:p>
          <a:p>
            <a:pPr lvl="1" defTabSz="649288">
              <a:spcBef>
                <a:spcPts val="1200"/>
              </a:spcBef>
              <a:spcAft>
                <a:spcPts val="600"/>
              </a:spcAft>
              <a:buClr>
                <a:srgbClr val="EEECE1"/>
              </a:buClr>
            </a:pP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Strategic </a:t>
            </a:r>
            <a:r>
              <a:rPr lang="en-US" sz="28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analysis</a:t>
            </a:r>
          </a:p>
          <a:p>
            <a:pPr lvl="1" defTabSz="649288">
              <a:spcBef>
                <a:spcPts val="1200"/>
              </a:spcBef>
              <a:spcAft>
                <a:spcPts val="600"/>
              </a:spcAft>
              <a:buClr>
                <a:srgbClr val="EEECE1"/>
              </a:buClr>
            </a:pPr>
            <a:endParaRPr lang="en-US" sz="3200" dirty="0" smtClean="0"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2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Strategic Plan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28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Key performance indicators</a:t>
            </a:r>
            <a:endParaRPr lang="en-US" sz="2800" dirty="0"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55" name="Rectangle 59"/>
          <p:cNvSpPr>
            <a:spLocks noGrp="1" noChangeArrowheads="1"/>
          </p:cNvSpPr>
          <p:nvPr>
            <p:ph type="title"/>
          </p:nvPr>
        </p:nvSpPr>
        <p:spPr>
          <a:xfrm>
            <a:off x="1405731" y="571500"/>
            <a:ext cx="10133013" cy="1314450"/>
          </a:xfrm>
        </p:spPr>
        <p:txBody>
          <a:bodyPr lIns="127000" tIns="76200" rIns="127000" bIns="76200"/>
          <a:lstStyle/>
          <a:p>
            <a:pPr defTabSz="649288"/>
            <a:r>
              <a:rPr lang="en-US" sz="45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Resources</a:t>
            </a:r>
            <a:endParaRPr lang="en-US" dirty="0"/>
          </a:p>
        </p:txBody>
      </p:sp>
      <p:sp>
        <p:nvSpPr>
          <p:cNvPr id="29756" name="Rectangle 60"/>
          <p:cNvSpPr>
            <a:spLocks noGrp="1" noChangeArrowheads="1"/>
          </p:cNvSpPr>
          <p:nvPr>
            <p:ph idx="1"/>
          </p:nvPr>
        </p:nvSpPr>
        <p:spPr>
          <a:xfrm>
            <a:off x="1405730" y="1941513"/>
            <a:ext cx="11052175" cy="6754812"/>
          </a:xfrm>
        </p:spPr>
        <p:txBody>
          <a:bodyPr lIns="127000" tIns="76200" rIns="127000" bIns="76200"/>
          <a:lstStyle/>
          <a:p>
            <a:pPr defTabSz="649288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EEECE1"/>
              </a:buClr>
            </a:pPr>
            <a:r>
              <a:rPr lang="en-US" sz="28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Office </a:t>
            </a: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of Institutional </a:t>
            </a:r>
            <a:r>
              <a:rPr lang="en-US" sz="28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Effectiveness </a:t>
            </a:r>
          </a:p>
          <a:p>
            <a:pPr lvl="1" defTabSz="649288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EEECE1"/>
              </a:buClr>
            </a:pPr>
            <a:r>
              <a:rPr lang="en-US" sz="24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www.andrews.edu/effectiveness </a:t>
            </a:r>
          </a:p>
          <a:p>
            <a:pPr lvl="1" defTabSz="649288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EEECE1"/>
              </a:buClr>
            </a:pPr>
            <a:r>
              <a:rPr lang="en-US" sz="24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assessment@andrews.edu</a:t>
            </a:r>
          </a:p>
          <a:p>
            <a:pPr lvl="1" defTabSz="649288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EEECE1"/>
              </a:buClr>
            </a:pPr>
            <a:r>
              <a:rPr lang="en-US" sz="24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Phone</a:t>
            </a:r>
            <a:r>
              <a:rPr lang="en-US" sz="24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: ext. 3308</a:t>
            </a:r>
          </a:p>
          <a:p>
            <a:pPr defTabSz="649288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EEECE1"/>
              </a:buClr>
            </a:pPr>
            <a:r>
              <a:rPr lang="en-US" sz="28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Center </a:t>
            </a: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for Teaching and Learning Excellence, </a:t>
            </a:r>
            <a:r>
              <a:rPr lang="en-US" sz="28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JWL</a:t>
            </a:r>
            <a:endParaRPr lang="en-US" sz="2800" dirty="0"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marL="800100" lvl="1" indent="-342900" defTabSz="649288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EEECE1"/>
              </a:buClr>
            </a:pPr>
            <a:r>
              <a:rPr lang="en-US" sz="22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Assessing Student Learning: A common sense guide. </a:t>
            </a:r>
            <a:r>
              <a:rPr lang="en-US" sz="2200" dirty="0" err="1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Suskie</a:t>
            </a:r>
            <a:endParaRPr lang="en-US" sz="2200" dirty="0"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marL="800100" lvl="1" indent="-342900" defTabSz="649288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EEECE1"/>
              </a:buClr>
            </a:pPr>
            <a:r>
              <a:rPr lang="en-US" sz="22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Classroom Assessment Techniques: A handbook for college teachers. Angelo &amp; </a:t>
            </a:r>
            <a:r>
              <a:rPr lang="en-US" sz="22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Cross</a:t>
            </a:r>
          </a:p>
          <a:p>
            <a:pPr marL="533400" indent="-457200" defTabSz="649288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EEECE1"/>
              </a:buClr>
            </a:pPr>
            <a:r>
              <a:rPr lang="en-US" sz="28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Faculty Institute</a:t>
            </a:r>
            <a:r>
              <a:rPr lang="en-US" sz="28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!</a:t>
            </a:r>
            <a:endParaRPr lang="en-US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9" name="Rectangle 59"/>
          <p:cNvSpPr>
            <a:spLocks noGrp="1" noChangeArrowheads="1"/>
          </p:cNvSpPr>
          <p:nvPr>
            <p:ph type="title"/>
          </p:nvPr>
        </p:nvSpPr>
        <p:spPr>
          <a:xfrm>
            <a:off x="1239565" y="979488"/>
            <a:ext cx="10133013" cy="1314450"/>
          </a:xfrm>
        </p:spPr>
        <p:txBody>
          <a:bodyPr lIns="127000" tIns="76200" rIns="127000" bIns="76200"/>
          <a:lstStyle/>
          <a:p>
            <a:pPr algn="l" defTabSz="649288"/>
            <a:r>
              <a:rPr lang="en-US" sz="45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What is assessment?</a:t>
            </a:r>
            <a:endParaRPr lang="en-US" dirty="0"/>
          </a:p>
        </p:txBody>
      </p:sp>
      <p:sp>
        <p:nvSpPr>
          <p:cNvPr id="5180" name="Rectangle 60"/>
          <p:cNvSpPr>
            <a:spLocks noGrp="1" noChangeArrowheads="1"/>
          </p:cNvSpPr>
          <p:nvPr>
            <p:ph idx="1"/>
          </p:nvPr>
        </p:nvSpPr>
        <p:spPr>
          <a:xfrm>
            <a:off x="1239565" y="2895600"/>
            <a:ext cx="11071225" cy="5764213"/>
          </a:xfrm>
        </p:spPr>
        <p:txBody>
          <a:bodyPr lIns="127000" tIns="76200" rIns="127000" bIns="76200"/>
          <a:lstStyle/>
          <a:p>
            <a:pPr marL="598488" indent="-598488" defTabSz="649288">
              <a:lnSpc>
                <a:spcPct val="200000"/>
              </a:lnSpc>
              <a:spcBef>
                <a:spcPts val="600"/>
              </a:spcBef>
              <a:buClr>
                <a:srgbClr val="EEECE1"/>
              </a:buClr>
              <a:buFontTx/>
              <a:buAutoNum type="arabicPeriod"/>
            </a:pP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Establish clear measurable, expected </a:t>
            </a:r>
            <a:r>
              <a:rPr lang="en-US" sz="28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outcomes</a:t>
            </a:r>
          </a:p>
          <a:p>
            <a:pPr marL="598488" indent="-598488" defTabSz="649288">
              <a:lnSpc>
                <a:spcPct val="200000"/>
              </a:lnSpc>
              <a:spcBef>
                <a:spcPts val="600"/>
              </a:spcBef>
              <a:buClr>
                <a:srgbClr val="EEECE1"/>
              </a:buClr>
              <a:buFontTx/>
              <a:buAutoNum type="arabicPeriod"/>
            </a:pPr>
            <a:r>
              <a:rPr lang="en-US" sz="28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Ensure students have sufficient opportunity to achieve</a:t>
            </a:r>
          </a:p>
          <a:p>
            <a:pPr marL="598488" indent="-598488" defTabSz="649288">
              <a:lnSpc>
                <a:spcPct val="200000"/>
              </a:lnSpc>
              <a:spcBef>
                <a:spcPts val="600"/>
              </a:spcBef>
              <a:buClr>
                <a:srgbClr val="EEECE1"/>
              </a:buClr>
              <a:buFontTx/>
              <a:buAutoNum type="arabicPeriod"/>
            </a:pPr>
            <a:r>
              <a:rPr lang="en-US" sz="28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Systematically </a:t>
            </a: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gather, analyze &amp; interpret </a:t>
            </a:r>
            <a:r>
              <a:rPr lang="en-US" sz="28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evidence</a:t>
            </a:r>
            <a:endParaRPr lang="en-US" sz="2800" dirty="0"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marL="598488" indent="-598488" defTabSz="649288">
              <a:lnSpc>
                <a:spcPct val="200000"/>
              </a:lnSpc>
              <a:spcBef>
                <a:spcPts val="600"/>
              </a:spcBef>
              <a:buClr>
                <a:srgbClr val="EEECE1"/>
              </a:buClr>
              <a:buFontTx/>
              <a:buAutoNum type="arabicPeriod"/>
            </a:pP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Use resulting information to understand and </a:t>
            </a:r>
            <a:r>
              <a:rPr lang="en-US" sz="2800" b="1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improve student learning</a:t>
            </a:r>
            <a:endParaRPr lang="en-US" sz="2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3" name="Rectangle 59"/>
          <p:cNvSpPr>
            <a:spLocks noGrp="1" noChangeArrowheads="1"/>
          </p:cNvSpPr>
          <p:nvPr>
            <p:ph type="title"/>
          </p:nvPr>
        </p:nvSpPr>
        <p:spPr>
          <a:xfrm>
            <a:off x="1082675" y="960438"/>
            <a:ext cx="10945813" cy="1314450"/>
          </a:xfrm>
        </p:spPr>
        <p:txBody>
          <a:bodyPr lIns="127000" tIns="76200" rIns="127000" bIns="76200"/>
          <a:lstStyle/>
          <a:p>
            <a:pPr algn="l" defTabSz="649288"/>
            <a:r>
              <a:rPr lang="en-US" sz="450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Establishing Outcomes</a:t>
            </a:r>
            <a:endParaRPr lang="en-US"/>
          </a:p>
        </p:txBody>
      </p:sp>
      <p:sp>
        <p:nvSpPr>
          <p:cNvPr id="6204" name="Rectangle 60"/>
          <p:cNvSpPr>
            <a:spLocks noGrp="1" noChangeArrowheads="1"/>
          </p:cNvSpPr>
          <p:nvPr>
            <p:ph idx="1"/>
          </p:nvPr>
        </p:nvSpPr>
        <p:spPr>
          <a:xfrm>
            <a:off x="1617663" y="2320925"/>
            <a:ext cx="10133012" cy="5016500"/>
          </a:xfrm>
        </p:spPr>
        <p:txBody>
          <a:bodyPr lIns="127000" tIns="76200" rIns="127000" bIns="76200"/>
          <a:lstStyle/>
          <a:p>
            <a:pPr marL="185738" indent="-185738" defTabSz="649288">
              <a:lnSpc>
                <a:spcPct val="150000"/>
              </a:lnSpc>
              <a:spcBef>
                <a:spcPts val="600"/>
              </a:spcBef>
              <a:buSzTx/>
              <a:buFontTx/>
              <a:buNone/>
            </a:pPr>
            <a:r>
              <a:rPr lang="en-US" sz="32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What kind of learning?</a:t>
            </a:r>
          </a:p>
          <a:p>
            <a:pPr marL="185738" indent="-185738" defTabSz="649288">
              <a:lnSpc>
                <a:spcPct val="150000"/>
              </a:lnSpc>
              <a:spcBef>
                <a:spcPts val="600"/>
              </a:spcBef>
              <a:buSzTx/>
              <a:buFontTx/>
              <a:buNone/>
            </a:pPr>
            <a:endParaRPr lang="en-US" sz="3200" dirty="0"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defTabSz="649288">
              <a:lnSpc>
                <a:spcPct val="15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32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Psychomotor</a:t>
            </a:r>
          </a:p>
          <a:p>
            <a:pPr defTabSz="649288">
              <a:lnSpc>
                <a:spcPct val="15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32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Affective</a:t>
            </a:r>
          </a:p>
          <a:p>
            <a:pPr defTabSz="649288">
              <a:lnSpc>
                <a:spcPct val="15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32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Cognitive</a:t>
            </a:r>
            <a:endParaRPr lang="en-US" sz="3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7" name="Rectangle 59"/>
          <p:cNvSpPr>
            <a:spLocks noGrp="1" noChangeArrowheads="1"/>
          </p:cNvSpPr>
          <p:nvPr>
            <p:ph type="title"/>
          </p:nvPr>
        </p:nvSpPr>
        <p:spPr>
          <a:xfrm>
            <a:off x="1435100" y="960438"/>
            <a:ext cx="10133013" cy="1973262"/>
          </a:xfrm>
        </p:spPr>
        <p:txBody>
          <a:bodyPr lIns="127000" tIns="76200" rIns="127000" bIns="76200"/>
          <a:lstStyle/>
          <a:p>
            <a:pPr algn="l" defTabSz="649288"/>
            <a:r>
              <a:rPr lang="en-US" sz="450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What Level of Learning? </a:t>
            </a:r>
            <a:br>
              <a:rPr lang="en-US" sz="450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</a:br>
            <a:r>
              <a:rPr lang="en-US" sz="450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     Psychomotor Domain</a:t>
            </a:r>
            <a:endParaRPr lang="en-US"/>
          </a:p>
        </p:txBody>
      </p:sp>
      <p:sp>
        <p:nvSpPr>
          <p:cNvPr id="7228" name="Rectangle 60"/>
          <p:cNvSpPr>
            <a:spLocks noGrp="1" noChangeArrowheads="1"/>
          </p:cNvSpPr>
          <p:nvPr>
            <p:ph idx="1"/>
          </p:nvPr>
        </p:nvSpPr>
        <p:spPr>
          <a:xfrm>
            <a:off x="2097881" y="3810000"/>
            <a:ext cx="9470232" cy="4697413"/>
          </a:xfrm>
        </p:spPr>
        <p:txBody>
          <a:bodyPr lIns="127000" tIns="76200" rIns="127000" bIns="76200"/>
          <a:lstStyle/>
          <a:p>
            <a:pPr defTabSz="649288">
              <a:lnSpc>
                <a:spcPct val="15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32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Imitation</a:t>
            </a:r>
          </a:p>
          <a:p>
            <a:pPr defTabSz="649288">
              <a:lnSpc>
                <a:spcPct val="15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32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Practice</a:t>
            </a:r>
          </a:p>
          <a:p>
            <a:pPr defTabSz="649288">
              <a:lnSpc>
                <a:spcPct val="15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32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Habit </a:t>
            </a:r>
            <a:endParaRPr lang="en-US" sz="3200" dirty="0"/>
          </a:p>
        </p:txBody>
      </p:sp>
      <p:pic>
        <p:nvPicPr>
          <p:cNvPr id="7229" name="Picture 61" descr="MC900295392[1]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3025" y="4211638"/>
            <a:ext cx="3479800" cy="2271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1" name="Rectangle 59"/>
          <p:cNvSpPr>
            <a:spLocks noGrp="1" noChangeArrowheads="1"/>
          </p:cNvSpPr>
          <p:nvPr>
            <p:ph type="title"/>
          </p:nvPr>
        </p:nvSpPr>
        <p:spPr>
          <a:xfrm>
            <a:off x="1435100" y="960438"/>
            <a:ext cx="10133013" cy="1752600"/>
          </a:xfrm>
        </p:spPr>
        <p:txBody>
          <a:bodyPr lIns="127000" tIns="76200" rIns="127000" bIns="76200"/>
          <a:lstStyle/>
          <a:p>
            <a:pPr algn="l" defTabSz="649288"/>
            <a:r>
              <a:rPr lang="en-US" sz="450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Levels of Learning: </a:t>
            </a:r>
            <a:br>
              <a:rPr lang="en-US" sz="450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</a:br>
            <a:r>
              <a:rPr lang="en-US" sz="450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     Affective Domain</a:t>
            </a:r>
            <a:endParaRPr lang="en-US"/>
          </a:p>
        </p:txBody>
      </p:sp>
      <p:sp>
        <p:nvSpPr>
          <p:cNvPr id="8252" name="Rectangle 60"/>
          <p:cNvSpPr>
            <a:spLocks noGrp="1" noChangeArrowheads="1"/>
          </p:cNvSpPr>
          <p:nvPr>
            <p:ph idx="1"/>
          </p:nvPr>
        </p:nvSpPr>
        <p:spPr>
          <a:xfrm>
            <a:off x="1823244" y="2997200"/>
            <a:ext cx="10178256" cy="5256213"/>
          </a:xfrm>
        </p:spPr>
        <p:txBody>
          <a:bodyPr lIns="127000" tIns="76200" rIns="127000" bIns="76200"/>
          <a:lstStyle/>
          <a:p>
            <a:pPr marL="0" indent="0" defTabSz="649288">
              <a:lnSpc>
                <a:spcPct val="150000"/>
              </a:lnSpc>
              <a:spcBef>
                <a:spcPts val="600"/>
              </a:spcBef>
              <a:buSzTx/>
              <a:buFontTx/>
              <a:buNone/>
            </a:pPr>
            <a:r>
              <a:rPr lang="en-US" sz="3200" dirty="0" err="1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Krathwohl’s</a:t>
            </a:r>
            <a:r>
              <a:rPr lang="en-US" sz="32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 taxonomy</a:t>
            </a:r>
          </a:p>
          <a:p>
            <a:pPr defTabSz="649288">
              <a:lnSpc>
                <a:spcPct val="15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32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Receiving</a:t>
            </a:r>
          </a:p>
          <a:p>
            <a:pPr defTabSz="649288">
              <a:lnSpc>
                <a:spcPct val="15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32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Responding </a:t>
            </a:r>
          </a:p>
          <a:p>
            <a:pPr defTabSz="649288">
              <a:lnSpc>
                <a:spcPct val="15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32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Valuing </a:t>
            </a:r>
          </a:p>
          <a:p>
            <a:pPr defTabSz="649288">
              <a:lnSpc>
                <a:spcPct val="15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32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Organization </a:t>
            </a:r>
          </a:p>
          <a:p>
            <a:pPr defTabSz="649288">
              <a:lnSpc>
                <a:spcPct val="15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32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Characterization (internalization)</a:t>
            </a:r>
            <a:endParaRPr lang="en-US" sz="3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9" name="Rectangle 59"/>
          <p:cNvSpPr>
            <a:spLocks noGrp="1" noChangeArrowheads="1"/>
          </p:cNvSpPr>
          <p:nvPr>
            <p:ph type="title"/>
          </p:nvPr>
        </p:nvSpPr>
        <p:spPr>
          <a:xfrm>
            <a:off x="1435100" y="698500"/>
            <a:ext cx="10133013" cy="1901825"/>
          </a:xfrm>
        </p:spPr>
        <p:txBody>
          <a:bodyPr lIns="127000" tIns="76200" rIns="127000" bIns="76200"/>
          <a:lstStyle/>
          <a:p>
            <a:pPr algn="l" defTabSz="649288"/>
            <a:r>
              <a:rPr lang="en-US" sz="450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Levels of Learning: </a:t>
            </a:r>
            <a:br>
              <a:rPr lang="en-US" sz="450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</a:br>
            <a:r>
              <a:rPr lang="en-US" sz="450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   Cognitive Domain</a:t>
            </a:r>
            <a:endParaRPr lang="en-US"/>
          </a:p>
        </p:txBody>
      </p:sp>
      <p:sp>
        <p:nvSpPr>
          <p:cNvPr id="10300" name="Rectangle 60"/>
          <p:cNvSpPr>
            <a:spLocks noGrp="1" noChangeArrowheads="1"/>
          </p:cNvSpPr>
          <p:nvPr>
            <p:ph idx="1"/>
          </p:nvPr>
        </p:nvSpPr>
        <p:spPr>
          <a:xfrm>
            <a:off x="1435100" y="2917825"/>
            <a:ext cx="10133013" cy="5821363"/>
          </a:xfrm>
        </p:spPr>
        <p:txBody>
          <a:bodyPr lIns="127000" tIns="76200" rIns="127000" bIns="76200"/>
          <a:lstStyle/>
          <a:p>
            <a:pPr marL="0" indent="0" defTabSz="649288">
              <a:lnSpc>
                <a:spcPct val="150000"/>
              </a:lnSpc>
              <a:spcBef>
                <a:spcPts val="600"/>
              </a:spcBef>
              <a:buClr>
                <a:srgbClr val="EEECE1"/>
              </a:buClr>
              <a:buNone/>
            </a:pPr>
            <a:r>
              <a:rPr lang="en-US" sz="32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Bloom’s Taxonomy (revised)</a:t>
            </a:r>
          </a:p>
          <a:p>
            <a:pPr marL="914400" lvl="1" indent="-457200" defTabSz="649288">
              <a:lnSpc>
                <a:spcPct val="15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Remembering </a:t>
            </a:r>
          </a:p>
          <a:p>
            <a:pPr marL="914400" lvl="1" indent="-457200" defTabSz="649288">
              <a:lnSpc>
                <a:spcPct val="15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Understanding </a:t>
            </a:r>
          </a:p>
          <a:p>
            <a:pPr marL="914400" lvl="1" indent="-457200" defTabSz="649288">
              <a:lnSpc>
                <a:spcPct val="15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Applying </a:t>
            </a:r>
          </a:p>
          <a:p>
            <a:pPr marL="914400" lvl="1" indent="-457200" defTabSz="649288">
              <a:lnSpc>
                <a:spcPct val="15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Analyzing </a:t>
            </a:r>
          </a:p>
          <a:p>
            <a:pPr marL="914400" lvl="1" indent="-457200" defTabSz="649288">
              <a:lnSpc>
                <a:spcPct val="15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Evaluating </a:t>
            </a:r>
          </a:p>
          <a:p>
            <a:pPr marL="914400" lvl="1" indent="-457200" defTabSz="649288">
              <a:lnSpc>
                <a:spcPct val="150000"/>
              </a:lnSpc>
              <a:spcBef>
                <a:spcPts val="600"/>
              </a:spcBef>
              <a:buClr>
                <a:srgbClr val="EEECE1"/>
              </a:buClr>
            </a:pPr>
            <a:r>
              <a:rPr lang="en-US" sz="28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Creating 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3" name="Rectangle 59"/>
          <p:cNvSpPr>
            <a:spLocks noGrp="1" noChangeArrowheads="1"/>
          </p:cNvSpPr>
          <p:nvPr>
            <p:ph type="title"/>
          </p:nvPr>
        </p:nvSpPr>
        <p:spPr>
          <a:xfrm>
            <a:off x="1435100" y="698500"/>
            <a:ext cx="10501313" cy="5676900"/>
          </a:xfrm>
        </p:spPr>
        <p:txBody>
          <a:bodyPr lIns="127000" tIns="76200" rIns="127000" bIns="76200"/>
          <a:lstStyle/>
          <a:p>
            <a:pPr algn="l" defTabSz="649288"/>
            <a:r>
              <a:rPr lang="en-US" sz="450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Types of Assessment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47" name="Rectangle 59"/>
          <p:cNvSpPr>
            <a:spLocks noGrp="1" noChangeArrowheads="1"/>
          </p:cNvSpPr>
          <p:nvPr>
            <p:ph type="title"/>
          </p:nvPr>
        </p:nvSpPr>
        <p:spPr>
          <a:xfrm>
            <a:off x="1435100" y="960438"/>
            <a:ext cx="10133013" cy="1314450"/>
          </a:xfrm>
        </p:spPr>
        <p:txBody>
          <a:bodyPr lIns="127000" tIns="76200" rIns="127000" bIns="76200"/>
          <a:lstStyle/>
          <a:p>
            <a:pPr algn="l" defTabSz="649288"/>
            <a:r>
              <a:rPr lang="en-US" sz="450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Formative versus Summative</a:t>
            </a:r>
            <a:endParaRPr lang="en-US"/>
          </a:p>
        </p:txBody>
      </p:sp>
      <p:sp>
        <p:nvSpPr>
          <p:cNvPr id="12348" name="Rectangle 60"/>
          <p:cNvSpPr>
            <a:spLocks noGrp="1" noChangeArrowheads="1"/>
          </p:cNvSpPr>
          <p:nvPr>
            <p:ph idx="1"/>
          </p:nvPr>
        </p:nvSpPr>
        <p:spPr>
          <a:xfrm>
            <a:off x="1435100" y="2568575"/>
            <a:ext cx="10133013" cy="5661025"/>
          </a:xfrm>
        </p:spPr>
        <p:txBody>
          <a:bodyPr lIns="127000" tIns="76200" rIns="127000" bIns="76200"/>
          <a:lstStyle/>
          <a:p>
            <a:pPr marL="0" indent="0" defTabSz="649288">
              <a:lnSpc>
                <a:spcPct val="150000"/>
              </a:lnSpc>
              <a:spcBef>
                <a:spcPts val="600"/>
              </a:spcBef>
              <a:buSzTx/>
              <a:buFontTx/>
              <a:buNone/>
            </a:pPr>
            <a:r>
              <a:rPr lang="en-US" sz="32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Formative assessment </a:t>
            </a:r>
            <a:r>
              <a:rPr lang="en-US" sz="32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checks progress and identifies </a:t>
            </a:r>
            <a:r>
              <a:rPr lang="en-US" sz="32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areas that need </a:t>
            </a:r>
            <a:r>
              <a:rPr lang="en-US" sz="32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strengthening.</a:t>
            </a:r>
            <a:endParaRPr lang="en-US" sz="3200" dirty="0"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marL="0" indent="0" defTabSz="649288">
              <a:lnSpc>
                <a:spcPct val="150000"/>
              </a:lnSpc>
              <a:spcBef>
                <a:spcPts val="600"/>
              </a:spcBef>
              <a:buSzTx/>
              <a:buFontTx/>
              <a:buNone/>
            </a:pPr>
            <a:endParaRPr lang="en-US" sz="3200" dirty="0"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  <a:sym typeface="Verdana" pitchFamily="34" charset="0"/>
            </a:endParaRPr>
          </a:p>
          <a:p>
            <a:pPr marL="0" indent="0" defTabSz="649288">
              <a:lnSpc>
                <a:spcPct val="150000"/>
              </a:lnSpc>
              <a:spcBef>
                <a:spcPts val="600"/>
              </a:spcBef>
              <a:buSzTx/>
              <a:buFontTx/>
              <a:buNone/>
            </a:pPr>
            <a:r>
              <a:rPr lang="en-US" sz="32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Summative </a:t>
            </a:r>
            <a:r>
              <a:rPr lang="en-US" sz="32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Verdana" pitchFamily="34" charset="0"/>
              </a:rPr>
              <a:t>assessment sums up learning.</a:t>
            </a:r>
            <a:endParaRPr lang="en-US" sz="3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867</TotalTime>
  <Words>879</Words>
  <Application>Microsoft Office PowerPoint</Application>
  <PresentationFormat>Custom</PresentationFormat>
  <Paragraphs>187</Paragraphs>
  <Slides>27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</vt:lpstr>
      <vt:lpstr>ArialMT</vt:lpstr>
      <vt:lpstr>Calibri</vt:lpstr>
      <vt:lpstr>Calibri Light</vt:lpstr>
      <vt:lpstr>Chalkboard SE</vt:lpstr>
      <vt:lpstr>Helvetica Light</vt:lpstr>
      <vt:lpstr>Verdana</vt:lpstr>
      <vt:lpstr>Office Theme</vt:lpstr>
      <vt:lpstr>Assessing Student Learning</vt:lpstr>
      <vt:lpstr>Important Questions for Teachers</vt:lpstr>
      <vt:lpstr>What is assessment?</vt:lpstr>
      <vt:lpstr>Establishing Outcomes</vt:lpstr>
      <vt:lpstr>What Level of Learning?       Psychomotor Domain</vt:lpstr>
      <vt:lpstr>Levels of Learning:       Affective Domain</vt:lpstr>
      <vt:lpstr>Levels of Learning:     Cognitive Domain</vt:lpstr>
      <vt:lpstr>Types of Assessment</vt:lpstr>
      <vt:lpstr>Formative versus Summative</vt:lpstr>
      <vt:lpstr>Direct Evidence of Learning</vt:lpstr>
      <vt:lpstr>Indirect Evidence of Learning</vt:lpstr>
      <vt:lpstr>Quantitative vs. Qualitative</vt:lpstr>
      <vt:lpstr>Objective vs. Subjective</vt:lpstr>
      <vt:lpstr>Useful Assessments</vt:lpstr>
      <vt:lpstr>Match Assessment to Learning Level   </vt:lpstr>
      <vt:lpstr>Developing Assessments</vt:lpstr>
      <vt:lpstr>Example</vt:lpstr>
      <vt:lpstr>Your Turn</vt:lpstr>
      <vt:lpstr>Evaluation in Courses</vt:lpstr>
      <vt:lpstr>Course Level Assessment</vt:lpstr>
      <vt:lpstr>Program Level Assessment</vt:lpstr>
      <vt:lpstr>Program Level Assessment</vt:lpstr>
      <vt:lpstr>Combining classroom and program assessment</vt:lpstr>
      <vt:lpstr>PowerPoint Presentation</vt:lpstr>
      <vt:lpstr>Annual Assessment Cycle</vt:lpstr>
      <vt:lpstr>University Assessments</vt:lpstr>
      <vt:lpstr>Resources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Assessing Student Learning</dc:title>
  <dc:creator>Lynn  Merklin</dc:creator>
  <cp:lastModifiedBy>Lynn  Merklin</cp:lastModifiedBy>
  <cp:revision>55</cp:revision>
  <dcterms:modified xsi:type="dcterms:W3CDTF">2014-07-14T16:11:36Z</dcterms:modified>
</cp:coreProperties>
</file>