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9" r:id="rId4"/>
    <p:sldId id="258" r:id="rId5"/>
    <p:sldId id="261" r:id="rId6"/>
    <p:sldId id="262" r:id="rId7"/>
    <p:sldId id="263" r:id="rId8"/>
    <p:sldId id="291" r:id="rId9"/>
    <p:sldId id="264" r:id="rId10"/>
    <p:sldId id="281" r:id="rId11"/>
    <p:sldId id="293" r:id="rId12"/>
    <p:sldId id="265" r:id="rId13"/>
    <p:sldId id="290" r:id="rId14"/>
    <p:sldId id="267" r:id="rId15"/>
    <p:sldId id="268" r:id="rId16"/>
    <p:sldId id="269" r:id="rId17"/>
    <p:sldId id="279" r:id="rId18"/>
    <p:sldId id="270" r:id="rId19"/>
    <p:sldId id="271" r:id="rId20"/>
    <p:sldId id="272" r:id="rId21"/>
    <p:sldId id="283" r:id="rId22"/>
    <p:sldId id="285" r:id="rId23"/>
    <p:sldId id="286" r:id="rId24"/>
    <p:sldId id="289" r:id="rId25"/>
    <p:sldId id="273" r:id="rId26"/>
    <p:sldId id="274" r:id="rId27"/>
    <p:sldId id="287" r:id="rId28"/>
    <p:sldId id="294" r:id="rId29"/>
    <p:sldId id="292" r:id="rId30"/>
    <p:sldId id="275" r:id="rId31"/>
    <p:sldId id="284" r:id="rId32"/>
    <p:sldId id="288" r:id="rId33"/>
    <p:sldId id="276" r:id="rId34"/>
    <p:sldId id="278" r:id="rId35"/>
    <p:sldId id="28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4" autoAdjust="0"/>
    <p:restoredTop sz="94669"/>
  </p:normalViewPr>
  <p:slideViewPr>
    <p:cSldViewPr>
      <p:cViewPr>
        <p:scale>
          <a:sx n="85" d="100"/>
          <a:sy n="85" d="100"/>
        </p:scale>
        <p:origin x="1904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61E8D-04E9-4B25-9FF3-29AC513CE99A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27AD8-3084-47C4-9EE9-8C56F9908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jpeg"/><Relationship Id="rId3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28707"/>
            <a:ext cx="7772400" cy="103094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Garamond" pitchFamily="18" charset="0"/>
              </a:rPr>
              <a:t/>
            </a:r>
            <a:br>
              <a:rPr lang="en-US" sz="3600" dirty="0">
                <a:latin typeface="Garamond" pitchFamily="18" charset="0"/>
              </a:rPr>
            </a:br>
            <a:r>
              <a:rPr lang="en-US" sz="3600" dirty="0" smtClean="0">
                <a:latin typeface="Garamond" pitchFamily="18" charset="0"/>
              </a:rPr>
              <a:t>Celebrating Honors Seniors and Researchers 2014</a:t>
            </a:r>
            <a:br>
              <a:rPr lang="en-US" sz="3600" dirty="0" smtClean="0">
                <a:latin typeface="Garamond" pitchFamily="18" charset="0"/>
              </a:rPr>
            </a:br>
            <a:endParaRPr lang="en-US" sz="3600" dirty="0">
              <a:latin typeface="Garamond" pitchFamily="18" charset="0"/>
            </a:endParaRPr>
          </a:p>
        </p:txBody>
      </p:sp>
      <p:pic>
        <p:nvPicPr>
          <p:cNvPr id="6" name="Picture 5" descr="JNAndrewsHonors_V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37" y="5838091"/>
            <a:ext cx="3869527" cy="898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5181600" cy="38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Matthew Chacko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962400" cy="2895601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English and Biology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Chemistry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MA in English at Syracuse University, Georgetown, Villanova, University of Washington, Washington State, University of Oregon, Ball State, Kent State, Fordham University, University of Kansas, and Rutgers-Camden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Will attend Syracuse University for MA in English with full funding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5" name="Picture 4" descr="IMG_6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3657600" cy="2743200"/>
          </a:xfrm>
          <a:prstGeom prst="rect">
            <a:avLst/>
          </a:prstGeom>
        </p:spPr>
      </p:pic>
      <p:pic>
        <p:nvPicPr>
          <p:cNvPr id="6" name="Picture 5" descr="IMG_68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38200"/>
            <a:ext cx="1859123" cy="1394342"/>
          </a:xfrm>
          <a:prstGeom prst="rect">
            <a:avLst/>
          </a:prstGeom>
        </p:spPr>
      </p:pic>
      <p:pic>
        <p:nvPicPr>
          <p:cNvPr id="7" name="Picture 6" descr="IMG_48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3400"/>
            <a:ext cx="2209800" cy="2946400"/>
          </a:xfrm>
          <a:prstGeom prst="rect">
            <a:avLst/>
          </a:prstGeom>
        </p:spPr>
      </p:pic>
      <p:pic>
        <p:nvPicPr>
          <p:cNvPr id="3" name="Picture 2" descr="IMG_069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624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Kristin Chung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219201"/>
            <a:ext cx="3008313" cy="25146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</a:t>
            </a:r>
            <a:r>
              <a:rPr lang="en-US" sz="1600" dirty="0" smtClean="0">
                <a:latin typeface="Garamond"/>
                <a:cs typeface="Garamond"/>
              </a:rPr>
              <a:t>Chemistry</a:t>
            </a:r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</a:t>
            </a:r>
            <a:r>
              <a:rPr lang="en-US" sz="1600" dirty="0" smtClean="0">
                <a:latin typeface="Garamond"/>
                <a:cs typeface="Garamond"/>
              </a:rPr>
              <a:t>2014</a:t>
            </a: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 </a:t>
            </a:r>
            <a:endParaRPr lang="en-US" sz="1600" dirty="0" smtClean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1026" name="Picture 2" descr="https://scontent-a.xx.fbcdn.net/hphotos-prn1/t1.0-9/558541_330720220315589_84537177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2" y="533400"/>
            <a:ext cx="467359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46912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886200"/>
            <a:ext cx="20002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Stephen Erich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1384300"/>
          </a:xfrm>
        </p:spPr>
        <p:txBody>
          <a:bodyPr/>
          <a:lstStyle/>
          <a:p>
            <a:r>
              <a:rPr lang="en-US" sz="1600" dirty="0" smtClean="0">
                <a:latin typeface="Garamond"/>
                <a:cs typeface="Garamond"/>
              </a:rPr>
              <a:t>International Business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  <a:endParaRPr lang="en-US" sz="1600" dirty="0">
              <a:latin typeface="Garamond"/>
              <a:cs typeface="Garamond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09600"/>
            <a:ext cx="4171950" cy="5562600"/>
          </a:xfrm>
          <a:prstGeom prst="rect">
            <a:avLst/>
          </a:prstGeom>
        </p:spPr>
      </p:pic>
      <p:pic>
        <p:nvPicPr>
          <p:cNvPr id="3" name="Picture 2" descr="IMG_57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038600"/>
            <a:ext cx="3454400" cy="2590800"/>
          </a:xfrm>
          <a:prstGeom prst="rect">
            <a:avLst/>
          </a:prstGeom>
        </p:spPr>
      </p:pic>
      <p:pic>
        <p:nvPicPr>
          <p:cNvPr id="6" name="Picture 5" descr="IMG_86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8255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Philip Giddings</a:t>
            </a:r>
            <a:endParaRPr lang="en-US" sz="2800" dirty="0">
              <a:latin typeface="Garamond"/>
              <a:cs typeface="Garamond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4800"/>
            <a:ext cx="2839442" cy="3785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2987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</a:t>
            </a:r>
            <a:endParaRPr lang="en-US" sz="1600" dirty="0">
              <a:latin typeface="Garamond"/>
              <a:cs typeface="Garamond"/>
            </a:endParaRP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Chemistry</a:t>
            </a:r>
            <a:endParaRPr lang="en-US" sz="1600" dirty="0">
              <a:solidFill>
                <a:srgbClr val="FF0000"/>
              </a:solidFill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r>
              <a:rPr lang="en-US" sz="1600" dirty="0" smtClean="0">
                <a:latin typeface="Garamond"/>
                <a:cs typeface="Garamond"/>
              </a:rPr>
              <a:t>Accepted to Loma Linda School of Medicine (2015)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400"/>
            <a:ext cx="2108969" cy="3161910"/>
          </a:xfrm>
          <a:prstGeom prst="rect">
            <a:avLst/>
          </a:prstGeom>
        </p:spPr>
      </p:pic>
      <p:pic>
        <p:nvPicPr>
          <p:cNvPr id="3" name="Picture 2" descr="IMG_49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35280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Givan Hinds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1"/>
            <a:ext cx="4495800" cy="3505200"/>
          </a:xfrm>
        </p:spPr>
        <p:txBody>
          <a:bodyPr/>
          <a:lstStyle/>
          <a:p>
            <a:r>
              <a:rPr lang="en-US" sz="1800" dirty="0" smtClean="0">
                <a:latin typeface="Garamond"/>
                <a:cs typeface="Garamond"/>
              </a:rPr>
              <a:t>Pre-Physical Therapy</a:t>
            </a:r>
          </a:p>
          <a:p>
            <a:endParaRPr lang="en-US" sz="1800" dirty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Minor in Fitness Education</a:t>
            </a:r>
          </a:p>
          <a:p>
            <a:endParaRPr lang="en-US" sz="1800" dirty="0" smtClean="0">
              <a:latin typeface="Garamond"/>
              <a:cs typeface="Garamond"/>
            </a:endParaRPr>
          </a:p>
          <a:p>
            <a:r>
              <a:rPr lang="en-US" sz="1800" dirty="0" smtClean="0">
                <a:latin typeface="Garamond"/>
                <a:cs typeface="Garamond"/>
              </a:rPr>
              <a:t>Accepted to MPH Program at Loma Linda University</a:t>
            </a:r>
            <a:endParaRPr lang="en-US" sz="1800" dirty="0">
              <a:latin typeface="Garamond"/>
              <a:cs typeface="Garamond"/>
            </a:endParaRP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642946"/>
            <a:ext cx="4191000" cy="3062654"/>
          </a:xfrm>
          <a:prstGeom prst="rect">
            <a:avLst/>
          </a:prstGeom>
        </p:spPr>
      </p:pic>
      <p:pic>
        <p:nvPicPr>
          <p:cNvPr id="5" name="Picture 4" descr="IMG_17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"/>
            <a:ext cx="2628900" cy="3505200"/>
          </a:xfrm>
          <a:prstGeom prst="rect">
            <a:avLst/>
          </a:prstGeom>
        </p:spPr>
      </p:pic>
      <p:pic>
        <p:nvPicPr>
          <p:cNvPr id="8" name="Picture 7" descr="IMG_79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81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Eliana </a:t>
            </a:r>
            <a:r>
              <a:rPr lang="en-US" sz="2800" dirty="0" err="1" smtClean="0">
                <a:latin typeface="Garamond"/>
                <a:cs typeface="Garamond"/>
              </a:rPr>
              <a:t>Iller</a:t>
            </a:r>
            <a:r>
              <a:rPr lang="en-US" sz="2800" dirty="0" smtClean="0">
                <a:latin typeface="Garamond"/>
                <a:cs typeface="Garamond"/>
              </a:rPr>
              <a:t>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008313" cy="22225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Psychology &amp; Spanish for Translation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Will work as an intern next year and then apply to PhD programs in Clinical Psychology </a:t>
            </a:r>
          </a:p>
          <a:p>
            <a:endParaRPr lang="en-US" sz="160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5" name="Picture 4" descr="IMG_58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52850"/>
            <a:ext cx="37338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"/>
            <a:ext cx="4572000" cy="3429000"/>
          </a:xfrm>
          <a:prstGeom prst="rect">
            <a:avLst/>
          </a:prstGeom>
        </p:spPr>
      </p:pic>
      <p:pic>
        <p:nvPicPr>
          <p:cNvPr id="3" name="Picture 2" descr="IMG_42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00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7048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Michelle Imperio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Nutrition Science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Chemistry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"/>
            <a:ext cx="3962400" cy="2971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05200"/>
            <a:ext cx="3962400" cy="2971800"/>
          </a:xfrm>
        </p:spPr>
      </p:pic>
      <p:pic>
        <p:nvPicPr>
          <p:cNvPr id="5" name="Picture 4" descr="IMG_2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24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John Irvine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5105400" cy="2133601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English, Literature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Summer 2014</a:t>
            </a:r>
            <a:endParaRPr lang="en-US" sz="1600" dirty="0">
              <a:latin typeface="Garamond"/>
              <a:cs typeface="Garamond"/>
            </a:endParaRP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Plans to join the Royal Air Force and later attend law school</a:t>
            </a:r>
          </a:p>
        </p:txBody>
      </p:sp>
      <p:pic>
        <p:nvPicPr>
          <p:cNvPr id="5" name="Picture 4" descr="IMG_6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800"/>
            <a:ext cx="3276600" cy="2457450"/>
          </a:xfrm>
          <a:prstGeom prst="rect">
            <a:avLst/>
          </a:prstGeom>
        </p:spPr>
      </p:pic>
      <p:pic>
        <p:nvPicPr>
          <p:cNvPr id="6" name="Picture 5" descr="IMG_66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"/>
            <a:ext cx="2876550" cy="383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Mark </a:t>
            </a:r>
            <a:r>
              <a:rPr lang="en-US" sz="2800" dirty="0" err="1" smtClean="0">
                <a:latin typeface="Garamond"/>
                <a:cs typeface="Garamond"/>
              </a:rPr>
              <a:t>Joslin</a:t>
            </a:r>
            <a:r>
              <a:rPr lang="en-US" sz="2800" dirty="0" smtClean="0">
                <a:latin typeface="Garamond"/>
                <a:cs typeface="Garamond"/>
              </a:rPr>
              <a:t>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3008313" cy="4691063"/>
          </a:xfrm>
        </p:spPr>
        <p:txBody>
          <a:bodyPr/>
          <a:lstStyle/>
          <a:p>
            <a:r>
              <a:rPr lang="en-US" sz="1600" dirty="0" smtClean="0">
                <a:latin typeface="Garamond"/>
                <a:cs typeface="Garamond"/>
              </a:rPr>
              <a:t>English, Writing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History </a:t>
            </a:r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law school at Michigan State University (with substantial funding)</a:t>
            </a:r>
            <a:endParaRPr lang="en-US" sz="1600" dirty="0" smtClean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IMG_57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304800"/>
            <a:ext cx="4470400" cy="335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4350738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124200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8255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Jamie Kim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38600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Neuroscience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Chemistry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Dentistry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3897"/>
            <a:ext cx="4114800" cy="30855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G_152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581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286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/>
                <a:cs typeface="Garamond"/>
              </a:rPr>
              <a:t>Jonathon Ahn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619500"/>
            <a:ext cx="4114801" cy="3086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4876800" cy="2819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Garamond"/>
                <a:cs typeface="Garamond"/>
              </a:rPr>
              <a:t>Biology, Biomedical concentration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Garamond"/>
                <a:cs typeface="Garamond"/>
              </a:rPr>
              <a:t>Minor in Chemistry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latin typeface="Garamond"/>
                <a:cs typeface="Garamond"/>
              </a:rPr>
              <a:t>Graduates </a:t>
            </a:r>
            <a:r>
              <a:rPr lang="en-US" sz="1600" dirty="0">
                <a:latin typeface="Garamond"/>
                <a:cs typeface="Garamond"/>
              </a:rPr>
              <a:t>May </a:t>
            </a:r>
            <a:r>
              <a:rPr lang="en-US" sz="1600" dirty="0" smtClean="0">
                <a:latin typeface="Garamond"/>
                <a:cs typeface="Garamond"/>
              </a:rPr>
              <a:t>2014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latin typeface="Garamond"/>
                <a:cs typeface="Garamond"/>
              </a:rPr>
              <a:t>Accepted </a:t>
            </a:r>
            <a:r>
              <a:rPr lang="en-US" sz="1600" dirty="0">
                <a:latin typeface="Garamond"/>
                <a:cs typeface="Garamond"/>
              </a:rPr>
              <a:t>to Loma Linda University School of Medicine </a:t>
            </a:r>
          </a:p>
          <a:p>
            <a:endParaRPr lang="en-US" dirty="0"/>
          </a:p>
        </p:txBody>
      </p:sp>
      <p:pic>
        <p:nvPicPr>
          <p:cNvPr id="3" name="Picture 2" descr="IMG_59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6220"/>
            <a:ext cx="2362200" cy="3149600"/>
          </a:xfrm>
          <a:prstGeom prst="rect">
            <a:avLst/>
          </a:prstGeom>
        </p:spPr>
      </p:pic>
      <p:pic>
        <p:nvPicPr>
          <p:cNvPr id="6" name="Picture 5" descr="IMG_615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8140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207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Travis King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5105400" cy="21463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Dietetics </a:t>
            </a:r>
            <a:endParaRPr lang="en-US" sz="1600" dirty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  <a:endParaRPr lang="en-US" sz="1600" dirty="0">
              <a:latin typeface="Garamond"/>
              <a:cs typeface="Garamond"/>
            </a:endParaRP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Garamond"/>
                <a:cs typeface="Garamond"/>
              </a:rPr>
              <a:t>Will serve as a Dietetic Intern at Spectrum Health in Grand Rapids, MI</a:t>
            </a:r>
            <a:endParaRPr lang="en-US" sz="16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24200"/>
            <a:ext cx="4800600" cy="3600450"/>
          </a:xfrm>
        </p:spPr>
      </p:pic>
      <p:pic>
        <p:nvPicPr>
          <p:cNvPr id="2" name="Picture 1" descr="IMG_667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21385" r="4810"/>
          <a:stretch/>
        </p:blipFill>
        <p:spPr>
          <a:xfrm>
            <a:off x="685800" y="3200400"/>
            <a:ext cx="2590800" cy="3461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04800"/>
            <a:ext cx="21145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Chelsea Lake</a:t>
            </a:r>
            <a:endParaRPr lang="en-US" sz="2800" dirty="0">
              <a:latin typeface="Garamond"/>
              <a:cs typeface="Garamond"/>
            </a:endParaRPr>
          </a:p>
        </p:txBody>
      </p:sp>
      <p:pic>
        <p:nvPicPr>
          <p:cNvPr id="5" name="Content Placeholder 4" descr="IMG_57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>
          <a:xfrm>
            <a:off x="4800600" y="228600"/>
            <a:ext cx="3810000" cy="43625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4267200" cy="46910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Music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Graduates May 2014 </a:t>
            </a:r>
            <a:endParaRPr lang="en-US" sz="16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en-US" sz="16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Plans to attend graduate school in music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00350"/>
            <a:ext cx="4648200" cy="3486150"/>
          </a:xfrm>
          <a:prstGeom prst="rect">
            <a:avLst/>
          </a:prstGeom>
        </p:spPr>
      </p:pic>
      <p:pic>
        <p:nvPicPr>
          <p:cNvPr id="7" name="Picture 6" descr="IMG_08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67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Christine Lee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886200" cy="29845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Chemistry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</a:t>
            </a:r>
          </a:p>
          <a:p>
            <a:endParaRPr lang="en-US" sz="1600" dirty="0"/>
          </a:p>
        </p:txBody>
      </p:sp>
      <p:pic>
        <p:nvPicPr>
          <p:cNvPr id="5" name="Picture 4" descr="IMG_61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"/>
            <a:ext cx="4191000" cy="3143250"/>
          </a:xfrm>
          <a:prstGeom prst="rect">
            <a:avLst/>
          </a:prstGeom>
        </p:spPr>
      </p:pic>
      <p:pic>
        <p:nvPicPr>
          <p:cNvPr id="6" name="Picture 5" descr="IMG_66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52800"/>
            <a:ext cx="4190999" cy="3143249"/>
          </a:xfrm>
          <a:prstGeom prst="rect">
            <a:avLst/>
          </a:prstGeom>
        </p:spPr>
      </p:pic>
      <p:pic>
        <p:nvPicPr>
          <p:cNvPr id="3" name="Picture 2" descr="IMG_196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1400"/>
            <a:ext cx="37846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923"/>
            <a:ext cx="3008313" cy="5207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Lynda Lee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733800" cy="2374899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Art, Visual Art concentration, Pre-Dent</a:t>
            </a: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Minor in Chemistry</a:t>
            </a: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Graduates May 2014</a:t>
            </a: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Accepted to Loma Linda University School of Dentistry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IMG_46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32631"/>
            <a:ext cx="4343399" cy="3257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8600"/>
            <a:ext cx="4419600" cy="3314700"/>
          </a:xfrm>
          <a:prstGeom prst="rect">
            <a:avLst/>
          </a:prstGeom>
        </p:spPr>
      </p:pic>
      <p:pic>
        <p:nvPicPr>
          <p:cNvPr id="7" name="Picture 6" descr="IMG_20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Kirk Maynard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2667000" cy="15367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Visual Arts Education, Secondary Certification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381000"/>
            <a:ext cx="54864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432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Ivan Ruiz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505200" cy="167640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Visual Communication, Graphic Design emphasis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Will work as a graphic designer at Thesis, Inc.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0" r="10770"/>
          <a:stretch/>
        </p:blipFill>
        <p:spPr>
          <a:xfrm>
            <a:off x="4662541" y="228600"/>
            <a:ext cx="4100459" cy="5105400"/>
          </a:xfrm>
        </p:spPr>
      </p:pic>
      <p:pic>
        <p:nvPicPr>
          <p:cNvPr id="2" name="Picture 1" descr="IMG_63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971800"/>
            <a:ext cx="3302000" cy="2476500"/>
          </a:xfrm>
          <a:prstGeom prst="rect">
            <a:avLst/>
          </a:prstGeom>
        </p:spPr>
      </p:pic>
      <p:pic>
        <p:nvPicPr>
          <p:cNvPr id="3" name="Picture 2" descr="IMG_19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67200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Garamond"/>
                <a:cs typeface="Garamond"/>
              </a:rPr>
              <a:t>Jacina</a:t>
            </a:r>
            <a:r>
              <a:rPr lang="en-US" sz="2800" dirty="0" smtClean="0">
                <a:latin typeface="Garamond"/>
                <a:cs typeface="Garamond"/>
              </a:rPr>
              <a:t> Shultz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008313" cy="26670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English, Concentration in Writing</a:t>
            </a:r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Mathematics Minor</a:t>
            </a: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r>
              <a:rPr lang="en-US" sz="1600" dirty="0" smtClean="0">
                <a:latin typeface="Garamond"/>
                <a:cs typeface="Garamond"/>
              </a:rPr>
              <a:t>Plans to pursue theology </a:t>
            </a:r>
            <a:r>
              <a:rPr lang="en-US" sz="1600" dirty="0">
                <a:latin typeface="Garamond"/>
                <a:cs typeface="Garamond"/>
              </a:rPr>
              <a:t>on the masters and doctoral level, aiming to ultimately teach at the college level.</a:t>
            </a:r>
          </a:p>
          <a:p>
            <a:endParaRPr lang="en-US" sz="1600" b="1" dirty="0" smtClean="0">
              <a:latin typeface="Garamond"/>
              <a:cs typeface="Garamond"/>
            </a:endParaRPr>
          </a:p>
        </p:txBody>
      </p:sp>
      <p:pic>
        <p:nvPicPr>
          <p:cNvPr id="3" name="Picture 2" descr="IMG_66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r="42426"/>
          <a:stretch/>
        </p:blipFill>
        <p:spPr>
          <a:xfrm>
            <a:off x="5223975" y="228600"/>
            <a:ext cx="3234225" cy="4800600"/>
          </a:xfrm>
          <a:prstGeom prst="rect">
            <a:avLst/>
          </a:prstGeom>
        </p:spPr>
      </p:pic>
      <p:pic>
        <p:nvPicPr>
          <p:cNvPr id="5" name="Picture 4" descr="IMG_79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276600"/>
            <a:ext cx="4470400" cy="3352800"/>
          </a:xfrm>
          <a:prstGeom prst="rect">
            <a:avLst/>
          </a:prstGeom>
        </p:spPr>
      </p:pic>
      <p:pic>
        <p:nvPicPr>
          <p:cNvPr id="2" name="Picture 1" descr="IMG_197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Cheryl Simpson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4724400" cy="18415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Psychology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Minor in Portuguese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Will work as an administrative assistant in the MA Religion program at the Seventh-day Adventist Theological Seminary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 descr="IMG_66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6200"/>
            <a:ext cx="3162300" cy="421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4267200" cy="3200400"/>
          </a:xfrm>
          <a:prstGeom prst="rect">
            <a:avLst/>
          </a:prstGeom>
        </p:spPr>
      </p:pic>
      <p:pic>
        <p:nvPicPr>
          <p:cNvPr id="6" name="Picture 5" descr="IMG_038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1955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Samantha Snelling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1463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Physics and Mathematics </a:t>
            </a:r>
            <a:endParaRPr lang="en-US" sz="1600" dirty="0">
              <a:latin typeface="Garamond"/>
              <a:cs typeface="Garamond"/>
            </a:endParaRPr>
          </a:p>
          <a:p>
            <a:endParaRPr lang="en-US" sz="1600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Plans to work as a contract teacher in the Physics </a:t>
            </a:r>
            <a:r>
              <a:rPr lang="en-US" sz="1600" dirty="0">
                <a:latin typeface="Garamond"/>
                <a:cs typeface="Garamond"/>
              </a:rPr>
              <a:t>D</a:t>
            </a:r>
            <a:r>
              <a:rPr lang="en-US" sz="1600" dirty="0" smtClean="0">
                <a:latin typeface="Garamond"/>
                <a:cs typeface="Garamond"/>
              </a:rPr>
              <a:t>epartment while applying to graduate schools 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09600"/>
            <a:ext cx="5111750" cy="3833812"/>
          </a:xfrm>
        </p:spPr>
      </p:pic>
      <p:pic>
        <p:nvPicPr>
          <p:cNvPr id="5" name="Picture 4" descr="IMG_67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91000"/>
            <a:ext cx="2893425" cy="2170069"/>
          </a:xfrm>
          <a:prstGeom prst="rect">
            <a:avLst/>
          </a:prstGeom>
        </p:spPr>
      </p:pic>
      <p:pic>
        <p:nvPicPr>
          <p:cNvPr id="2" name="Picture 1" descr="IMG_45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338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Allegra </a:t>
            </a:r>
            <a:r>
              <a:rPr lang="en-US" sz="2800" dirty="0" err="1" smtClean="0">
                <a:latin typeface="Garamond"/>
                <a:cs typeface="Garamond"/>
              </a:rPr>
              <a:t>Stennett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4953000" cy="2667001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International Business and French Studies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Graduates May 2014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 smtClean="0">
                <a:latin typeface="Garamond" panose="02020404030301010803" pitchFamily="18" charset="0"/>
              </a:rPr>
              <a:t>Plans to work as a Corporate and Investment Bank Analyst at J.P. Morgan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4292600" cy="3219450"/>
          </a:xfrm>
          <a:prstGeom prst="rect">
            <a:avLst/>
          </a:prstGeom>
        </p:spPr>
      </p:pic>
      <p:pic>
        <p:nvPicPr>
          <p:cNvPr id="5" name="Picture 4" descr="IMG_81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2400300" cy="3200400"/>
          </a:xfrm>
          <a:prstGeom prst="rect">
            <a:avLst/>
          </a:prstGeom>
        </p:spPr>
      </p:pic>
      <p:pic>
        <p:nvPicPr>
          <p:cNvPr id="7" name="Picture 6" descr="IMG_80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Jordan Arellano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685801"/>
            <a:ext cx="3962400" cy="3124200"/>
          </a:xfrm>
        </p:spPr>
        <p:txBody>
          <a:bodyPr>
            <a:normAutofit/>
          </a:bodyPr>
          <a:lstStyle/>
          <a:p>
            <a:endParaRPr lang="en-US" sz="1600" dirty="0" smtClean="0">
              <a:latin typeface="Garamond"/>
              <a:cs typeface="Garamond"/>
            </a:endParaRPr>
          </a:p>
          <a:p>
            <a:pPr>
              <a:lnSpc>
                <a:spcPct val="250000"/>
              </a:lnSpc>
            </a:pPr>
            <a:r>
              <a:rPr lang="en-US" sz="1600" dirty="0" smtClean="0">
                <a:latin typeface="Garamond"/>
                <a:cs typeface="Garamond"/>
              </a:rPr>
              <a:t>English</a:t>
            </a:r>
            <a:r>
              <a:rPr lang="en-US" sz="1600" dirty="0">
                <a:latin typeface="Garamond"/>
                <a:cs typeface="Garamond"/>
              </a:rPr>
              <a:t>, Literature concentration</a:t>
            </a:r>
          </a:p>
          <a:p>
            <a:pPr>
              <a:lnSpc>
                <a:spcPct val="250000"/>
              </a:lnSpc>
            </a:pPr>
            <a:r>
              <a:rPr lang="en-US" sz="1600" dirty="0">
                <a:latin typeface="Garamond"/>
                <a:cs typeface="Garamond"/>
              </a:rPr>
              <a:t>Minor in French</a:t>
            </a:r>
          </a:p>
          <a:p>
            <a:pPr>
              <a:lnSpc>
                <a:spcPct val="250000"/>
              </a:lnSpc>
            </a:pPr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pPr>
              <a:lnSpc>
                <a:spcPct val="250000"/>
              </a:lnSpc>
            </a:pPr>
            <a:r>
              <a:rPr lang="en-US" sz="1600" dirty="0" smtClean="0">
                <a:latin typeface="Garamond"/>
                <a:cs typeface="Garamond"/>
              </a:rPr>
              <a:t>Plans to travel abroad during the summer </a:t>
            </a:r>
          </a:p>
          <a:p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6"/>
          <a:stretch/>
        </p:blipFill>
        <p:spPr>
          <a:xfrm>
            <a:off x="5334000" y="304800"/>
            <a:ext cx="3200400" cy="3671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10000"/>
            <a:ext cx="2741861" cy="1828800"/>
          </a:xfrm>
          <a:prstGeom prst="rect">
            <a:avLst/>
          </a:prstGeom>
        </p:spPr>
      </p:pic>
      <p:pic>
        <p:nvPicPr>
          <p:cNvPr id="5" name="Picture 4" descr="IMG_61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38550"/>
            <a:ext cx="4089400" cy="3067050"/>
          </a:xfrm>
          <a:prstGeom prst="rect">
            <a:avLst/>
          </a:prstGeom>
        </p:spPr>
      </p:pic>
      <p:pic>
        <p:nvPicPr>
          <p:cNvPr id="7" name="Picture 6" descr="IMG_407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480060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Kyungje Sung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1"/>
            <a:ext cx="4724400" cy="28194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Chemistry Minor</a:t>
            </a:r>
            <a:endParaRPr lang="en-US" sz="1600" dirty="0">
              <a:solidFill>
                <a:srgbClr val="FF0000"/>
              </a:solidFill>
              <a:latin typeface="Garamond"/>
              <a:cs typeface="Garamond"/>
            </a:endParaRPr>
          </a:p>
          <a:p>
            <a:endParaRPr lang="en-US" sz="1600" dirty="0">
              <a:solidFill>
                <a:srgbClr val="000000"/>
              </a:solidFill>
              <a:latin typeface="Garamond"/>
              <a:cs typeface="Garamond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Garamond"/>
                <a:cs typeface="Garamond"/>
              </a:rPr>
              <a:t>Accepted to Loma Linda University School of Medicine</a:t>
            </a:r>
            <a:endParaRPr lang="en-US" sz="1600" dirty="0" smtClean="0">
              <a:solidFill>
                <a:srgbClr val="000000"/>
              </a:solidFill>
              <a:latin typeface="Garamond"/>
              <a:cs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3363684"/>
            <a:ext cx="4354286" cy="326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0050"/>
            <a:ext cx="37338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562350"/>
            <a:ext cx="37846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David Thomas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1"/>
            <a:ext cx="3810000" cy="22860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Chemistry Minor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6" name="Picture 5" descr="IMG_61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2743200" cy="3657600"/>
          </a:xfrm>
          <a:prstGeom prst="rect">
            <a:avLst/>
          </a:prstGeom>
        </p:spPr>
      </p:pic>
      <p:pic>
        <p:nvPicPr>
          <p:cNvPr id="7" name="Picture 6" descr="IMG_67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67200"/>
            <a:ext cx="3200400" cy="2400300"/>
          </a:xfrm>
          <a:prstGeom prst="rect">
            <a:avLst/>
          </a:prstGeom>
        </p:spPr>
      </p:pic>
      <p:pic>
        <p:nvPicPr>
          <p:cNvPr id="3" name="Picture 2" descr="IMG_26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14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0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749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Erik </a:t>
            </a:r>
            <a:r>
              <a:rPr lang="en-US" sz="2800" dirty="0" err="1" smtClean="0">
                <a:latin typeface="Garamond"/>
                <a:cs typeface="Garamond"/>
              </a:rPr>
              <a:t>Thordarson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4953000" cy="25273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Chemistry Minor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5" name="Picture 4" descr="IMG_67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86150"/>
            <a:ext cx="40386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110"/>
            <a:ext cx="4038600" cy="3028950"/>
          </a:xfrm>
          <a:prstGeom prst="rect">
            <a:avLst/>
          </a:prstGeom>
        </p:spPr>
      </p:pic>
      <p:pic>
        <p:nvPicPr>
          <p:cNvPr id="6" name="Picture 5" descr="IMG_06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2425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Ross Trecartin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4648200" cy="24511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Biology, Biomedical concentration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Chemistry Minor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2" name="Picture 1" descr="IMG_6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3886200" cy="2914650"/>
          </a:xfrm>
          <a:prstGeom prst="rect">
            <a:avLst/>
          </a:prstGeom>
        </p:spPr>
      </p:pic>
      <p:pic>
        <p:nvPicPr>
          <p:cNvPr id="5" name="Picture 4" descr="IMG_80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3400"/>
            <a:ext cx="3538071" cy="2653553"/>
          </a:xfrm>
          <a:prstGeom prst="rect">
            <a:avLst/>
          </a:prstGeom>
        </p:spPr>
      </p:pic>
      <p:pic>
        <p:nvPicPr>
          <p:cNvPr id="7" name="Picture 6" descr="IMG_19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6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8255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Kathleen Wilson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733800" cy="19939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English, Concentration in Literature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Plans to do ESL instruction in Korea</a:t>
            </a:r>
          </a:p>
          <a:p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"/>
            <a:ext cx="3860800" cy="2895600"/>
          </a:xfrm>
          <a:prstGeom prst="rect">
            <a:avLst/>
          </a:prstGeom>
        </p:spPr>
      </p:pic>
      <p:pic>
        <p:nvPicPr>
          <p:cNvPr id="5" name="Picture 4" descr="IMG_407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7235"/>
          <a:stretch/>
        </p:blipFill>
        <p:spPr>
          <a:xfrm>
            <a:off x="685800" y="3581400"/>
            <a:ext cx="3124200" cy="2865483"/>
          </a:xfrm>
          <a:prstGeom prst="rect">
            <a:avLst/>
          </a:prstGeom>
        </p:spPr>
      </p:pic>
      <p:pic>
        <p:nvPicPr>
          <p:cNvPr id="7" name="Picture 6" descr="IMG_40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814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08313" cy="5207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Tyler Yasa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657600" cy="28320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dirty="0" smtClean="0">
                <a:latin typeface="Garamond"/>
                <a:cs typeface="Garamond"/>
              </a:rPr>
              <a:t>Business Administration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Garamond"/>
                <a:cs typeface="Garamond"/>
              </a:rPr>
              <a:t>Currently </a:t>
            </a:r>
            <a:r>
              <a:rPr lang="en-US" sz="1600" dirty="0">
                <a:latin typeface="Garamond"/>
                <a:cs typeface="Garamond"/>
              </a:rPr>
              <a:t>serving as the District Manager at the South Bend Vector Marketing Corporation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8600"/>
            <a:ext cx="4228096" cy="2820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400"/>
            <a:ext cx="4267200" cy="3287678"/>
          </a:xfrm>
          <a:prstGeom prst="rect">
            <a:avLst/>
          </a:prstGeom>
        </p:spPr>
      </p:pic>
      <p:pic>
        <p:nvPicPr>
          <p:cNvPr id="7" name="Picture 6" descr="IMG_006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385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Clifford Allen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7848600" cy="26797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Garamond"/>
                <a:cs typeface="Garamond"/>
              </a:rPr>
              <a:t>History</a:t>
            </a:r>
          </a:p>
          <a:p>
            <a:pPr>
              <a:lnSpc>
                <a:spcPct val="200000"/>
              </a:lnSpc>
            </a:pPr>
            <a:r>
              <a:rPr lang="en-US" sz="1600" dirty="0" smtClean="0">
                <a:latin typeface="Garamond"/>
                <a:cs typeface="Garamond"/>
              </a:rPr>
              <a:t>Graduates </a:t>
            </a:r>
            <a:r>
              <a:rPr lang="en-US" sz="1600" dirty="0">
                <a:latin typeface="Garamond"/>
                <a:cs typeface="Garamond"/>
              </a:rPr>
              <a:t>May 2014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Garamond"/>
                <a:cs typeface="Garamond"/>
              </a:rPr>
              <a:t>Accepted </a:t>
            </a:r>
            <a:r>
              <a:rPr lang="en-US" sz="1600" dirty="0" smtClean="0">
                <a:latin typeface="Garamond"/>
                <a:cs typeface="Garamond"/>
              </a:rPr>
              <a:t>to </a:t>
            </a:r>
            <a:r>
              <a:rPr lang="en-US" sz="1600" dirty="0">
                <a:latin typeface="Garamond"/>
                <a:cs typeface="Garamond"/>
              </a:rPr>
              <a:t>the University of Chicago to pursue an interdisciplinary </a:t>
            </a:r>
            <a:r>
              <a:rPr lang="en-US" sz="1600" dirty="0" smtClean="0">
                <a:latin typeface="Garamond"/>
                <a:cs typeface="Garamond"/>
              </a:rPr>
              <a:t>Masters </a:t>
            </a:r>
            <a:r>
              <a:rPr lang="en-US" sz="1600" dirty="0">
                <a:latin typeface="Garamond"/>
                <a:cs typeface="Garamond"/>
              </a:rPr>
              <a:t>in Social Sciences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419600" cy="3314700"/>
          </a:xfrm>
          <a:prstGeom prst="rect">
            <a:avLst/>
          </a:prstGeom>
        </p:spPr>
      </p:pic>
      <p:pic>
        <p:nvPicPr>
          <p:cNvPr id="3" name="Picture 2" descr="IMG_655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3048000"/>
            <a:ext cx="4470400" cy="3352800"/>
          </a:xfrm>
          <a:prstGeom prst="rect">
            <a:avLst/>
          </a:prstGeom>
        </p:spPr>
      </p:pic>
      <p:pic>
        <p:nvPicPr>
          <p:cNvPr id="5" name="Picture 4" descr="IMG_17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9060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524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Kristen Bishop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4114800" cy="2666999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Psychology, Behavioral Neuroscience concentration</a:t>
            </a:r>
          </a:p>
          <a:p>
            <a:endParaRPr lang="en-US" sz="1600" dirty="0" smtClean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Chemistry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Loma Linda University School of Medicine </a:t>
            </a:r>
            <a:endParaRPr lang="en-US" sz="1600" dirty="0">
              <a:latin typeface="Garamond"/>
              <a:cs typeface="Garamond"/>
            </a:endParaRP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9000"/>
            <a:ext cx="4267200" cy="3240911"/>
          </a:xfrm>
          <a:prstGeom prst="rect">
            <a:avLst/>
          </a:prstGeom>
        </p:spPr>
      </p:pic>
      <p:pic>
        <p:nvPicPr>
          <p:cNvPr id="2" name="Picture 1" descr="IMG_56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41800" cy="3181350"/>
          </a:xfrm>
          <a:prstGeom prst="rect">
            <a:avLst/>
          </a:prstGeom>
        </p:spPr>
      </p:pic>
      <p:pic>
        <p:nvPicPr>
          <p:cNvPr id="7" name="Picture 6" descr="IMG_41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862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Nathalie Borges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4876800" cy="4691063"/>
          </a:xfrm>
        </p:spPr>
        <p:txBody>
          <a:bodyPr/>
          <a:lstStyle/>
          <a:p>
            <a:r>
              <a:rPr lang="en-US" sz="1600" dirty="0" smtClean="0">
                <a:latin typeface="Garamond"/>
                <a:cs typeface="Garamond"/>
              </a:rPr>
              <a:t>Behavioral Neuroscience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>
                <a:latin typeface="Garamond"/>
                <a:cs typeface="Garamond"/>
              </a:rPr>
              <a:t>Minor in Chemistry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Accepted to Andrews University Physical Therapy Program </a:t>
            </a:r>
            <a:endParaRPr lang="en-US" sz="1600" dirty="0">
              <a:latin typeface="Garamond"/>
              <a:cs typeface="Garamon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IMG_62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33750"/>
            <a:ext cx="4419600" cy="3314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05200"/>
            <a:ext cx="4140200" cy="3105150"/>
          </a:xfrm>
          <a:prstGeom prst="rect">
            <a:avLst/>
          </a:prstGeom>
        </p:spPr>
      </p:pic>
      <p:pic>
        <p:nvPicPr>
          <p:cNvPr id="5" name="Picture 4" descr="Nathalie DP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4800"/>
            <a:ext cx="2475380" cy="33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Erica Bradfield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4906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Behavioral Science and French Studies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Visual Art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Graduates May 2014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Plans to work at Timber Ridge Camp over the summer and then work at Oshkosh Camporee</a:t>
            </a:r>
            <a:endParaRPr lang="en-US" sz="1600" dirty="0">
              <a:latin typeface="Garamond"/>
              <a:cs typeface="Garamond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3327400" cy="24955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57200"/>
            <a:ext cx="5029200" cy="377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419600"/>
            <a:ext cx="3010149" cy="22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08313" cy="6731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Paola Caceres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5400"/>
            <a:ext cx="3886200" cy="19050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Psychology, Behavioral Neuroscience concentration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Minor in French 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Plans to study abroad in France and then graduate in May 2015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505200"/>
            <a:ext cx="25146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29000"/>
            <a:ext cx="4430557" cy="3322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8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596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Ilana Cady 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Garamond"/>
                <a:cs typeface="Garamond"/>
              </a:rPr>
              <a:t>Music Performance, Piano</a:t>
            </a:r>
          </a:p>
          <a:p>
            <a:endParaRPr lang="en-US" sz="1600" dirty="0">
              <a:latin typeface="Garamond"/>
              <a:cs typeface="Garamond"/>
            </a:endParaRPr>
          </a:p>
          <a:p>
            <a:r>
              <a:rPr lang="en-US" sz="1600" dirty="0" smtClean="0">
                <a:latin typeface="Garamond"/>
                <a:cs typeface="Garamond"/>
              </a:rPr>
              <a:t>Will finish Bachelors at Andrews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04" y="238812"/>
            <a:ext cx="4098996" cy="3266388"/>
          </a:xfrm>
          <a:prstGeom prst="rect">
            <a:avLst/>
          </a:prstGeom>
        </p:spPr>
      </p:pic>
      <p:pic>
        <p:nvPicPr>
          <p:cNvPr id="5" name="Picture 4" descr="IMG_57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3886200" cy="2914650"/>
          </a:xfrm>
          <a:prstGeom prst="rect">
            <a:avLst/>
          </a:prstGeom>
        </p:spPr>
      </p:pic>
      <p:pic>
        <p:nvPicPr>
          <p:cNvPr id="6" name="Picture 5" descr="IMG_626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20" y="3657600"/>
            <a:ext cx="4119780" cy="30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xmlns:p14="http://schemas.microsoft.com/office/powerpoint/2010/main" spd="slow" advClick="0" advTm="1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714</Words>
  <Application>Microsoft Macintosh PowerPoint</Application>
  <PresentationFormat>On-screen Show (4:3)</PresentationFormat>
  <Paragraphs>218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Garamond</vt:lpstr>
      <vt:lpstr>Arial</vt:lpstr>
      <vt:lpstr>Office Theme</vt:lpstr>
      <vt:lpstr> Celebrating Honors Seniors and Researchers 2014 </vt:lpstr>
      <vt:lpstr>Jonathon Ahn </vt:lpstr>
      <vt:lpstr>Jordan Arellano </vt:lpstr>
      <vt:lpstr>Clifford Allen </vt:lpstr>
      <vt:lpstr>Kristen Bishop </vt:lpstr>
      <vt:lpstr>Nathalie Borges </vt:lpstr>
      <vt:lpstr>Erica Bradfield </vt:lpstr>
      <vt:lpstr>Paola Caceres</vt:lpstr>
      <vt:lpstr>Ilana Cady </vt:lpstr>
      <vt:lpstr>Matthew Chacko </vt:lpstr>
      <vt:lpstr>Kristin Chung</vt:lpstr>
      <vt:lpstr>Stephen Erich </vt:lpstr>
      <vt:lpstr>Philip Giddings</vt:lpstr>
      <vt:lpstr>Givan Hinds</vt:lpstr>
      <vt:lpstr>Eliana Iller </vt:lpstr>
      <vt:lpstr>Michelle Imperio </vt:lpstr>
      <vt:lpstr>John Irvine </vt:lpstr>
      <vt:lpstr>Mark Joslin </vt:lpstr>
      <vt:lpstr>Jamie Kim </vt:lpstr>
      <vt:lpstr>Travis King </vt:lpstr>
      <vt:lpstr>Chelsea Lake</vt:lpstr>
      <vt:lpstr>Christine Lee</vt:lpstr>
      <vt:lpstr>Lynda Lee</vt:lpstr>
      <vt:lpstr>Kirk Maynard</vt:lpstr>
      <vt:lpstr>Ivan Ruiz </vt:lpstr>
      <vt:lpstr>Jacina Shultz </vt:lpstr>
      <vt:lpstr>Cheryl Simpson</vt:lpstr>
      <vt:lpstr>Samantha Snelling </vt:lpstr>
      <vt:lpstr>Allegra Stennett</vt:lpstr>
      <vt:lpstr>Kyungje Sung</vt:lpstr>
      <vt:lpstr>David Thomas</vt:lpstr>
      <vt:lpstr>Erik Thordarson</vt:lpstr>
      <vt:lpstr>Ross Trecartin </vt:lpstr>
      <vt:lpstr>Kathleen Wilson </vt:lpstr>
      <vt:lpstr>Tyler Yasa</vt:lpstr>
    </vt:vector>
  </TitlesOfParts>
  <Company>Andrews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Honors Researchers 2013-14</dc:title>
  <dc:creator>I.T.S.</dc:creator>
  <cp:lastModifiedBy>L Monique Pittman</cp:lastModifiedBy>
  <cp:revision>249</cp:revision>
  <dcterms:created xsi:type="dcterms:W3CDTF">2014-01-17T15:00:11Z</dcterms:created>
  <dcterms:modified xsi:type="dcterms:W3CDTF">2016-06-01T18:14:19Z</dcterms:modified>
</cp:coreProperties>
</file>