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63" r:id="rId5"/>
    <p:sldId id="258" r:id="rId6"/>
    <p:sldId id="262" r:id="rId7"/>
    <p:sldId id="265" r:id="rId8"/>
    <p:sldId id="259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6"/>
    <p:restoredTop sz="94669"/>
  </p:normalViewPr>
  <p:slideViewPr>
    <p:cSldViewPr snapToGrid="0" snapToObjects="1">
      <p:cViewPr varScale="1">
        <p:scale>
          <a:sx n="90" d="100"/>
          <a:sy n="90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E2086-6A51-F542-B420-4CFFB37BE3EE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E85B-5B8E-E949-8623-C9D470F1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6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88EE1-C9A8-8A4C-8113-ABD7C00261F4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4BD5D-6D86-624B-9EFF-09802F6C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1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2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1F77-5E09-8B41-BF2D-598EA2FB4FB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A61C-6EE2-DF4D-B679-B932671F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Crafting a Compelling Statement of Purpose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65" y="4821235"/>
            <a:ext cx="11762508" cy="1655762"/>
          </a:xfrm>
        </p:spPr>
        <p:txBody>
          <a:bodyPr>
            <a:noAutofit/>
          </a:bodyPr>
          <a:lstStyle/>
          <a:p>
            <a:r>
              <a:rPr lang="en-US" dirty="0" smtClean="0"/>
              <a:t>The Honors &amp; Explore Professional </a:t>
            </a:r>
          </a:p>
          <a:p>
            <a:r>
              <a:rPr lang="en-US" dirty="0" smtClean="0"/>
              <a:t>With Dr. Vanessa </a:t>
            </a:r>
            <a:r>
              <a:rPr lang="en-US" dirty="0" err="1" smtClean="0"/>
              <a:t>Corredera</a:t>
            </a:r>
            <a:r>
              <a:rPr lang="en-US" dirty="0" smtClean="0"/>
              <a:t>, Dr. </a:t>
            </a:r>
            <a:r>
              <a:rPr lang="en-US" dirty="0" err="1" smtClean="0"/>
              <a:t>Shandelle</a:t>
            </a:r>
            <a:r>
              <a:rPr lang="en-US" dirty="0" smtClean="0"/>
              <a:t> Henson, and Dr. L. Monique Pittman</a:t>
            </a:r>
          </a:p>
          <a:p>
            <a:endParaRPr lang="en-US" dirty="0" smtClean="0"/>
          </a:p>
          <a:p>
            <a:r>
              <a:rPr lang="en-US" dirty="0" smtClean="0"/>
              <a:t>15 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Remember when requesting letters of recommendation that you </a:t>
            </a:r>
            <a:r>
              <a:rPr lang="en-US" b="1" dirty="0" smtClean="0"/>
              <a:t>MUST </a:t>
            </a:r>
            <a:r>
              <a:rPr lang="en-US" dirty="0" smtClean="0"/>
              <a:t>waive your right to see the letter; this demonstrates that you are confident in the letter’s quality and that the letter has absolute integrity </a:t>
            </a:r>
            <a:r>
              <a:rPr lang="en-US" smtClean="0"/>
              <a:t>and forthrightness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smtClean="0"/>
              <a:t>sure the uniqueness of your personality emerges in the written text (in a professional manner)</a:t>
            </a:r>
          </a:p>
          <a:p>
            <a:r>
              <a:rPr lang="en-US" dirty="0" smtClean="0"/>
              <a:t>Do NOT overshare personal details</a:t>
            </a:r>
          </a:p>
          <a:p>
            <a:r>
              <a:rPr lang="en-US" dirty="0" smtClean="0"/>
              <a:t>Get started by creating a bullet list of activities and achievements</a:t>
            </a:r>
          </a:p>
          <a:p>
            <a:r>
              <a:rPr lang="en-US" dirty="0" smtClean="0"/>
              <a:t>Get words on the page/screen (do not succumb to the paralysis of anxiety)</a:t>
            </a:r>
          </a:p>
          <a:p>
            <a:r>
              <a:rPr lang="en-US" dirty="0" smtClean="0"/>
              <a:t>Ensure that you draft and revise multiple times (at least 4-5 times)</a:t>
            </a:r>
          </a:p>
          <a:p>
            <a:r>
              <a:rPr lang="en-US" dirty="0" smtClean="0"/>
              <a:t>Proofread ALOUD and BACKWARDS from end to the beginning</a:t>
            </a:r>
          </a:p>
          <a:p>
            <a:r>
              <a:rPr lang="en-US" dirty="0" smtClean="0"/>
              <a:t>Solicit critical feedback from peers and professors</a:t>
            </a:r>
          </a:p>
          <a:p>
            <a:r>
              <a:rPr lang="en-US" dirty="0" smtClean="0"/>
              <a:t>Start several months ahead of the deadline</a:t>
            </a:r>
          </a:p>
        </p:txBody>
      </p:sp>
    </p:spTree>
    <p:extLst>
      <p:ext uri="{BB962C8B-B14F-4D97-AF65-F5344CB8AC3E}">
        <p14:creationId xmlns:p14="http://schemas.microsoft.com/office/powerpoint/2010/main" val="14123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sample </a:t>
            </a:r>
          </a:p>
          <a:p>
            <a:r>
              <a:rPr lang="en-US" dirty="0" smtClean="0"/>
              <a:t>Create a list of accomplishments or aspirational accomplishments</a:t>
            </a:r>
          </a:p>
          <a:p>
            <a:r>
              <a:rPr lang="en-US" dirty="0" smtClean="0"/>
              <a:t>Start a curriculum vitae (CV)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6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Statement of 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Show vigorous </a:t>
            </a:r>
            <a:r>
              <a:rPr lang="en-US" sz="3200" dirty="0" smtClean="0"/>
              <a:t>and specific enthusiasm </a:t>
            </a:r>
            <a:r>
              <a:rPr lang="en-US" sz="3200" dirty="0"/>
              <a:t>for your discipline (in terms of learning </a:t>
            </a:r>
            <a:r>
              <a:rPr lang="en-US" sz="3200" dirty="0" smtClean="0"/>
              <a:t>or research </a:t>
            </a:r>
            <a:r>
              <a:rPr lang="en-US" sz="3200" dirty="0"/>
              <a:t>or teaching, etc.) </a:t>
            </a:r>
            <a:endParaRPr lang="en-US" sz="3200" dirty="0" smtClean="0"/>
          </a:p>
          <a:p>
            <a:r>
              <a:rPr lang="en-US" sz="3200" dirty="0" smtClean="0"/>
              <a:t>Craft a coherent story of who you are as a thinker, researcher, and future teacher, professional, physician, lawyer, etc.</a:t>
            </a:r>
          </a:p>
          <a:p>
            <a:r>
              <a:rPr lang="en-US" sz="3200" dirty="0"/>
              <a:t>Reveal habits of inquiry </a:t>
            </a:r>
          </a:p>
          <a:p>
            <a:pPr lvl="1"/>
            <a:r>
              <a:rPr lang="en-US" sz="2800" dirty="0"/>
              <a:t>What are your governing research questions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5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Statement of Purpose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Don’t be afraid to “brag” about yourself</a:t>
            </a:r>
          </a:p>
          <a:p>
            <a:pPr lvl="1"/>
            <a:r>
              <a:rPr lang="en-US" sz="2800" dirty="0"/>
              <a:t>Provide specific examples of experience</a:t>
            </a:r>
          </a:p>
          <a:p>
            <a:pPr lvl="1"/>
            <a:r>
              <a:rPr lang="en-US" sz="2800" dirty="0"/>
              <a:t>Discuss your research activities</a:t>
            </a:r>
          </a:p>
          <a:p>
            <a:pPr lvl="1"/>
            <a:r>
              <a:rPr lang="en-US" sz="2800" dirty="0"/>
              <a:t>Mention any teaching experience</a:t>
            </a:r>
          </a:p>
          <a:p>
            <a:pPr lvl="1"/>
            <a:r>
              <a:rPr lang="en-US" sz="2800" dirty="0"/>
              <a:t>Mention awards such as research grants</a:t>
            </a:r>
          </a:p>
          <a:p>
            <a:pPr lvl="1"/>
            <a:r>
              <a:rPr lang="en-US" sz="2800" dirty="0"/>
              <a:t>Mention enriching experiences (study abroad, shadowing, research assistantship, Honors, leadership activities)</a:t>
            </a:r>
          </a:p>
          <a:p>
            <a:pPr lvl="1"/>
            <a:r>
              <a:rPr lang="en-US" sz="2800" dirty="0"/>
              <a:t>Write about activities that </a:t>
            </a:r>
            <a:r>
              <a:rPr lang="en-US" sz="2800" dirty="0" smtClean="0"/>
              <a:t>show </a:t>
            </a:r>
            <a:r>
              <a:rPr lang="en-US" sz="2800" dirty="0"/>
              <a:t>interest in the discipline above and beyond classroom courses</a:t>
            </a:r>
          </a:p>
        </p:txBody>
      </p:sp>
    </p:spTree>
    <p:extLst>
      <p:ext uri="{BB962C8B-B14F-4D97-AF65-F5344CB8AC3E}">
        <p14:creationId xmlns:p14="http://schemas.microsoft.com/office/powerpoint/2010/main" val="15113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Anomalies in Transcript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Take this opportunity to explain any weaknesses in your </a:t>
            </a:r>
            <a:r>
              <a:rPr lang="en-US" sz="3200" dirty="0" smtClean="0"/>
              <a:t>official record</a:t>
            </a:r>
            <a:r>
              <a:rPr lang="en-US" sz="3200" dirty="0"/>
              <a:t>. I had a bad semester because ***. I had a bad GRE score </a:t>
            </a:r>
            <a:r>
              <a:rPr lang="en-US" sz="3200" dirty="0" smtClean="0"/>
              <a:t>because ***</a:t>
            </a:r>
            <a:r>
              <a:rPr lang="en-US" sz="3200" dirty="0"/>
              <a:t>  (had a stomach virus that day?)  I failed such and such the </a:t>
            </a:r>
            <a:r>
              <a:rPr lang="en-US" sz="3200" dirty="0" smtClean="0"/>
              <a:t>first time</a:t>
            </a:r>
            <a:r>
              <a:rPr lang="en-US" sz="3200" dirty="0"/>
              <a:t>, got an A second time, because *** . Getting off to a slow or </a:t>
            </a:r>
            <a:r>
              <a:rPr lang="en-US" sz="3200" dirty="0" smtClean="0"/>
              <a:t>bad start </a:t>
            </a:r>
            <a:r>
              <a:rPr lang="en-US" sz="3200" dirty="0"/>
              <a:t>and recovering with a bang can be a plus, especially if </a:t>
            </a:r>
            <a:r>
              <a:rPr lang="en-US" sz="3200" dirty="0" smtClean="0"/>
              <a:t>you explain </a:t>
            </a:r>
            <a:r>
              <a:rPr lang="en-US" sz="3200" dirty="0"/>
              <a:t>how you pulled it off, what epiphanies you had, etc. Of </a:t>
            </a:r>
            <a:r>
              <a:rPr lang="en-US" sz="3200" dirty="0" smtClean="0"/>
              <a:t>course, balance </a:t>
            </a:r>
            <a:r>
              <a:rPr lang="en-US" sz="3200" dirty="0"/>
              <a:t>is needed here so as not to </a:t>
            </a:r>
            <a:r>
              <a:rPr lang="en-US" sz="3200" dirty="0" smtClean="0"/>
              <a:t>overdo </a:t>
            </a:r>
            <a:r>
              <a:rPr lang="en-US" sz="3200" dirty="0"/>
              <a:t>it in such a way that </a:t>
            </a:r>
            <a:r>
              <a:rPr lang="en-US" sz="3200" dirty="0" smtClean="0"/>
              <a:t>you come </a:t>
            </a:r>
            <a:r>
              <a:rPr lang="en-US" sz="3200" dirty="0"/>
              <a:t>across as a chronic excuse maker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34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06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Thesis paragraph</a:t>
            </a:r>
          </a:p>
          <a:p>
            <a:r>
              <a:rPr lang="en-US" dirty="0" smtClean="0"/>
              <a:t>Concrete story/image/experience that sums up your desire to study and your suitability to graduate school</a:t>
            </a:r>
          </a:p>
          <a:p>
            <a:r>
              <a:rPr lang="en-US" dirty="0" smtClean="0"/>
              <a:t>Intellectual biography—classes that have informed thinking and research</a:t>
            </a:r>
          </a:p>
          <a:p>
            <a:r>
              <a:rPr lang="en-US" dirty="0" smtClean="0"/>
              <a:t>Research Agenda</a:t>
            </a:r>
          </a:p>
          <a:p>
            <a:pPr lvl="1"/>
            <a:r>
              <a:rPr lang="en-US" dirty="0" smtClean="0"/>
              <a:t>Mention Honors Thesis / Undergraduate Research Scholarship </a:t>
            </a:r>
          </a:p>
          <a:p>
            <a:r>
              <a:rPr lang="en-US" dirty="0" smtClean="0"/>
              <a:t>Teaching Experience/Clinical Experience/ Professional Experience</a:t>
            </a:r>
          </a:p>
          <a:p>
            <a:r>
              <a:rPr lang="en-US" dirty="0" smtClean="0"/>
              <a:t>Fit paragraph</a:t>
            </a:r>
          </a:p>
          <a:p>
            <a:pPr lvl="1"/>
            <a:r>
              <a:rPr lang="en-US" dirty="0" smtClean="0"/>
              <a:t>Who would you like to study with?</a:t>
            </a:r>
          </a:p>
          <a:p>
            <a:pPr lvl="1"/>
            <a:r>
              <a:rPr lang="en-US" dirty="0" smtClean="0"/>
              <a:t>Why is this program especially suited to your unique interests and talents?</a:t>
            </a:r>
          </a:p>
          <a:p>
            <a:pPr lvl="1"/>
            <a:r>
              <a:rPr lang="en-US" dirty="0" smtClean="0"/>
              <a:t>Details about the program that are inviting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 not send a generic letter that you send to other schools. </a:t>
            </a:r>
            <a:endParaRPr lang="en-US" dirty="0" smtClean="0"/>
          </a:p>
          <a:p>
            <a:r>
              <a:rPr lang="en-US" dirty="0" smtClean="0"/>
              <a:t>Do some homework </a:t>
            </a:r>
            <a:r>
              <a:rPr lang="en-US" dirty="0"/>
              <a:t>on the Department or Program to which you are applying: </a:t>
            </a:r>
            <a:r>
              <a:rPr lang="en-US" dirty="0" smtClean="0"/>
              <a:t>what are </a:t>
            </a:r>
            <a:r>
              <a:rPr lang="en-US" dirty="0"/>
              <a:t>its research strengths and which ones specifically interest you?  </a:t>
            </a:r>
            <a:endParaRPr lang="en-US" dirty="0" smtClean="0"/>
          </a:p>
          <a:p>
            <a:r>
              <a:rPr lang="en-US" dirty="0" smtClean="0"/>
              <a:t>If</a:t>
            </a:r>
            <a:r>
              <a:rPr lang="en-US" dirty="0"/>
              <a:t> </a:t>
            </a:r>
            <a:r>
              <a:rPr lang="en-US" dirty="0" smtClean="0"/>
              <a:t>possible</a:t>
            </a:r>
            <a:r>
              <a:rPr lang="en-US" dirty="0"/>
              <a:t>, name specific professors whose research interest you and </a:t>
            </a:r>
            <a:r>
              <a:rPr lang="en-US" dirty="0" smtClean="0"/>
              <a:t>with whom </a:t>
            </a:r>
            <a:r>
              <a:rPr lang="en-US" dirty="0"/>
              <a:t>you would like to work (or think you would like to work). </a:t>
            </a:r>
            <a:endParaRPr lang="en-US" dirty="0" smtClean="0"/>
          </a:p>
          <a:p>
            <a:r>
              <a:rPr lang="en-US" dirty="0" smtClean="0"/>
              <a:t>Are there some </a:t>
            </a:r>
            <a:r>
              <a:rPr lang="en-US" dirty="0"/>
              <a:t>aspects of the </a:t>
            </a:r>
            <a:r>
              <a:rPr lang="en-US" dirty="0" smtClean="0"/>
              <a:t>graduate </a:t>
            </a:r>
            <a:r>
              <a:rPr lang="en-US" dirty="0"/>
              <a:t>program you find unique or that you </a:t>
            </a:r>
            <a:r>
              <a:rPr lang="en-US" dirty="0" smtClean="0"/>
              <a:t>like (seminars</a:t>
            </a:r>
            <a:r>
              <a:rPr lang="en-US" dirty="0"/>
              <a:t>, brown bags, research training courses, etc.)?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Mention any professor </a:t>
            </a:r>
            <a:r>
              <a:rPr lang="en-US" dirty="0"/>
              <a:t>who might have suggested the program to you (and why) </a:t>
            </a:r>
            <a:r>
              <a:rPr lang="en-US" dirty="0" smtClean="0"/>
              <a:t>...especially </a:t>
            </a:r>
            <a:r>
              <a:rPr lang="en-US" dirty="0"/>
              <a:t>if that professor has or has had some connection with </a:t>
            </a:r>
            <a:r>
              <a:rPr lang="en-US" dirty="0" smtClean="0"/>
              <a:t>the program.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Read recent scholarship by professors at the institutions you </a:t>
            </a:r>
            <a:r>
              <a:rPr lang="en-US" sz="2800" dirty="0" smtClean="0"/>
              <a:t>target</a:t>
            </a:r>
          </a:p>
          <a:p>
            <a:r>
              <a:rPr lang="en-US" dirty="0" smtClean="0"/>
              <a:t>The </a:t>
            </a:r>
            <a:r>
              <a:rPr lang="en-US" dirty="0"/>
              <a:t>question is not just why do you want to go to graduate </a:t>
            </a:r>
            <a:r>
              <a:rPr lang="en-US" dirty="0" smtClean="0"/>
              <a:t>school, but </a:t>
            </a:r>
            <a:r>
              <a:rPr lang="en-US" dirty="0"/>
              <a:t>why do you want to go HERE to graduate school? (A nice climate </a:t>
            </a:r>
            <a:r>
              <a:rPr lang="en-US" dirty="0" smtClean="0"/>
              <a:t>and hiking </a:t>
            </a:r>
            <a:r>
              <a:rPr lang="en-US" dirty="0"/>
              <a:t>trails </a:t>
            </a:r>
            <a:r>
              <a:rPr lang="en-US" dirty="0" smtClean="0"/>
              <a:t>and </a:t>
            </a:r>
            <a:r>
              <a:rPr lang="en-US" dirty="0"/>
              <a:t>I love bicycling are not right answers.)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Committees Seek Certain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dirty="0" smtClean="0"/>
              <a:t>Polish and clarity of presentation</a:t>
            </a:r>
          </a:p>
          <a:p>
            <a:r>
              <a:rPr lang="en-US" dirty="0" smtClean="0"/>
              <a:t>Potential of your research interests</a:t>
            </a:r>
          </a:p>
          <a:p>
            <a:pPr lvl="1"/>
            <a:r>
              <a:rPr lang="en-US" dirty="0" smtClean="0"/>
              <a:t>Current work</a:t>
            </a:r>
          </a:p>
          <a:p>
            <a:pPr lvl="1"/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Flexibility in the context of maturation and growth</a:t>
            </a:r>
          </a:p>
          <a:p>
            <a:r>
              <a:rPr lang="en-US" dirty="0" smtClean="0"/>
              <a:t>Flexibility and not rigidity</a:t>
            </a:r>
          </a:p>
          <a:p>
            <a:r>
              <a:rPr lang="en-US" dirty="0" smtClean="0"/>
              <a:t>Confidence tempered by self-awareness</a:t>
            </a:r>
          </a:p>
          <a:p>
            <a:r>
              <a:rPr lang="en-US" dirty="0" smtClean="0"/>
              <a:t>Excellence and rigor (Honors Program, GPA, variety of courses taken)</a:t>
            </a:r>
          </a:p>
          <a:p>
            <a:r>
              <a:rPr lang="en-US" dirty="0" smtClean="0"/>
              <a:t>Familiarity with investigative methods and theoretical schools of thought</a:t>
            </a:r>
          </a:p>
          <a:p>
            <a:r>
              <a:rPr lang="en-US" dirty="0" smtClean="0"/>
              <a:t>Familiarity with the profession (medicine, law, etc.)</a:t>
            </a:r>
          </a:p>
        </p:txBody>
      </p:sp>
    </p:spTree>
    <p:extLst>
      <p:ext uri="{BB962C8B-B14F-4D97-AF65-F5344CB8AC3E}">
        <p14:creationId xmlns:p14="http://schemas.microsoft.com/office/powerpoint/2010/main" val="589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Committees Seek Certain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of Resilience</a:t>
            </a:r>
          </a:p>
          <a:p>
            <a:r>
              <a:rPr lang="en-US" dirty="0" smtClean="0"/>
              <a:t>Global competencies (aspects of personal diversity)</a:t>
            </a:r>
          </a:p>
          <a:p>
            <a:r>
              <a:rPr lang="en-US" dirty="0" smtClean="0"/>
              <a:t>Knowledge of the specific school in question</a:t>
            </a:r>
          </a:p>
          <a:p>
            <a:pPr lvl="1"/>
            <a:r>
              <a:rPr lang="en-US" dirty="0" err="1" smtClean="0"/>
              <a:t>Interdisciplinarity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Professors</a:t>
            </a:r>
          </a:p>
          <a:p>
            <a:pPr lvl="1"/>
            <a:r>
              <a:rPr lang="en-US" dirty="0" smtClean="0"/>
              <a:t>Programs of interest</a:t>
            </a:r>
          </a:p>
        </p:txBody>
      </p:sp>
    </p:spTree>
    <p:extLst>
      <p:ext uri="{BB962C8B-B14F-4D97-AF65-F5344CB8AC3E}">
        <p14:creationId xmlns:p14="http://schemas.microsoft.com/office/powerpoint/2010/main" val="3114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628</Words>
  <Application>Microsoft Macintosh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Garamond</vt:lpstr>
      <vt:lpstr>Arial</vt:lpstr>
      <vt:lpstr>Office Theme</vt:lpstr>
      <vt:lpstr>Crafting a Compelling Statement of Purpose</vt:lpstr>
      <vt:lpstr>Suggestions for Statement of Purpose </vt:lpstr>
      <vt:lpstr>Suggestions for Statement of Purpose </vt:lpstr>
      <vt:lpstr>Anomalies in Transcript</vt:lpstr>
      <vt:lpstr>SOP Structure</vt:lpstr>
      <vt:lpstr>Knowledge of Program</vt:lpstr>
      <vt:lpstr>Knowledge of Program</vt:lpstr>
      <vt:lpstr>Admissions Committees Seek Certain Traits</vt:lpstr>
      <vt:lpstr>Admissions Committees Seek Certain Traits</vt:lpstr>
      <vt:lpstr>Additional Tips</vt:lpstr>
      <vt:lpstr>Activity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Monique Pittman</dc:creator>
  <cp:lastModifiedBy>L Monique Pittman</cp:lastModifiedBy>
  <cp:revision>45</cp:revision>
  <cp:lastPrinted>2017-02-14T20:44:30Z</cp:lastPrinted>
  <dcterms:created xsi:type="dcterms:W3CDTF">2017-02-07T19:00:49Z</dcterms:created>
  <dcterms:modified xsi:type="dcterms:W3CDTF">2017-10-06T15:51:52Z</dcterms:modified>
</cp:coreProperties>
</file>