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handoutMasterIdLst>
    <p:handoutMasterId r:id="rId48"/>
  </p:handoutMasterIdLst>
  <p:sldIdLst>
    <p:sldId id="299" r:id="rId2"/>
    <p:sldId id="256" r:id="rId3"/>
    <p:sldId id="258" r:id="rId4"/>
    <p:sldId id="259" r:id="rId5"/>
    <p:sldId id="260" r:id="rId6"/>
    <p:sldId id="261" r:id="rId7"/>
    <p:sldId id="262" r:id="rId8"/>
    <p:sldId id="263" r:id="rId9"/>
    <p:sldId id="289" r:id="rId10"/>
    <p:sldId id="264" r:id="rId11"/>
    <p:sldId id="271" r:id="rId12"/>
    <p:sldId id="272" r:id="rId13"/>
    <p:sldId id="268" r:id="rId14"/>
    <p:sldId id="267" r:id="rId15"/>
    <p:sldId id="277" r:id="rId16"/>
    <p:sldId id="265" r:id="rId17"/>
    <p:sldId id="266" r:id="rId18"/>
    <p:sldId id="270" r:id="rId19"/>
    <p:sldId id="290" r:id="rId20"/>
    <p:sldId id="293" r:id="rId21"/>
    <p:sldId id="292" r:id="rId22"/>
    <p:sldId id="273" r:id="rId23"/>
    <p:sldId id="275" r:id="rId24"/>
    <p:sldId id="276" r:id="rId25"/>
    <p:sldId id="285" r:id="rId26"/>
    <p:sldId id="274" r:id="rId27"/>
    <p:sldId id="303" r:id="rId28"/>
    <p:sldId id="269" r:id="rId29"/>
    <p:sldId id="279" r:id="rId30"/>
    <p:sldId id="280" r:id="rId31"/>
    <p:sldId id="281" r:id="rId32"/>
    <p:sldId id="278" r:id="rId33"/>
    <p:sldId id="282" r:id="rId34"/>
    <p:sldId id="283" r:id="rId35"/>
    <p:sldId id="284" r:id="rId36"/>
    <p:sldId id="286" r:id="rId37"/>
    <p:sldId id="288" r:id="rId38"/>
    <p:sldId id="287" r:id="rId39"/>
    <p:sldId id="291" r:id="rId40"/>
    <p:sldId id="294" r:id="rId41"/>
    <p:sldId id="295" r:id="rId42"/>
    <p:sldId id="296" r:id="rId43"/>
    <p:sldId id="297" r:id="rId44"/>
    <p:sldId id="298" r:id="rId45"/>
    <p:sldId id="302"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77"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986EEC-0F17-4D3D-AB58-A58387167B03}" type="datetimeFigureOut">
              <a:rPr lang="en-US" smtClean="0"/>
              <a:t>6/25/2018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6A2B43D-9F6D-450A-A29C-EFCE93E944E9}" type="slidenum">
              <a:rPr lang="en-US" smtClean="0"/>
              <a:t>‹#›</a:t>
            </a:fld>
            <a:endParaRPr lang="en-US" dirty="0"/>
          </a:p>
        </p:txBody>
      </p:sp>
    </p:spTree>
    <p:extLst>
      <p:ext uri="{BB962C8B-B14F-4D97-AF65-F5344CB8AC3E}">
        <p14:creationId xmlns:p14="http://schemas.microsoft.com/office/powerpoint/2010/main" val="264217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E895605-61EC-4D9A-9AAF-6FF8FEBD52A6}" type="datetimeFigureOut">
              <a:rPr lang="en-US" smtClean="0"/>
              <a:t>6/25/2018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898A4A2-8FDC-4816-835C-DD80C8A9ABEE}" type="slidenum">
              <a:rPr lang="en-US" smtClean="0"/>
              <a:t>‹#›</a:t>
            </a:fld>
            <a:endParaRPr lang="en-US"/>
          </a:p>
        </p:txBody>
      </p:sp>
    </p:spTree>
    <p:extLst>
      <p:ext uri="{BB962C8B-B14F-4D97-AF65-F5344CB8AC3E}">
        <p14:creationId xmlns:p14="http://schemas.microsoft.com/office/powerpoint/2010/main" val="15340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most of you have heard, Ellucian has released a new interface for administrative</a:t>
            </a:r>
            <a:r>
              <a:rPr lang="en-US" baseline="0" dirty="0" smtClean="0"/>
              <a:t> Banner. This interface abandons technology that is no longer considered modern and secure (oracle forms). As an institution, we must fully adopt Banner 9 by December 31, 2018, with a few rare exceptions that will be identified by Ellucian. Please note that self-service Banner (e.g. where you view your paychecks) is not affected by this deadline, but will slowly be adopting a new interface with improved functionality.</a:t>
            </a:r>
          </a:p>
          <a:p>
            <a:endParaRPr lang="en-US" baseline="0" dirty="0" smtClean="0"/>
          </a:p>
          <a:p>
            <a:r>
              <a:rPr lang="en-US" baseline="0" dirty="0" smtClean="0"/>
              <a:t>Today we’re going to talk about some of the differences between Banner 8 (INB) and Banner 9, new navigation options in Banner 9, and the timelines and best practices for Banner 9 adoption.</a:t>
            </a:r>
          </a:p>
          <a:p>
            <a:endParaRPr lang="en-US" baseline="0" dirty="0" smtClean="0"/>
          </a:p>
          <a:p>
            <a:r>
              <a:rPr lang="en-US" baseline="0" dirty="0" smtClean="0"/>
              <a:t>What we don’t be covering today are tasks specific to your department (e.g. we won’t cover how to run payroll, confer degrees,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a:t>
            </a:fld>
            <a:endParaRPr lang="en-US"/>
          </a:p>
        </p:txBody>
      </p:sp>
    </p:spTree>
    <p:extLst>
      <p:ext uri="{BB962C8B-B14F-4D97-AF65-F5344CB8AC3E}">
        <p14:creationId xmlns:p14="http://schemas.microsoft.com/office/powerpoint/2010/main" val="424782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help has moved the main menu bar, but is</a:t>
            </a:r>
            <a:r>
              <a:rPr lang="en-US" baseline="0" dirty="0" smtClean="0"/>
              <a:t> only available once you are actually in a page (not from the main landing page).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10</a:t>
            </a:fld>
            <a:endParaRPr lang="en-US"/>
          </a:p>
        </p:txBody>
      </p:sp>
    </p:spTree>
    <p:extLst>
      <p:ext uri="{BB962C8B-B14F-4D97-AF65-F5344CB8AC3E}">
        <p14:creationId xmlns:p14="http://schemas.microsoft.com/office/powerpoint/2010/main" val="235943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Ctrl Page Down now becomes Alt Page Down. On</a:t>
            </a:r>
            <a:r>
              <a:rPr lang="en-US" baseline="0" dirty="0" smtClean="0"/>
              <a:t> most keyboards, this can still be a one-handed stroke, but your muscle memory may need to adapt to a wider stretch or using different fingers.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11</a:t>
            </a:fld>
            <a:endParaRPr lang="en-US"/>
          </a:p>
        </p:txBody>
      </p:sp>
    </p:spTree>
    <p:extLst>
      <p:ext uri="{BB962C8B-B14F-4D97-AF65-F5344CB8AC3E}">
        <p14:creationId xmlns:p14="http://schemas.microsoft.com/office/powerpoint/2010/main" val="210201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Shift-F7/Rollback now becomes</a:t>
            </a:r>
            <a:r>
              <a:rPr lang="en-US" baseline="0" dirty="0" smtClean="0"/>
              <a:t> F5/Start-over or refresh, which is the shortcut for refreshing in most browsers.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12</a:t>
            </a:fld>
            <a:endParaRPr lang="en-US"/>
          </a:p>
        </p:txBody>
      </p:sp>
    </p:spTree>
    <p:extLst>
      <p:ext uri="{BB962C8B-B14F-4D97-AF65-F5344CB8AC3E}">
        <p14:creationId xmlns:p14="http://schemas.microsoft.com/office/powerpoint/2010/main" val="139939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places, querying within a field has changed from clicking on the drop-down</a:t>
            </a:r>
            <a:r>
              <a:rPr lang="en-US" baseline="0" dirty="0" smtClean="0"/>
              <a:t> arrow to using the ellipses. To look up someone’s ID number, you can still use F9 to access SOAIDEN. In some cases, on lookup pages, the drop down arrow has been replaces by a search button for each option. </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13</a:t>
            </a:fld>
            <a:endParaRPr lang="en-US"/>
          </a:p>
        </p:txBody>
      </p:sp>
    </p:spTree>
    <p:extLst>
      <p:ext uri="{BB962C8B-B14F-4D97-AF65-F5344CB8AC3E}">
        <p14:creationId xmlns:p14="http://schemas.microsoft.com/office/powerpoint/2010/main" val="2686324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knew</a:t>
            </a:r>
            <a:r>
              <a:rPr lang="en-US" baseline="0" dirty="0" smtClean="0"/>
              <a:t> that if you didn’t enter an ID number, and tabbed to the name field, you could type in the individuals name (with last comma first), and find the person that way. Wildcards should be used, the screen to choose from multiple options behaves a little differently that just looking up in the ID field. In Banner 9, the Name field isn’t there when first navigating to the page. But you can still tab into it and use the old method to search by name.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14</a:t>
            </a:fld>
            <a:endParaRPr lang="en-US"/>
          </a:p>
        </p:txBody>
      </p:sp>
    </p:spTree>
    <p:extLst>
      <p:ext uri="{BB962C8B-B14F-4D97-AF65-F5344CB8AC3E}">
        <p14:creationId xmlns:p14="http://schemas.microsoft.com/office/powerpoint/2010/main" val="290645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Banner 8, key block</a:t>
            </a:r>
            <a:r>
              <a:rPr lang="en-US" baseline="0" dirty="0" smtClean="0"/>
              <a:t> layout was static. In Banner 9, the key bock will be expanded for initial entry, but will collapse to a different display layout when you go down to access the data on the page. Additionally, the layout is variable depending on the width of your window…data will move around if you resize your window.</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15</a:t>
            </a:fld>
            <a:endParaRPr lang="en-US"/>
          </a:p>
        </p:txBody>
      </p:sp>
    </p:spTree>
    <p:extLst>
      <p:ext uri="{BB962C8B-B14F-4D97-AF65-F5344CB8AC3E}">
        <p14:creationId xmlns:p14="http://schemas.microsoft.com/office/powerpoint/2010/main" val="273388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that could be found under the Options menu have been split between the Related and the Tools menus. If the Option was for that particular form (tab navigation</a:t>
            </a:r>
            <a:r>
              <a:rPr lang="en-US" baseline="0" dirty="0" smtClean="0"/>
              <a:t> or taking action on that data), it moved to the Tools menu. If the Option was to go to another form, it moved to the Related menu.</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16</a:t>
            </a:fld>
            <a:endParaRPr lang="en-US"/>
          </a:p>
        </p:txBody>
      </p:sp>
    </p:spTree>
    <p:extLst>
      <p:ext uri="{BB962C8B-B14F-4D97-AF65-F5344CB8AC3E}">
        <p14:creationId xmlns:p14="http://schemas.microsoft.com/office/powerpoint/2010/main" val="250134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other items available under the Item, Record, and</a:t>
            </a:r>
            <a:r>
              <a:rPr lang="en-US" baseline="0" dirty="0" smtClean="0"/>
              <a:t> Help menus also moved to the Tools menu.</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17</a:t>
            </a:fld>
            <a:endParaRPr lang="en-US"/>
          </a:p>
        </p:txBody>
      </p:sp>
    </p:spTree>
    <p:extLst>
      <p:ext uri="{BB962C8B-B14F-4D97-AF65-F5344CB8AC3E}">
        <p14:creationId xmlns:p14="http://schemas.microsoft.com/office/powerpoint/2010/main" val="278932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Extracting Data has</a:t>
            </a:r>
            <a:r>
              <a:rPr lang="en-US" baseline="0" dirty="0" smtClean="0"/>
              <a:t> now become Export, available under the Tools menu. However, it’s still only available if it has been turned on for that page. If you think Exporting would be helpful, but it’s not working, please work with your Banner Support Specialist to determine if export can function for that particular page.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18</a:t>
            </a:fld>
            <a:endParaRPr lang="en-US"/>
          </a:p>
        </p:txBody>
      </p:sp>
    </p:spTree>
    <p:extLst>
      <p:ext uri="{BB962C8B-B14F-4D97-AF65-F5344CB8AC3E}">
        <p14:creationId xmlns:p14="http://schemas.microsoft.com/office/powerpoint/2010/main" val="2131881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Supplemental Data Engine is used to add fields</a:t>
            </a:r>
            <a:r>
              <a:rPr lang="en-US" baseline="0" dirty="0" smtClean="0"/>
              <a:t> to a form or page, when we’ve determine additional data collection is necessary and the SDE fields work well with the page. These additional fields used to be available with the lightbulb. It there were no SDE fields, the lightbulb was grayed out, if fields existed, it was colored in, and if there was data in the fields for the particular record, the lightbulb was shining or “hairy”. Now, a “More Information” label will appear when SDE fields exist, and that icon will change from a blank document to a darker/filled-in document where there is data in those fields.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19</a:t>
            </a:fld>
            <a:endParaRPr lang="en-US"/>
          </a:p>
        </p:txBody>
      </p:sp>
    </p:spTree>
    <p:extLst>
      <p:ext uri="{BB962C8B-B14F-4D97-AF65-F5344CB8AC3E}">
        <p14:creationId xmlns:p14="http://schemas.microsoft.com/office/powerpoint/2010/main" val="44026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a:t>
            </a:fld>
            <a:endParaRPr lang="en-US"/>
          </a:p>
        </p:txBody>
      </p:sp>
    </p:spTree>
    <p:extLst>
      <p:ext uri="{BB962C8B-B14F-4D97-AF65-F5344CB8AC3E}">
        <p14:creationId xmlns:p14="http://schemas.microsoft.com/office/powerpoint/2010/main" val="403722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Banner Print Screen</a:t>
            </a:r>
            <a:r>
              <a:rPr lang="en-US" baseline="0" dirty="0" smtClean="0"/>
              <a:t> functionality is changing significantly with the change to variable width screens. In Banner 8, you were able to print exactly what was on the screen. This doesn’t necessarily translate into Banner 9. Most people have had the best printing success when using Chrome as their browser. If you have a business process need to print your screen, and are unable to achieve the desired printouts, please work with your Banner Support Specialist to report the need and issue to Ellucian.</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20</a:t>
            </a:fld>
            <a:endParaRPr lang="en-US"/>
          </a:p>
        </p:txBody>
      </p:sp>
    </p:spTree>
    <p:extLst>
      <p:ext uri="{BB962C8B-B14F-4D97-AF65-F5344CB8AC3E}">
        <p14:creationId xmlns:p14="http://schemas.microsoft.com/office/powerpoint/2010/main" val="258595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wish to copy a record, you used to need to insert a new (blank)</a:t>
            </a:r>
            <a:r>
              <a:rPr lang="en-US" baseline="0" dirty="0" smtClean="0"/>
              <a:t> record, and then copy the record above (F6, then F4). In Banner 9, make sure you are on the record you want to copy, then copy to create a new record below or after the original one (just F4).</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21</a:t>
            </a:fld>
            <a:endParaRPr lang="en-US"/>
          </a:p>
        </p:txBody>
      </p:sp>
    </p:spTree>
    <p:extLst>
      <p:ext uri="{BB962C8B-B14F-4D97-AF65-F5344CB8AC3E}">
        <p14:creationId xmlns:p14="http://schemas.microsoft.com/office/powerpoint/2010/main" val="195492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Warnings, Errors, and success messages are moving from a combination of pop-up boxes and message bar messages to the message</a:t>
            </a:r>
            <a:r>
              <a:rPr lang="en-US" baseline="0" dirty="0" smtClean="0"/>
              <a:t> center in the upper right. A number will only appear once you’ve received a message, and you can click on that number to toggle the messages on/off. In addition to red for errors, yellow for warnings, and green for success messages, I’ve also seen blue which seems to be associated with processing messages. Note that some messages will still require acknowledgement. In this case, the warning to longer needs to be “closed”, but some messages may require you to click on, for example, Okay within the message.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22</a:t>
            </a:fld>
            <a:endParaRPr lang="en-US"/>
          </a:p>
        </p:txBody>
      </p:sp>
    </p:spTree>
    <p:extLst>
      <p:ext uri="{BB962C8B-B14F-4D97-AF65-F5344CB8AC3E}">
        <p14:creationId xmlns:p14="http://schemas.microsoft.com/office/powerpoint/2010/main" val="193351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username and activity date associated with record changes/saves has moved from the body of the page down to an informational bar</a:t>
            </a:r>
            <a:r>
              <a:rPr lang="en-US" baseline="0" dirty="0" smtClean="0"/>
              <a:t> at the bottom of the page. This may mean whole fields and columns have “disappeared” from your page. In the case of STVCOLL, there is no more Activity Date column, and in the case of the IDEN forms, the date and username have moved from the page to the lower bar, but Origin still remains up in the page. This data will be displayed for whichever record is selected on the page.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23</a:t>
            </a:fld>
            <a:endParaRPr lang="en-US"/>
          </a:p>
        </p:txBody>
      </p:sp>
    </p:spTree>
    <p:extLst>
      <p:ext uri="{BB962C8B-B14F-4D97-AF65-F5344CB8AC3E}">
        <p14:creationId xmlns:p14="http://schemas.microsoft.com/office/powerpoint/2010/main" val="166102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a:t>
            </a:r>
            <a:r>
              <a:rPr lang="en-US" baseline="0" dirty="0" smtClean="0"/>
              <a:t> from ITS is trying to help you figure out a problem with a specific field, they may have asked you to look up this information on what table and column that field is pointing to in the back-end database. That information is now displayed in an informational bar at the bottom. Please note that your window may need to be fully expanded to display this.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24</a:t>
            </a:fld>
            <a:endParaRPr lang="en-US"/>
          </a:p>
        </p:txBody>
      </p:sp>
    </p:spTree>
    <p:extLst>
      <p:ext uri="{BB962C8B-B14F-4D97-AF65-F5344CB8AC3E}">
        <p14:creationId xmlns:p14="http://schemas.microsoft.com/office/powerpoint/2010/main" val="203980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Ellucian attempted to be ready for the approaching deadline, they used a quick-convert tool to quickly convert</a:t>
            </a:r>
            <a:r>
              <a:rPr lang="en-US" baseline="0" dirty="0" smtClean="0"/>
              <a:t> all of the forms from Oracle Forms to the new interface. Depending on the form, this may result in some visual changes. This is an example I’ve seen repeated on a few pages. The data that used to be linear for each record, perhaps split across tabs, it now split into separate sections of the form. Moving from one record to the next will be mirrored in the other sections.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25</a:t>
            </a:fld>
            <a:endParaRPr lang="en-US"/>
          </a:p>
        </p:txBody>
      </p:sp>
    </p:spTree>
    <p:extLst>
      <p:ext uri="{BB962C8B-B14F-4D97-AF65-F5344CB8AC3E}">
        <p14:creationId xmlns:p14="http://schemas.microsoft.com/office/powerpoint/2010/main" val="3929517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has changed about submitting</a:t>
            </a:r>
            <a:r>
              <a:rPr lang="en-US" baseline="0" dirty="0" smtClean="0"/>
              <a:t> your reports an processes, although fields have been added to the Printer Control section. We are not yet using the new functionality. Note that your submission sequence number is moving from the bottom message bar to the message center in the upper right-hand corner.</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26</a:t>
            </a:fld>
            <a:endParaRPr lang="en-US"/>
          </a:p>
        </p:txBody>
      </p:sp>
    </p:spTree>
    <p:extLst>
      <p:ext uri="{BB962C8B-B14F-4D97-AF65-F5344CB8AC3E}">
        <p14:creationId xmlns:p14="http://schemas.microsoft.com/office/powerpoint/2010/main" val="3281259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was not originally included in the training sessions. Parameter help text</a:t>
            </a:r>
            <a:r>
              <a:rPr lang="en-US" baseline="0" dirty="0" smtClean="0"/>
              <a:t> in in the same basic area, but the way to pull up a list of valid entries for a parameter has changed from the drop-down arrow to the ellipses (which you may have to scroll over to see).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27</a:t>
            </a:fld>
            <a:endParaRPr lang="en-US"/>
          </a:p>
        </p:txBody>
      </p:sp>
    </p:spTree>
    <p:extLst>
      <p:ext uri="{BB962C8B-B14F-4D97-AF65-F5344CB8AC3E}">
        <p14:creationId xmlns:p14="http://schemas.microsoft.com/office/powerpoint/2010/main" val="1649534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Banner 8, you were inputting your query directly into the fields available on the form. Searching was limited</a:t>
            </a:r>
            <a:r>
              <a:rPr lang="en-US" baseline="0" dirty="0" smtClean="0"/>
              <a:t> to positives (e.g. you couldn’t say that you wanted records with a field blank, numbers greater than a certain amount,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28</a:t>
            </a:fld>
            <a:endParaRPr lang="en-US"/>
          </a:p>
        </p:txBody>
      </p:sp>
    </p:spTree>
    <p:extLst>
      <p:ext uri="{BB962C8B-B14F-4D97-AF65-F5344CB8AC3E}">
        <p14:creationId xmlns:p14="http://schemas.microsoft.com/office/powerpoint/2010/main" val="159684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Banner 9, filtering opens up fields to input</a:t>
            </a:r>
            <a:r>
              <a:rPr lang="en-US" baseline="0" dirty="0" smtClean="0"/>
              <a:t> your search parameters in. Basic Filter allows for the same sort of search capabilities as were present in Banner 8.</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29</a:t>
            </a:fld>
            <a:endParaRPr lang="en-US"/>
          </a:p>
        </p:txBody>
      </p:sp>
    </p:spTree>
    <p:extLst>
      <p:ext uri="{BB962C8B-B14F-4D97-AF65-F5344CB8AC3E}">
        <p14:creationId xmlns:p14="http://schemas.microsoft.com/office/powerpoint/2010/main" val="170642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moment you log</a:t>
            </a:r>
            <a:r>
              <a:rPr lang="en-US" baseline="0" dirty="0" smtClean="0"/>
              <a:t> in, you will see this difference. What in Banner 8 was the menu has become the landing page in Banner 9. Note: this interface may also be referred to as Application Navigator.</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a:t>
            </a:fld>
            <a:endParaRPr lang="en-US"/>
          </a:p>
        </p:txBody>
      </p:sp>
    </p:spTree>
    <p:extLst>
      <p:ext uri="{BB962C8B-B14F-4D97-AF65-F5344CB8AC3E}">
        <p14:creationId xmlns:p14="http://schemas.microsoft.com/office/powerpoint/2010/main" val="191847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toggle</a:t>
            </a:r>
            <a:r>
              <a:rPr lang="en-US" baseline="0" dirty="0" smtClean="0"/>
              <a:t> to the Advance Filter to use more robust comparison operators like “Is NULL”, </a:t>
            </a:r>
            <a:r>
              <a:rPr lang="en-US" baseline="0" dirty="0" err="1" smtClean="0"/>
              <a:t>greather</a:t>
            </a:r>
            <a:r>
              <a:rPr lang="en-US" baseline="0" dirty="0" smtClean="0"/>
              <a:t> than, etc.</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30</a:t>
            </a:fld>
            <a:endParaRPr lang="en-US"/>
          </a:p>
        </p:txBody>
      </p:sp>
    </p:spTree>
    <p:extLst>
      <p:ext uri="{BB962C8B-B14F-4D97-AF65-F5344CB8AC3E}">
        <p14:creationId xmlns:p14="http://schemas.microsoft.com/office/powerpoint/2010/main" val="482251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Filter defaults to the first</a:t>
            </a:r>
            <a:r>
              <a:rPr lang="en-US" baseline="0" dirty="0" smtClean="0"/>
              <a:t> 5 fields displayed on the page. In both Advanced and Basic filter, fields can be removed or added. If you are having difficulty filtering for the data you want, please work with your Banner Support Specialist. Examples might include if a field you want to filter on is not available to add.</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31</a:t>
            </a:fld>
            <a:endParaRPr lang="en-US"/>
          </a:p>
        </p:txBody>
      </p:sp>
    </p:spTree>
    <p:extLst>
      <p:ext uri="{BB962C8B-B14F-4D97-AF65-F5344CB8AC3E}">
        <p14:creationId xmlns:p14="http://schemas.microsoft.com/office/powerpoint/2010/main" val="907810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go over</a:t>
            </a:r>
            <a:r>
              <a:rPr lang="en-US" baseline="0" dirty="0" smtClean="0"/>
              <a:t> some of the record navigation that only applies to Banner 9.</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32</a:t>
            </a:fld>
            <a:endParaRPr lang="en-US"/>
          </a:p>
        </p:txBody>
      </p:sp>
    </p:spTree>
    <p:extLst>
      <p:ext uri="{BB962C8B-B14F-4D97-AF65-F5344CB8AC3E}">
        <p14:creationId xmlns:p14="http://schemas.microsoft.com/office/powerpoint/2010/main" val="154075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multiple records are returned, especially when displayed linearly with multiple on the page, you will want to notice the pagination displayed on the bottom. You can move between pages using the arrows at the bottom left, change the number of records returned per page, and see which record you’re on out of the total count of records.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33</a:t>
            </a:fld>
            <a:endParaRPr lang="en-US"/>
          </a:p>
        </p:txBody>
      </p:sp>
    </p:spTree>
    <p:extLst>
      <p:ext uri="{BB962C8B-B14F-4D97-AF65-F5344CB8AC3E}">
        <p14:creationId xmlns:p14="http://schemas.microsoft.com/office/powerpoint/2010/main" val="1672930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few forms allow you to toggle between multiple records arranged in a linear fashion</a:t>
            </a:r>
            <a:r>
              <a:rPr lang="en-US" baseline="0" dirty="0" smtClean="0"/>
              <a:t> and individual records displaying in the “page” layout.</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34</a:t>
            </a:fld>
            <a:endParaRPr lang="en-US"/>
          </a:p>
        </p:txBody>
      </p:sp>
    </p:spTree>
    <p:extLst>
      <p:ext uri="{BB962C8B-B14F-4D97-AF65-F5344CB8AC3E}">
        <p14:creationId xmlns:p14="http://schemas.microsoft.com/office/powerpoint/2010/main" val="3926882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forms, when data isn’t displayed</a:t>
            </a:r>
            <a:r>
              <a:rPr lang="en-US" baseline="0" dirty="0" smtClean="0"/>
              <a:t> in a linear fashion, one record per page will be displayed and pages can be used to navigate between those records.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35</a:t>
            </a:fld>
            <a:endParaRPr lang="en-US"/>
          </a:p>
        </p:txBody>
      </p:sp>
    </p:spTree>
    <p:extLst>
      <p:ext uri="{BB962C8B-B14F-4D97-AF65-F5344CB8AC3E}">
        <p14:creationId xmlns:p14="http://schemas.microsoft.com/office/powerpoint/2010/main" val="1906567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sort by column</a:t>
            </a:r>
            <a:r>
              <a:rPr lang="en-US" baseline="0" dirty="0" smtClean="0"/>
              <a:t> names. In theory, this applies to columns where an </a:t>
            </a:r>
            <a:r>
              <a:rPr lang="en-US" baseline="0" dirty="0" err="1" smtClean="0"/>
              <a:t>astirsk</a:t>
            </a:r>
            <a:r>
              <a:rPr lang="en-US" baseline="0" dirty="0" smtClean="0"/>
              <a:t> by the name, but some others also work. If it isn’t allowed, you can see the error displayed. An arrow will appear when a column has been selected to sort.</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36</a:t>
            </a:fld>
            <a:endParaRPr lang="en-US"/>
          </a:p>
        </p:txBody>
      </p:sp>
    </p:spTree>
    <p:extLst>
      <p:ext uri="{BB962C8B-B14F-4D97-AF65-F5344CB8AC3E}">
        <p14:creationId xmlns:p14="http://schemas.microsoft.com/office/powerpoint/2010/main" val="2943169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resize columns, but note that this is not sticky. Grab the each between column headings and drag.</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37</a:t>
            </a:fld>
            <a:endParaRPr lang="en-US"/>
          </a:p>
        </p:txBody>
      </p:sp>
    </p:spTree>
    <p:extLst>
      <p:ext uri="{BB962C8B-B14F-4D97-AF65-F5344CB8AC3E}">
        <p14:creationId xmlns:p14="http://schemas.microsoft.com/office/powerpoint/2010/main" val="2207495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can be moved, once again, this is not sticky. The moment you refresh or close that page, you will lose</a:t>
            </a:r>
            <a:r>
              <a:rPr lang="en-US" baseline="0" dirty="0" smtClean="0"/>
              <a:t> your arrangement. But this can be handy on forms that are really spread out. For instance, here, the Attended check box is off the page from where ID and Name are displayed. Dragging it over allows the user to quickly check off those who attended.</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38</a:t>
            </a:fld>
            <a:endParaRPr lang="en-US"/>
          </a:p>
        </p:txBody>
      </p:sp>
    </p:spTree>
    <p:extLst>
      <p:ext uri="{BB962C8B-B14F-4D97-AF65-F5344CB8AC3E}">
        <p14:creationId xmlns:p14="http://schemas.microsoft.com/office/powerpoint/2010/main" val="1274258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when you resize your window, the labels</a:t>
            </a:r>
            <a:r>
              <a:rPr lang="en-US" baseline="0" dirty="0" smtClean="0"/>
              <a:t> for the icons may disappear. The icons will always be </a:t>
            </a:r>
            <a:r>
              <a:rPr lang="en-US" baseline="0" dirty="0" err="1" smtClean="0"/>
              <a:t>visable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39</a:t>
            </a:fld>
            <a:endParaRPr lang="en-US"/>
          </a:p>
        </p:txBody>
      </p:sp>
    </p:spTree>
    <p:extLst>
      <p:ext uri="{BB962C8B-B14F-4D97-AF65-F5344CB8AC3E}">
        <p14:creationId xmlns:p14="http://schemas.microsoft.com/office/powerpoint/2010/main" val="385714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menu navigation is now just one piece of the landing page menu, under Applications. Additionally, applications will include Self-Service along with the Administrative Banner pages. (This is why this interface is sometimes references as Application Navigator).</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4</a:t>
            </a:fld>
            <a:endParaRPr lang="en-US"/>
          </a:p>
        </p:txBody>
      </p:sp>
    </p:spTree>
    <p:extLst>
      <p:ext uri="{BB962C8B-B14F-4D97-AF65-F5344CB8AC3E}">
        <p14:creationId xmlns:p14="http://schemas.microsoft.com/office/powerpoint/2010/main" val="2791602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covered</a:t>
            </a:r>
            <a:r>
              <a:rPr lang="en-US" baseline="0" dirty="0" smtClean="0"/>
              <a:t> most of the navigational differences between Banner 8 and Banner 9. Now we’re going talk about the Banner 9 adoption timelines and best practices.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40</a:t>
            </a:fld>
            <a:endParaRPr lang="en-US"/>
          </a:p>
        </p:txBody>
      </p:sp>
    </p:spTree>
    <p:extLst>
      <p:ext uri="{BB962C8B-B14F-4D97-AF65-F5344CB8AC3E}">
        <p14:creationId xmlns:p14="http://schemas.microsoft.com/office/powerpoint/2010/main" val="626072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critical dates as we move forward with our Banner 9 adoption. While December 31st is the final deadline, we need to ensure we are prepared for that by making Banner 9 our primary interface on September 10, 2018. We’ll talk about each of these a little more.</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41</a:t>
            </a:fld>
            <a:endParaRPr lang="en-US"/>
          </a:p>
        </p:txBody>
      </p:sp>
    </p:spTree>
    <p:extLst>
      <p:ext uri="{BB962C8B-B14F-4D97-AF65-F5344CB8AC3E}">
        <p14:creationId xmlns:p14="http://schemas.microsoft.com/office/powerpoint/2010/main" val="1202090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been generally oriented to Banner 9, we are asking</a:t>
            </a:r>
            <a:r>
              <a:rPr lang="en-US" baseline="0" dirty="0" smtClean="0"/>
              <a:t> that you begin your adoption efforts if you haven’t already. Moving forward, you should be trying to spend the majority of your time in Banner 9. Make sure you’ve at least attempted all of your tasks in Banner 9 (we recommend that you double check your results in Banner 8 the first time through; there have been some instances where data didn’t get saved appropriately). Problems will most likely be on the page level, not the user level. IE, If it doesn’t work for you, there’s probably an error on the page and it won’t work for anyone else, either).</a:t>
            </a:r>
          </a:p>
          <a:p>
            <a:endParaRPr lang="en-US" baseline="0" dirty="0" smtClean="0"/>
          </a:p>
          <a:p>
            <a:r>
              <a:rPr lang="en-US" baseline="0" dirty="0" smtClean="0"/>
              <a:t>If you are doing tasks that only happen once per semester, once per year, or ever more rarely, please ask for a clone so that you can run concurrent processing in Banner 8 and Banner 9, comparing results. This might include things done to prepare for the fiscal year, the academic year, the new semester, etc. Once your Banner Support Specialist informs you that a clone has been completed, initiate your tasks in TEST using Banner 9 and in PROD using Banner 8. Ensure that your results match.</a:t>
            </a:r>
          </a:p>
          <a:p>
            <a:endParaRPr lang="en-US" baseline="0" dirty="0" smtClean="0"/>
          </a:p>
          <a:p>
            <a:r>
              <a:rPr lang="en-US" baseline="0" dirty="0" smtClean="0"/>
              <a:t>As you begin your adoption efforts, work closely with your Banner Support Specialist and others in Administrative Systems. Report frustrations and errors, so that we can report them to Ellucian. We are using this time to ensure Ellucian is aware of our problems and starts working on defect resolutions.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42</a:t>
            </a:fld>
            <a:endParaRPr lang="en-US"/>
          </a:p>
        </p:txBody>
      </p:sp>
    </p:spTree>
    <p:extLst>
      <p:ext uri="{BB962C8B-B14F-4D97-AF65-F5344CB8AC3E}">
        <p14:creationId xmlns:p14="http://schemas.microsoft.com/office/powerpoint/2010/main" val="1931824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globally adopt Banner 9 on September 10, 2018 (which is the Monday after drop/add),</a:t>
            </a:r>
            <a:r>
              <a:rPr lang="en-US" baseline="0" dirty="0" smtClean="0"/>
              <a:t> we will remove access directly to the Banner 8 interface. If certain pages are not working, those pages can be set to direct to the Banner 8 version from the landing page in Banner 9. You’ll just type in that form name and it will take you to the Banner 8 version. As defects are corrected, we’ll point those pages back to use the Banner 9 version. Please continue working very closely with your Banner Support Specialist to address frustrations and defects.</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43</a:t>
            </a:fld>
            <a:endParaRPr lang="en-US"/>
          </a:p>
        </p:txBody>
      </p:sp>
    </p:spTree>
    <p:extLst>
      <p:ext uri="{BB962C8B-B14F-4D97-AF65-F5344CB8AC3E}">
        <p14:creationId xmlns:p14="http://schemas.microsoft.com/office/powerpoint/2010/main" val="3415013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January 1, only very</a:t>
            </a:r>
            <a:r>
              <a:rPr lang="en-US" baseline="0" dirty="0" smtClean="0"/>
              <a:t> rare exceptions, identified by Ellucian, will continue to work in Banner 8.Those exceptions will have a short shelf-life.</a:t>
            </a:r>
          </a:p>
          <a:p>
            <a:endParaRPr lang="en-US" baseline="0" dirty="0" smtClean="0"/>
          </a:p>
          <a:p>
            <a:r>
              <a:rPr lang="en-US" baseline="0" dirty="0" smtClean="0"/>
              <a:t>This whole time, we’ve been talking about Administrative Banner. Self-Service Banner, where you might see your paycheck, submit grades, go through registration is not tied in with this particular deadline. Ellucian is working on converting the self-service modules from Banner 8 to Banner 9, including improved and new functionality, but the same deadlines don’t apply.</a:t>
            </a:r>
          </a:p>
        </p:txBody>
      </p:sp>
      <p:sp>
        <p:nvSpPr>
          <p:cNvPr id="4" name="Slide Number Placeholder 3"/>
          <p:cNvSpPr>
            <a:spLocks noGrp="1"/>
          </p:cNvSpPr>
          <p:nvPr>
            <p:ph type="sldNum" sz="quarter" idx="10"/>
          </p:nvPr>
        </p:nvSpPr>
        <p:spPr/>
        <p:txBody>
          <a:bodyPr/>
          <a:lstStyle/>
          <a:p>
            <a:fld id="{5898A4A2-8FDC-4816-835C-DD80C8A9ABEE}" type="slidenum">
              <a:rPr lang="en-US" smtClean="0"/>
              <a:t>44</a:t>
            </a:fld>
            <a:endParaRPr lang="en-US"/>
          </a:p>
        </p:txBody>
      </p:sp>
    </p:spTree>
    <p:extLst>
      <p:ext uri="{BB962C8B-B14F-4D97-AF65-F5344CB8AC3E}">
        <p14:creationId xmlns:p14="http://schemas.microsoft.com/office/powerpoint/2010/main" val="742228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contact information and areas of coverage for the Banner Support Specialists. Distributed users (users who do</a:t>
            </a:r>
            <a:r>
              <a:rPr lang="en-US" baseline="0" dirty="0" smtClean="0"/>
              <a:t> limited functions in Administrative Banner and/or are not part of an administrative department) should try contacting the administrative department associated with their tasks before the applicable Banner Support Specialist.</a:t>
            </a:r>
          </a:p>
        </p:txBody>
      </p:sp>
      <p:sp>
        <p:nvSpPr>
          <p:cNvPr id="4" name="Slide Number Placeholder 3"/>
          <p:cNvSpPr>
            <a:spLocks noGrp="1"/>
          </p:cNvSpPr>
          <p:nvPr>
            <p:ph type="sldNum" sz="quarter" idx="10"/>
          </p:nvPr>
        </p:nvSpPr>
        <p:spPr/>
        <p:txBody>
          <a:bodyPr/>
          <a:lstStyle/>
          <a:p>
            <a:fld id="{5898A4A2-8FDC-4816-835C-DD80C8A9ABEE}" type="slidenum">
              <a:rPr lang="en-US" smtClean="0"/>
              <a:t>45</a:t>
            </a:fld>
            <a:endParaRPr lang="en-US"/>
          </a:p>
        </p:txBody>
      </p:sp>
    </p:spTree>
    <p:extLst>
      <p:ext uri="{BB962C8B-B14F-4D97-AF65-F5344CB8AC3E}">
        <p14:creationId xmlns:p14="http://schemas.microsoft.com/office/powerpoint/2010/main" val="224100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Banner 8, you</a:t>
            </a:r>
            <a:r>
              <a:rPr lang="en-US" baseline="0" dirty="0" smtClean="0"/>
              <a:t> went to a form by typing in the 7-character name in the “Go To…” box. Now, you can either type those into the search box on the landing page, or type some of the description to receive a list of possible matches. Beware…there is an “auto-complete” feature that can sometimes take what you’re starting to type, assume it knows where you want to go, and take you to a completely different form. Note: after typing in your 7-charcter name, you can just hit enter, or you can select from the list returned.</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5</a:t>
            </a:fld>
            <a:endParaRPr lang="en-US"/>
          </a:p>
        </p:txBody>
      </p:sp>
    </p:spTree>
    <p:extLst>
      <p:ext uri="{BB962C8B-B14F-4D97-AF65-F5344CB8AC3E}">
        <p14:creationId xmlns:p14="http://schemas.microsoft.com/office/powerpoint/2010/main" val="114131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make use of the recently opened forms functionality, that is now</a:t>
            </a:r>
            <a:r>
              <a:rPr lang="en-US" baseline="0" dirty="0" smtClean="0"/>
              <a:t> available in the menu as Recently Opened, and will list all pages that you’ve accessed in that particular session.</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6</a:t>
            </a:fld>
            <a:endParaRPr lang="en-US"/>
          </a:p>
        </p:txBody>
      </p:sp>
    </p:spTree>
    <p:extLst>
      <p:ext uri="{BB962C8B-B14F-4D97-AF65-F5344CB8AC3E}">
        <p14:creationId xmlns:p14="http://schemas.microsoft.com/office/powerpoint/2010/main" val="166965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Ctrl</a:t>
            </a:r>
            <a:r>
              <a:rPr lang="en-US" baseline="0" dirty="0" smtClean="0"/>
              <a:t> +Q still works to close the page and return you to the landing page. It is recommended that you also do this before signing out of Banner.</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7</a:t>
            </a:fld>
            <a:endParaRPr lang="en-US"/>
          </a:p>
        </p:txBody>
      </p:sp>
    </p:spTree>
    <p:extLst>
      <p:ext uri="{BB962C8B-B14F-4D97-AF65-F5344CB8AC3E}">
        <p14:creationId xmlns:p14="http://schemas.microsoft.com/office/powerpoint/2010/main" val="415212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Banner 8, you just kept</a:t>
            </a:r>
            <a:r>
              <a:rPr lang="en-US" baseline="0" dirty="0" smtClean="0"/>
              <a:t> clicking on the Black X to logout out. Now you need to click on the Lock icon.</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8</a:t>
            </a:fld>
            <a:endParaRPr lang="en-US"/>
          </a:p>
        </p:txBody>
      </p:sp>
    </p:spTree>
    <p:extLst>
      <p:ext uri="{BB962C8B-B14F-4D97-AF65-F5344CB8AC3E}">
        <p14:creationId xmlns:p14="http://schemas.microsoft.com/office/powerpoint/2010/main" val="241197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that, in 8, we used to tell you make</a:t>
            </a:r>
            <a:r>
              <a:rPr lang="en-US" baseline="0" dirty="0" smtClean="0"/>
              <a:t> sure you logged out of each session when you had multiple windows open, or that would leave a session hanging and mess you up in your session count. In Banner 9, it’s the opposite. Only sign out of your last window. If you are closing out of multiple windows (trying to leave one open to keep using), signing out will sign you out of all “sessions”. </a:t>
            </a:r>
            <a:endParaRPr lang="en-US" dirty="0"/>
          </a:p>
        </p:txBody>
      </p:sp>
      <p:sp>
        <p:nvSpPr>
          <p:cNvPr id="4" name="Slide Number Placeholder 3"/>
          <p:cNvSpPr>
            <a:spLocks noGrp="1"/>
          </p:cNvSpPr>
          <p:nvPr>
            <p:ph type="sldNum" sz="quarter" idx="10"/>
          </p:nvPr>
        </p:nvSpPr>
        <p:spPr/>
        <p:txBody>
          <a:bodyPr/>
          <a:lstStyle/>
          <a:p>
            <a:fld id="{5898A4A2-8FDC-4816-835C-DD80C8A9ABEE}" type="slidenum">
              <a:rPr lang="en-US" smtClean="0"/>
              <a:t>9</a:t>
            </a:fld>
            <a:endParaRPr lang="en-US"/>
          </a:p>
        </p:txBody>
      </p:sp>
    </p:spTree>
    <p:extLst>
      <p:ext uri="{BB962C8B-B14F-4D97-AF65-F5344CB8AC3E}">
        <p14:creationId xmlns:p14="http://schemas.microsoft.com/office/powerpoint/2010/main" val="81535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6/25/2018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tmp"/><Relationship Id="rId4" Type="http://schemas.openxmlformats.org/officeDocument/2006/relationships/image" Target="../media/image26.tmp"/></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7" Type="http://schemas.openxmlformats.org/officeDocument/2006/relationships/image" Target="../media/image32.tmp"/><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29.tm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tmp"/><Relationship Id="rId4" Type="http://schemas.openxmlformats.org/officeDocument/2006/relationships/image" Target="../media/image34.tmp"/></Relationships>
</file>

<file path=ppt/slides/_rels/slide1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4.tmp"/><Relationship Id="rId3" Type="http://schemas.openxmlformats.org/officeDocument/2006/relationships/image" Target="../media/image39.tmp"/><Relationship Id="rId7" Type="http://schemas.openxmlformats.org/officeDocument/2006/relationships/image" Target="../media/image43.tmp"/><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2.tmp"/><Relationship Id="rId5" Type="http://schemas.openxmlformats.org/officeDocument/2006/relationships/image" Target="../media/image41.tmp"/><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7.tmp"/><Relationship Id="rId4" Type="http://schemas.openxmlformats.org/officeDocument/2006/relationships/image" Target="../media/image46.tmp"/></Relationships>
</file>

<file path=ppt/slides/_rels/slide21.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9.tmp"/></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tmp"/><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9.tmp"/><Relationship Id="rId5" Type="http://schemas.openxmlformats.org/officeDocument/2006/relationships/image" Target="../media/image58.tmp"/><Relationship Id="rId4" Type="http://schemas.openxmlformats.org/officeDocument/2006/relationships/image" Target="../media/image57.tmp"/></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2.tmp"/><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4.tmp"/></Relationships>
</file>

<file path=ppt/slides/_rels/slide2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8.tmp"/><Relationship Id="rId5" Type="http://schemas.openxmlformats.org/officeDocument/2006/relationships/image" Target="../media/image67.tmp"/><Relationship Id="rId4" Type="http://schemas.openxmlformats.org/officeDocument/2006/relationships/image" Target="../media/image66.tmp"/></Relationships>
</file>

<file path=ppt/slides/_rels/slide27.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2.tmp"/><Relationship Id="rId5" Type="http://schemas.openxmlformats.org/officeDocument/2006/relationships/image" Target="../media/image71.tmp"/><Relationship Id="rId4" Type="http://schemas.openxmlformats.org/officeDocument/2006/relationships/image" Target="../media/image70.tmp"/></Relationships>
</file>

<file path=ppt/slides/_rels/slide28.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75.tmp"/><Relationship Id="rId4" Type="http://schemas.openxmlformats.org/officeDocument/2006/relationships/image" Target="../media/image74.tmp"/></Relationships>
</file>

<file path=ppt/slides/_rels/slide29.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78.tmp"/><Relationship Id="rId4" Type="http://schemas.openxmlformats.org/officeDocument/2006/relationships/image" Target="../media/image77.tmp"/></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80.tmp"/><Relationship Id="rId4" Type="http://schemas.openxmlformats.org/officeDocument/2006/relationships/image" Target="../media/image79.tmp"/></Relationships>
</file>

<file path=ppt/slides/_rels/slide31.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4.tmp"/></Relationships>
</file>

<file path=ppt/slides/_rels/slide35.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6.tmp"/><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89.tmp"/><Relationship Id="rId5" Type="http://schemas.openxmlformats.org/officeDocument/2006/relationships/image" Target="../media/image88.tmp"/><Relationship Id="rId4" Type="http://schemas.openxmlformats.org/officeDocument/2006/relationships/image" Target="../media/image87.tmp"/></Relationships>
</file>

<file path=ppt/slides/_rels/slide37.xml.rels><?xml version="1.0" encoding="UTF-8" standalone="yes"?>
<Relationships xmlns="http://schemas.openxmlformats.org/package/2006/relationships"><Relationship Id="rId3" Type="http://schemas.openxmlformats.org/officeDocument/2006/relationships/image" Target="../media/image90.tmp"/><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91.gif"/><Relationship Id="rId4" Type="http://schemas.openxmlformats.org/officeDocument/2006/relationships/image" Target="../media/image86.tmp"/></Relationships>
</file>

<file path=ppt/slides/_rels/slide38.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93.tmp"/></Relationships>
</file>

<file path=ppt/slides/_rels/slide39.xml.rels><?xml version="1.0" encoding="UTF-8" standalone="yes"?>
<Relationships xmlns="http://schemas.openxmlformats.org/package/2006/relationships"><Relationship Id="rId3" Type="http://schemas.openxmlformats.org/officeDocument/2006/relationships/image" Target="../media/image94.tmp"/><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97.tmp"/><Relationship Id="rId5" Type="http://schemas.openxmlformats.org/officeDocument/2006/relationships/image" Target="../media/image96.tmp"/><Relationship Id="rId4" Type="http://schemas.openxmlformats.org/officeDocument/2006/relationships/image" Target="../media/image95.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janssen@andrews.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x3129/eloy@andrews.edu" TargetMode="External"/><Relationship Id="rId4" Type="http://schemas.openxmlformats.org/officeDocument/2006/relationships/hyperlink" Target="mailto:kotanko@andrew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tmp"/><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tmp"/><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Banner 9 General Orientation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4143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63970"/>
            <a:ext cx="5569939" cy="3130429"/>
          </a:xfrm>
        </p:spPr>
        <p:txBody>
          <a:bodyPr/>
          <a:lstStyle/>
          <a:p>
            <a:pPr algn="ctr"/>
            <a:r>
              <a:rPr lang="en-US" sz="2500" dirty="0" smtClean="0"/>
              <a:t>Form Online Help</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sym typeface="Wingdings" panose="05000000000000000000" pitchFamily="2" charset="2"/>
              </a:rPr>
              <a:t>Page </a:t>
            </a:r>
            <a:r>
              <a:rPr lang="en-US" sz="2500" dirty="0" smtClean="0"/>
              <a:t>Help</a:t>
            </a:r>
            <a:endParaRPr lang="en-US" sz="2500" dirty="0"/>
          </a:p>
        </p:txBody>
      </p:sp>
      <p:pic>
        <p:nvPicPr>
          <p:cNvPr id="14" name="Picture 1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4611" y="1730990"/>
            <a:ext cx="1779899" cy="4542563"/>
          </a:xfrm>
          <a:prstGeom prst="rect">
            <a:avLst/>
          </a:prstGeom>
        </p:spPr>
      </p:pic>
      <p:cxnSp>
        <p:nvCxnSpPr>
          <p:cNvPr id="15" name="Straight Arrow Connector 14"/>
          <p:cNvCxnSpPr/>
          <p:nvPr/>
        </p:nvCxnSpPr>
        <p:spPr>
          <a:xfrm flipH="1">
            <a:off x="7662439" y="3554083"/>
            <a:ext cx="1628222" cy="138022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0661" y="3315556"/>
            <a:ext cx="2078956" cy="477054"/>
          </a:xfrm>
          <a:prstGeom prst="rect">
            <a:avLst/>
          </a:prstGeom>
          <a:noFill/>
        </p:spPr>
        <p:txBody>
          <a:bodyPr wrap="square" rtlCol="0">
            <a:spAutoFit/>
          </a:bodyPr>
          <a:lstStyle/>
          <a:p>
            <a:r>
              <a:rPr lang="en-US" sz="2500" dirty="0" smtClean="0"/>
              <a:t>Ctrl +Shift +L</a:t>
            </a:r>
            <a:endParaRPr lang="en-US" sz="2500" dirty="0"/>
          </a:p>
        </p:txBody>
      </p:sp>
      <p:pic>
        <p:nvPicPr>
          <p:cNvPr id="5" name="Content Placeholder 4"/>
          <p:cNvPicPr>
            <a:picLocks noGrp="1" noChangeAspect="1"/>
          </p:cNvPicPr>
          <p:nvPr>
            <p:ph sz="half" idx="1"/>
          </p:nvPr>
        </p:nvPicPr>
        <p:blipFill rotWithShape="1">
          <a:blip r:embed="rId4">
            <a:extLst>
              <a:ext uri="{28A0092B-C50C-407E-A947-70E740481C1C}">
                <a14:useLocalDpi xmlns:a14="http://schemas.microsoft.com/office/drawing/2010/main"/>
              </a:ext>
            </a:extLst>
          </a:blip>
          <a:srcRect/>
          <a:stretch/>
        </p:blipFill>
        <p:spPr>
          <a:xfrm>
            <a:off x="879894" y="552087"/>
            <a:ext cx="4669767" cy="2415399"/>
          </a:xfrm>
          <a:prstGeom prst="rect">
            <a:avLst/>
          </a:prstGeom>
        </p:spPr>
      </p:pic>
      <p:cxnSp>
        <p:nvCxnSpPr>
          <p:cNvPr id="8" name="Straight Arrow Connector 7"/>
          <p:cNvCxnSpPr/>
          <p:nvPr/>
        </p:nvCxnSpPr>
        <p:spPr>
          <a:xfrm flipH="1">
            <a:off x="4399472" y="552087"/>
            <a:ext cx="2191109" cy="543469"/>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63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48" y="4846735"/>
            <a:ext cx="4283300" cy="1445935"/>
          </a:xfrm>
        </p:spPr>
        <p:txBody>
          <a:bodyPr/>
          <a:lstStyle/>
          <a:p>
            <a:pPr algn="ctr"/>
            <a:r>
              <a:rPr lang="en-US" sz="2500" dirty="0" smtClean="0"/>
              <a:t>See data in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See Data on Page</a:t>
            </a:r>
            <a:endParaRPr lang="en-US" sz="25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847" y="251477"/>
            <a:ext cx="7628281" cy="4595258"/>
          </a:xfrm>
          <a:prstGeom prst="rect">
            <a:avLst/>
          </a:prstGeom>
        </p:spPr>
      </p:pic>
      <p:cxnSp>
        <p:nvCxnSpPr>
          <p:cNvPr id="10" name="Straight Arrow Connector 9"/>
          <p:cNvCxnSpPr/>
          <p:nvPr/>
        </p:nvCxnSpPr>
        <p:spPr>
          <a:xfrm flipH="1" flipV="1">
            <a:off x="2289320" y="560717"/>
            <a:ext cx="2012470" cy="465826"/>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7905128" y="251477"/>
            <a:ext cx="3412729" cy="1102870"/>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Ctrl +PageDown</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Alt + PageDown</a:t>
            </a:r>
            <a:endParaRPr lang="en-US" sz="2500" dirty="0"/>
          </a:p>
        </p:txBody>
      </p:sp>
      <p:pic>
        <p:nvPicPr>
          <p:cNvPr id="15" name="Picture 14" descr="Screen Clipp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0148" y="1354347"/>
            <a:ext cx="6757709" cy="4983278"/>
          </a:xfrm>
          <a:prstGeom prst="rect">
            <a:avLst/>
          </a:prstGeom>
        </p:spPr>
      </p:pic>
      <p:cxnSp>
        <p:nvCxnSpPr>
          <p:cNvPr id="13" name="Straight Arrow Connector 12"/>
          <p:cNvCxnSpPr/>
          <p:nvPr/>
        </p:nvCxnSpPr>
        <p:spPr>
          <a:xfrm flipH="1">
            <a:off x="5443268" y="5158596"/>
            <a:ext cx="879894" cy="94027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808234" y="1794294"/>
            <a:ext cx="1043796" cy="96615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84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48" y="5059808"/>
            <a:ext cx="4283300" cy="1232862"/>
          </a:xfrm>
        </p:spPr>
        <p:txBody>
          <a:bodyPr>
            <a:normAutofit fontScale="90000"/>
          </a:bodyPr>
          <a:lstStyle/>
          <a:p>
            <a:pPr algn="ctr"/>
            <a:r>
              <a:rPr lang="en-US" sz="2500" dirty="0" smtClean="0"/>
              <a:t>Rollback</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Start Over (refresh)</a:t>
            </a:r>
            <a:endParaRPr lang="en-US" sz="2500" dirty="0"/>
          </a:p>
        </p:txBody>
      </p:sp>
      <p:sp>
        <p:nvSpPr>
          <p:cNvPr id="14" name="Title 1"/>
          <p:cNvSpPr txBox="1">
            <a:spLocks/>
          </p:cNvSpPr>
          <p:nvPr/>
        </p:nvSpPr>
        <p:spPr>
          <a:xfrm>
            <a:off x="6418438" y="258791"/>
            <a:ext cx="5083015" cy="173028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Shift +F7</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F5</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151" y="258792"/>
            <a:ext cx="6081287" cy="4801016"/>
          </a:xfrm>
          <a:prstGeom prst="rect">
            <a:avLst/>
          </a:prstGeom>
        </p:spPr>
      </p:pic>
      <p:cxnSp>
        <p:nvCxnSpPr>
          <p:cNvPr id="10" name="Straight Arrow Connector 9"/>
          <p:cNvCxnSpPr/>
          <p:nvPr/>
        </p:nvCxnSpPr>
        <p:spPr>
          <a:xfrm flipH="1" flipV="1">
            <a:off x="760397" y="569999"/>
            <a:ext cx="2012470" cy="465826"/>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 name="Picture 4" descr="Screen Clipp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004" y="1989077"/>
            <a:ext cx="7053449" cy="4372902"/>
          </a:xfrm>
          <a:prstGeom prst="rect">
            <a:avLst/>
          </a:prstGeom>
        </p:spPr>
      </p:pic>
      <p:cxnSp>
        <p:nvCxnSpPr>
          <p:cNvPr id="16" name="Straight Arrow Connector 15"/>
          <p:cNvCxnSpPr/>
          <p:nvPr/>
        </p:nvCxnSpPr>
        <p:spPr>
          <a:xfrm flipV="1">
            <a:off x="9876719" y="2431031"/>
            <a:ext cx="1043796" cy="96615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9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519578"/>
            <a:ext cx="3773487" cy="2474822"/>
          </a:xfrm>
        </p:spPr>
        <p:txBody>
          <a:bodyPr/>
          <a:lstStyle/>
          <a:p>
            <a:pPr algn="ctr"/>
            <a:r>
              <a:rPr lang="en-US" sz="2500" dirty="0" smtClean="0"/>
              <a:t>Person ID Lookup:</a:t>
            </a:r>
            <a:br>
              <a:rPr lang="en-US" sz="2500" dirty="0" smtClean="0"/>
            </a:br>
            <a:r>
              <a:rPr lang="en-US" sz="2500" dirty="0" smtClean="0"/>
              <a:t>Drop Down</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Ellipses</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313" y="1115673"/>
            <a:ext cx="3154953" cy="67823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710" y="1744027"/>
            <a:ext cx="4381880" cy="1120237"/>
          </a:xfrm>
          <a:prstGeom prst="rect">
            <a:avLst/>
          </a:prstGeom>
        </p:spPr>
      </p:pic>
      <p:cxnSp>
        <p:nvCxnSpPr>
          <p:cNvPr id="10" name="Straight Arrow Connector 9"/>
          <p:cNvCxnSpPr/>
          <p:nvPr/>
        </p:nvCxnSpPr>
        <p:spPr>
          <a:xfrm flipH="1">
            <a:off x="1914527" y="865102"/>
            <a:ext cx="1162048" cy="71604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7"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60446" y="3144795"/>
            <a:ext cx="4129843" cy="1118269"/>
          </a:xfrm>
          <a:prstGeom prst="rect">
            <a:avLst/>
          </a:prstGeom>
        </p:spPr>
      </p:pic>
      <p:cxnSp>
        <p:nvCxnSpPr>
          <p:cNvPr id="13" name="Straight Arrow Connector 12"/>
          <p:cNvCxnSpPr/>
          <p:nvPr/>
        </p:nvCxnSpPr>
        <p:spPr>
          <a:xfrm flipH="1">
            <a:off x="8477251" y="3144795"/>
            <a:ext cx="1104899" cy="55913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16"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11814" y="3880597"/>
            <a:ext cx="6948085" cy="1662953"/>
          </a:xfrm>
          <a:prstGeom prst="rect">
            <a:avLst/>
          </a:prstGeom>
        </p:spPr>
      </p:pic>
    </p:spTree>
    <p:extLst>
      <p:ext uri="{BB962C8B-B14F-4D97-AF65-F5344CB8AC3E}">
        <p14:creationId xmlns:p14="http://schemas.microsoft.com/office/powerpoint/2010/main" val="510481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519578"/>
            <a:ext cx="4059238" cy="2474822"/>
          </a:xfrm>
        </p:spPr>
        <p:txBody>
          <a:bodyPr/>
          <a:lstStyle/>
          <a:p>
            <a:pPr algn="ctr"/>
            <a:r>
              <a:rPr lang="en-US" sz="2500" dirty="0" smtClean="0"/>
              <a:t>Name Quick Search:</a:t>
            </a:r>
            <a:br>
              <a:rPr lang="en-US" sz="2500" dirty="0" smtClean="0"/>
            </a:br>
            <a:r>
              <a:rPr lang="en-US" sz="2500" dirty="0" smtClean="0"/>
              <a:t>Tab to Name field</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Tab to Hidden Field</a:t>
            </a:r>
            <a:endParaRPr lang="en-US" sz="25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300" y="651467"/>
            <a:ext cx="4690144" cy="1329733"/>
          </a:xfrm>
          <a:prstGeom prst="rect">
            <a:avLst/>
          </a:prstGeom>
        </p:spPr>
      </p:pic>
      <p:cxnSp>
        <p:nvCxnSpPr>
          <p:cNvPr id="10" name="Straight Arrow Connector 9"/>
          <p:cNvCxnSpPr/>
          <p:nvPr/>
        </p:nvCxnSpPr>
        <p:spPr>
          <a:xfrm flipV="1">
            <a:off x="1428750" y="1691738"/>
            <a:ext cx="1304925" cy="94297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1" name="Picture 10"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66011" y="2204590"/>
            <a:ext cx="6604723" cy="1091598"/>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17057" y="3031884"/>
            <a:ext cx="6538711" cy="975387"/>
          </a:xfrm>
          <a:prstGeom prst="rect">
            <a:avLst/>
          </a:prstGeom>
        </p:spPr>
      </p:pic>
      <p:cxnSp>
        <p:nvCxnSpPr>
          <p:cNvPr id="13" name="Straight Arrow Connector 12"/>
          <p:cNvCxnSpPr/>
          <p:nvPr/>
        </p:nvCxnSpPr>
        <p:spPr>
          <a:xfrm flipV="1">
            <a:off x="8077200" y="3814015"/>
            <a:ext cx="1304925" cy="94297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422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654" y="448574"/>
            <a:ext cx="4174085" cy="1545207"/>
          </a:xfrm>
        </p:spPr>
        <p:txBody>
          <a:bodyPr>
            <a:normAutofit fontScale="90000"/>
          </a:bodyPr>
          <a:lstStyle/>
          <a:p>
            <a:pPr algn="ctr"/>
            <a:r>
              <a:rPr lang="en-US" sz="2500" dirty="0" smtClean="0"/>
              <a:t>Key Block:</a:t>
            </a:r>
            <a:br>
              <a:rPr lang="en-US" sz="2500" dirty="0" smtClean="0"/>
            </a:br>
            <a:r>
              <a:rPr lang="en-US" sz="2500" dirty="0" smtClean="0"/>
              <a:t>Static</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sym typeface="Wingdings" panose="05000000000000000000" pitchFamily="2" charset="2"/>
              </a:rPr>
              <a:t>Collapsed &amp;Variable</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433" y="574835"/>
            <a:ext cx="7765453" cy="998307"/>
          </a:xfrm>
          <a:prstGeom prst="rect">
            <a:avLst/>
          </a:prstGeom>
        </p:spPr>
      </p:pic>
      <p:pic>
        <p:nvPicPr>
          <p:cNvPr id="5" name="Picture 4" descr="Screen Clipping"/>
          <p:cNvPicPr>
            <a:picLocks noChangeAspect="1"/>
          </p:cNvPicPr>
          <p:nvPr/>
        </p:nvPicPr>
        <p:blipFill rotWithShape="1">
          <a:blip r:embed="rId4" cstate="screen">
            <a:extLst>
              <a:ext uri="{28A0092B-C50C-407E-A947-70E740481C1C}">
                <a14:useLocalDpi xmlns:a14="http://schemas.microsoft.com/office/drawing/2010/main"/>
              </a:ext>
            </a:extLst>
          </a:blip>
          <a:srcRect b="9297"/>
          <a:stretch/>
        </p:blipFill>
        <p:spPr>
          <a:xfrm>
            <a:off x="1214134" y="2036911"/>
            <a:ext cx="9058921" cy="1369453"/>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14134" y="3561952"/>
            <a:ext cx="9058921" cy="707728"/>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4425268"/>
            <a:ext cx="12192000" cy="549965"/>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14134" y="5130821"/>
            <a:ext cx="6957663" cy="1158340"/>
          </a:xfrm>
          <a:prstGeom prst="rect">
            <a:avLst/>
          </a:prstGeom>
        </p:spPr>
      </p:pic>
    </p:spTree>
    <p:extLst>
      <p:ext uri="{BB962C8B-B14F-4D97-AF65-F5344CB8AC3E}">
        <p14:creationId xmlns:p14="http://schemas.microsoft.com/office/powerpoint/2010/main" val="249890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73136"/>
            <a:ext cx="5569939" cy="1458671"/>
          </a:xfrm>
        </p:spPr>
        <p:txBody>
          <a:bodyPr>
            <a:normAutofit/>
          </a:bodyPr>
          <a:lstStyle/>
          <a:p>
            <a:pPr algn="ctr"/>
            <a:r>
              <a:rPr lang="en-US" sz="2500" dirty="0" smtClean="0"/>
              <a:t>Options Menu</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Related &amp; Tools Menus</a:t>
            </a:r>
            <a:endParaRPr lang="en-US" sz="2500"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a:ext>
            </a:extLst>
          </a:blip>
          <a:srcRect/>
          <a:stretch/>
        </p:blipFill>
        <p:spPr>
          <a:xfrm>
            <a:off x="578695" y="353683"/>
            <a:ext cx="3657600" cy="4629149"/>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63969" y="553796"/>
            <a:ext cx="2580764" cy="2921460"/>
          </a:xfrm>
          <a:prstGeom prst="rect">
            <a:avLst/>
          </a:prstGeom>
        </p:spPr>
      </p:pic>
      <p:cxnSp>
        <p:nvCxnSpPr>
          <p:cNvPr id="10" name="Straight Arrow Connector 9"/>
          <p:cNvCxnSpPr/>
          <p:nvPr/>
        </p:nvCxnSpPr>
        <p:spPr>
          <a:xfrm flipH="1">
            <a:off x="3080357" y="2510287"/>
            <a:ext cx="3283150" cy="221723"/>
          </a:xfrm>
          <a:prstGeom prst="straightConnector1">
            <a:avLst/>
          </a:prstGeom>
          <a:ln w="76200">
            <a:solidFill>
              <a:srgbClr val="FF0000">
                <a:alpha val="6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297947" y="553796"/>
            <a:ext cx="914400" cy="4813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7292" y="222581"/>
            <a:ext cx="2200215" cy="6309226"/>
          </a:xfrm>
          <a:prstGeom prst="rect">
            <a:avLst/>
          </a:prstGeom>
        </p:spPr>
      </p:pic>
      <p:sp>
        <p:nvSpPr>
          <p:cNvPr id="17" name="Oval 16"/>
          <p:cNvSpPr/>
          <p:nvPr/>
        </p:nvSpPr>
        <p:spPr>
          <a:xfrm>
            <a:off x="10708113" y="153570"/>
            <a:ext cx="713262" cy="400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3496751" y="2035291"/>
            <a:ext cx="5733513" cy="3994573"/>
          </a:xfrm>
          <a:prstGeom prst="straightConnector1">
            <a:avLst/>
          </a:prstGeom>
          <a:ln w="76200">
            <a:solidFill>
              <a:srgbClr val="FF0000">
                <a:alpha val="6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185088" y="3562710"/>
            <a:ext cx="678195" cy="3191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53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73136"/>
            <a:ext cx="5569939" cy="1458671"/>
          </a:xfrm>
        </p:spPr>
        <p:txBody>
          <a:bodyPr>
            <a:normAutofit fontScale="90000"/>
          </a:bodyPr>
          <a:lstStyle/>
          <a:p>
            <a:pPr algn="ctr"/>
            <a:r>
              <a:rPr lang="en-US" sz="2500" dirty="0" smtClean="0"/>
              <a:t>Item, Record, Tools &amp; Help Menus</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Tools Menu</a:t>
            </a:r>
            <a:endParaRPr lang="en-US" sz="2500" dirty="0"/>
          </a:p>
        </p:txBody>
      </p:sp>
      <p:cxnSp>
        <p:nvCxnSpPr>
          <p:cNvPr id="10" name="Straight Arrow Connector 9"/>
          <p:cNvCxnSpPr/>
          <p:nvPr/>
        </p:nvCxnSpPr>
        <p:spPr>
          <a:xfrm>
            <a:off x="6019800" y="2952750"/>
            <a:ext cx="1790700" cy="0"/>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 name="Picture 1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1442" y="222581"/>
            <a:ext cx="2200215" cy="6309226"/>
          </a:xfrm>
          <a:prstGeom prst="rect">
            <a:avLst/>
          </a:prstGeom>
        </p:spPr>
      </p:pic>
      <p:sp>
        <p:nvSpPr>
          <p:cNvPr id="17" name="Oval 16"/>
          <p:cNvSpPr/>
          <p:nvPr/>
        </p:nvSpPr>
        <p:spPr>
          <a:xfrm>
            <a:off x="9622263" y="207037"/>
            <a:ext cx="713262" cy="331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sz="half" idx="1"/>
          </p:nvPr>
        </p:nvPicPr>
        <p:blipFill rotWithShape="1">
          <a:blip r:embed="rId4">
            <a:extLst>
              <a:ext uri="{28A0092B-C50C-407E-A947-70E740481C1C}">
                <a14:useLocalDpi xmlns:a14="http://schemas.microsoft.com/office/drawing/2010/main"/>
              </a:ext>
            </a:extLst>
          </a:blip>
          <a:srcRect/>
          <a:stretch/>
        </p:blipFill>
        <p:spPr>
          <a:xfrm>
            <a:off x="684212" y="1468108"/>
            <a:ext cx="1143001" cy="163536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079699" y="972721"/>
            <a:ext cx="1371600" cy="294893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651943" y="635818"/>
            <a:ext cx="2046205" cy="4224896"/>
          </a:xfrm>
          <a:prstGeom prst="rect">
            <a:avLst/>
          </a:prstGeom>
        </p:spPr>
      </p:pic>
    </p:spTree>
    <p:extLst>
      <p:ext uri="{BB962C8B-B14F-4D97-AF65-F5344CB8AC3E}">
        <p14:creationId xmlns:p14="http://schemas.microsoft.com/office/powerpoint/2010/main" val="616437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73136"/>
            <a:ext cx="5569939" cy="1458671"/>
          </a:xfrm>
        </p:spPr>
        <p:txBody>
          <a:bodyPr>
            <a:normAutofit/>
          </a:bodyPr>
          <a:lstStyle/>
          <a:p>
            <a:pPr algn="ctr"/>
            <a:r>
              <a:rPr lang="en-US" sz="2500" dirty="0" smtClean="0"/>
              <a:t>Extract Data</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sym typeface="Wingdings" panose="05000000000000000000" pitchFamily="2" charset="2"/>
              </a:rPr>
              <a:t>Export</a:t>
            </a:r>
            <a:endParaRPr lang="en-US" sz="2500" dirty="0"/>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4151" y="276048"/>
            <a:ext cx="2200215" cy="6309226"/>
          </a:xfrm>
          <a:prstGeom prst="rect">
            <a:avLst/>
          </a:prstGeom>
        </p:spPr>
      </p:pic>
      <p:sp>
        <p:nvSpPr>
          <p:cNvPr id="17" name="Oval 16"/>
          <p:cNvSpPr/>
          <p:nvPr/>
        </p:nvSpPr>
        <p:spPr>
          <a:xfrm>
            <a:off x="7827368" y="258798"/>
            <a:ext cx="713262" cy="331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422976" y="538252"/>
            <a:ext cx="2046205" cy="4224896"/>
          </a:xfrm>
          <a:prstGeom prst="rect">
            <a:avLst/>
          </a:prstGeom>
        </p:spPr>
      </p:pic>
      <p:cxnSp>
        <p:nvCxnSpPr>
          <p:cNvPr id="10" name="Straight Arrow Connector 9"/>
          <p:cNvCxnSpPr/>
          <p:nvPr/>
        </p:nvCxnSpPr>
        <p:spPr>
          <a:xfrm flipV="1">
            <a:off x="3233467" y="1475117"/>
            <a:ext cx="3089695" cy="2228131"/>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46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2" y="4521046"/>
            <a:ext cx="5244788" cy="1458671"/>
          </a:xfrm>
        </p:spPr>
        <p:txBody>
          <a:bodyPr>
            <a:normAutofit fontScale="90000"/>
          </a:bodyPr>
          <a:lstStyle/>
          <a:p>
            <a:pPr algn="ctr"/>
            <a:r>
              <a:rPr lang="en-US" sz="2500" dirty="0" smtClean="0"/>
              <a:t>Supplemental Data Engine Fields:</a:t>
            </a:r>
            <a:br>
              <a:rPr lang="en-US" sz="2500" dirty="0" smtClean="0"/>
            </a:br>
            <a:r>
              <a:rPr lang="en-US" sz="2500" dirty="0" smtClean="0"/>
              <a:t>Lightbulb</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sym typeface="Wingdings" panose="05000000000000000000" pitchFamily="2" charset="2"/>
              </a:rPr>
              <a:t>More information</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02" y="284745"/>
            <a:ext cx="6027942" cy="3269263"/>
          </a:xfrm>
          <a:prstGeom prst="rect">
            <a:avLst/>
          </a:prstGeom>
        </p:spPr>
      </p:pic>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63118" y="2097501"/>
            <a:ext cx="4347713" cy="174163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22303" y="207874"/>
            <a:ext cx="1059272" cy="403895"/>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74990" y="2040360"/>
            <a:ext cx="6346412" cy="3459882"/>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37954" y="3522382"/>
            <a:ext cx="5140619" cy="1774569"/>
          </a:xfrm>
          <a:prstGeom prst="rect">
            <a:avLst/>
          </a:prstGeom>
        </p:spPr>
      </p:pic>
      <p:pic>
        <p:nvPicPr>
          <p:cNvPr id="9" name="Picture 8" descr="Screen Clippi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377189" y="207874"/>
            <a:ext cx="1943268" cy="373412"/>
          </a:xfrm>
          <a:prstGeom prst="rect">
            <a:avLst/>
          </a:prstGeom>
        </p:spPr>
      </p:pic>
      <p:sp>
        <p:nvSpPr>
          <p:cNvPr id="13" name="Title 1"/>
          <p:cNvSpPr txBox="1">
            <a:spLocks/>
          </p:cNvSpPr>
          <p:nvPr/>
        </p:nvSpPr>
        <p:spPr>
          <a:xfrm>
            <a:off x="5654293" y="5600157"/>
            <a:ext cx="3412729" cy="1102870"/>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Ctrl +</a:t>
            </a:r>
            <a:r>
              <a:rPr lang="en-US" sz="2500" dirty="0"/>
              <a:t>D</a:t>
            </a:r>
            <a:r>
              <a:rPr lang="en-US" sz="2500" dirty="0" smtClean="0"/>
              <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sym typeface="Wingdings" panose="05000000000000000000" pitchFamily="2" charset="2"/>
              </a:rPr>
              <a:t>Ctrl +Shift +U</a:t>
            </a:r>
            <a:endParaRPr lang="en-US" sz="2500" dirty="0"/>
          </a:p>
        </p:txBody>
      </p:sp>
      <p:cxnSp>
        <p:nvCxnSpPr>
          <p:cNvPr id="10" name="Straight Arrow Connector 9"/>
          <p:cNvCxnSpPr/>
          <p:nvPr/>
        </p:nvCxnSpPr>
        <p:spPr>
          <a:xfrm>
            <a:off x="6047117" y="596527"/>
            <a:ext cx="4494362" cy="177085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96355" y="409821"/>
            <a:ext cx="2165230" cy="0"/>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470113" y="664491"/>
            <a:ext cx="2916755" cy="646331"/>
          </a:xfrm>
          <a:prstGeom prst="rect">
            <a:avLst/>
          </a:prstGeom>
        </p:spPr>
        <p:txBody>
          <a:bodyPr wrap="square">
            <a:spAutoFit/>
          </a:bodyPr>
          <a:lstStyle/>
          <a:p>
            <a:r>
              <a:rPr lang="en-US" dirty="0" smtClean="0"/>
              <a:t>Data in field: document icon is filled in/darkened</a:t>
            </a:r>
            <a:endParaRPr lang="en-US" dirty="0"/>
          </a:p>
        </p:txBody>
      </p:sp>
    </p:spTree>
    <p:extLst>
      <p:ext uri="{BB962C8B-B14F-4D97-AF65-F5344CB8AC3E}">
        <p14:creationId xmlns:p14="http://schemas.microsoft.com/office/powerpoint/2010/main" val="312576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Banner 9 vs 8</a:t>
            </a:r>
            <a:endParaRPr lang="en-US" dirty="0"/>
          </a:p>
        </p:txBody>
      </p:sp>
      <p:sp>
        <p:nvSpPr>
          <p:cNvPr id="3" name="Subtitle 2"/>
          <p:cNvSpPr>
            <a:spLocks noGrp="1"/>
          </p:cNvSpPr>
          <p:nvPr>
            <p:ph type="subTitle" idx="1"/>
          </p:nvPr>
        </p:nvSpPr>
        <p:spPr/>
        <p:txBody>
          <a:bodyPr/>
          <a:lstStyle/>
          <a:p>
            <a:r>
              <a:rPr lang="en-US" dirty="0" smtClean="0"/>
              <a:t>General Differences in Navigation</a:t>
            </a:r>
            <a:endParaRPr lang="en-US" dirty="0"/>
          </a:p>
        </p:txBody>
      </p:sp>
    </p:spTree>
    <p:extLst>
      <p:ext uri="{BB962C8B-B14F-4D97-AF65-F5344CB8AC3E}">
        <p14:creationId xmlns:p14="http://schemas.microsoft.com/office/powerpoint/2010/main" val="342841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40" y="3683479"/>
            <a:ext cx="3109809" cy="2355012"/>
          </a:xfrm>
        </p:spPr>
        <p:txBody>
          <a:bodyPr>
            <a:normAutofit/>
          </a:bodyPr>
          <a:lstStyle/>
          <a:p>
            <a:pPr algn="ctr"/>
            <a:r>
              <a:rPr lang="en-US" sz="2500" dirty="0" smtClean="0"/>
              <a:t>Banner Print Screen</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Print Page</a:t>
            </a:r>
            <a:endParaRPr lang="en-US" sz="2500" dirty="0"/>
          </a:p>
        </p:txBody>
      </p:sp>
      <p:sp>
        <p:nvSpPr>
          <p:cNvPr id="14" name="Title 1"/>
          <p:cNvSpPr txBox="1">
            <a:spLocks/>
          </p:cNvSpPr>
          <p:nvPr/>
        </p:nvSpPr>
        <p:spPr>
          <a:xfrm>
            <a:off x="8417559" y="984722"/>
            <a:ext cx="2676012" cy="1102870"/>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Shift +F8</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Ctrl +P</a:t>
            </a:r>
            <a:endParaRPr lang="en-US" sz="25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140" y="228964"/>
            <a:ext cx="7674005" cy="3208298"/>
          </a:xfrm>
          <a:prstGeom prst="rect">
            <a:avLst/>
          </a:prstGeom>
        </p:spPr>
      </p:pic>
      <p:cxnSp>
        <p:nvCxnSpPr>
          <p:cNvPr id="7" name="Straight Arrow Connector 6"/>
          <p:cNvCxnSpPr/>
          <p:nvPr/>
        </p:nvCxnSpPr>
        <p:spPr>
          <a:xfrm flipV="1">
            <a:off x="2536166" y="491706"/>
            <a:ext cx="983783" cy="715993"/>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7" descr="Screen Clipp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7142" y="3211727"/>
            <a:ext cx="7438032" cy="1544732"/>
          </a:xfrm>
          <a:prstGeom prst="rect">
            <a:avLst/>
          </a:prstGeom>
        </p:spPr>
      </p:pic>
      <p:sp>
        <p:nvSpPr>
          <p:cNvPr id="11" name="Oval 10"/>
          <p:cNvSpPr/>
          <p:nvPr/>
        </p:nvSpPr>
        <p:spPr>
          <a:xfrm>
            <a:off x="11128075" y="3140551"/>
            <a:ext cx="713262" cy="331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65726" y="4399802"/>
            <a:ext cx="5989839" cy="2270957"/>
          </a:xfrm>
          <a:prstGeom prst="rect">
            <a:avLst/>
          </a:prstGeom>
        </p:spPr>
      </p:pic>
      <p:cxnSp>
        <p:nvCxnSpPr>
          <p:cNvPr id="10" name="Straight Arrow Connector 9"/>
          <p:cNvCxnSpPr/>
          <p:nvPr/>
        </p:nvCxnSpPr>
        <p:spPr>
          <a:xfrm>
            <a:off x="8850702" y="3498507"/>
            <a:ext cx="1181819" cy="831953"/>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711412" y="2206643"/>
            <a:ext cx="2088305" cy="646331"/>
          </a:xfrm>
          <a:prstGeom prst="rect">
            <a:avLst/>
          </a:prstGeom>
        </p:spPr>
        <p:txBody>
          <a:bodyPr wrap="square">
            <a:spAutoFit/>
          </a:bodyPr>
          <a:lstStyle/>
          <a:p>
            <a:r>
              <a:rPr lang="en-US" dirty="0" smtClean="0"/>
              <a:t>Printing behaves best in Chrome</a:t>
            </a:r>
            <a:endParaRPr lang="en-US" dirty="0"/>
          </a:p>
        </p:txBody>
      </p:sp>
    </p:spTree>
    <p:extLst>
      <p:ext uri="{BB962C8B-B14F-4D97-AF65-F5344CB8AC3E}">
        <p14:creationId xmlns:p14="http://schemas.microsoft.com/office/powerpoint/2010/main" val="343742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40" y="3984093"/>
            <a:ext cx="3609769" cy="1445935"/>
          </a:xfrm>
        </p:spPr>
        <p:txBody>
          <a:bodyPr>
            <a:normAutofit fontScale="90000"/>
          </a:bodyPr>
          <a:lstStyle/>
          <a:p>
            <a:pPr algn="ctr"/>
            <a:r>
              <a:rPr lang="en-US" sz="2500" dirty="0" smtClean="0"/>
              <a:t>Insert Record/Copy Above</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Copy Record</a:t>
            </a:r>
            <a:endParaRPr lang="en-US" sz="2500" dirty="0"/>
          </a:p>
        </p:txBody>
      </p:sp>
      <p:sp>
        <p:nvSpPr>
          <p:cNvPr id="14" name="Title 1"/>
          <p:cNvSpPr txBox="1">
            <a:spLocks/>
          </p:cNvSpPr>
          <p:nvPr/>
        </p:nvSpPr>
        <p:spPr>
          <a:xfrm>
            <a:off x="8417559" y="984722"/>
            <a:ext cx="2676012" cy="1102870"/>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On Record to Copy: F6 then F4</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F4 on record to copy</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140" y="251477"/>
            <a:ext cx="7696867" cy="3124471"/>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8573" y="2591020"/>
            <a:ext cx="7331075" cy="3040643"/>
          </a:xfrm>
          <a:prstGeom prst="rect">
            <a:avLst/>
          </a:prstGeom>
        </p:spPr>
      </p:pic>
    </p:spTree>
    <p:extLst>
      <p:ext uri="{BB962C8B-B14F-4D97-AF65-F5344CB8AC3E}">
        <p14:creationId xmlns:p14="http://schemas.microsoft.com/office/powerpoint/2010/main" val="1794459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56" y="5287991"/>
            <a:ext cx="4455828" cy="1293963"/>
          </a:xfrm>
        </p:spPr>
        <p:txBody>
          <a:bodyPr>
            <a:normAutofit fontScale="90000"/>
          </a:bodyPr>
          <a:lstStyle/>
          <a:p>
            <a:pPr algn="ctr"/>
            <a:r>
              <a:rPr lang="en-US" sz="2500" dirty="0"/>
              <a:t>Errors (red)</a:t>
            </a:r>
            <a:br>
              <a:rPr lang="en-US" sz="2500" dirty="0"/>
            </a:br>
            <a:r>
              <a:rPr lang="en-US" sz="2500" dirty="0"/>
              <a:t>Warnings </a:t>
            </a:r>
            <a:r>
              <a:rPr lang="en-US" sz="2500" dirty="0" smtClean="0"/>
              <a:t>(yellow)</a:t>
            </a:r>
            <a:br>
              <a:rPr lang="en-US" sz="2500" dirty="0" smtClean="0"/>
            </a:br>
            <a:r>
              <a:rPr lang="en-US" sz="2500" dirty="0" smtClean="0"/>
              <a:t>Success Messages (green)</a:t>
            </a:r>
            <a:endParaRPr lang="en-US" sz="2500" dirty="0"/>
          </a:p>
        </p:txBody>
      </p:sp>
      <p:pic>
        <p:nvPicPr>
          <p:cNvPr id="4" name="Picture 3"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799" y="1312206"/>
            <a:ext cx="4918412" cy="3307873"/>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2256" y="4804913"/>
            <a:ext cx="4915955" cy="483079"/>
          </a:xfrm>
          <a:prstGeom prst="rect">
            <a:avLst/>
          </a:prstGeom>
        </p:spPr>
      </p:pic>
      <p:pic>
        <p:nvPicPr>
          <p:cNvPr id="9" name="Picture 8"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0263" y="1312206"/>
            <a:ext cx="5802154" cy="3306951"/>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10263" y="4804913"/>
            <a:ext cx="4351397" cy="1661304"/>
          </a:xfrm>
          <a:prstGeom prst="rect">
            <a:avLst/>
          </a:prstGeom>
        </p:spPr>
      </p:pic>
      <p:pic>
        <p:nvPicPr>
          <p:cNvPr id="12" name="Picture 11" descr="Screen Clippi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10263" y="348827"/>
            <a:ext cx="3849577" cy="928875"/>
          </a:xfrm>
          <a:prstGeom prst="rect">
            <a:avLst/>
          </a:prstGeom>
        </p:spPr>
      </p:pic>
      <p:pic>
        <p:nvPicPr>
          <p:cNvPr id="7" name="Picture 6" descr="Screen Clipping"/>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179799" y="550689"/>
            <a:ext cx="4858994" cy="422298"/>
          </a:xfrm>
          <a:prstGeom prst="rect">
            <a:avLst/>
          </a:prstGeom>
        </p:spPr>
      </p:pic>
      <p:sp>
        <p:nvSpPr>
          <p:cNvPr id="13" name="Rectangle 12"/>
          <p:cNvSpPr/>
          <p:nvPr/>
        </p:nvSpPr>
        <p:spPr>
          <a:xfrm>
            <a:off x="9259840" y="262824"/>
            <a:ext cx="2825768" cy="923330"/>
          </a:xfrm>
          <a:prstGeom prst="rect">
            <a:avLst/>
          </a:prstGeom>
        </p:spPr>
        <p:txBody>
          <a:bodyPr wrap="square">
            <a:spAutoFit/>
          </a:bodyPr>
          <a:lstStyle/>
          <a:p>
            <a:r>
              <a:rPr lang="en-US" dirty="0" smtClean="0"/>
              <a:t>Click on number to make messages disappear</a:t>
            </a:r>
            <a:endParaRPr lang="en-US" dirty="0"/>
          </a:p>
        </p:txBody>
      </p:sp>
      <p:cxnSp>
        <p:nvCxnSpPr>
          <p:cNvPr id="17" name="Straight Arrow Connector 16"/>
          <p:cNvCxnSpPr/>
          <p:nvPr/>
        </p:nvCxnSpPr>
        <p:spPr>
          <a:xfrm>
            <a:off x="10672724" y="972987"/>
            <a:ext cx="386340" cy="433119"/>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503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84" y="3103352"/>
            <a:ext cx="3708258" cy="1021221"/>
          </a:xfrm>
        </p:spPr>
        <p:txBody>
          <a:bodyPr>
            <a:normAutofit/>
          </a:bodyPr>
          <a:lstStyle/>
          <a:p>
            <a:pPr algn="ctr"/>
            <a:r>
              <a:rPr lang="en-US" sz="2500" dirty="0" smtClean="0"/>
              <a:t>Activity Date &amp; Username</a:t>
            </a:r>
            <a:endParaRPr lang="en-US" sz="25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4784" y="280819"/>
            <a:ext cx="7140559" cy="2621507"/>
          </a:xfrm>
          <a:prstGeom prst="rect">
            <a:avLst/>
          </a:prstGeom>
        </p:spPr>
      </p:pic>
      <p:pic>
        <p:nvPicPr>
          <p:cNvPr id="7" name="Picture 6" descr="Screen Clipp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435" y="1227265"/>
            <a:ext cx="7654669" cy="2763281"/>
          </a:xfrm>
          <a:prstGeom prst="rect">
            <a:avLst/>
          </a:prstGeom>
        </p:spPr>
      </p:pic>
      <p:cxnSp>
        <p:nvCxnSpPr>
          <p:cNvPr id="11" name="Straight Arrow Connector 10"/>
          <p:cNvCxnSpPr/>
          <p:nvPr/>
        </p:nvCxnSpPr>
        <p:spPr>
          <a:xfrm flipH="1">
            <a:off x="7315200" y="586596"/>
            <a:ext cx="1613140" cy="50664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69811" y="586596"/>
            <a:ext cx="2458531" cy="315726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16"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73692" y="4124573"/>
            <a:ext cx="6175412" cy="2595284"/>
          </a:xfrm>
          <a:prstGeom prst="rect">
            <a:avLst/>
          </a:prstGeom>
        </p:spPr>
      </p:pic>
      <p:pic>
        <p:nvPicPr>
          <p:cNvPr id="19" name="Picture 18" descr="Screen Clippi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688" y="4313208"/>
            <a:ext cx="5593477" cy="2521227"/>
          </a:xfrm>
          <a:prstGeom prst="rect">
            <a:avLst/>
          </a:prstGeom>
        </p:spPr>
      </p:pic>
      <p:cxnSp>
        <p:nvCxnSpPr>
          <p:cNvPr id="20" name="Straight Arrow Connector 19"/>
          <p:cNvCxnSpPr/>
          <p:nvPr/>
        </p:nvCxnSpPr>
        <p:spPr>
          <a:xfrm>
            <a:off x="3692106" y="4124573"/>
            <a:ext cx="6725729" cy="2023185"/>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681295" y="4124573"/>
            <a:ext cx="1010811" cy="2529706"/>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84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21" y="4534190"/>
            <a:ext cx="5068489" cy="1021221"/>
          </a:xfrm>
        </p:spPr>
        <p:txBody>
          <a:bodyPr>
            <a:normAutofit/>
          </a:bodyPr>
          <a:lstStyle/>
          <a:p>
            <a:pPr algn="ctr"/>
            <a:r>
              <a:rPr lang="en-US" sz="2500" dirty="0" smtClean="0"/>
              <a:t>Table/Column Name</a:t>
            </a:r>
            <a:endParaRPr lang="en-US" sz="2500" dirty="0"/>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56075" y="1662003"/>
            <a:ext cx="5106837" cy="3970540"/>
          </a:xfrm>
          <a:prstGeom prst="rect">
            <a:avLst/>
          </a:prstGeom>
        </p:spPr>
      </p:pic>
      <p:cxnSp>
        <p:nvCxnSpPr>
          <p:cNvPr id="11" name="Straight Arrow Connector 10"/>
          <p:cNvCxnSpPr/>
          <p:nvPr/>
        </p:nvCxnSpPr>
        <p:spPr>
          <a:xfrm flipV="1">
            <a:off x="7332453" y="5555412"/>
            <a:ext cx="1345721" cy="65560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32421" y="382635"/>
            <a:ext cx="4363057" cy="344434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82278" y="1853007"/>
            <a:ext cx="2490628" cy="1519921"/>
          </a:xfrm>
          <a:prstGeom prst="rect">
            <a:avLst/>
          </a:prstGeom>
        </p:spPr>
      </p:pic>
    </p:spTree>
    <p:extLst>
      <p:ext uri="{BB962C8B-B14F-4D97-AF65-F5344CB8AC3E}">
        <p14:creationId xmlns:p14="http://schemas.microsoft.com/office/powerpoint/2010/main" val="342494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4" y="4890427"/>
            <a:ext cx="4250528" cy="1021221"/>
          </a:xfrm>
        </p:spPr>
        <p:txBody>
          <a:bodyPr>
            <a:normAutofit/>
          </a:bodyPr>
          <a:lstStyle/>
          <a:p>
            <a:pPr algn="ctr"/>
            <a:r>
              <a:rPr lang="en-US" sz="2500" dirty="0" smtClean="0"/>
              <a:t>Location of additional Tabs/data</a:t>
            </a:r>
            <a:endParaRPr lang="en-US" sz="2500" dirty="0"/>
          </a:p>
        </p:txBody>
      </p: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40" y="191207"/>
            <a:ext cx="6073042" cy="413062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7329" y="1430180"/>
            <a:ext cx="6569009" cy="5136325"/>
          </a:xfrm>
          <a:prstGeom prst="rect">
            <a:avLst/>
          </a:prstGeom>
        </p:spPr>
      </p:pic>
      <p:sp>
        <p:nvSpPr>
          <p:cNvPr id="10" name="Rectangle 9"/>
          <p:cNvSpPr/>
          <p:nvPr/>
        </p:nvSpPr>
        <p:spPr>
          <a:xfrm>
            <a:off x="6706422" y="512931"/>
            <a:ext cx="4709916" cy="646331"/>
          </a:xfrm>
          <a:prstGeom prst="rect">
            <a:avLst/>
          </a:prstGeom>
        </p:spPr>
        <p:txBody>
          <a:bodyPr wrap="square">
            <a:spAutoFit/>
          </a:bodyPr>
          <a:lstStyle/>
          <a:p>
            <a:r>
              <a:rPr lang="en-US" dirty="0" smtClean="0"/>
              <a:t>Tabs might be in a separate section below, search might be a new button</a:t>
            </a:r>
            <a:endParaRPr lang="en-US" dirty="0"/>
          </a:p>
        </p:txBody>
      </p:sp>
    </p:spTree>
    <p:extLst>
      <p:ext uri="{BB962C8B-B14F-4D97-AF65-F5344CB8AC3E}">
        <p14:creationId xmlns:p14="http://schemas.microsoft.com/office/powerpoint/2010/main" val="2898574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84" y="4891177"/>
            <a:ext cx="4864198" cy="1690777"/>
          </a:xfrm>
        </p:spPr>
        <p:txBody>
          <a:bodyPr>
            <a:normAutofit/>
          </a:bodyPr>
          <a:lstStyle/>
          <a:p>
            <a:pPr algn="ctr"/>
            <a:r>
              <a:rPr lang="en-US" sz="2500" dirty="0" smtClean="0"/>
              <a:t>Process Submission Control (</a:t>
            </a:r>
            <a:r>
              <a:rPr lang="en-US" sz="2500" dirty="0" err="1" smtClean="0"/>
              <a:t>jobSUB</a:t>
            </a:r>
            <a:r>
              <a:rPr lang="en-US" sz="2500" dirty="0" smtClean="0"/>
              <a:t>)</a:t>
            </a:r>
            <a:endParaRPr lang="en-US" sz="2500" dirty="0"/>
          </a:p>
        </p:txBody>
      </p: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84" y="262824"/>
            <a:ext cx="5359887" cy="363631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4784" y="4151373"/>
            <a:ext cx="3467400" cy="647756"/>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51909" y="4799129"/>
            <a:ext cx="4130398" cy="762066"/>
          </a:xfrm>
          <a:prstGeom prst="rect">
            <a:avLst/>
          </a:prstGeom>
        </p:spPr>
      </p:pic>
      <p:pic>
        <p:nvPicPr>
          <p:cNvPr id="15" name="Picture 14" descr="Screen Clippi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1909" y="1052422"/>
            <a:ext cx="6183684" cy="3513793"/>
          </a:xfrm>
          <a:prstGeom prst="rect">
            <a:avLst/>
          </a:prstGeom>
        </p:spPr>
      </p:pic>
    </p:spTree>
    <p:extLst>
      <p:ext uri="{BB962C8B-B14F-4D97-AF65-F5344CB8AC3E}">
        <p14:creationId xmlns:p14="http://schemas.microsoft.com/office/powerpoint/2010/main" val="107691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501" y="0"/>
            <a:ext cx="6274756" cy="1690777"/>
          </a:xfrm>
        </p:spPr>
        <p:txBody>
          <a:bodyPr>
            <a:normAutofit/>
          </a:bodyPr>
          <a:lstStyle/>
          <a:p>
            <a:pPr algn="ctr"/>
            <a:r>
              <a:rPr lang="en-US" sz="2500" dirty="0" smtClean="0"/>
              <a:t>Process Submission Control (</a:t>
            </a:r>
            <a:r>
              <a:rPr lang="en-US" sz="2500" dirty="0" err="1" smtClean="0"/>
              <a:t>jobSUB</a:t>
            </a:r>
            <a:r>
              <a:rPr lang="en-US" sz="2500" dirty="0" smtClean="0"/>
              <a:t>) – Parameter Help</a:t>
            </a:r>
            <a:endParaRPr lang="en-US" sz="2500" dirty="0"/>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145"/>
          <a:stretch/>
        </p:blipFill>
        <p:spPr>
          <a:xfrm>
            <a:off x="250372" y="149030"/>
            <a:ext cx="5921002" cy="242337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57" y="1360715"/>
            <a:ext cx="5448772" cy="2194750"/>
          </a:xfrm>
          <a:prstGeom prst="rect">
            <a:avLst/>
          </a:prstGeom>
        </p:spPr>
      </p:pic>
      <p:cxnSp>
        <p:nvCxnSpPr>
          <p:cNvPr id="11" name="Straight Arrow Connector 10"/>
          <p:cNvCxnSpPr/>
          <p:nvPr/>
        </p:nvCxnSpPr>
        <p:spPr>
          <a:xfrm>
            <a:off x="3048000" y="2351314"/>
            <a:ext cx="3026229" cy="1034143"/>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344999" y="3200605"/>
            <a:ext cx="6274756" cy="16907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Parameter Drop-Down list</a:t>
            </a:r>
          </a:p>
          <a:p>
            <a:pPr algn="ctr"/>
            <a:r>
              <a:rPr lang="en-US" sz="2500" dirty="0" smtClean="0"/>
              <a:t>(may have to scroll)</a:t>
            </a:r>
            <a:endParaRPr lang="en-US" sz="25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72" y="4563967"/>
            <a:ext cx="7079593" cy="937341"/>
          </a:xfrm>
          <a:prstGeom prst="rect">
            <a:avLst/>
          </a:prstGeom>
        </p:spPr>
      </p:pic>
      <p:sp>
        <p:nvSpPr>
          <p:cNvPr id="17" name="Oval 16"/>
          <p:cNvSpPr/>
          <p:nvPr/>
        </p:nvSpPr>
        <p:spPr>
          <a:xfrm>
            <a:off x="5360966" y="4628713"/>
            <a:ext cx="810407" cy="4875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3719" y="5346233"/>
            <a:ext cx="8092480" cy="908511"/>
          </a:xfrm>
          <a:prstGeom prst="rect">
            <a:avLst/>
          </a:prstGeom>
        </p:spPr>
      </p:pic>
      <p:sp>
        <p:nvSpPr>
          <p:cNvPr id="19" name="Oval 18"/>
          <p:cNvSpPr/>
          <p:nvPr/>
        </p:nvSpPr>
        <p:spPr>
          <a:xfrm>
            <a:off x="11168744" y="5682343"/>
            <a:ext cx="511628" cy="361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7881632" y="4114441"/>
            <a:ext cx="2676012" cy="1102870"/>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500" dirty="0" smtClean="0"/>
              <a:t>F9</a:t>
            </a:r>
            <a:r>
              <a:rPr lang="en-US" sz="2500" dirty="0" smtClean="0"/>
              <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F9</a:t>
            </a:r>
            <a:endParaRPr lang="en-US" sz="2500" dirty="0"/>
          </a:p>
        </p:txBody>
      </p:sp>
      <p:cxnSp>
        <p:nvCxnSpPr>
          <p:cNvPr id="21" name="Straight Arrow Connector 20"/>
          <p:cNvCxnSpPr/>
          <p:nvPr/>
        </p:nvCxnSpPr>
        <p:spPr>
          <a:xfrm>
            <a:off x="6330344" y="4916180"/>
            <a:ext cx="4704227" cy="86526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327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25" y="4183812"/>
            <a:ext cx="3773487" cy="2474822"/>
          </a:xfrm>
        </p:spPr>
        <p:txBody>
          <a:bodyPr/>
          <a:lstStyle/>
          <a:p>
            <a:pPr algn="ctr"/>
            <a:r>
              <a:rPr lang="en-US" sz="2500" dirty="0" smtClean="0"/>
              <a:t>Query in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Filter: Basic &amp; Advanced</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784" y="287338"/>
            <a:ext cx="7323455" cy="3177815"/>
          </a:xfrm>
          <a:prstGeom prst="rect">
            <a:avLst/>
          </a:prstGeom>
        </p:spPr>
      </p:pic>
      <p:sp>
        <p:nvSpPr>
          <p:cNvPr id="5" name="Rectangle 4"/>
          <p:cNvSpPr/>
          <p:nvPr/>
        </p:nvSpPr>
        <p:spPr>
          <a:xfrm>
            <a:off x="7991757" y="546136"/>
            <a:ext cx="3121322" cy="923330"/>
          </a:xfrm>
          <a:prstGeom prst="rect">
            <a:avLst/>
          </a:prstGeom>
        </p:spPr>
        <p:txBody>
          <a:bodyPr wrap="square">
            <a:spAutoFit/>
          </a:bodyPr>
          <a:lstStyle/>
          <a:p>
            <a:r>
              <a:rPr lang="en-US" dirty="0" smtClean="0"/>
              <a:t>In Banner 8: F7, type in field you want to query on, then F8</a:t>
            </a:r>
            <a:endParaRPr 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85571" y="1743667"/>
            <a:ext cx="7376799" cy="983065"/>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04866" y="2922785"/>
            <a:ext cx="7308213" cy="3048264"/>
          </a:xfrm>
          <a:prstGeom prst="rect">
            <a:avLst/>
          </a:prstGeom>
        </p:spPr>
      </p:pic>
    </p:spTree>
    <p:extLst>
      <p:ext uri="{BB962C8B-B14F-4D97-AF65-F5344CB8AC3E}">
        <p14:creationId xmlns:p14="http://schemas.microsoft.com/office/powerpoint/2010/main" val="3554137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25" y="4546120"/>
            <a:ext cx="3773487" cy="2112513"/>
          </a:xfrm>
        </p:spPr>
        <p:txBody>
          <a:bodyPr/>
          <a:lstStyle/>
          <a:p>
            <a:pPr algn="ctr"/>
            <a:r>
              <a:rPr lang="en-US" sz="2500" dirty="0" smtClean="0"/>
              <a:t>Query in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Filter: Basic &amp; Advanced</a:t>
            </a:r>
            <a:endParaRPr lang="en-US" sz="2500" dirty="0"/>
          </a:p>
        </p:txBody>
      </p:sp>
      <p:sp>
        <p:nvSpPr>
          <p:cNvPr id="5" name="Rectangle 4"/>
          <p:cNvSpPr/>
          <p:nvPr/>
        </p:nvSpPr>
        <p:spPr>
          <a:xfrm>
            <a:off x="7203056" y="546136"/>
            <a:ext cx="4632385" cy="923330"/>
          </a:xfrm>
          <a:prstGeom prst="rect">
            <a:avLst/>
          </a:prstGeom>
        </p:spPr>
        <p:txBody>
          <a:bodyPr wrap="square">
            <a:spAutoFit/>
          </a:bodyPr>
          <a:lstStyle/>
          <a:p>
            <a:r>
              <a:rPr lang="en-US" dirty="0" smtClean="0"/>
              <a:t>In Banner 9 Basic Filter: click on Filter (F7), type data in the field(s) you want to query on, then click on Go (F8)</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743" y="313938"/>
            <a:ext cx="6614733" cy="2796782"/>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6352" y="1712329"/>
            <a:ext cx="7110076" cy="2232853"/>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69512" y="4188045"/>
            <a:ext cx="7529212" cy="1554615"/>
          </a:xfrm>
          <a:prstGeom prst="rect">
            <a:avLst/>
          </a:prstGeom>
        </p:spPr>
      </p:pic>
    </p:spTree>
    <p:extLst>
      <p:ext uri="{BB962C8B-B14F-4D97-AF65-F5344CB8AC3E}">
        <p14:creationId xmlns:p14="http://schemas.microsoft.com/office/powerpoint/2010/main" val="4091242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19578"/>
            <a:ext cx="4232845" cy="2474822"/>
          </a:xfrm>
        </p:spPr>
        <p:txBody>
          <a:bodyPr/>
          <a:lstStyle/>
          <a:p>
            <a:pPr algn="ctr"/>
            <a:r>
              <a:rPr lang="en-US" sz="2500" dirty="0" smtClean="0"/>
              <a:t>General Menu</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Landing Page</a:t>
            </a:r>
            <a:endParaRPr lang="en-US" sz="2500" dirty="0"/>
          </a:p>
        </p:txBody>
      </p:sp>
      <p:pic>
        <p:nvPicPr>
          <p:cNvPr id="5" name="Content Placeholder 4"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97949" y="523751"/>
            <a:ext cx="7436635" cy="2866430"/>
          </a:xfrm>
        </p:spPr>
      </p:pic>
      <p:pic>
        <p:nvPicPr>
          <p:cNvPr id="6" name="Picture 5" descr="Screen Clipp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2714" y="1604514"/>
            <a:ext cx="5983739" cy="4651760"/>
          </a:xfrm>
          <a:prstGeom prst="rect">
            <a:avLst/>
          </a:prstGeom>
        </p:spPr>
      </p:pic>
    </p:spTree>
    <p:extLst>
      <p:ext uri="{BB962C8B-B14F-4D97-AF65-F5344CB8AC3E}">
        <p14:creationId xmlns:p14="http://schemas.microsoft.com/office/powerpoint/2010/main" val="561320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26" y="3286664"/>
            <a:ext cx="2774978" cy="3371969"/>
          </a:xfrm>
        </p:spPr>
        <p:txBody>
          <a:bodyPr/>
          <a:lstStyle/>
          <a:p>
            <a:pPr algn="ctr"/>
            <a:r>
              <a:rPr lang="en-US" sz="2500" dirty="0" smtClean="0"/>
              <a:t>Query in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Filter: Basic &amp; Advanced</a:t>
            </a:r>
            <a:endParaRPr lang="en-US" sz="2500" dirty="0"/>
          </a:p>
        </p:txBody>
      </p:sp>
      <p:sp>
        <p:nvSpPr>
          <p:cNvPr id="5" name="Rectangle 4"/>
          <p:cNvSpPr/>
          <p:nvPr/>
        </p:nvSpPr>
        <p:spPr>
          <a:xfrm>
            <a:off x="7166249" y="313938"/>
            <a:ext cx="4632385" cy="1200329"/>
          </a:xfrm>
          <a:prstGeom prst="rect">
            <a:avLst/>
          </a:prstGeom>
        </p:spPr>
        <p:txBody>
          <a:bodyPr wrap="square">
            <a:spAutoFit/>
          </a:bodyPr>
          <a:lstStyle/>
          <a:p>
            <a:r>
              <a:rPr lang="en-US" dirty="0" smtClean="0"/>
              <a:t>In Banner 9 Advanced Filter: click on Filter (F7), select comparison operator and type data in the field(s) you want to query on, then click on Go (F8)</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743" y="313938"/>
            <a:ext cx="6614733" cy="279678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4777" y="1515128"/>
            <a:ext cx="7407282" cy="3337849"/>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18200" y="4074163"/>
            <a:ext cx="7407282" cy="2659610"/>
          </a:xfrm>
          <a:prstGeom prst="rect">
            <a:avLst/>
          </a:prstGeom>
        </p:spPr>
      </p:pic>
    </p:spTree>
    <p:extLst>
      <p:ext uri="{BB962C8B-B14F-4D97-AF65-F5344CB8AC3E}">
        <p14:creationId xmlns:p14="http://schemas.microsoft.com/office/powerpoint/2010/main" val="3891913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628" y="491707"/>
            <a:ext cx="4030308" cy="2294626"/>
          </a:xfrm>
        </p:spPr>
        <p:txBody>
          <a:bodyPr/>
          <a:lstStyle/>
          <a:p>
            <a:pPr algn="ctr"/>
            <a:r>
              <a:rPr lang="en-US" sz="2500" dirty="0" smtClean="0"/>
              <a:t>Query in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Filter: Basic &amp; Advanced</a:t>
            </a:r>
            <a:endParaRPr lang="en-US" sz="25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7" y="1125733"/>
            <a:ext cx="7110076" cy="2232853"/>
          </a:xfrm>
          <a:prstGeom prst="rect">
            <a:avLst/>
          </a:prstGeom>
        </p:spPr>
      </p:pic>
      <p:sp>
        <p:nvSpPr>
          <p:cNvPr id="8" name="Rectangle 7"/>
          <p:cNvSpPr/>
          <p:nvPr/>
        </p:nvSpPr>
        <p:spPr>
          <a:xfrm>
            <a:off x="461997" y="408113"/>
            <a:ext cx="4632385" cy="646331"/>
          </a:xfrm>
          <a:prstGeom prst="rect">
            <a:avLst/>
          </a:prstGeom>
        </p:spPr>
        <p:txBody>
          <a:bodyPr wrap="square">
            <a:spAutoFit/>
          </a:bodyPr>
          <a:lstStyle/>
          <a:p>
            <a:r>
              <a:rPr lang="en-US" dirty="0" smtClean="0"/>
              <a:t>Basic Filter is first 5 fields, can use wildcards, can add other fields</a:t>
            </a: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017035" y="2906893"/>
            <a:ext cx="6727126" cy="3424895"/>
          </a:xfrm>
          <a:prstGeom prst="rect">
            <a:avLst/>
          </a:prstGeom>
        </p:spPr>
      </p:pic>
      <p:sp>
        <p:nvSpPr>
          <p:cNvPr id="10" name="Rectangle 9"/>
          <p:cNvSpPr/>
          <p:nvPr/>
        </p:nvSpPr>
        <p:spPr>
          <a:xfrm>
            <a:off x="461997" y="3968024"/>
            <a:ext cx="3368132" cy="1754326"/>
          </a:xfrm>
          <a:prstGeom prst="rect">
            <a:avLst/>
          </a:prstGeom>
        </p:spPr>
        <p:txBody>
          <a:bodyPr wrap="square">
            <a:spAutoFit/>
          </a:bodyPr>
          <a:lstStyle/>
          <a:p>
            <a:r>
              <a:rPr lang="en-US" dirty="0" smtClean="0"/>
              <a:t>Advanced Filter also defaults to first 5 fields, can add other fields, more options for comparison (e.g. Contains, Starts With, is NULL, </a:t>
            </a:r>
            <a:r>
              <a:rPr lang="en-US" dirty="0" err="1" smtClean="0"/>
              <a:t>etc</a:t>
            </a:r>
            <a:r>
              <a:rPr lang="en-US" dirty="0" smtClean="0"/>
              <a:t>)</a:t>
            </a:r>
            <a:endParaRPr lang="en-US" dirty="0"/>
          </a:p>
        </p:txBody>
      </p:sp>
    </p:spTree>
    <p:extLst>
      <p:ext uri="{BB962C8B-B14F-4D97-AF65-F5344CB8AC3E}">
        <p14:creationId xmlns:p14="http://schemas.microsoft.com/office/powerpoint/2010/main" val="170970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Banner 9 Record Navigation</a:t>
            </a:r>
            <a:endParaRPr lang="en-US" dirty="0"/>
          </a:p>
        </p:txBody>
      </p:sp>
      <p:sp>
        <p:nvSpPr>
          <p:cNvPr id="3" name="Subtitle 2"/>
          <p:cNvSpPr>
            <a:spLocks noGrp="1"/>
          </p:cNvSpPr>
          <p:nvPr>
            <p:ph type="subTitle" idx="1"/>
          </p:nvPr>
        </p:nvSpPr>
        <p:spPr/>
        <p:txBody>
          <a:bodyPr/>
          <a:lstStyle/>
          <a:p>
            <a:r>
              <a:rPr lang="en-US" dirty="0" smtClean="0"/>
              <a:t>Things that are new to navigation in Banner 9</a:t>
            </a:r>
            <a:endParaRPr lang="en-US" dirty="0"/>
          </a:p>
        </p:txBody>
      </p:sp>
    </p:spTree>
    <p:extLst>
      <p:ext uri="{BB962C8B-B14F-4D97-AF65-F5344CB8AC3E}">
        <p14:creationId xmlns:p14="http://schemas.microsoft.com/office/powerpoint/2010/main" val="1653908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682" y="491707"/>
            <a:ext cx="2303253" cy="1544127"/>
          </a:xfrm>
        </p:spPr>
        <p:txBody>
          <a:bodyPr>
            <a:normAutofit fontScale="90000"/>
          </a:bodyPr>
          <a:lstStyle/>
          <a:p>
            <a:pPr algn="ctr"/>
            <a:r>
              <a:rPr lang="en-US" sz="2500" dirty="0" smtClean="0"/>
              <a:t>Pagination for multiple records on page</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169" y="196119"/>
            <a:ext cx="8679932" cy="4671465"/>
          </a:xfrm>
          <a:prstGeom prst="rect">
            <a:avLst/>
          </a:prstGeom>
        </p:spPr>
      </p:pic>
      <p:sp>
        <p:nvSpPr>
          <p:cNvPr id="11" name="Rectangle 10"/>
          <p:cNvSpPr/>
          <p:nvPr/>
        </p:nvSpPr>
        <p:spPr>
          <a:xfrm>
            <a:off x="298167" y="5506324"/>
            <a:ext cx="4291085" cy="1200329"/>
          </a:xfrm>
          <a:prstGeom prst="rect">
            <a:avLst/>
          </a:prstGeom>
        </p:spPr>
        <p:txBody>
          <a:bodyPr wrap="square">
            <a:spAutoFit/>
          </a:bodyPr>
          <a:lstStyle/>
          <a:p>
            <a:r>
              <a:rPr lang="en-US" dirty="0" smtClean="0"/>
              <a:t>Use jump arrows to move forward to last page or backward to first page, can also type in page number and tab to jump to that page</a:t>
            </a:r>
            <a:endParaRPr lang="en-US" dirty="0"/>
          </a:p>
        </p:txBody>
      </p:sp>
      <p:cxnSp>
        <p:nvCxnSpPr>
          <p:cNvPr id="12" name="Straight Arrow Connector 11"/>
          <p:cNvCxnSpPr/>
          <p:nvPr/>
        </p:nvCxnSpPr>
        <p:spPr>
          <a:xfrm flipH="1" flipV="1">
            <a:off x="457200" y="4753156"/>
            <a:ext cx="655608" cy="75316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112808" y="4753156"/>
            <a:ext cx="500332" cy="75316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2768" y="1712668"/>
            <a:ext cx="3601044" cy="646331"/>
          </a:xfrm>
          <a:prstGeom prst="rect">
            <a:avLst/>
          </a:prstGeom>
          <a:solidFill>
            <a:schemeClr val="tx2">
              <a:lumMod val="75000"/>
            </a:schemeClr>
          </a:solidFill>
        </p:spPr>
        <p:txBody>
          <a:bodyPr wrap="square">
            <a:spAutoFit/>
          </a:bodyPr>
          <a:lstStyle/>
          <a:p>
            <a:r>
              <a:rPr lang="en-US" dirty="0" smtClean="0"/>
              <a:t>Use arrows to move forward or backward through pages</a:t>
            </a:r>
            <a:endParaRPr lang="en-US" dirty="0"/>
          </a:p>
        </p:txBody>
      </p:sp>
      <p:cxnSp>
        <p:nvCxnSpPr>
          <p:cNvPr id="16" name="Straight Arrow Connector 15"/>
          <p:cNvCxnSpPr/>
          <p:nvPr/>
        </p:nvCxnSpPr>
        <p:spPr>
          <a:xfrm flipH="1">
            <a:off x="1440612" y="2531851"/>
            <a:ext cx="810882" cy="211778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07367" y="2554398"/>
            <a:ext cx="1544127" cy="209523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73738" y="3187877"/>
            <a:ext cx="3733316" cy="646331"/>
          </a:xfrm>
          <a:prstGeom prst="rect">
            <a:avLst/>
          </a:prstGeom>
          <a:solidFill>
            <a:schemeClr val="tx2">
              <a:lumMod val="50000"/>
            </a:schemeClr>
          </a:solidFill>
        </p:spPr>
        <p:txBody>
          <a:bodyPr wrap="square">
            <a:spAutoFit/>
          </a:bodyPr>
          <a:lstStyle/>
          <a:p>
            <a:r>
              <a:rPr lang="en-US" dirty="0" smtClean="0"/>
              <a:t>Change the number of records displayed on the page</a:t>
            </a:r>
            <a:endParaRPr lang="en-US" dirty="0"/>
          </a:p>
        </p:txBody>
      </p:sp>
      <p:cxnSp>
        <p:nvCxnSpPr>
          <p:cNvPr id="22" name="Straight Arrow Connector 21"/>
          <p:cNvCxnSpPr/>
          <p:nvPr/>
        </p:nvCxnSpPr>
        <p:spPr>
          <a:xfrm flipH="1">
            <a:off x="2383290" y="4011283"/>
            <a:ext cx="2568274" cy="63835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77057" y="5644823"/>
            <a:ext cx="3601044" cy="923330"/>
          </a:xfrm>
          <a:prstGeom prst="rect">
            <a:avLst/>
          </a:prstGeom>
        </p:spPr>
        <p:txBody>
          <a:bodyPr wrap="square">
            <a:spAutoFit/>
          </a:bodyPr>
          <a:lstStyle/>
          <a:p>
            <a:r>
              <a:rPr lang="en-US" dirty="0" smtClean="0"/>
              <a:t>See which record you’re on and how many total records have been returned</a:t>
            </a:r>
            <a:endParaRPr lang="en-US" dirty="0"/>
          </a:p>
        </p:txBody>
      </p:sp>
      <p:cxnSp>
        <p:nvCxnSpPr>
          <p:cNvPr id="26" name="Straight Arrow Connector 25"/>
          <p:cNvCxnSpPr/>
          <p:nvPr/>
        </p:nvCxnSpPr>
        <p:spPr>
          <a:xfrm flipV="1">
            <a:off x="7409122" y="4753156"/>
            <a:ext cx="1105150" cy="81038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957532" y="4753156"/>
            <a:ext cx="137025" cy="75316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47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69" y="4960678"/>
            <a:ext cx="2835302" cy="1544127"/>
          </a:xfrm>
        </p:spPr>
        <p:txBody>
          <a:bodyPr>
            <a:normAutofit/>
          </a:bodyPr>
          <a:lstStyle/>
          <a:p>
            <a:pPr algn="ctr"/>
            <a:r>
              <a:rPr lang="en-US" sz="2500" dirty="0" smtClean="0"/>
              <a:t>Multiple to Single record toggle</a:t>
            </a:r>
            <a:endParaRPr lang="en-US" sz="2500" dirty="0"/>
          </a:p>
        </p:txBody>
      </p:sp>
      <p:sp>
        <p:nvSpPr>
          <p:cNvPr id="11" name="Rectangle 10"/>
          <p:cNvSpPr/>
          <p:nvPr/>
        </p:nvSpPr>
        <p:spPr>
          <a:xfrm>
            <a:off x="9031858" y="243854"/>
            <a:ext cx="2794958" cy="1477328"/>
          </a:xfrm>
          <a:prstGeom prst="rect">
            <a:avLst/>
          </a:prstGeom>
        </p:spPr>
        <p:txBody>
          <a:bodyPr wrap="square">
            <a:spAutoFit/>
          </a:bodyPr>
          <a:lstStyle/>
          <a:p>
            <a:r>
              <a:rPr lang="en-US" dirty="0" smtClean="0"/>
              <a:t>Use to toggle (Ctrl +G) between multiple and single records, available on some forms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169" y="220993"/>
            <a:ext cx="8649450" cy="465622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8208" y="1871443"/>
            <a:ext cx="8626588" cy="4633362"/>
          </a:xfrm>
          <a:prstGeom prst="rect">
            <a:avLst/>
          </a:prstGeom>
        </p:spPr>
      </p:pic>
      <p:cxnSp>
        <p:nvCxnSpPr>
          <p:cNvPr id="13" name="Straight Arrow Connector 12"/>
          <p:cNvCxnSpPr>
            <a:stCxn id="11" idx="1"/>
          </p:cNvCxnSpPr>
          <p:nvPr/>
        </p:nvCxnSpPr>
        <p:spPr>
          <a:xfrm flipH="1" flipV="1">
            <a:off x="6901133" y="669634"/>
            <a:ext cx="2130725" cy="31288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51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923" y="526700"/>
            <a:ext cx="2835302" cy="2728129"/>
          </a:xfrm>
        </p:spPr>
        <p:txBody>
          <a:bodyPr>
            <a:normAutofit fontScale="90000"/>
          </a:bodyPr>
          <a:lstStyle/>
          <a:p>
            <a:pPr algn="ctr"/>
            <a:r>
              <a:rPr lang="en-US" sz="2500" dirty="0" smtClean="0"/>
              <a:t>Single Record display, multiple effective dates/Other single record display</a:t>
            </a:r>
            <a:endParaRPr lang="en-US" sz="2500" dirty="0"/>
          </a:p>
        </p:txBody>
      </p:sp>
      <p:sp>
        <p:nvSpPr>
          <p:cNvPr id="11" name="Rectangle 10"/>
          <p:cNvSpPr/>
          <p:nvPr/>
        </p:nvSpPr>
        <p:spPr>
          <a:xfrm>
            <a:off x="1604513" y="5816518"/>
            <a:ext cx="6305909" cy="646331"/>
          </a:xfrm>
          <a:prstGeom prst="rect">
            <a:avLst/>
          </a:prstGeom>
        </p:spPr>
        <p:txBody>
          <a:bodyPr wrap="square">
            <a:spAutoFit/>
          </a:bodyPr>
          <a:lstStyle/>
          <a:p>
            <a:r>
              <a:rPr lang="en-US" dirty="0" smtClean="0"/>
              <a:t>Use pagination to move between multiple effective dates (changing number per page doesn’t work)</a:t>
            </a:r>
            <a:endParaRPr lang="en-US" dirty="0"/>
          </a:p>
        </p:txBody>
      </p:sp>
      <p:cxnSp>
        <p:nvCxnSpPr>
          <p:cNvPr id="13" name="Straight Arrow Connector 12"/>
          <p:cNvCxnSpPr>
            <a:stCxn id="11" idx="1"/>
          </p:cNvCxnSpPr>
          <p:nvPr/>
        </p:nvCxnSpPr>
        <p:spPr>
          <a:xfrm flipH="1" flipV="1">
            <a:off x="1043796" y="5816518"/>
            <a:ext cx="560717" cy="323166"/>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769" y="243854"/>
            <a:ext cx="7512654" cy="5493968"/>
          </a:xfrm>
          <a:prstGeom prst="rect">
            <a:avLst/>
          </a:prstGeom>
        </p:spPr>
      </p:pic>
    </p:spTree>
    <p:extLst>
      <p:ext uri="{BB962C8B-B14F-4D97-AF65-F5344CB8AC3E}">
        <p14:creationId xmlns:p14="http://schemas.microsoft.com/office/powerpoint/2010/main" val="2319321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55" y="4918722"/>
            <a:ext cx="2835302" cy="1544127"/>
          </a:xfrm>
        </p:spPr>
        <p:txBody>
          <a:bodyPr>
            <a:normAutofit/>
          </a:bodyPr>
          <a:lstStyle/>
          <a:p>
            <a:pPr algn="ctr"/>
            <a:r>
              <a:rPr lang="en-US" sz="2500" dirty="0" smtClean="0"/>
              <a:t>Sort by Column</a:t>
            </a:r>
            <a:endParaRPr lang="en-US" sz="2500" dirty="0"/>
          </a:p>
        </p:txBody>
      </p:sp>
      <p:sp>
        <p:nvSpPr>
          <p:cNvPr id="11" name="Rectangle 10"/>
          <p:cNvSpPr/>
          <p:nvPr/>
        </p:nvSpPr>
        <p:spPr>
          <a:xfrm>
            <a:off x="3088257" y="5229120"/>
            <a:ext cx="5650302" cy="923330"/>
          </a:xfrm>
          <a:prstGeom prst="rect">
            <a:avLst/>
          </a:prstGeom>
        </p:spPr>
        <p:txBody>
          <a:bodyPr wrap="square">
            <a:spAutoFit/>
          </a:bodyPr>
          <a:lstStyle/>
          <a:p>
            <a:r>
              <a:rPr lang="en-US" dirty="0" smtClean="0"/>
              <a:t>Columns whose title is followed by an * (asterisk) can be used to sort the records, triangle displays once applied. (Some others MAY also sort.)</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600" y="432285"/>
            <a:ext cx="10051651" cy="290347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5486" y="3090107"/>
            <a:ext cx="4359018" cy="1097375"/>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3263" y="3764244"/>
            <a:ext cx="4328535" cy="1143099"/>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14459" y="3631005"/>
            <a:ext cx="3177815" cy="624894"/>
          </a:xfrm>
          <a:prstGeom prst="rect">
            <a:avLst/>
          </a:prstGeom>
        </p:spPr>
      </p:pic>
    </p:spTree>
    <p:extLst>
      <p:ext uri="{BB962C8B-B14F-4D97-AF65-F5344CB8AC3E}">
        <p14:creationId xmlns:p14="http://schemas.microsoft.com/office/powerpoint/2010/main" val="50539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923" y="526700"/>
            <a:ext cx="2835302" cy="1544127"/>
          </a:xfrm>
        </p:spPr>
        <p:txBody>
          <a:bodyPr>
            <a:normAutofit/>
          </a:bodyPr>
          <a:lstStyle/>
          <a:p>
            <a:pPr algn="ctr"/>
            <a:r>
              <a:rPr lang="en-US" sz="2500" dirty="0" smtClean="0"/>
              <a:t>Change Column Size (not Sticky)</a:t>
            </a:r>
            <a:endParaRPr lang="en-US" sz="2500" dirty="0"/>
          </a:p>
        </p:txBody>
      </p:sp>
      <p:sp>
        <p:nvSpPr>
          <p:cNvPr id="11" name="Rectangle 10"/>
          <p:cNvSpPr/>
          <p:nvPr/>
        </p:nvSpPr>
        <p:spPr>
          <a:xfrm>
            <a:off x="316252" y="5530430"/>
            <a:ext cx="6305909" cy="646331"/>
          </a:xfrm>
          <a:prstGeom prst="rect">
            <a:avLst/>
          </a:prstGeom>
        </p:spPr>
        <p:txBody>
          <a:bodyPr wrap="square">
            <a:spAutoFit/>
          </a:bodyPr>
          <a:lstStyle/>
          <a:p>
            <a:r>
              <a:rPr lang="en-US" dirty="0" smtClean="0"/>
              <a:t>Hover on line between column headings until you see the move icon: </a:t>
            </a:r>
            <a:endParaRPr lang="en-US" dirty="0"/>
          </a:p>
        </p:txBody>
      </p: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252" y="710497"/>
            <a:ext cx="8275658" cy="1787951"/>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5449" y="2252459"/>
            <a:ext cx="10051651" cy="2903472"/>
          </a:xfrm>
          <a:prstGeom prst="rect">
            <a:avLst/>
          </a:prstGeom>
        </p:spPr>
      </p:pic>
      <p:cxnSp>
        <p:nvCxnSpPr>
          <p:cNvPr id="13" name="Straight Arrow Connector 12"/>
          <p:cNvCxnSpPr/>
          <p:nvPr/>
        </p:nvCxnSpPr>
        <p:spPr>
          <a:xfrm flipV="1">
            <a:off x="3104048" y="2812211"/>
            <a:ext cx="1269544" cy="2718219"/>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96859" y="5853595"/>
            <a:ext cx="362310" cy="362310"/>
          </a:xfrm>
          <a:prstGeom prst="rect">
            <a:avLst/>
          </a:prstGeom>
        </p:spPr>
      </p:pic>
    </p:spTree>
    <p:extLst>
      <p:ext uri="{BB962C8B-B14F-4D97-AF65-F5344CB8AC3E}">
        <p14:creationId xmlns:p14="http://schemas.microsoft.com/office/powerpoint/2010/main" val="1652685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064" y="349691"/>
            <a:ext cx="5009161" cy="1035657"/>
          </a:xfrm>
        </p:spPr>
        <p:txBody>
          <a:bodyPr>
            <a:normAutofit/>
          </a:bodyPr>
          <a:lstStyle/>
          <a:p>
            <a:pPr algn="ctr"/>
            <a:r>
              <a:rPr lang="en-US" sz="2500" dirty="0" smtClean="0"/>
              <a:t>Drag Columns (not sticky)</a:t>
            </a:r>
            <a:endParaRPr lang="en-US" sz="2500" dirty="0"/>
          </a:p>
        </p:txBody>
      </p:sp>
      <p:sp>
        <p:nvSpPr>
          <p:cNvPr id="11" name="Rectangle 10"/>
          <p:cNvSpPr/>
          <p:nvPr/>
        </p:nvSpPr>
        <p:spPr>
          <a:xfrm>
            <a:off x="621102" y="4902118"/>
            <a:ext cx="7297948" cy="369332"/>
          </a:xfrm>
          <a:prstGeom prst="rect">
            <a:avLst/>
          </a:prstGeom>
        </p:spPr>
        <p:txBody>
          <a:bodyPr wrap="square">
            <a:spAutoFit/>
          </a:bodyPr>
          <a:lstStyle/>
          <a:p>
            <a:r>
              <a:rPr lang="en-US" dirty="0" smtClean="0"/>
              <a:t>Click on Column Heading to drag that column, release to place</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154" y="1202601"/>
            <a:ext cx="11757804" cy="1018413"/>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24154" y="2458681"/>
            <a:ext cx="9035369" cy="1889032"/>
          </a:xfrm>
          <a:prstGeom prst="rect">
            <a:avLst/>
          </a:prstGeom>
        </p:spPr>
      </p:pic>
      <p:cxnSp>
        <p:nvCxnSpPr>
          <p:cNvPr id="13" name="Straight Arrow Connector 12"/>
          <p:cNvCxnSpPr>
            <a:stCxn id="11" idx="3"/>
          </p:cNvCxnSpPr>
          <p:nvPr/>
        </p:nvCxnSpPr>
        <p:spPr>
          <a:xfrm flipV="1">
            <a:off x="7919050" y="2596552"/>
            <a:ext cx="1431984" cy="2490232"/>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32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077" y="845676"/>
            <a:ext cx="5009161" cy="1035657"/>
          </a:xfrm>
        </p:spPr>
        <p:txBody>
          <a:bodyPr>
            <a:normAutofit/>
          </a:bodyPr>
          <a:lstStyle/>
          <a:p>
            <a:pPr algn="ctr"/>
            <a:r>
              <a:rPr lang="en-US" sz="2500" dirty="0" smtClean="0"/>
              <a:t>Icon Labels when window resized</a:t>
            </a:r>
            <a:endParaRPr lang="en-US" sz="2500" dirty="0"/>
          </a:p>
        </p:txBody>
      </p:sp>
      <p:sp>
        <p:nvSpPr>
          <p:cNvPr id="11" name="Rectangle 10"/>
          <p:cNvSpPr/>
          <p:nvPr/>
        </p:nvSpPr>
        <p:spPr>
          <a:xfrm>
            <a:off x="842103" y="3576451"/>
            <a:ext cx="7297948" cy="369332"/>
          </a:xfrm>
          <a:prstGeom prst="rect">
            <a:avLst/>
          </a:prstGeom>
        </p:spPr>
        <p:txBody>
          <a:bodyPr wrap="square">
            <a:spAutoFit/>
          </a:bodyPr>
          <a:lstStyle/>
          <a:p>
            <a:r>
              <a:rPr lang="en-US" dirty="0" smtClean="0"/>
              <a:t>Labels by icons disappear when window is shrunk</a:t>
            </a:r>
            <a:endParaRPr lang="en-US" dirty="0"/>
          </a:p>
        </p:txBody>
      </p:sp>
      <p:pic>
        <p:nvPicPr>
          <p:cNvPr id="3" name="Picture 2" descr="Screen Clipping"/>
          <p:cNvPicPr>
            <a:picLocks noChangeAspect="1"/>
          </p:cNvPicPr>
          <p:nvPr/>
        </p:nvPicPr>
        <p:blipFill rotWithShape="1">
          <a:blip r:embed="rId3" cstate="screen">
            <a:extLst>
              <a:ext uri="{28A0092B-C50C-407E-A947-70E740481C1C}">
                <a14:useLocalDpi xmlns:a14="http://schemas.microsoft.com/office/drawing/2010/main"/>
              </a:ext>
            </a:extLst>
          </a:blip>
          <a:srcRect t="10078" b="-1"/>
          <a:stretch/>
        </p:blipFill>
        <p:spPr>
          <a:xfrm>
            <a:off x="907352" y="1242204"/>
            <a:ext cx="4127189" cy="42269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9249" y="2615304"/>
            <a:ext cx="4626816" cy="346501"/>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60218" y="1905148"/>
            <a:ext cx="1999573" cy="398105"/>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60806" y="3346057"/>
            <a:ext cx="2263702" cy="305600"/>
          </a:xfrm>
          <a:prstGeom prst="rect">
            <a:avLst/>
          </a:prstGeom>
        </p:spPr>
      </p:pic>
    </p:spTree>
    <p:extLst>
      <p:ext uri="{BB962C8B-B14F-4D97-AF65-F5344CB8AC3E}">
        <p14:creationId xmlns:p14="http://schemas.microsoft.com/office/powerpoint/2010/main" val="88436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73260"/>
            <a:ext cx="4685697" cy="2121140"/>
          </a:xfrm>
        </p:spPr>
        <p:txBody>
          <a:bodyPr/>
          <a:lstStyle/>
          <a:p>
            <a:pPr algn="ctr"/>
            <a:r>
              <a:rPr lang="en-US" sz="2500" dirty="0" smtClean="0"/>
              <a:t>Menu Navigation</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Applications: My Banner, Banner, </a:t>
            </a:r>
            <a:br>
              <a:rPr lang="en-US" sz="2500" dirty="0" smtClean="0"/>
            </a:br>
            <a:r>
              <a:rPr lang="en-US" sz="2500" dirty="0" smtClean="0"/>
              <a:t>Banner Self-Service</a:t>
            </a:r>
            <a:endParaRPr lang="en-US" sz="25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4210" y="685800"/>
            <a:ext cx="4685699" cy="306669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74915" y="471534"/>
            <a:ext cx="1779899" cy="4542563"/>
          </a:xfrm>
          <a:prstGeom prst="rect">
            <a:avLst/>
          </a:prstGeom>
        </p:spPr>
      </p:pic>
      <p:cxnSp>
        <p:nvCxnSpPr>
          <p:cNvPr id="10" name="Straight Arrow Connector 9"/>
          <p:cNvCxnSpPr/>
          <p:nvPr/>
        </p:nvCxnSpPr>
        <p:spPr>
          <a:xfrm flipH="1">
            <a:off x="6031285" y="1330624"/>
            <a:ext cx="2241447" cy="627572"/>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8008" y="1078302"/>
            <a:ext cx="1708030" cy="477054"/>
          </a:xfrm>
          <a:prstGeom prst="rect">
            <a:avLst/>
          </a:prstGeom>
          <a:noFill/>
        </p:spPr>
        <p:txBody>
          <a:bodyPr wrap="square" rtlCol="0">
            <a:spAutoFit/>
          </a:bodyPr>
          <a:lstStyle/>
          <a:p>
            <a:r>
              <a:rPr lang="en-US" sz="2500" dirty="0" smtClean="0"/>
              <a:t>Ctrl +M</a:t>
            </a:r>
            <a:endParaRPr lang="en-US" sz="2500"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4864" y="2029424"/>
            <a:ext cx="4594144" cy="2904406"/>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44763" y="3873260"/>
            <a:ext cx="3173414" cy="2523124"/>
          </a:xfrm>
          <a:prstGeom prst="rect">
            <a:avLst/>
          </a:prstGeom>
        </p:spPr>
      </p:pic>
    </p:spTree>
    <p:extLst>
      <p:ext uri="{BB962C8B-B14F-4D97-AF65-F5344CB8AC3E}">
        <p14:creationId xmlns:p14="http://schemas.microsoft.com/office/powerpoint/2010/main" val="1791889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Banner 9 Adoption</a:t>
            </a:r>
            <a:endParaRPr lang="en-US" dirty="0"/>
          </a:p>
        </p:txBody>
      </p:sp>
      <p:sp>
        <p:nvSpPr>
          <p:cNvPr id="3" name="Subtitle 2"/>
          <p:cNvSpPr>
            <a:spLocks noGrp="1"/>
          </p:cNvSpPr>
          <p:nvPr>
            <p:ph type="subTitle" idx="1"/>
          </p:nvPr>
        </p:nvSpPr>
        <p:spPr/>
        <p:txBody>
          <a:bodyPr/>
          <a:lstStyle/>
          <a:p>
            <a:r>
              <a:rPr lang="en-US" dirty="0" smtClean="0"/>
              <a:t>Timelines &amp; Best Practices</a:t>
            </a:r>
            <a:endParaRPr lang="en-US" dirty="0"/>
          </a:p>
        </p:txBody>
      </p:sp>
    </p:spTree>
    <p:extLst>
      <p:ext uri="{BB962C8B-B14F-4D97-AF65-F5344CB8AC3E}">
        <p14:creationId xmlns:p14="http://schemas.microsoft.com/office/powerpoint/2010/main" val="877625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Banner 9</a:t>
            </a:r>
            <a:endParaRPr lang="en-US" dirty="0"/>
          </a:p>
        </p:txBody>
      </p:sp>
      <p:sp>
        <p:nvSpPr>
          <p:cNvPr id="3" name="Content Placeholder 2"/>
          <p:cNvSpPr>
            <a:spLocks noGrp="1"/>
          </p:cNvSpPr>
          <p:nvPr>
            <p:ph idx="1"/>
          </p:nvPr>
        </p:nvSpPr>
        <p:spPr/>
        <p:txBody>
          <a:bodyPr/>
          <a:lstStyle/>
          <a:p>
            <a:r>
              <a:rPr lang="en-US" dirty="0" smtClean="0"/>
              <a:t>June 2018: Users should be striving to adopt Banner 9 as their primary interface</a:t>
            </a:r>
          </a:p>
          <a:p>
            <a:r>
              <a:rPr lang="en-US" dirty="0" smtClean="0"/>
              <a:t>September 10, 2018: BANNER 8 access will be turned off</a:t>
            </a:r>
          </a:p>
          <a:p>
            <a:pPr lvl="1"/>
            <a:r>
              <a:rPr lang="en-US" dirty="0" smtClean="0"/>
              <a:t>Forms which don’t work in 9 will still be used in 8</a:t>
            </a:r>
          </a:p>
          <a:p>
            <a:r>
              <a:rPr lang="en-US" dirty="0" smtClean="0"/>
              <a:t>December 31, 2018: End of life for Banner 8</a:t>
            </a:r>
            <a:endParaRPr lang="en-US" dirty="0"/>
          </a:p>
        </p:txBody>
      </p:sp>
    </p:spTree>
    <p:extLst>
      <p:ext uri="{BB962C8B-B14F-4D97-AF65-F5344CB8AC3E}">
        <p14:creationId xmlns:p14="http://schemas.microsoft.com/office/powerpoint/2010/main" val="1256215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through September 9, 2018</a:t>
            </a:r>
            <a:endParaRPr lang="en-US" dirty="0"/>
          </a:p>
        </p:txBody>
      </p:sp>
      <p:sp>
        <p:nvSpPr>
          <p:cNvPr id="3" name="Content Placeholder 2"/>
          <p:cNvSpPr>
            <a:spLocks noGrp="1"/>
          </p:cNvSpPr>
          <p:nvPr>
            <p:ph idx="1"/>
          </p:nvPr>
        </p:nvSpPr>
        <p:spPr>
          <a:xfrm>
            <a:off x="684212" y="685800"/>
            <a:ext cx="10486996" cy="4239883"/>
          </a:xfrm>
        </p:spPr>
        <p:txBody>
          <a:bodyPr>
            <a:normAutofit fontScale="92500" lnSpcReduction="20000"/>
          </a:bodyPr>
          <a:lstStyle/>
          <a:p>
            <a:r>
              <a:rPr lang="en-US" dirty="0" smtClean="0"/>
              <a:t>Users should be striving to adopt Banner 9 as their primary interface, spending majority of their time in Banner 9</a:t>
            </a:r>
          </a:p>
          <a:p>
            <a:r>
              <a:rPr lang="en-US" dirty="0" smtClean="0"/>
              <a:t>Make sure you’ve done your tasks at least once in Banner 9</a:t>
            </a:r>
          </a:p>
          <a:p>
            <a:pPr lvl="1"/>
            <a:r>
              <a:rPr lang="en-US" dirty="0" smtClean="0"/>
              <a:t>First time through, check in Banner 8 to ensure data was saved appropriately</a:t>
            </a:r>
          </a:p>
          <a:p>
            <a:r>
              <a:rPr lang="en-US" dirty="0" smtClean="0"/>
              <a:t>If you have something you only do once per year or vary rarely, ask for a clone to TEST and do concurrent processing in 8 and 9, checking for same results</a:t>
            </a:r>
          </a:p>
          <a:p>
            <a:pPr lvl="1"/>
            <a:r>
              <a:rPr lang="en-US" dirty="0" smtClean="0"/>
              <a:t>TEST -&gt; Banner 9</a:t>
            </a:r>
          </a:p>
          <a:p>
            <a:pPr lvl="1"/>
            <a:r>
              <a:rPr lang="en-US" dirty="0" smtClean="0"/>
              <a:t>PROD -&gt; Banner 8</a:t>
            </a:r>
          </a:p>
          <a:p>
            <a:r>
              <a:rPr lang="en-US" dirty="0" smtClean="0"/>
              <a:t>Report frustrations and problems to Banner Support Specialist for reporting to Ellucian</a:t>
            </a:r>
          </a:p>
          <a:p>
            <a:pPr lvl="1"/>
            <a:r>
              <a:rPr lang="en-US" dirty="0" smtClean="0"/>
              <a:t>Design frustrations including bad form conversions, bad tabbing, </a:t>
            </a:r>
            <a:r>
              <a:rPr lang="en-US" dirty="0" err="1" smtClean="0"/>
              <a:t>etc</a:t>
            </a:r>
            <a:endParaRPr lang="en-US" dirty="0" smtClean="0"/>
          </a:p>
          <a:p>
            <a:pPr lvl="1"/>
            <a:r>
              <a:rPr lang="en-US" dirty="0" smtClean="0"/>
              <a:t>Data doesn’t save and/or processes don’t kick off or behave as expected</a:t>
            </a:r>
          </a:p>
          <a:p>
            <a:pPr lvl="1"/>
            <a:r>
              <a:rPr lang="en-US" dirty="0" smtClean="0"/>
              <a:t>Other defects or bugs</a:t>
            </a:r>
          </a:p>
          <a:p>
            <a:pPr lvl="1"/>
            <a:endParaRPr lang="en-US" dirty="0" smtClean="0"/>
          </a:p>
        </p:txBody>
      </p:sp>
    </p:spTree>
    <p:extLst>
      <p:ext uri="{BB962C8B-B14F-4D97-AF65-F5344CB8AC3E}">
        <p14:creationId xmlns:p14="http://schemas.microsoft.com/office/powerpoint/2010/main" val="1059677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10, 2018 through December 31, 2018</a:t>
            </a:r>
            <a:endParaRPr lang="en-US" dirty="0"/>
          </a:p>
        </p:txBody>
      </p:sp>
      <p:sp>
        <p:nvSpPr>
          <p:cNvPr id="3" name="Content Placeholder 2"/>
          <p:cNvSpPr>
            <a:spLocks noGrp="1"/>
          </p:cNvSpPr>
          <p:nvPr>
            <p:ph idx="1"/>
          </p:nvPr>
        </p:nvSpPr>
        <p:spPr/>
        <p:txBody>
          <a:bodyPr/>
          <a:lstStyle/>
          <a:p>
            <a:r>
              <a:rPr lang="en-US" dirty="0" smtClean="0"/>
              <a:t>Links to Banner 8 will be removed</a:t>
            </a:r>
          </a:p>
          <a:p>
            <a:r>
              <a:rPr lang="en-US" dirty="0" smtClean="0"/>
              <a:t>Application Navigator will be primary access point</a:t>
            </a:r>
          </a:p>
          <a:p>
            <a:r>
              <a:rPr lang="en-US" dirty="0" smtClean="0"/>
              <a:t>Forms identified as problems in Banner 9 will direct to Banner 8 out of Application Navigator</a:t>
            </a:r>
          </a:p>
          <a:p>
            <a:pPr lvl="1"/>
            <a:r>
              <a:rPr lang="en-US" dirty="0" smtClean="0"/>
              <a:t>As problems resolve, forms will be switched to use the Banner 9 interface</a:t>
            </a:r>
          </a:p>
          <a:p>
            <a:r>
              <a:rPr lang="en-US" dirty="0" smtClean="0"/>
              <a:t>Continue reporting any frustrations or bugs to Banner Support Specialist</a:t>
            </a:r>
            <a:endParaRPr lang="en-US" dirty="0"/>
          </a:p>
        </p:txBody>
      </p:sp>
    </p:spTree>
    <p:extLst>
      <p:ext uri="{BB962C8B-B14F-4D97-AF65-F5344CB8AC3E}">
        <p14:creationId xmlns:p14="http://schemas.microsoft.com/office/powerpoint/2010/main" val="1514458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 2019</a:t>
            </a:r>
            <a:endParaRPr lang="en-US" dirty="0"/>
          </a:p>
        </p:txBody>
      </p:sp>
      <p:sp>
        <p:nvSpPr>
          <p:cNvPr id="3" name="Content Placeholder 2"/>
          <p:cNvSpPr>
            <a:spLocks noGrp="1"/>
          </p:cNvSpPr>
          <p:nvPr>
            <p:ph idx="1"/>
          </p:nvPr>
        </p:nvSpPr>
        <p:spPr/>
        <p:txBody>
          <a:bodyPr/>
          <a:lstStyle/>
          <a:p>
            <a:r>
              <a:rPr lang="en-US" dirty="0" smtClean="0"/>
              <a:t>All users must use Banner 9 for all tasks</a:t>
            </a:r>
          </a:p>
          <a:p>
            <a:pPr lvl="1"/>
            <a:r>
              <a:rPr lang="en-US" dirty="0"/>
              <a:t>R</a:t>
            </a:r>
            <a:r>
              <a:rPr lang="en-US" dirty="0" smtClean="0"/>
              <a:t>are exceptions may be identified by Ellucian, but with limited shelf-life</a:t>
            </a:r>
          </a:p>
          <a:p>
            <a:r>
              <a:rPr lang="en-US" dirty="0" smtClean="0"/>
              <a:t>Ellucian will continue to update and convert Banner 8 self-service applications </a:t>
            </a:r>
          </a:p>
          <a:p>
            <a:pPr lvl="1"/>
            <a:r>
              <a:rPr lang="en-US" dirty="0"/>
              <a:t>T</a:t>
            </a:r>
            <a:r>
              <a:rPr lang="en-US" dirty="0" smtClean="0"/>
              <a:t>hey are not affected by end-of-life for </a:t>
            </a:r>
            <a:r>
              <a:rPr lang="en-US" dirty="0"/>
              <a:t>O</a:t>
            </a:r>
            <a:r>
              <a:rPr lang="en-US" dirty="0" smtClean="0"/>
              <a:t>racle forms</a:t>
            </a:r>
            <a:endParaRPr lang="en-US" dirty="0"/>
          </a:p>
        </p:txBody>
      </p:sp>
    </p:spTree>
    <p:extLst>
      <p:ext uri="{BB962C8B-B14F-4D97-AF65-F5344CB8AC3E}">
        <p14:creationId xmlns:p14="http://schemas.microsoft.com/office/powerpoint/2010/main" val="2184867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Support Specialists</a:t>
            </a:r>
            <a:endParaRPr lang="en-US" dirty="0"/>
          </a:p>
        </p:txBody>
      </p:sp>
      <p:sp>
        <p:nvSpPr>
          <p:cNvPr id="3" name="Content Placeholder 2"/>
          <p:cNvSpPr>
            <a:spLocks noGrp="1"/>
          </p:cNvSpPr>
          <p:nvPr>
            <p:ph idx="1"/>
          </p:nvPr>
        </p:nvSpPr>
        <p:spPr/>
        <p:txBody>
          <a:bodyPr/>
          <a:lstStyle/>
          <a:p>
            <a:pPr>
              <a:spcAft>
                <a:spcPts val="1800"/>
              </a:spcAft>
            </a:pPr>
            <a:r>
              <a:rPr lang="en-US" dirty="0">
                <a:solidFill>
                  <a:schemeClr val="bg2">
                    <a:lumMod val="50000"/>
                  </a:schemeClr>
                </a:solidFill>
              </a:rPr>
              <a:t>Jennifer Janssen-Rogers, x6132, </a:t>
            </a:r>
            <a:r>
              <a:rPr lang="en-US" dirty="0">
                <a:solidFill>
                  <a:schemeClr val="bg2">
                    <a:lumMod val="50000"/>
                  </a:schemeClr>
                </a:solidFill>
                <a:hlinkClick r:id="rId3"/>
              </a:rPr>
              <a:t>jjanssen@andrews.edu</a:t>
            </a:r>
            <a:r>
              <a:rPr lang="en-US" dirty="0">
                <a:solidFill>
                  <a:schemeClr val="bg2">
                    <a:lumMod val="50000"/>
                  </a:schemeClr>
                </a:solidFill>
              </a:rPr>
              <a:t>: Finance and Human Resources</a:t>
            </a:r>
          </a:p>
          <a:p>
            <a:pPr>
              <a:spcAft>
                <a:spcPts val="1800"/>
              </a:spcAft>
            </a:pPr>
            <a:r>
              <a:rPr lang="en-US" dirty="0">
                <a:solidFill>
                  <a:schemeClr val="bg2">
                    <a:lumMod val="50000"/>
                  </a:schemeClr>
                </a:solidFill>
              </a:rPr>
              <a:t>Darryl Kotanko, x6718, </a:t>
            </a:r>
            <a:r>
              <a:rPr lang="en-US" dirty="0" smtClean="0">
                <a:solidFill>
                  <a:schemeClr val="bg2">
                    <a:lumMod val="50000"/>
                  </a:schemeClr>
                </a:solidFill>
                <a:hlinkClick r:id="rId4"/>
              </a:rPr>
              <a:t>kotanko@andrews.edu</a:t>
            </a:r>
            <a:r>
              <a:rPr lang="en-US" dirty="0">
                <a:solidFill>
                  <a:schemeClr val="bg2">
                    <a:lumMod val="50000"/>
                  </a:schemeClr>
                </a:solidFill>
              </a:rPr>
              <a:t>: Advancement and Enrollment</a:t>
            </a:r>
          </a:p>
          <a:p>
            <a:pPr>
              <a:spcAft>
                <a:spcPts val="1800"/>
              </a:spcAft>
            </a:pPr>
            <a:r>
              <a:rPr lang="en-US" dirty="0" smtClean="0">
                <a:solidFill>
                  <a:schemeClr val="bg2">
                    <a:lumMod val="50000"/>
                  </a:schemeClr>
                </a:solidFill>
              </a:rPr>
              <a:t>Eloy Wade, </a:t>
            </a:r>
            <a:r>
              <a:rPr lang="en-US" dirty="0" smtClean="0">
                <a:solidFill>
                  <a:schemeClr val="bg2">
                    <a:lumMod val="50000"/>
                  </a:schemeClr>
                </a:solidFill>
                <a:hlinkClick r:id="rId5"/>
              </a:rPr>
              <a:t>x3129, eloy@andrews.edu</a:t>
            </a:r>
            <a:r>
              <a:rPr lang="en-US" dirty="0" smtClean="0">
                <a:solidFill>
                  <a:schemeClr val="bg2">
                    <a:lumMod val="50000"/>
                  </a:schemeClr>
                </a:solidFill>
              </a:rPr>
              <a:t>: Student </a:t>
            </a:r>
            <a:r>
              <a:rPr lang="en-US" dirty="0">
                <a:solidFill>
                  <a:schemeClr val="bg2">
                    <a:lumMod val="50000"/>
                  </a:schemeClr>
                </a:solidFill>
              </a:rPr>
              <a:t>Academic and Accounts </a:t>
            </a:r>
            <a:r>
              <a:rPr lang="en-US" dirty="0" smtClean="0">
                <a:solidFill>
                  <a:schemeClr val="bg2">
                    <a:lumMod val="50000"/>
                  </a:schemeClr>
                </a:solidFill>
              </a:rPr>
              <a:t>Receivable/Student Financial Services</a:t>
            </a:r>
          </a:p>
        </p:txBody>
      </p:sp>
    </p:spTree>
    <p:extLst>
      <p:ext uri="{BB962C8B-B14F-4D97-AF65-F5344CB8AC3E}">
        <p14:creationId xmlns:p14="http://schemas.microsoft.com/office/powerpoint/2010/main" val="3574270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19578"/>
            <a:ext cx="4232845" cy="2474822"/>
          </a:xfrm>
        </p:spPr>
        <p:txBody>
          <a:bodyPr/>
          <a:lstStyle/>
          <a:p>
            <a:pPr algn="ctr"/>
            <a:r>
              <a:rPr lang="en-US" sz="2500" dirty="0" smtClean="0"/>
              <a:t>Navigation to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Searching for Page</a:t>
            </a:r>
            <a:endParaRPr lang="en-US" sz="2500"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9923" y="572206"/>
            <a:ext cx="4936477" cy="896117"/>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9968" y="369560"/>
            <a:ext cx="4465707" cy="3269263"/>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83417" y="2634712"/>
            <a:ext cx="4336156" cy="3215919"/>
          </a:xfrm>
          <a:prstGeom prst="rect">
            <a:avLst/>
          </a:prstGeom>
        </p:spPr>
      </p:pic>
    </p:spTree>
    <p:extLst>
      <p:ext uri="{BB962C8B-B14F-4D97-AF65-F5344CB8AC3E}">
        <p14:creationId xmlns:p14="http://schemas.microsoft.com/office/powerpoint/2010/main" val="202932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69776"/>
            <a:ext cx="4232845" cy="1624623"/>
          </a:xfrm>
        </p:spPr>
        <p:txBody>
          <a:bodyPr/>
          <a:lstStyle/>
          <a:p>
            <a:pPr algn="ctr"/>
            <a:r>
              <a:rPr lang="en-US" sz="2500" dirty="0" smtClean="0"/>
              <a:t>Recent forms</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Recently Opened Pages</a:t>
            </a:r>
            <a:endParaRPr lang="en-US" sz="2500"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a:ext>
            </a:extLst>
          </a:blip>
          <a:srcRect/>
          <a:stretch/>
        </p:blipFill>
        <p:spPr>
          <a:xfrm>
            <a:off x="870438" y="224286"/>
            <a:ext cx="3059724" cy="414549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3283" y="549172"/>
            <a:ext cx="1779899" cy="4542563"/>
          </a:xfrm>
          <a:prstGeom prst="rect">
            <a:avLst/>
          </a:prstGeom>
        </p:spPr>
      </p:pic>
      <p:cxnSp>
        <p:nvCxnSpPr>
          <p:cNvPr id="8" name="Straight Arrow Connector 7"/>
          <p:cNvCxnSpPr/>
          <p:nvPr/>
        </p:nvCxnSpPr>
        <p:spPr>
          <a:xfrm flipH="1">
            <a:off x="5685532" y="2581455"/>
            <a:ext cx="2241447" cy="627572"/>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26979" y="2342928"/>
            <a:ext cx="1708030" cy="477054"/>
          </a:xfrm>
          <a:prstGeom prst="rect">
            <a:avLst/>
          </a:prstGeom>
          <a:noFill/>
        </p:spPr>
        <p:txBody>
          <a:bodyPr wrap="square" rtlCol="0">
            <a:spAutoFit/>
          </a:bodyPr>
          <a:lstStyle/>
          <a:p>
            <a:r>
              <a:rPr lang="en-US" sz="2500" dirty="0" smtClean="0"/>
              <a:t>Ctrl +Y</a:t>
            </a:r>
            <a:endParaRPr lang="en-US" sz="2500" dirty="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95369" y="3202557"/>
            <a:ext cx="3851602" cy="2791842"/>
          </a:xfrm>
          <a:prstGeom prst="rect">
            <a:avLst/>
          </a:prstGeom>
        </p:spPr>
      </p:pic>
    </p:spTree>
    <p:extLst>
      <p:ext uri="{BB962C8B-B14F-4D97-AF65-F5344CB8AC3E}">
        <p14:creationId xmlns:p14="http://schemas.microsoft.com/office/powerpoint/2010/main" val="165423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261448"/>
            <a:ext cx="5569939" cy="1732951"/>
          </a:xfrm>
        </p:spPr>
        <p:txBody>
          <a:bodyPr/>
          <a:lstStyle/>
          <a:p>
            <a:pPr algn="ctr"/>
            <a:r>
              <a:rPr lang="en-US" sz="2500" dirty="0" smtClean="0"/>
              <a:t>Close Form</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Close Page</a:t>
            </a:r>
            <a:endParaRPr lang="en-US" sz="2500" dirty="0"/>
          </a:p>
        </p:txBody>
      </p:sp>
      <p:pic>
        <p:nvPicPr>
          <p:cNvPr id="4" name="Content Placeholder 3"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212" y="626307"/>
            <a:ext cx="6590693" cy="2151399"/>
          </a:xfrm>
        </p:spPr>
      </p:pic>
      <p:pic>
        <p:nvPicPr>
          <p:cNvPr id="7" name="Picture 6"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1586" y="2868011"/>
            <a:ext cx="8375106" cy="1303133"/>
          </a:xfrm>
          <a:prstGeom prst="rect">
            <a:avLst/>
          </a:prstGeom>
        </p:spPr>
      </p:pic>
      <p:cxnSp>
        <p:nvCxnSpPr>
          <p:cNvPr id="8" name="Straight Arrow Connector 7"/>
          <p:cNvCxnSpPr/>
          <p:nvPr/>
        </p:nvCxnSpPr>
        <p:spPr>
          <a:xfrm flipH="1" flipV="1">
            <a:off x="5849435" y="940093"/>
            <a:ext cx="2380165" cy="872261"/>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236295" y="1902658"/>
            <a:ext cx="3993305" cy="130313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54436" y="1624602"/>
            <a:ext cx="1708030" cy="477054"/>
          </a:xfrm>
          <a:prstGeom prst="rect">
            <a:avLst/>
          </a:prstGeom>
          <a:noFill/>
        </p:spPr>
        <p:txBody>
          <a:bodyPr wrap="square" rtlCol="0">
            <a:spAutoFit/>
          </a:bodyPr>
          <a:lstStyle/>
          <a:p>
            <a:r>
              <a:rPr lang="en-US" sz="2500" dirty="0" smtClean="0"/>
              <a:t>Ctrl +Q</a:t>
            </a:r>
            <a:endParaRPr lang="en-US" sz="2500" dirty="0"/>
          </a:p>
        </p:txBody>
      </p:sp>
    </p:spTree>
    <p:extLst>
      <p:ext uri="{BB962C8B-B14F-4D97-AF65-F5344CB8AC3E}">
        <p14:creationId xmlns:p14="http://schemas.microsoft.com/office/powerpoint/2010/main" val="611126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63970"/>
            <a:ext cx="5569939" cy="3130429"/>
          </a:xfrm>
        </p:spPr>
        <p:txBody>
          <a:bodyPr/>
          <a:lstStyle/>
          <a:p>
            <a:pPr algn="ctr"/>
            <a:r>
              <a:rPr lang="en-US" sz="2500" dirty="0" smtClean="0"/>
              <a:t>Close/Logout of Banner</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Sign Out of App NAV</a:t>
            </a:r>
            <a:endParaRPr lang="en-US" sz="2500" dirty="0"/>
          </a:p>
        </p:txBody>
      </p:sp>
      <p:sp>
        <p:nvSpPr>
          <p:cNvPr id="13" name="TextBox 12"/>
          <p:cNvSpPr txBox="1"/>
          <p:nvPr/>
        </p:nvSpPr>
        <p:spPr>
          <a:xfrm>
            <a:off x="8406809" y="860256"/>
            <a:ext cx="1708030" cy="477054"/>
          </a:xfrm>
          <a:prstGeom prst="rect">
            <a:avLst/>
          </a:prstGeom>
          <a:noFill/>
        </p:spPr>
        <p:txBody>
          <a:bodyPr wrap="square" rtlCol="0">
            <a:spAutoFit/>
          </a:bodyPr>
          <a:lstStyle/>
          <a:p>
            <a:r>
              <a:rPr lang="en-US" sz="2500" dirty="0" smtClean="0"/>
              <a:t>Ctrl +Q</a:t>
            </a:r>
            <a:endParaRPr lang="en-US" sz="2500" dirty="0"/>
          </a:p>
        </p:txBody>
      </p:sp>
      <p:pic>
        <p:nvPicPr>
          <p:cNvPr id="9" name="Content Placeholder 8"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212" y="692582"/>
            <a:ext cx="6109140" cy="1757320"/>
          </a:xfrm>
        </p:spPr>
      </p:pic>
      <p:cxnSp>
        <p:nvCxnSpPr>
          <p:cNvPr id="8" name="Straight Arrow Connector 7"/>
          <p:cNvCxnSpPr>
            <a:stCxn id="13" idx="1"/>
          </p:cNvCxnSpPr>
          <p:nvPr/>
        </p:nvCxnSpPr>
        <p:spPr>
          <a:xfrm flipH="1" flipV="1">
            <a:off x="6607834" y="961090"/>
            <a:ext cx="1798975" cy="13769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4611" y="1730990"/>
            <a:ext cx="1779899" cy="4542563"/>
          </a:xfrm>
          <a:prstGeom prst="rect">
            <a:avLst/>
          </a:prstGeom>
        </p:spPr>
      </p:pic>
      <p:cxnSp>
        <p:nvCxnSpPr>
          <p:cNvPr id="15" name="Straight Arrow Connector 14"/>
          <p:cNvCxnSpPr/>
          <p:nvPr/>
        </p:nvCxnSpPr>
        <p:spPr>
          <a:xfrm flipH="1">
            <a:off x="7567548" y="4123426"/>
            <a:ext cx="1628222" cy="138022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0109" y="3646372"/>
            <a:ext cx="2078956" cy="477054"/>
          </a:xfrm>
          <a:prstGeom prst="rect">
            <a:avLst/>
          </a:prstGeom>
          <a:noFill/>
        </p:spPr>
        <p:txBody>
          <a:bodyPr wrap="square" rtlCol="0">
            <a:spAutoFit/>
          </a:bodyPr>
          <a:lstStyle/>
          <a:p>
            <a:r>
              <a:rPr lang="en-US" sz="2500" dirty="0" smtClean="0"/>
              <a:t>Ctrl +Shift +F</a:t>
            </a:r>
            <a:endParaRPr lang="en-US" sz="2500" dirty="0"/>
          </a:p>
        </p:txBody>
      </p:sp>
    </p:spTree>
    <p:extLst>
      <p:ext uri="{BB962C8B-B14F-4D97-AF65-F5344CB8AC3E}">
        <p14:creationId xmlns:p14="http://schemas.microsoft.com/office/powerpoint/2010/main" val="382103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18" y="3459774"/>
            <a:ext cx="3792897" cy="2534625"/>
          </a:xfrm>
        </p:spPr>
        <p:txBody>
          <a:bodyPr>
            <a:normAutofit/>
          </a:bodyPr>
          <a:lstStyle/>
          <a:p>
            <a:pPr algn="ctr"/>
            <a:r>
              <a:rPr lang="en-US" sz="2500" dirty="0" smtClean="0"/>
              <a:t>Logout of Multiple Sessions</a:t>
            </a:r>
            <a:br>
              <a:rPr lang="en-US" sz="2500" dirty="0" smtClean="0"/>
            </a:br>
            <a:r>
              <a:rPr lang="en-US" sz="2500" dirty="0" smtClean="0">
                <a:sym typeface="Wingdings" panose="05000000000000000000" pitchFamily="2" charset="2"/>
              </a:rPr>
              <a:t></a:t>
            </a:r>
            <a:br>
              <a:rPr lang="en-US" sz="2500" dirty="0" smtClean="0">
                <a:sym typeface="Wingdings" panose="05000000000000000000" pitchFamily="2" charset="2"/>
              </a:rPr>
            </a:br>
            <a:r>
              <a:rPr lang="en-US" sz="2500" dirty="0" smtClean="0"/>
              <a:t>Sign Out of Last Window </a:t>
            </a:r>
            <a:br>
              <a:rPr lang="en-US" sz="2500" dirty="0" smtClean="0"/>
            </a:br>
            <a:r>
              <a:rPr lang="en-US" sz="2500" dirty="0" smtClean="0"/>
              <a:t>or at end of Day</a:t>
            </a:r>
            <a:endParaRPr lang="en-US" sz="2500" dirty="0"/>
          </a:p>
        </p:txBody>
      </p:sp>
      <p:sp>
        <p:nvSpPr>
          <p:cNvPr id="13" name="TextBox 12"/>
          <p:cNvSpPr txBox="1"/>
          <p:nvPr/>
        </p:nvSpPr>
        <p:spPr>
          <a:xfrm>
            <a:off x="8185010" y="690623"/>
            <a:ext cx="1708030" cy="477054"/>
          </a:xfrm>
          <a:prstGeom prst="rect">
            <a:avLst/>
          </a:prstGeom>
          <a:noFill/>
        </p:spPr>
        <p:txBody>
          <a:bodyPr wrap="square" rtlCol="0">
            <a:spAutoFit/>
          </a:bodyPr>
          <a:lstStyle/>
          <a:p>
            <a:r>
              <a:rPr lang="en-US" sz="2500" dirty="0" smtClean="0"/>
              <a:t>Ctrl +Q</a:t>
            </a:r>
            <a:endParaRPr lang="en-US" sz="2500" dirty="0"/>
          </a:p>
        </p:txBody>
      </p:sp>
      <p:pic>
        <p:nvPicPr>
          <p:cNvPr id="9" name="Content Placeholder 8"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61518" y="295767"/>
            <a:ext cx="6109140" cy="1757320"/>
          </a:xfrm>
        </p:spPr>
      </p:pic>
      <p:cxnSp>
        <p:nvCxnSpPr>
          <p:cNvPr id="8" name="Straight Arrow Connector 7"/>
          <p:cNvCxnSpPr/>
          <p:nvPr/>
        </p:nvCxnSpPr>
        <p:spPr>
          <a:xfrm flipH="1" flipV="1">
            <a:off x="6263334" y="558114"/>
            <a:ext cx="1854144" cy="371036"/>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0" name="Content Placeholder 8"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34395" y="852330"/>
            <a:ext cx="6109140" cy="1757320"/>
          </a:xfrm>
        </p:spPr>
      </p:pic>
      <p:pic>
        <p:nvPicPr>
          <p:cNvPr id="11" name="Content Placeholder 8" descr="Screen Clipping"/>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99872" y="1408893"/>
            <a:ext cx="6109140" cy="1757320"/>
          </a:xfrm>
        </p:spPr>
      </p:pic>
      <p:cxnSp>
        <p:nvCxnSpPr>
          <p:cNvPr id="12" name="Straight Arrow Connector 11"/>
          <p:cNvCxnSpPr/>
          <p:nvPr/>
        </p:nvCxnSpPr>
        <p:spPr>
          <a:xfrm flipH="1">
            <a:off x="6438190" y="929150"/>
            <a:ext cx="1679288" cy="186182"/>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49928" y="929150"/>
            <a:ext cx="1267550" cy="769439"/>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0484" y="2099006"/>
            <a:ext cx="6348010" cy="3406435"/>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8544" y="2640421"/>
            <a:ext cx="6348010" cy="3406435"/>
          </a:xfrm>
          <a:prstGeom prst="rect">
            <a:avLst/>
          </a:prstGeom>
        </p:spPr>
      </p:pic>
      <p:pic>
        <p:nvPicPr>
          <p:cNvPr id="26" name="Picture 25"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2673" y="3216053"/>
            <a:ext cx="6348010" cy="3406435"/>
          </a:xfrm>
          <a:prstGeom prst="rect">
            <a:avLst/>
          </a:prstGeom>
        </p:spPr>
      </p:pic>
      <p:sp>
        <p:nvSpPr>
          <p:cNvPr id="16" name="TextBox 15"/>
          <p:cNvSpPr txBox="1"/>
          <p:nvPr/>
        </p:nvSpPr>
        <p:spPr>
          <a:xfrm>
            <a:off x="8726603" y="5297685"/>
            <a:ext cx="2078956" cy="477054"/>
          </a:xfrm>
          <a:prstGeom prst="rect">
            <a:avLst/>
          </a:prstGeom>
          <a:solidFill>
            <a:schemeClr val="bg2">
              <a:lumMod val="40000"/>
              <a:lumOff val="60000"/>
            </a:schemeClr>
          </a:solidFill>
        </p:spPr>
        <p:txBody>
          <a:bodyPr wrap="square" rtlCol="0">
            <a:spAutoFit/>
          </a:bodyPr>
          <a:lstStyle/>
          <a:p>
            <a:r>
              <a:rPr lang="en-US" sz="2500" dirty="0" smtClean="0"/>
              <a:t>Ctrl +Shift +F</a:t>
            </a:r>
            <a:endParaRPr lang="en-US" sz="2500" dirty="0"/>
          </a:p>
        </p:txBody>
      </p:sp>
      <p:cxnSp>
        <p:nvCxnSpPr>
          <p:cNvPr id="15" name="Straight Arrow Connector 14"/>
          <p:cNvCxnSpPr/>
          <p:nvPr/>
        </p:nvCxnSpPr>
        <p:spPr>
          <a:xfrm flipH="1">
            <a:off x="5417390" y="5551360"/>
            <a:ext cx="3198218" cy="797682"/>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0170542" y="2053087"/>
            <a:ext cx="377951" cy="285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0538603" y="2596078"/>
            <a:ext cx="377951" cy="285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97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5032</TotalTime>
  <Words>3801</Words>
  <Application>Microsoft Office PowerPoint</Application>
  <PresentationFormat>Widescreen</PresentationFormat>
  <Paragraphs>208</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Century Gothic</vt:lpstr>
      <vt:lpstr>Wingdings</vt:lpstr>
      <vt:lpstr>Wingdings 3</vt:lpstr>
      <vt:lpstr>Slice</vt:lpstr>
      <vt:lpstr>Banner 9 General Orientation</vt:lpstr>
      <vt:lpstr>Banner 9 vs 8</vt:lpstr>
      <vt:lpstr>General Menu  Landing Page</vt:lpstr>
      <vt:lpstr>Menu Navigation  Applications: My Banner, Banner,  Banner Self-Service</vt:lpstr>
      <vt:lpstr>Navigation to Form  Searching for Page</vt:lpstr>
      <vt:lpstr>Recent forms  Recently Opened Pages</vt:lpstr>
      <vt:lpstr>Close Form  Close Page</vt:lpstr>
      <vt:lpstr>Close/Logout of Banner  Sign Out of App NAV</vt:lpstr>
      <vt:lpstr>Logout of Multiple Sessions  Sign Out of Last Window  or at end of Day</vt:lpstr>
      <vt:lpstr>Form Online Help  Page Help</vt:lpstr>
      <vt:lpstr>See data in Form  See Data on Page</vt:lpstr>
      <vt:lpstr>Rollback  Start Over (refresh)</vt:lpstr>
      <vt:lpstr>Person ID Lookup: Drop Down  Ellipses</vt:lpstr>
      <vt:lpstr>Name Quick Search: Tab to Name field  Tab to Hidden Field</vt:lpstr>
      <vt:lpstr>Key Block: Static  Collapsed &amp;Variable</vt:lpstr>
      <vt:lpstr>Options Menu  Related &amp; Tools Menus</vt:lpstr>
      <vt:lpstr>Item, Record, Tools &amp; Help Menus  Tools Menu</vt:lpstr>
      <vt:lpstr>Extract Data  Export</vt:lpstr>
      <vt:lpstr>Supplemental Data Engine Fields: Lightbulb  More information</vt:lpstr>
      <vt:lpstr>Banner Print Screen  Print Page</vt:lpstr>
      <vt:lpstr>Insert Record/Copy Above  Copy Record</vt:lpstr>
      <vt:lpstr>Errors (red) Warnings (yellow) Success Messages (green)</vt:lpstr>
      <vt:lpstr>Activity Date &amp; Username</vt:lpstr>
      <vt:lpstr>Table/Column Name</vt:lpstr>
      <vt:lpstr>Location of additional Tabs/data</vt:lpstr>
      <vt:lpstr>Process Submission Control (jobSUB)</vt:lpstr>
      <vt:lpstr>Process Submission Control (jobSUB) – Parameter Help</vt:lpstr>
      <vt:lpstr>Query in Form  Filter: Basic &amp; Advanced</vt:lpstr>
      <vt:lpstr>Query in Form  Filter: Basic &amp; Advanced</vt:lpstr>
      <vt:lpstr>Query in Form  Filter: Basic &amp; Advanced</vt:lpstr>
      <vt:lpstr>Query in Form  Filter: Basic &amp; Advanced</vt:lpstr>
      <vt:lpstr>Banner 9 Record Navigation</vt:lpstr>
      <vt:lpstr>Pagination for multiple records on page</vt:lpstr>
      <vt:lpstr>Multiple to Single record toggle</vt:lpstr>
      <vt:lpstr>Single Record display, multiple effective dates/Other single record display</vt:lpstr>
      <vt:lpstr>Sort by Column</vt:lpstr>
      <vt:lpstr>Change Column Size (not Sticky)</vt:lpstr>
      <vt:lpstr>Drag Columns (not sticky)</vt:lpstr>
      <vt:lpstr>Icon Labels when window resized</vt:lpstr>
      <vt:lpstr>Banner 9 Adoption</vt:lpstr>
      <vt:lpstr>Important Dates for Banner 9</vt:lpstr>
      <vt:lpstr>Now through September 9, 2018</vt:lpstr>
      <vt:lpstr>September 10, 2018 through December 31, 2018</vt:lpstr>
      <vt:lpstr>January 1, 2019</vt:lpstr>
      <vt:lpstr>Banner Support Specialists</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9 vs 8</dc:title>
  <dc:creator>Jennifer K Janssen-Rogers</dc:creator>
  <cp:lastModifiedBy>Jennifer K Janssen-Rogers</cp:lastModifiedBy>
  <cp:revision>124</cp:revision>
  <cp:lastPrinted>2018-05-16T12:57:31Z</cp:lastPrinted>
  <dcterms:created xsi:type="dcterms:W3CDTF">2018-05-07T17:57:52Z</dcterms:created>
  <dcterms:modified xsi:type="dcterms:W3CDTF">2018-06-25T20:33:58Z</dcterms:modified>
</cp:coreProperties>
</file>