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1" r:id="rId3"/>
    <p:sldId id="260" r:id="rId4"/>
    <p:sldId id="257" r:id="rId5"/>
    <p:sldId id="264" r:id="rId6"/>
    <p:sldId id="258" r:id="rId7"/>
    <p:sldId id="259" r:id="rId8"/>
    <p:sldId id="267" r:id="rId9"/>
    <p:sldId id="296" r:id="rId10"/>
    <p:sldId id="298" r:id="rId11"/>
    <p:sldId id="297" r:id="rId12"/>
    <p:sldId id="299" r:id="rId13"/>
    <p:sldId id="300" r:id="rId14"/>
    <p:sldId id="268" r:id="rId15"/>
    <p:sldId id="269" r:id="rId16"/>
    <p:sldId id="270" r:id="rId17"/>
    <p:sldId id="271" r:id="rId18"/>
    <p:sldId id="272" r:id="rId19"/>
    <p:sldId id="273" r:id="rId20"/>
    <p:sldId id="274" r:id="rId21"/>
    <p:sldId id="276" r:id="rId22"/>
    <p:sldId id="277" r:id="rId23"/>
    <p:sldId id="278" r:id="rId24"/>
    <p:sldId id="279" r:id="rId25"/>
    <p:sldId id="266" r:id="rId26"/>
    <p:sldId id="262" r:id="rId27"/>
    <p:sldId id="280" r:id="rId28"/>
    <p:sldId id="281" r:id="rId29"/>
    <p:sldId id="282" r:id="rId30"/>
    <p:sldId id="283" r:id="rId31"/>
    <p:sldId id="284" r:id="rId32"/>
    <p:sldId id="288" r:id="rId33"/>
    <p:sldId id="289" r:id="rId34"/>
    <p:sldId id="290" r:id="rId35"/>
    <p:sldId id="291" r:id="rId36"/>
    <p:sldId id="293" r:id="rId37"/>
    <p:sldId id="294" r:id="rId38"/>
    <p:sldId id="295" r:id="rId39"/>
    <p:sldId id="286" r:id="rId40"/>
    <p:sldId id="287" r:id="rId41"/>
    <p:sldId id="301" r:id="rId42"/>
    <p:sldId id="302" r:id="rId43"/>
    <p:sldId id="303" r:id="rId44"/>
    <p:sldId id="304" r:id="rId45"/>
    <p:sldId id="305" r:id="rId46"/>
    <p:sldId id="306"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64" d="100"/>
          <a:sy n="64" d="100"/>
        </p:scale>
        <p:origin x="64" y="1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8F30A1-A170-4B96-BBAA-93C531ACBFED}" type="datetimeFigureOut">
              <a:rPr lang="en-US" smtClean="0"/>
              <a:t>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E96705-F190-44B0-B849-F18ABB4BE29E}" type="slidenum">
              <a:rPr lang="en-US" smtClean="0"/>
              <a:t>‹#›</a:t>
            </a:fld>
            <a:endParaRPr lang="en-US"/>
          </a:p>
        </p:txBody>
      </p:sp>
    </p:spTree>
    <p:extLst>
      <p:ext uri="{BB962C8B-B14F-4D97-AF65-F5344CB8AC3E}">
        <p14:creationId xmlns:p14="http://schemas.microsoft.com/office/powerpoint/2010/main" val="3595237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8F30A1-A170-4B96-BBAA-93C531ACBFED}" type="datetimeFigureOut">
              <a:rPr lang="en-US" smtClean="0"/>
              <a:t>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E96705-F190-44B0-B849-F18ABB4BE29E}" type="slidenum">
              <a:rPr lang="en-US" smtClean="0"/>
              <a:t>‹#›</a:t>
            </a:fld>
            <a:endParaRPr lang="en-US"/>
          </a:p>
        </p:txBody>
      </p:sp>
    </p:spTree>
    <p:extLst>
      <p:ext uri="{BB962C8B-B14F-4D97-AF65-F5344CB8AC3E}">
        <p14:creationId xmlns:p14="http://schemas.microsoft.com/office/powerpoint/2010/main" val="4171329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8F30A1-A170-4B96-BBAA-93C531ACBFED}" type="datetimeFigureOut">
              <a:rPr lang="en-US" smtClean="0"/>
              <a:t>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E96705-F190-44B0-B849-F18ABB4BE29E}" type="slidenum">
              <a:rPr lang="en-US" smtClean="0"/>
              <a:t>‹#›</a:t>
            </a:fld>
            <a:endParaRPr lang="en-US"/>
          </a:p>
        </p:txBody>
      </p:sp>
    </p:spTree>
    <p:extLst>
      <p:ext uri="{BB962C8B-B14F-4D97-AF65-F5344CB8AC3E}">
        <p14:creationId xmlns:p14="http://schemas.microsoft.com/office/powerpoint/2010/main" val="31819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8F30A1-A170-4B96-BBAA-93C531ACBFED}" type="datetimeFigureOut">
              <a:rPr lang="en-US" smtClean="0"/>
              <a:t>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E96705-F190-44B0-B849-F18ABB4BE29E}" type="slidenum">
              <a:rPr lang="en-US" smtClean="0"/>
              <a:t>‹#›</a:t>
            </a:fld>
            <a:endParaRPr lang="en-US"/>
          </a:p>
        </p:txBody>
      </p:sp>
    </p:spTree>
    <p:extLst>
      <p:ext uri="{BB962C8B-B14F-4D97-AF65-F5344CB8AC3E}">
        <p14:creationId xmlns:p14="http://schemas.microsoft.com/office/powerpoint/2010/main" val="24179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98F30A1-A170-4B96-BBAA-93C531ACBFED}" type="datetimeFigureOut">
              <a:rPr lang="en-US" smtClean="0"/>
              <a:t>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E96705-F190-44B0-B849-F18ABB4BE29E}" type="slidenum">
              <a:rPr lang="en-US" smtClean="0"/>
              <a:t>‹#›</a:t>
            </a:fld>
            <a:endParaRPr lang="en-US"/>
          </a:p>
        </p:txBody>
      </p:sp>
    </p:spTree>
    <p:extLst>
      <p:ext uri="{BB962C8B-B14F-4D97-AF65-F5344CB8AC3E}">
        <p14:creationId xmlns:p14="http://schemas.microsoft.com/office/powerpoint/2010/main" val="2096830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98F30A1-A170-4B96-BBAA-93C531ACBFED}" type="datetimeFigureOut">
              <a:rPr lang="en-US" smtClean="0"/>
              <a:t>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E96705-F190-44B0-B849-F18ABB4BE29E}" type="slidenum">
              <a:rPr lang="en-US" smtClean="0"/>
              <a:t>‹#›</a:t>
            </a:fld>
            <a:endParaRPr lang="en-US"/>
          </a:p>
        </p:txBody>
      </p:sp>
    </p:spTree>
    <p:extLst>
      <p:ext uri="{BB962C8B-B14F-4D97-AF65-F5344CB8AC3E}">
        <p14:creationId xmlns:p14="http://schemas.microsoft.com/office/powerpoint/2010/main" val="3257925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8F30A1-A170-4B96-BBAA-93C531ACBFED}" type="datetimeFigureOut">
              <a:rPr lang="en-US" smtClean="0"/>
              <a:t>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E96705-F190-44B0-B849-F18ABB4BE29E}" type="slidenum">
              <a:rPr lang="en-US" smtClean="0"/>
              <a:t>‹#›</a:t>
            </a:fld>
            <a:endParaRPr lang="en-US"/>
          </a:p>
        </p:txBody>
      </p:sp>
    </p:spTree>
    <p:extLst>
      <p:ext uri="{BB962C8B-B14F-4D97-AF65-F5344CB8AC3E}">
        <p14:creationId xmlns:p14="http://schemas.microsoft.com/office/powerpoint/2010/main" val="2738181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98F30A1-A170-4B96-BBAA-93C531ACBFED}" type="datetimeFigureOut">
              <a:rPr lang="en-US" smtClean="0"/>
              <a:t>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E96705-F190-44B0-B849-F18ABB4BE29E}" type="slidenum">
              <a:rPr lang="en-US" smtClean="0"/>
              <a:t>‹#›</a:t>
            </a:fld>
            <a:endParaRPr lang="en-US"/>
          </a:p>
        </p:txBody>
      </p:sp>
    </p:spTree>
    <p:extLst>
      <p:ext uri="{BB962C8B-B14F-4D97-AF65-F5344CB8AC3E}">
        <p14:creationId xmlns:p14="http://schemas.microsoft.com/office/powerpoint/2010/main" val="1537048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8F30A1-A170-4B96-BBAA-93C531ACBFED}" type="datetimeFigureOut">
              <a:rPr lang="en-US" smtClean="0"/>
              <a:t>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E96705-F190-44B0-B849-F18ABB4BE29E}" type="slidenum">
              <a:rPr lang="en-US" smtClean="0"/>
              <a:t>‹#›</a:t>
            </a:fld>
            <a:endParaRPr lang="en-US"/>
          </a:p>
        </p:txBody>
      </p:sp>
    </p:spTree>
    <p:extLst>
      <p:ext uri="{BB962C8B-B14F-4D97-AF65-F5344CB8AC3E}">
        <p14:creationId xmlns:p14="http://schemas.microsoft.com/office/powerpoint/2010/main" val="3871923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98F30A1-A170-4B96-BBAA-93C531ACBFED}" type="datetimeFigureOut">
              <a:rPr lang="en-US" smtClean="0"/>
              <a:t>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E96705-F190-44B0-B849-F18ABB4BE29E}" type="slidenum">
              <a:rPr lang="en-US" smtClean="0"/>
              <a:t>‹#›</a:t>
            </a:fld>
            <a:endParaRPr lang="en-US"/>
          </a:p>
        </p:txBody>
      </p:sp>
    </p:spTree>
    <p:extLst>
      <p:ext uri="{BB962C8B-B14F-4D97-AF65-F5344CB8AC3E}">
        <p14:creationId xmlns:p14="http://schemas.microsoft.com/office/powerpoint/2010/main" val="1696846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98F30A1-A170-4B96-BBAA-93C531ACBFED}" type="datetimeFigureOut">
              <a:rPr lang="en-US" smtClean="0"/>
              <a:t>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E96705-F190-44B0-B849-F18ABB4BE29E}" type="slidenum">
              <a:rPr lang="en-US" smtClean="0"/>
              <a:t>‹#›</a:t>
            </a:fld>
            <a:endParaRPr lang="en-US"/>
          </a:p>
        </p:txBody>
      </p:sp>
    </p:spTree>
    <p:extLst>
      <p:ext uri="{BB962C8B-B14F-4D97-AF65-F5344CB8AC3E}">
        <p14:creationId xmlns:p14="http://schemas.microsoft.com/office/powerpoint/2010/main" val="18398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8F30A1-A170-4B96-BBAA-93C531ACBFED}" type="datetimeFigureOut">
              <a:rPr lang="en-US" smtClean="0"/>
              <a:t>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E96705-F190-44B0-B849-F18ABB4BE29E}" type="slidenum">
              <a:rPr lang="en-US" smtClean="0"/>
              <a:t>‹#›</a:t>
            </a:fld>
            <a:endParaRPr lang="en-US"/>
          </a:p>
        </p:txBody>
      </p:sp>
    </p:spTree>
    <p:extLst>
      <p:ext uri="{BB962C8B-B14F-4D97-AF65-F5344CB8AC3E}">
        <p14:creationId xmlns:p14="http://schemas.microsoft.com/office/powerpoint/2010/main" val="21568052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library.csustan.edu/course_reserves_instructors" TargetMode="External"/><Relationship Id="rId2" Type="http://schemas.openxmlformats.org/officeDocument/2006/relationships/hyperlink" Target="http://library.csustan.edu/instruction/libClassRequest.html" TargetMode="External"/><Relationship Id="rId1" Type="http://schemas.openxmlformats.org/officeDocument/2006/relationships/slideLayout" Target="../slideLayouts/slideLayout6.xml"/><Relationship Id="rId4" Type="http://schemas.openxmlformats.org/officeDocument/2006/relationships/image" Target="../media/image7.jpg"/></Relationships>
</file>

<file path=ppt/slides/_rels/slide12.xml.rels><?xml version="1.0" encoding="UTF-8" standalone="yes"?>
<Relationships xmlns="http://schemas.openxmlformats.org/package/2006/relationships"><Relationship Id="rId3" Type="http://schemas.openxmlformats.org/officeDocument/2006/relationships/hyperlink" Target="http://library.csustan.edu/s/purl.php?138" TargetMode="External"/><Relationship Id="rId2" Type="http://schemas.openxmlformats.org/officeDocument/2006/relationships/hyperlink" Target="http://library.csustan.edu/course-reserves" TargetMode="External"/><Relationship Id="rId1" Type="http://schemas.openxmlformats.org/officeDocument/2006/relationships/slideLayout" Target="../slideLayouts/slideLayout6.xml"/><Relationship Id="rId5" Type="http://schemas.openxmlformats.org/officeDocument/2006/relationships/image" Target="../media/image7.jpg"/><Relationship Id="rId4" Type="http://schemas.openxmlformats.org/officeDocument/2006/relationships/hyperlink" Target="http://library.csustan.edu/serialsolutions/onlineJournals/jnlsIndex.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library.csustan.edu/refdesk/webref.html" TargetMode="External"/><Relationship Id="rId2" Type="http://schemas.openxmlformats.org/officeDocument/2006/relationships/hyperlink" Target="mailto:theld@csustan.edu" TargetMode="External"/><Relationship Id="rId1" Type="http://schemas.openxmlformats.org/officeDocument/2006/relationships/slideLayout" Target="../slideLayouts/slideLayout6.xml"/><Relationship Id="rId4" Type="http://schemas.openxmlformats.org/officeDocument/2006/relationships/image" Target="../media/image7.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www.napavalley.edu/Library/Pages/InformationFormats.aspx" TargetMode="External"/><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6.xml"/><Relationship Id="rId4" Type="http://schemas.openxmlformats.org/officeDocument/2006/relationships/image" Target="../media/image11.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Library Assignments</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967672"/>
            <a:ext cx="2946400" cy="19685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6700" y="1790700"/>
            <a:ext cx="4038600" cy="327660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81278" y="1462157"/>
            <a:ext cx="2184400" cy="2184400"/>
          </a:xfrm>
          <a:prstGeom prst="rect">
            <a:avLst/>
          </a:prstGeom>
        </p:spPr>
      </p:pic>
    </p:spTree>
    <p:extLst>
      <p:ext uri="{BB962C8B-B14F-4D97-AF65-F5344CB8AC3E}">
        <p14:creationId xmlns:p14="http://schemas.microsoft.com/office/powerpoint/2010/main" val="1012975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4725" y="256970"/>
            <a:ext cx="10515600" cy="1325563"/>
          </a:xfrm>
        </p:spPr>
        <p:txBody>
          <a:bodyPr>
            <a:normAutofit/>
          </a:bodyPr>
          <a:lstStyle/>
          <a:p>
            <a:r>
              <a:rPr lang="en-US" sz="3200" b="1" dirty="0" smtClean="0"/>
              <a:t>TIPS TO CREATE GOOD ASSIGNMENTS</a:t>
            </a:r>
            <a:endParaRPr lang="en-US" sz="32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934025">
            <a:off x="9108015" y="339719"/>
            <a:ext cx="2738544" cy="1512837"/>
          </a:xfrm>
          <a:prstGeom prst="rect">
            <a:avLst/>
          </a:prstGeom>
        </p:spPr>
      </p:pic>
      <p:sp>
        <p:nvSpPr>
          <p:cNvPr id="5" name="Rectangle 4"/>
          <p:cNvSpPr/>
          <p:nvPr/>
        </p:nvSpPr>
        <p:spPr>
          <a:xfrm>
            <a:off x="984725" y="1582533"/>
            <a:ext cx="10139680" cy="46899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000" b="1" dirty="0" smtClean="0"/>
              <a:t>Encourage </a:t>
            </a:r>
            <a:r>
              <a:rPr lang="en-US" sz="2000" b="1" dirty="0"/>
              <a:t>your students to consult a librarian and remind them to bring along a copy of the syllabus or assignment. The information you provide on your syllabus can often clarify the type of information required in the event the student has difficulty articulating his/her needs to the librarian</a:t>
            </a:r>
            <a:r>
              <a:rPr lang="en-US" sz="2000" b="1" dirty="0" smtClean="0"/>
              <a:t>.</a:t>
            </a:r>
          </a:p>
          <a:p>
            <a:pPr lvl="0"/>
            <a:endParaRPr lang="en-US" sz="2000" b="1" dirty="0"/>
          </a:p>
          <a:p>
            <a:pPr lvl="0"/>
            <a:r>
              <a:rPr lang="en-US" sz="2000" b="1" dirty="0"/>
              <a:t>Ask students to evaluate or justify the resources they use for an assignment in a brief evaluation or annotation</a:t>
            </a:r>
            <a:r>
              <a:rPr lang="en-US" sz="2000" b="1" dirty="0" smtClean="0"/>
              <a:t>.</a:t>
            </a:r>
          </a:p>
          <a:p>
            <a:pPr lvl="0"/>
            <a:endParaRPr lang="en-US" sz="2000" b="1" dirty="0"/>
          </a:p>
          <a:p>
            <a:pPr lvl="0"/>
            <a:r>
              <a:rPr lang="en-US" sz="2000" b="1" dirty="0"/>
              <a:t>Ask students for feedback on the assignment; their comments will give you the opportunity to improve the effectiveness of the assignment</a:t>
            </a:r>
            <a:r>
              <a:rPr lang="en-US" sz="2000" b="1" dirty="0" smtClean="0"/>
              <a:t>.</a:t>
            </a:r>
          </a:p>
          <a:p>
            <a:pPr lvl="0"/>
            <a:endParaRPr lang="en-US" sz="2000" b="1" dirty="0"/>
          </a:p>
          <a:p>
            <a:pPr lvl="0"/>
            <a:r>
              <a:rPr lang="en-US" sz="2000" b="1" dirty="0"/>
              <a:t>Schedule a course-related library instruction session that will direct your students to the appropriate resources and teach them how to use those sources effectively. </a:t>
            </a:r>
          </a:p>
          <a:p>
            <a:r>
              <a:rPr lang="en-US" dirty="0"/>
              <a:t> </a:t>
            </a:r>
          </a:p>
        </p:txBody>
      </p:sp>
    </p:spTree>
    <p:extLst>
      <p:ext uri="{BB962C8B-B14F-4D97-AF65-F5344CB8AC3E}">
        <p14:creationId xmlns:p14="http://schemas.microsoft.com/office/powerpoint/2010/main" val="3678654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0576"/>
            <a:ext cx="10515600" cy="576984"/>
          </a:xfrm>
        </p:spPr>
        <p:txBody>
          <a:bodyPr>
            <a:normAutofit fontScale="90000"/>
          </a:bodyPr>
          <a:lstStyle/>
          <a:p>
            <a:r>
              <a:rPr lang="en-US" sz="3600" b="1" dirty="0" smtClean="0"/>
              <a:t>AVOIDING PITFALLS</a:t>
            </a:r>
            <a:endParaRPr lang="en-US" sz="3600" b="1" dirty="0"/>
          </a:p>
        </p:txBody>
      </p:sp>
      <p:sp>
        <p:nvSpPr>
          <p:cNvPr id="4" name="Rectangle 3"/>
          <p:cNvSpPr/>
          <p:nvPr/>
        </p:nvSpPr>
        <p:spPr>
          <a:xfrm>
            <a:off x="838200" y="1196109"/>
            <a:ext cx="10124440" cy="4937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rPr>
              <a:t>Assumptions</a:t>
            </a:r>
          </a:p>
          <a:p>
            <a:pPr lvl="0"/>
            <a:r>
              <a:rPr lang="en-US" sz="2000" b="1" dirty="0"/>
              <a:t>Many students are unfamiliar with even the basic components of a library.  Encourage your students to seek the assistance of a librarian. You may also </a:t>
            </a:r>
            <a:r>
              <a:rPr lang="en-US" sz="2000" b="1" u="sng" dirty="0">
                <a:hlinkClick r:id="rId2"/>
              </a:rPr>
              <a:t>request a library instruction session</a:t>
            </a:r>
            <a:r>
              <a:rPr lang="en-US" sz="2000" b="1" dirty="0"/>
              <a:t> customized to meet the needs of your students</a:t>
            </a:r>
            <a:r>
              <a:rPr lang="en-US" sz="2000" b="1" dirty="0" smtClean="0"/>
              <a:t>.</a:t>
            </a:r>
          </a:p>
          <a:p>
            <a:pPr lvl="0"/>
            <a:endParaRPr lang="en-US" sz="2000" b="1" dirty="0"/>
          </a:p>
          <a:p>
            <a:pPr lvl="0"/>
            <a:r>
              <a:rPr lang="en-US" sz="2000" b="1" dirty="0"/>
              <a:t>The majority of students are not familiar with the language associated with library materials. They do not understand the difference between the library's catalog and electronic article databases, and most have never heard of a "peer-reviewed," "scholarly," or "refereed" journal.  Take the time to explain terms that may be new to students (e.g., monograph, magazine vs. journal, periodical, editorial, peer-reviewed, qualitative study, citation, primary source, bibliography, annotation</a:t>
            </a:r>
            <a:r>
              <a:rPr lang="en-US" sz="2000" b="1" dirty="0" smtClean="0"/>
              <a:t>).</a:t>
            </a:r>
          </a:p>
          <a:p>
            <a:pPr lvl="0"/>
            <a:endParaRPr lang="en-US" sz="2000" b="1" dirty="0"/>
          </a:p>
          <a:p>
            <a:pPr lvl="0"/>
            <a:r>
              <a:rPr lang="en-US" sz="2000" b="1" dirty="0"/>
              <a:t>Verify that specific reading materials/resources required by all students are available from the University Library. Check the availability of a title with the library before assigning it as required reading. Materials that need to be consulted by all students should be placed on </a:t>
            </a:r>
            <a:r>
              <a:rPr lang="en-US" sz="2000" b="1" u="sng" dirty="0">
                <a:hlinkClick r:id="rId3"/>
              </a:rPr>
              <a:t>Reserve</a:t>
            </a:r>
            <a:r>
              <a:rPr lang="en-US" sz="2000" b="1" dirty="0"/>
              <a:t>.</a:t>
            </a: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402182">
            <a:off x="9931709" y="349598"/>
            <a:ext cx="2061862" cy="1446506"/>
          </a:xfrm>
          <a:prstGeom prst="rect">
            <a:avLst/>
          </a:prstGeom>
        </p:spPr>
      </p:pic>
    </p:spTree>
    <p:extLst>
      <p:ext uri="{BB962C8B-B14F-4D97-AF65-F5344CB8AC3E}">
        <p14:creationId xmlns:p14="http://schemas.microsoft.com/office/powerpoint/2010/main" val="4189271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0576"/>
            <a:ext cx="10515600" cy="576984"/>
          </a:xfrm>
        </p:spPr>
        <p:txBody>
          <a:bodyPr>
            <a:normAutofit fontScale="90000"/>
          </a:bodyPr>
          <a:lstStyle/>
          <a:p>
            <a:r>
              <a:rPr lang="en-US" sz="3600" b="1" dirty="0" smtClean="0"/>
              <a:t>AVOIDING PITFALLS</a:t>
            </a:r>
            <a:endParaRPr lang="en-US" sz="3600" b="1" dirty="0"/>
          </a:p>
        </p:txBody>
      </p:sp>
      <p:sp>
        <p:nvSpPr>
          <p:cNvPr id="4" name="Rectangle 3"/>
          <p:cNvSpPr/>
          <p:nvPr/>
        </p:nvSpPr>
        <p:spPr>
          <a:xfrm>
            <a:off x="774192" y="1636775"/>
            <a:ext cx="10124440" cy="35753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rPr>
              <a:t>Empty Library Syndrome</a:t>
            </a:r>
          </a:p>
          <a:p>
            <a:pPr lvl="0"/>
            <a:endParaRPr lang="en-US" dirty="0" smtClean="0"/>
          </a:p>
          <a:p>
            <a:pPr lvl="0"/>
            <a:r>
              <a:rPr lang="en-US" dirty="0" smtClean="0"/>
              <a:t>Avoid </a:t>
            </a:r>
            <a:r>
              <a:rPr lang="en-US" dirty="0"/>
              <a:t>assigning the same topic (or article, book, play, video) to the entire class.  Generally, two or three students will check out all of the materials related to that topic and the remainder of the students become frustrated by the lack of available resources. Materials that are needed by all students should be placed on </a:t>
            </a:r>
            <a:r>
              <a:rPr lang="en-US" u="sng" dirty="0">
                <a:hlinkClick r:id="rId2"/>
              </a:rPr>
              <a:t>Reserve</a:t>
            </a:r>
            <a:r>
              <a:rPr lang="en-US" dirty="0" smtClean="0"/>
              <a:t>.</a:t>
            </a:r>
          </a:p>
          <a:p>
            <a:pPr lvl="0"/>
            <a:endParaRPr lang="en-US" dirty="0"/>
          </a:p>
          <a:p>
            <a:pPr lvl="0"/>
            <a:r>
              <a:rPr lang="en-US" dirty="0"/>
              <a:t>If you provide a list of "approved" journals or magazines that students may use for research, check to make sure the library has subscriptions for them (either print or electronic). You can check the library's print subscriptions by performing a journal title search in </a:t>
            </a:r>
            <a:r>
              <a:rPr lang="en-US" u="sng" dirty="0">
                <a:hlinkClick r:id="rId3"/>
              </a:rPr>
              <a:t>Library Catalog</a:t>
            </a:r>
            <a:r>
              <a:rPr lang="en-US" dirty="0"/>
              <a:t>; the library's electronic journal subscriptions can be checked by performing a title search in our </a:t>
            </a:r>
            <a:r>
              <a:rPr lang="en-US" u="sng" dirty="0">
                <a:hlinkClick r:id="rId4"/>
              </a:rPr>
              <a:t>Electronic Journals link</a:t>
            </a:r>
            <a:r>
              <a:rPr lang="en-US" dirty="0"/>
              <a:t>.</a:t>
            </a:r>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402182">
            <a:off x="9931709" y="349598"/>
            <a:ext cx="2061862" cy="1446506"/>
          </a:xfrm>
          <a:prstGeom prst="rect">
            <a:avLst/>
          </a:prstGeom>
        </p:spPr>
      </p:pic>
    </p:spTree>
    <p:extLst>
      <p:ext uri="{BB962C8B-B14F-4D97-AF65-F5344CB8AC3E}">
        <p14:creationId xmlns:p14="http://schemas.microsoft.com/office/powerpoint/2010/main" val="3605926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0576"/>
            <a:ext cx="10515600" cy="576984"/>
          </a:xfrm>
        </p:spPr>
        <p:txBody>
          <a:bodyPr>
            <a:normAutofit fontScale="90000"/>
          </a:bodyPr>
          <a:lstStyle/>
          <a:p>
            <a:r>
              <a:rPr lang="en-US" sz="3600" b="1" dirty="0" smtClean="0"/>
              <a:t>AVOIDING PITFALLS</a:t>
            </a:r>
            <a:endParaRPr lang="en-US" sz="3600" b="1" dirty="0"/>
          </a:p>
        </p:txBody>
      </p:sp>
      <p:sp>
        <p:nvSpPr>
          <p:cNvPr id="4" name="Rectangle 3"/>
          <p:cNvSpPr/>
          <p:nvPr/>
        </p:nvSpPr>
        <p:spPr>
          <a:xfrm>
            <a:off x="838200" y="1143000"/>
            <a:ext cx="10124440" cy="5312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Learned Helplessness</a:t>
            </a:r>
          </a:p>
          <a:p>
            <a:pPr lvl="0"/>
            <a:r>
              <a:rPr lang="en-US" dirty="0"/>
              <a:t>Scavenger hunts are generally ineffective as library assignments. Scavenger hunts do not teach students how to conduct meaningful library research, and they promote learned helplessness.  If you want to give your students practice in the kind of research they will need, librarians can help put that together.  Contact your liaison librarian or the instruction coordinator, Tim Held (664-6555, </a:t>
            </a:r>
            <a:r>
              <a:rPr lang="en-US" u="sng" dirty="0">
                <a:hlinkClick r:id="rId2"/>
              </a:rPr>
              <a:t>theld@csustan.edu</a:t>
            </a:r>
            <a:r>
              <a:rPr lang="en-US" dirty="0"/>
              <a:t>).</a:t>
            </a:r>
          </a:p>
          <a:p>
            <a:r>
              <a:rPr lang="en-US" dirty="0"/>
              <a:t> </a:t>
            </a:r>
          </a:p>
          <a:p>
            <a:r>
              <a:rPr lang="en-US" b="1" dirty="0">
                <a:solidFill>
                  <a:schemeClr val="tx1"/>
                </a:solidFill>
              </a:rPr>
              <a:t>Vague Directions or Information</a:t>
            </a:r>
          </a:p>
          <a:p>
            <a:pPr lvl="0"/>
            <a:r>
              <a:rPr lang="en-US" dirty="0"/>
              <a:t>Please include complete citations on your syllabi for the books or articles your require students to use. Quite often students will come to the Reference Desk with only an author or title, or an incorrect volume number, and it is time consuming for the student and the librarian to track down the desired document. </a:t>
            </a:r>
            <a:endParaRPr lang="en-US" dirty="0" smtClean="0"/>
          </a:p>
          <a:p>
            <a:pPr lvl="0"/>
            <a:endParaRPr lang="en-US" dirty="0" smtClean="0"/>
          </a:p>
          <a:p>
            <a:pPr lvl="0"/>
            <a:r>
              <a:rPr lang="en-US" dirty="0" smtClean="0"/>
              <a:t>Use </a:t>
            </a:r>
            <a:r>
              <a:rPr lang="en-US" dirty="0"/>
              <a:t>full journal titles and avoid abbreviations. Do not hesitate to </a:t>
            </a:r>
            <a:r>
              <a:rPr lang="en-US" u="sng" dirty="0">
                <a:hlinkClick r:id="rId3"/>
              </a:rPr>
              <a:t>contact a librarian</a:t>
            </a:r>
            <a:r>
              <a:rPr lang="en-US" dirty="0"/>
              <a:t> if you need a complete citation</a:t>
            </a:r>
            <a:r>
              <a:rPr lang="en-US" dirty="0" smtClean="0"/>
              <a:t>.</a:t>
            </a:r>
          </a:p>
          <a:p>
            <a:pPr lvl="0"/>
            <a:endParaRPr lang="en-US" dirty="0"/>
          </a:p>
          <a:p>
            <a:pPr lvl="0"/>
            <a:r>
              <a:rPr lang="en-US" dirty="0"/>
              <a:t>Explain to students how they can successfully narrow a search topic. Students often come to the Reference Desk with only vague notions of what topic they plan to research ("I just need ANY information on women in the twentieth century").</a:t>
            </a: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402182">
            <a:off x="9927823" y="349599"/>
            <a:ext cx="2061862" cy="1446506"/>
          </a:xfrm>
          <a:prstGeom prst="rect">
            <a:avLst/>
          </a:prstGeom>
        </p:spPr>
      </p:pic>
    </p:spTree>
    <p:extLst>
      <p:ext uri="{BB962C8B-B14F-4D97-AF65-F5344CB8AC3E}">
        <p14:creationId xmlns:p14="http://schemas.microsoft.com/office/powerpoint/2010/main" val="1408598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2"/>
          <p:cNvSpPr/>
          <p:nvPr/>
        </p:nvSpPr>
        <p:spPr>
          <a:xfrm>
            <a:off x="736600" y="1676400"/>
            <a:ext cx="2298700" cy="157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IDENTIFY</a:t>
            </a:r>
            <a:endParaRPr lang="en-US" sz="3200" dirty="0"/>
          </a:p>
        </p:txBody>
      </p:sp>
      <p:sp>
        <p:nvSpPr>
          <p:cNvPr id="5" name="Oval 4"/>
          <p:cNvSpPr/>
          <p:nvPr/>
        </p:nvSpPr>
        <p:spPr>
          <a:xfrm>
            <a:off x="209550" y="101600"/>
            <a:ext cx="2152650" cy="148590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t>SKILLS</a:t>
            </a:r>
            <a:endParaRPr lang="en-US" sz="4000" dirty="0"/>
          </a:p>
        </p:txBody>
      </p:sp>
      <p:sp>
        <p:nvSpPr>
          <p:cNvPr id="6" name="Rectangle 5"/>
          <p:cNvSpPr/>
          <p:nvPr/>
        </p:nvSpPr>
        <p:spPr>
          <a:xfrm>
            <a:off x="3416300" y="2013744"/>
            <a:ext cx="50419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Nature and extent of needed information</a:t>
            </a:r>
            <a:endParaRPr lang="en-US" sz="2400" b="1" dirty="0"/>
          </a:p>
        </p:txBody>
      </p:sp>
      <p:sp>
        <p:nvSpPr>
          <p:cNvPr id="7" name="TextBox 6"/>
          <p:cNvSpPr txBox="1"/>
          <p:nvPr/>
        </p:nvSpPr>
        <p:spPr>
          <a:xfrm>
            <a:off x="3949700" y="3365500"/>
            <a:ext cx="7251700" cy="2677656"/>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Writing a thesis &amp; dissertation statement;</a:t>
            </a:r>
          </a:p>
          <a:p>
            <a:pPr marL="285750" indent="-285750">
              <a:buFont typeface="Arial" panose="020B0604020202020204" pitchFamily="34" charset="0"/>
              <a:buChar char="•"/>
            </a:pPr>
            <a:r>
              <a:rPr lang="en-US" sz="2400" dirty="0" smtClean="0"/>
              <a:t>Differentiating between primary and secondary sources;</a:t>
            </a:r>
          </a:p>
          <a:p>
            <a:pPr marL="285750" indent="-285750">
              <a:buFont typeface="Arial" panose="020B0604020202020204" pitchFamily="34" charset="0"/>
              <a:buChar char="•"/>
            </a:pPr>
            <a:r>
              <a:rPr lang="en-US" sz="2400" dirty="0" smtClean="0"/>
              <a:t>Devising a search strategy;</a:t>
            </a:r>
          </a:p>
          <a:p>
            <a:pPr marL="285750" indent="-285750">
              <a:buFont typeface="Arial" panose="020B0604020202020204" pitchFamily="34" charset="0"/>
              <a:buChar char="•"/>
            </a:pPr>
            <a:r>
              <a:rPr lang="en-US" sz="2400" dirty="0" smtClean="0"/>
              <a:t>Identifying the difference between a review paper  and the actual paper;</a:t>
            </a:r>
          </a:p>
          <a:p>
            <a:pPr marL="285750" indent="-285750">
              <a:buFont typeface="Arial" panose="020B0604020202020204" pitchFamily="34" charset="0"/>
              <a:buChar char="•"/>
            </a:pPr>
            <a:r>
              <a:rPr lang="en-US" sz="2400" dirty="0" smtClean="0"/>
              <a:t>Deciding  what is the best information.</a:t>
            </a:r>
            <a:endParaRPr lang="en-US" sz="2400" dirty="0"/>
          </a:p>
        </p:txBody>
      </p:sp>
      <p:sp>
        <p:nvSpPr>
          <p:cNvPr id="9" name="Curved Right Arrow 8"/>
          <p:cNvSpPr/>
          <p:nvPr/>
        </p:nvSpPr>
        <p:spPr>
          <a:xfrm>
            <a:off x="3050540" y="3004544"/>
            <a:ext cx="731520" cy="13304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10"/>
          <p:cNvSpPr/>
          <p:nvPr/>
        </p:nvSpPr>
        <p:spPr>
          <a:xfrm>
            <a:off x="7298747" y="379612"/>
            <a:ext cx="4249305" cy="369332"/>
          </a:xfrm>
          <a:prstGeom prst="rect">
            <a:avLst/>
          </a:prstGeom>
        </p:spPr>
        <p:txBody>
          <a:bodyPr wrap="none">
            <a:spAutoFit/>
          </a:bodyPr>
          <a:lstStyle/>
          <a:p>
            <a:r>
              <a:rPr lang="en-US" dirty="0"/>
              <a:t>www.youtube.com/watch?v=1romp6lue9w</a:t>
            </a:r>
          </a:p>
        </p:txBody>
      </p:sp>
    </p:spTree>
    <p:extLst>
      <p:ext uri="{BB962C8B-B14F-4D97-AF65-F5344CB8AC3E}">
        <p14:creationId xmlns:p14="http://schemas.microsoft.com/office/powerpoint/2010/main" val="30106830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2"/>
          <p:cNvSpPr/>
          <p:nvPr/>
        </p:nvSpPr>
        <p:spPr>
          <a:xfrm>
            <a:off x="812800" y="2084488"/>
            <a:ext cx="2298700" cy="157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FIND</a:t>
            </a:r>
            <a:endParaRPr lang="en-US" sz="3200" dirty="0"/>
          </a:p>
        </p:txBody>
      </p:sp>
      <p:sp>
        <p:nvSpPr>
          <p:cNvPr id="5" name="Oval 4"/>
          <p:cNvSpPr/>
          <p:nvPr/>
        </p:nvSpPr>
        <p:spPr>
          <a:xfrm>
            <a:off x="209550" y="101600"/>
            <a:ext cx="2152650" cy="148590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t>SKILLS</a:t>
            </a:r>
            <a:endParaRPr lang="en-US" sz="4000" dirty="0"/>
          </a:p>
        </p:txBody>
      </p:sp>
      <p:sp>
        <p:nvSpPr>
          <p:cNvPr id="6" name="Rectangle 5"/>
          <p:cNvSpPr/>
          <p:nvPr/>
        </p:nvSpPr>
        <p:spPr>
          <a:xfrm>
            <a:off x="3416300" y="2249588"/>
            <a:ext cx="5041900" cy="1244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Ability to find sources of information effectively and efficiently</a:t>
            </a:r>
            <a:endParaRPr lang="en-US" sz="2800" b="1" dirty="0"/>
          </a:p>
        </p:txBody>
      </p:sp>
      <p:sp>
        <p:nvSpPr>
          <p:cNvPr id="7" name="TextBox 6"/>
          <p:cNvSpPr txBox="1"/>
          <p:nvPr/>
        </p:nvSpPr>
        <p:spPr>
          <a:xfrm>
            <a:off x="4127500" y="3949700"/>
            <a:ext cx="7251700" cy="1569660"/>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Using Boolean terms;</a:t>
            </a:r>
          </a:p>
          <a:p>
            <a:pPr marL="285750" indent="-285750">
              <a:buFont typeface="Arial" panose="020B0604020202020204" pitchFamily="34" charset="0"/>
              <a:buChar char="•"/>
            </a:pPr>
            <a:r>
              <a:rPr lang="en-US" sz="2400" dirty="0" smtClean="0"/>
              <a:t>Locate a book or source in the library;</a:t>
            </a:r>
          </a:p>
          <a:p>
            <a:pPr marL="285750" indent="-285750">
              <a:buFont typeface="Arial" panose="020B0604020202020204" pitchFamily="34" charset="0"/>
              <a:buChar char="•"/>
            </a:pPr>
            <a:r>
              <a:rPr lang="en-US" sz="2400" dirty="0" smtClean="0"/>
              <a:t>Choose best key-words and search string (Databases, etc.).</a:t>
            </a:r>
            <a:endParaRPr lang="en-US" sz="2400" dirty="0"/>
          </a:p>
        </p:txBody>
      </p:sp>
      <p:sp>
        <p:nvSpPr>
          <p:cNvPr id="9" name="Curved Right Arrow 8"/>
          <p:cNvSpPr/>
          <p:nvPr/>
        </p:nvSpPr>
        <p:spPr>
          <a:xfrm>
            <a:off x="3213100" y="3494188"/>
            <a:ext cx="731520" cy="13304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Rectangle 7"/>
          <p:cNvSpPr/>
          <p:nvPr/>
        </p:nvSpPr>
        <p:spPr>
          <a:xfrm>
            <a:off x="7298747" y="379612"/>
            <a:ext cx="4249305" cy="369332"/>
          </a:xfrm>
          <a:prstGeom prst="rect">
            <a:avLst/>
          </a:prstGeom>
        </p:spPr>
        <p:txBody>
          <a:bodyPr wrap="none">
            <a:spAutoFit/>
          </a:bodyPr>
          <a:lstStyle/>
          <a:p>
            <a:r>
              <a:rPr lang="en-US" dirty="0"/>
              <a:t>www.youtube.com/watch?v=1romp6lue9w</a:t>
            </a:r>
          </a:p>
        </p:txBody>
      </p:sp>
    </p:spTree>
    <p:extLst>
      <p:ext uri="{BB962C8B-B14F-4D97-AF65-F5344CB8AC3E}">
        <p14:creationId xmlns:p14="http://schemas.microsoft.com/office/powerpoint/2010/main" val="7937509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2"/>
          <p:cNvSpPr/>
          <p:nvPr/>
        </p:nvSpPr>
        <p:spPr>
          <a:xfrm>
            <a:off x="914400" y="1587500"/>
            <a:ext cx="2298700" cy="157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Evaluate</a:t>
            </a:r>
            <a:endParaRPr lang="en-US" sz="3200" dirty="0"/>
          </a:p>
        </p:txBody>
      </p:sp>
      <p:sp>
        <p:nvSpPr>
          <p:cNvPr id="5" name="Oval 4"/>
          <p:cNvSpPr/>
          <p:nvPr/>
        </p:nvSpPr>
        <p:spPr>
          <a:xfrm>
            <a:off x="209550" y="101600"/>
            <a:ext cx="2152650" cy="148590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t>SKILLS</a:t>
            </a:r>
            <a:endParaRPr lang="en-US" sz="4000" dirty="0"/>
          </a:p>
        </p:txBody>
      </p:sp>
      <p:sp>
        <p:nvSpPr>
          <p:cNvPr id="6" name="Rectangle 5"/>
          <p:cNvSpPr/>
          <p:nvPr/>
        </p:nvSpPr>
        <p:spPr>
          <a:xfrm>
            <a:off x="3441700" y="1752600"/>
            <a:ext cx="5334000" cy="1244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Ability to evaluate the information and sources you find</a:t>
            </a:r>
            <a:endParaRPr lang="en-US" sz="2800" b="1" dirty="0"/>
          </a:p>
        </p:txBody>
      </p:sp>
      <p:sp>
        <p:nvSpPr>
          <p:cNvPr id="7" name="TextBox 6"/>
          <p:cNvSpPr txBox="1"/>
          <p:nvPr/>
        </p:nvSpPr>
        <p:spPr>
          <a:xfrm>
            <a:off x="4152900" y="3314700"/>
            <a:ext cx="7251700" cy="2677656"/>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Critically review  information you find (fake, bias…)</a:t>
            </a:r>
          </a:p>
          <a:p>
            <a:pPr marL="285750" indent="-285750">
              <a:buFont typeface="Arial" panose="020B0604020202020204" pitchFamily="34" charset="0"/>
              <a:buChar char="•"/>
            </a:pPr>
            <a:r>
              <a:rPr lang="en-US" sz="2400" dirty="0" smtClean="0"/>
              <a:t>Search different sources to explore topic (Books, DB, periodicals, internet, videos, etc.);</a:t>
            </a:r>
            <a:endParaRPr lang="en-US" sz="2400" dirty="0"/>
          </a:p>
          <a:p>
            <a:pPr marL="285750" indent="-285750">
              <a:buFont typeface="Arial" panose="020B0604020202020204" pitchFamily="34" charset="0"/>
              <a:buChar char="•"/>
            </a:pPr>
            <a:r>
              <a:rPr lang="en-US" sz="2400" dirty="0" smtClean="0"/>
              <a:t>Ability to explore different opinions, context, and aspects of the topic;</a:t>
            </a:r>
          </a:p>
          <a:p>
            <a:pPr marL="285750" indent="-285750">
              <a:buFont typeface="Arial" panose="020B0604020202020204" pitchFamily="34" charset="0"/>
              <a:buChar char="•"/>
            </a:pPr>
            <a:r>
              <a:rPr lang="en-US" sz="2400" dirty="0" smtClean="0"/>
              <a:t>Analyze the stricture and logic presented in lectures &amp; speeches. </a:t>
            </a:r>
          </a:p>
        </p:txBody>
      </p:sp>
      <p:sp>
        <p:nvSpPr>
          <p:cNvPr id="9" name="Curved Right Arrow 8"/>
          <p:cNvSpPr/>
          <p:nvPr/>
        </p:nvSpPr>
        <p:spPr>
          <a:xfrm>
            <a:off x="3075940" y="2997200"/>
            <a:ext cx="731520" cy="13304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Rectangle 7"/>
          <p:cNvSpPr/>
          <p:nvPr/>
        </p:nvSpPr>
        <p:spPr>
          <a:xfrm>
            <a:off x="7298747" y="379612"/>
            <a:ext cx="4249305" cy="369332"/>
          </a:xfrm>
          <a:prstGeom prst="rect">
            <a:avLst/>
          </a:prstGeom>
        </p:spPr>
        <p:txBody>
          <a:bodyPr wrap="none">
            <a:spAutoFit/>
          </a:bodyPr>
          <a:lstStyle/>
          <a:p>
            <a:r>
              <a:rPr lang="en-US" dirty="0"/>
              <a:t>www.youtube.com/watch?v=1romp6lue9w</a:t>
            </a:r>
          </a:p>
        </p:txBody>
      </p:sp>
    </p:spTree>
    <p:extLst>
      <p:ext uri="{BB962C8B-B14F-4D97-AF65-F5344CB8AC3E}">
        <p14:creationId xmlns:p14="http://schemas.microsoft.com/office/powerpoint/2010/main" val="34586852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2"/>
          <p:cNvSpPr/>
          <p:nvPr/>
        </p:nvSpPr>
        <p:spPr>
          <a:xfrm>
            <a:off x="914400" y="1587500"/>
            <a:ext cx="2298700" cy="157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APPLY</a:t>
            </a:r>
            <a:endParaRPr lang="en-US" sz="3200" dirty="0"/>
          </a:p>
        </p:txBody>
      </p:sp>
      <p:sp>
        <p:nvSpPr>
          <p:cNvPr id="5" name="Oval 4"/>
          <p:cNvSpPr/>
          <p:nvPr/>
        </p:nvSpPr>
        <p:spPr>
          <a:xfrm>
            <a:off x="209550" y="101600"/>
            <a:ext cx="2152650" cy="148590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t>SKILLS</a:t>
            </a:r>
            <a:endParaRPr lang="en-US" sz="4000" dirty="0"/>
          </a:p>
        </p:txBody>
      </p:sp>
      <p:sp>
        <p:nvSpPr>
          <p:cNvPr id="6" name="Rectangle 5"/>
          <p:cNvSpPr/>
          <p:nvPr/>
        </p:nvSpPr>
        <p:spPr>
          <a:xfrm>
            <a:off x="3441700" y="1752600"/>
            <a:ext cx="5334000" cy="1244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Apply information effectively  to accomplish specific purposes</a:t>
            </a:r>
            <a:endParaRPr lang="en-US" sz="2800" b="1" dirty="0"/>
          </a:p>
        </p:txBody>
      </p:sp>
      <p:sp>
        <p:nvSpPr>
          <p:cNvPr id="7" name="TextBox 6"/>
          <p:cNvSpPr txBox="1"/>
          <p:nvPr/>
        </p:nvSpPr>
        <p:spPr>
          <a:xfrm>
            <a:off x="4152900" y="3314700"/>
            <a:ext cx="7251700" cy="2308324"/>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Paraphrase an expert to support a position or statement;</a:t>
            </a:r>
          </a:p>
          <a:p>
            <a:pPr marL="285750" indent="-285750">
              <a:buFont typeface="Arial" panose="020B0604020202020204" pitchFamily="34" charset="0"/>
              <a:buChar char="•"/>
            </a:pPr>
            <a:r>
              <a:rPr lang="en-US" sz="2400" dirty="0" smtClean="0"/>
              <a:t>Incorporate a direct quotation from an article into a research paper;</a:t>
            </a:r>
          </a:p>
          <a:p>
            <a:pPr marL="285750" indent="-285750">
              <a:buFont typeface="Arial" panose="020B0604020202020204" pitchFamily="34" charset="0"/>
              <a:buChar char="•"/>
            </a:pPr>
            <a:r>
              <a:rPr lang="en-US" sz="2400" dirty="0" smtClean="0"/>
              <a:t>Download an image and incorporate into a visual presentation.</a:t>
            </a:r>
          </a:p>
        </p:txBody>
      </p:sp>
      <p:sp>
        <p:nvSpPr>
          <p:cNvPr id="9" name="Curved Right Arrow 8"/>
          <p:cNvSpPr/>
          <p:nvPr/>
        </p:nvSpPr>
        <p:spPr>
          <a:xfrm>
            <a:off x="3075940" y="2997200"/>
            <a:ext cx="731520" cy="13304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Rectangle 7"/>
          <p:cNvSpPr/>
          <p:nvPr/>
        </p:nvSpPr>
        <p:spPr>
          <a:xfrm>
            <a:off x="7298747" y="379612"/>
            <a:ext cx="4249305" cy="369332"/>
          </a:xfrm>
          <a:prstGeom prst="rect">
            <a:avLst/>
          </a:prstGeom>
        </p:spPr>
        <p:txBody>
          <a:bodyPr wrap="none">
            <a:spAutoFit/>
          </a:bodyPr>
          <a:lstStyle/>
          <a:p>
            <a:r>
              <a:rPr lang="en-US" dirty="0"/>
              <a:t>www.youtube.com/watch?v=1romp6lue9w</a:t>
            </a:r>
          </a:p>
        </p:txBody>
      </p:sp>
    </p:spTree>
    <p:extLst>
      <p:ext uri="{BB962C8B-B14F-4D97-AF65-F5344CB8AC3E}">
        <p14:creationId xmlns:p14="http://schemas.microsoft.com/office/powerpoint/2010/main" val="38388143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2"/>
          <p:cNvSpPr/>
          <p:nvPr/>
        </p:nvSpPr>
        <p:spPr>
          <a:xfrm>
            <a:off x="797560" y="1587500"/>
            <a:ext cx="2796540" cy="157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Acknowledge</a:t>
            </a:r>
            <a:endParaRPr lang="en-US" sz="3200" dirty="0"/>
          </a:p>
        </p:txBody>
      </p:sp>
      <p:sp>
        <p:nvSpPr>
          <p:cNvPr id="5" name="Oval 4"/>
          <p:cNvSpPr/>
          <p:nvPr/>
        </p:nvSpPr>
        <p:spPr>
          <a:xfrm>
            <a:off x="209550" y="101600"/>
            <a:ext cx="2152650" cy="148590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t>SKILLS</a:t>
            </a:r>
            <a:endParaRPr lang="en-US" sz="4000" dirty="0"/>
          </a:p>
        </p:txBody>
      </p:sp>
      <p:sp>
        <p:nvSpPr>
          <p:cNvPr id="6" name="Rectangle 5"/>
          <p:cNvSpPr/>
          <p:nvPr/>
        </p:nvSpPr>
        <p:spPr>
          <a:xfrm>
            <a:off x="3898900" y="1752600"/>
            <a:ext cx="5334000" cy="1244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Acknowledge sources you use</a:t>
            </a:r>
            <a:endParaRPr lang="en-US" sz="2800" b="1" dirty="0"/>
          </a:p>
        </p:txBody>
      </p:sp>
      <p:sp>
        <p:nvSpPr>
          <p:cNvPr id="7" name="TextBox 6"/>
          <p:cNvSpPr txBox="1"/>
          <p:nvPr/>
        </p:nvSpPr>
        <p:spPr>
          <a:xfrm>
            <a:off x="4152900" y="3314700"/>
            <a:ext cx="7251700" cy="2677656"/>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Understand the ethical, legal, socio-economic issues surrounding the information;</a:t>
            </a:r>
          </a:p>
          <a:p>
            <a:pPr marL="285750" indent="-285750">
              <a:buFont typeface="Arial" panose="020B0604020202020204" pitchFamily="34" charset="0"/>
              <a:buChar char="•"/>
            </a:pPr>
            <a:r>
              <a:rPr lang="en-US" sz="2400" dirty="0" smtClean="0"/>
              <a:t>Show understanding by creating a work cited bibliography or reference list;</a:t>
            </a:r>
          </a:p>
          <a:p>
            <a:pPr marL="285750" indent="-285750">
              <a:buFont typeface="Arial" panose="020B0604020202020204" pitchFamily="34" charset="0"/>
              <a:buChar char="•"/>
            </a:pPr>
            <a:r>
              <a:rPr lang="en-US" sz="2400" dirty="0" smtClean="0"/>
              <a:t>Demonstrate understanding of what constitutes plagiarism;</a:t>
            </a:r>
          </a:p>
          <a:p>
            <a:pPr marL="285750" indent="-285750">
              <a:buFont typeface="Arial" panose="020B0604020202020204" pitchFamily="34" charset="0"/>
              <a:buChar char="•"/>
            </a:pPr>
            <a:r>
              <a:rPr lang="en-US" sz="2400" dirty="0" smtClean="0"/>
              <a:t>Utilize copyright public domain and fair use guidelines.</a:t>
            </a:r>
          </a:p>
        </p:txBody>
      </p:sp>
      <p:sp>
        <p:nvSpPr>
          <p:cNvPr id="9" name="Curved Right Arrow 8"/>
          <p:cNvSpPr/>
          <p:nvPr/>
        </p:nvSpPr>
        <p:spPr>
          <a:xfrm>
            <a:off x="3075940" y="2997200"/>
            <a:ext cx="731520" cy="13304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Rectangle 7"/>
          <p:cNvSpPr/>
          <p:nvPr/>
        </p:nvSpPr>
        <p:spPr>
          <a:xfrm>
            <a:off x="7298747" y="379612"/>
            <a:ext cx="4249305" cy="369332"/>
          </a:xfrm>
          <a:prstGeom prst="rect">
            <a:avLst/>
          </a:prstGeom>
        </p:spPr>
        <p:txBody>
          <a:bodyPr wrap="none">
            <a:spAutoFit/>
          </a:bodyPr>
          <a:lstStyle/>
          <a:p>
            <a:r>
              <a:rPr lang="en-US" dirty="0"/>
              <a:t>www.youtube.com/watch?v=1romp6lue9w</a:t>
            </a:r>
          </a:p>
        </p:txBody>
      </p:sp>
    </p:spTree>
    <p:extLst>
      <p:ext uri="{BB962C8B-B14F-4D97-AF65-F5344CB8AC3E}">
        <p14:creationId xmlns:p14="http://schemas.microsoft.com/office/powerpoint/2010/main" val="39914756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2"/>
          <p:cNvSpPr/>
          <p:nvPr/>
        </p:nvSpPr>
        <p:spPr>
          <a:xfrm>
            <a:off x="797560" y="1587500"/>
            <a:ext cx="2796540" cy="157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000"/>
              </a:lnSpc>
            </a:pPr>
            <a:r>
              <a:rPr lang="en-US" sz="3200" dirty="0" smtClean="0"/>
              <a:t>Research as Inquiry</a:t>
            </a:r>
            <a:endParaRPr lang="en-US" sz="3200" dirty="0"/>
          </a:p>
        </p:txBody>
      </p:sp>
      <p:sp>
        <p:nvSpPr>
          <p:cNvPr id="5" name="Oval 4"/>
          <p:cNvSpPr/>
          <p:nvPr/>
        </p:nvSpPr>
        <p:spPr>
          <a:xfrm>
            <a:off x="209550" y="101600"/>
            <a:ext cx="3597910" cy="148590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t>CONCEPTS</a:t>
            </a:r>
            <a:endParaRPr lang="en-US" sz="4000" dirty="0"/>
          </a:p>
        </p:txBody>
      </p:sp>
      <p:sp>
        <p:nvSpPr>
          <p:cNvPr id="6" name="Rectangle 5"/>
          <p:cNvSpPr/>
          <p:nvPr/>
        </p:nvSpPr>
        <p:spPr>
          <a:xfrm>
            <a:off x="3898900" y="1752600"/>
            <a:ext cx="5334000" cy="1244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An investigation = asking questions</a:t>
            </a:r>
            <a:endParaRPr lang="en-US" sz="2800" b="1" dirty="0"/>
          </a:p>
        </p:txBody>
      </p:sp>
      <p:sp>
        <p:nvSpPr>
          <p:cNvPr id="7" name="TextBox 6"/>
          <p:cNvSpPr txBox="1"/>
          <p:nvPr/>
        </p:nvSpPr>
        <p:spPr>
          <a:xfrm>
            <a:off x="4152900" y="3314700"/>
            <a:ext cx="7251700" cy="2246769"/>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Start with what you know</a:t>
            </a:r>
          </a:p>
          <a:p>
            <a:pPr marL="285750" indent="-285750">
              <a:buFont typeface="Arial" panose="020B0604020202020204" pitchFamily="34" charset="0"/>
              <a:buChar char="•"/>
            </a:pPr>
            <a:r>
              <a:rPr lang="en-US" sz="2800" dirty="0" smtClean="0"/>
              <a:t>Learn as you go</a:t>
            </a:r>
          </a:p>
          <a:p>
            <a:pPr marL="285750" indent="-285750">
              <a:buFont typeface="Arial" panose="020B0604020202020204" pitchFamily="34" charset="0"/>
              <a:buChar char="•"/>
            </a:pPr>
            <a:r>
              <a:rPr lang="en-US" sz="2800" dirty="0" smtClean="0"/>
              <a:t>It’s like building </a:t>
            </a:r>
            <a:r>
              <a:rPr lang="en-US" sz="2800" dirty="0" err="1" smtClean="0"/>
              <a:t>legos</a:t>
            </a:r>
            <a:endParaRPr lang="en-US" sz="2800" dirty="0" smtClean="0"/>
          </a:p>
          <a:p>
            <a:pPr marL="285750" indent="-285750">
              <a:buFont typeface="Arial" panose="020B0604020202020204" pitchFamily="34" charset="0"/>
              <a:buChar char="•"/>
            </a:pPr>
            <a:r>
              <a:rPr lang="en-US" sz="2800" dirty="0" smtClean="0"/>
              <a:t>Seek experts</a:t>
            </a:r>
          </a:p>
          <a:p>
            <a:pPr marL="285750" indent="-285750">
              <a:buFont typeface="Arial" panose="020B0604020202020204" pitchFamily="34" charset="0"/>
              <a:buChar char="•"/>
            </a:pPr>
            <a:r>
              <a:rPr lang="en-US" sz="2800" dirty="0" smtClean="0"/>
              <a:t>Be persistent</a:t>
            </a:r>
          </a:p>
        </p:txBody>
      </p:sp>
      <p:sp>
        <p:nvSpPr>
          <p:cNvPr id="9" name="Curved Right Arrow 8"/>
          <p:cNvSpPr/>
          <p:nvPr/>
        </p:nvSpPr>
        <p:spPr>
          <a:xfrm>
            <a:off x="3075940" y="2997200"/>
            <a:ext cx="731520" cy="13304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3209651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97107"/>
          </a:xfrm>
        </p:spPr>
        <p:txBody>
          <a:bodyPr>
            <a:normAutofit fontScale="90000"/>
          </a:bodyPr>
          <a:lstStyle/>
          <a:p>
            <a:r>
              <a:rPr lang="en-US" dirty="0" smtClean="0">
                <a:latin typeface="Algerian" panose="04020705040A02060702" pitchFamily="82" charset="0"/>
              </a:rPr>
              <a:t>EGW</a:t>
            </a:r>
            <a:endParaRPr lang="en-US" dirty="0">
              <a:latin typeface="Algerian" panose="04020705040A02060702" pitchFamily="82" charset="0"/>
            </a:endParaRPr>
          </a:p>
        </p:txBody>
      </p:sp>
      <p:sp>
        <p:nvSpPr>
          <p:cNvPr id="3" name="Subtitle 2"/>
          <p:cNvSpPr>
            <a:spLocks noGrp="1"/>
          </p:cNvSpPr>
          <p:nvPr>
            <p:ph type="subTitle" idx="1"/>
          </p:nvPr>
        </p:nvSpPr>
        <p:spPr>
          <a:xfrm>
            <a:off x="1524000" y="2637943"/>
            <a:ext cx="9144000" cy="1655762"/>
          </a:xfrm>
        </p:spPr>
        <p:txBody>
          <a:bodyPr>
            <a:normAutofit/>
          </a:bodyPr>
          <a:lstStyle/>
          <a:p>
            <a:r>
              <a:rPr lang="en-US" sz="2800" dirty="0" smtClean="0">
                <a:latin typeface="Bodoni MT Black" panose="02070A03080606020203" pitchFamily="18" charset="0"/>
              </a:rPr>
              <a:t>Education </a:t>
            </a:r>
            <a:r>
              <a:rPr lang="en-US" sz="2800" dirty="0">
                <a:latin typeface="Bodoni MT Black" panose="02070A03080606020203" pitchFamily="18" charset="0"/>
              </a:rPr>
              <a:t>is the harmonious development of the physical, the mental, and the spiritual power” (White, </a:t>
            </a:r>
            <a:r>
              <a:rPr lang="en-US" sz="2800" dirty="0" smtClean="0">
                <a:latin typeface="Bodoni MT Black" panose="02070A03080606020203" pitchFamily="18" charset="0"/>
              </a:rPr>
              <a:t>Education, 1903</a:t>
            </a:r>
            <a:r>
              <a:rPr lang="en-US" sz="2800" dirty="0">
                <a:latin typeface="Bodoni MT Black" panose="02070A03080606020203" pitchFamily="18" charset="0"/>
              </a:rPr>
              <a:t>, p. 17</a:t>
            </a:r>
            <a:r>
              <a:rPr lang="en-US" sz="2800" dirty="0" smtClean="0">
                <a:latin typeface="Bodoni MT Black" panose="02070A03080606020203" pitchFamily="18" charset="0"/>
              </a:rPr>
              <a:t>)</a:t>
            </a:r>
            <a:endParaRPr lang="en-US" sz="2800" dirty="0">
              <a:latin typeface="Bodoni MT Black" panose="02070A03080606020203" pitchFamily="18" charset="0"/>
            </a:endParaRPr>
          </a:p>
        </p:txBody>
      </p:sp>
    </p:spTree>
    <p:extLst>
      <p:ext uri="{BB962C8B-B14F-4D97-AF65-F5344CB8AC3E}">
        <p14:creationId xmlns:p14="http://schemas.microsoft.com/office/powerpoint/2010/main" val="36320595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2"/>
          <p:cNvSpPr/>
          <p:nvPr/>
        </p:nvSpPr>
        <p:spPr>
          <a:xfrm>
            <a:off x="426085" y="1879600"/>
            <a:ext cx="3164840" cy="2057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en-US" sz="3200" dirty="0" smtClean="0"/>
              <a:t>Authority is Constructed an Contextual</a:t>
            </a:r>
            <a:endParaRPr lang="en-US" sz="3200" dirty="0"/>
          </a:p>
        </p:txBody>
      </p:sp>
      <p:sp>
        <p:nvSpPr>
          <p:cNvPr id="5" name="Oval 4"/>
          <p:cNvSpPr/>
          <p:nvPr/>
        </p:nvSpPr>
        <p:spPr>
          <a:xfrm>
            <a:off x="209550" y="101600"/>
            <a:ext cx="3597910" cy="148590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t>CONCEPTS</a:t>
            </a:r>
            <a:endParaRPr lang="en-US" sz="4000" dirty="0"/>
          </a:p>
        </p:txBody>
      </p:sp>
      <p:sp>
        <p:nvSpPr>
          <p:cNvPr id="6" name="Rectangle 5"/>
          <p:cNvSpPr/>
          <p:nvPr/>
        </p:nvSpPr>
        <p:spPr>
          <a:xfrm>
            <a:off x="3807460" y="2082800"/>
            <a:ext cx="5334000" cy="1244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Recognition that information resources are drawn from their creator’s expertise and context</a:t>
            </a:r>
            <a:endParaRPr lang="en-US" sz="2800" b="1" dirty="0"/>
          </a:p>
        </p:txBody>
      </p:sp>
      <p:sp>
        <p:nvSpPr>
          <p:cNvPr id="7" name="TextBox 6"/>
          <p:cNvSpPr txBox="1"/>
          <p:nvPr/>
        </p:nvSpPr>
        <p:spPr>
          <a:xfrm>
            <a:off x="4229100" y="3937000"/>
            <a:ext cx="7467600" cy="2985433"/>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What is the context?</a:t>
            </a:r>
          </a:p>
          <a:p>
            <a:pPr marL="285750" indent="-285750">
              <a:buFont typeface="Arial" panose="020B0604020202020204" pitchFamily="34" charset="0"/>
              <a:buChar char="•"/>
            </a:pPr>
            <a:r>
              <a:rPr lang="en-US" sz="2800" dirty="0" smtClean="0"/>
              <a:t>How a source is used determines its authority</a:t>
            </a:r>
          </a:p>
          <a:p>
            <a:pPr marL="285750" indent="-285750">
              <a:buFont typeface="Arial" panose="020B0604020202020204" pitchFamily="34" charset="0"/>
              <a:buChar char="•"/>
            </a:pPr>
            <a:r>
              <a:rPr lang="en-US" sz="2800" dirty="0" smtClean="0"/>
              <a:t>Who’s voice is being left out of this conversation?</a:t>
            </a:r>
          </a:p>
          <a:p>
            <a:pPr marL="285750" indent="-285750">
              <a:buFont typeface="Arial" panose="020B0604020202020204" pitchFamily="34" charset="0"/>
              <a:buChar char="•"/>
            </a:pPr>
            <a:r>
              <a:rPr lang="en-US" sz="2800" dirty="0" smtClean="0"/>
              <a:t>What are you bringing to this conversation?</a:t>
            </a:r>
          </a:p>
          <a:p>
            <a:pPr marL="285750" indent="-285750">
              <a:buFont typeface="Arial" panose="020B0604020202020204" pitchFamily="34" charset="0"/>
              <a:buChar char="•"/>
            </a:pPr>
            <a:endParaRPr lang="en-US" sz="2400" dirty="0" smtClean="0"/>
          </a:p>
          <a:p>
            <a:pPr marL="285750" indent="-285750">
              <a:buFont typeface="Arial" panose="020B0604020202020204" pitchFamily="34" charset="0"/>
              <a:buChar char="•"/>
            </a:pPr>
            <a:endParaRPr lang="en-US" sz="2400" dirty="0" smtClean="0"/>
          </a:p>
        </p:txBody>
      </p:sp>
      <p:sp>
        <p:nvSpPr>
          <p:cNvPr id="9" name="Curved Right Arrow 8"/>
          <p:cNvSpPr/>
          <p:nvPr/>
        </p:nvSpPr>
        <p:spPr>
          <a:xfrm>
            <a:off x="3292158" y="3327400"/>
            <a:ext cx="731520" cy="13304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6915074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2"/>
          <p:cNvSpPr/>
          <p:nvPr/>
        </p:nvSpPr>
        <p:spPr>
          <a:xfrm>
            <a:off x="426085" y="1879600"/>
            <a:ext cx="3164840" cy="2057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4000"/>
              </a:lnSpc>
            </a:pPr>
            <a:r>
              <a:rPr lang="en-US" sz="3200" dirty="0" smtClean="0"/>
              <a:t>Scholarship as Conversation</a:t>
            </a:r>
            <a:endParaRPr lang="en-US" sz="3200" dirty="0"/>
          </a:p>
        </p:txBody>
      </p:sp>
      <p:sp>
        <p:nvSpPr>
          <p:cNvPr id="5" name="Oval 4"/>
          <p:cNvSpPr/>
          <p:nvPr/>
        </p:nvSpPr>
        <p:spPr>
          <a:xfrm>
            <a:off x="209550" y="101600"/>
            <a:ext cx="3597910" cy="148590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t>CONCEPTS</a:t>
            </a:r>
            <a:endParaRPr lang="en-US" sz="4000" dirty="0"/>
          </a:p>
        </p:txBody>
      </p:sp>
      <p:sp>
        <p:nvSpPr>
          <p:cNvPr id="6" name="Rectangle 5"/>
          <p:cNvSpPr/>
          <p:nvPr/>
        </p:nvSpPr>
        <p:spPr>
          <a:xfrm>
            <a:off x="3807460" y="2082800"/>
            <a:ext cx="5334000" cy="1244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Integration with  scholarly community </a:t>
            </a:r>
            <a:endParaRPr lang="en-US" sz="2800" b="1" dirty="0"/>
          </a:p>
        </p:txBody>
      </p:sp>
      <p:sp>
        <p:nvSpPr>
          <p:cNvPr id="7" name="TextBox 6"/>
          <p:cNvSpPr txBox="1"/>
          <p:nvPr/>
        </p:nvSpPr>
        <p:spPr>
          <a:xfrm>
            <a:off x="4229100" y="3937000"/>
            <a:ext cx="7467600" cy="2677656"/>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Understand insights and discoveries</a:t>
            </a:r>
          </a:p>
          <a:p>
            <a:pPr marL="285750" indent="-285750">
              <a:buFont typeface="Arial" panose="020B0604020202020204" pitchFamily="34" charset="0"/>
              <a:buChar char="•"/>
            </a:pPr>
            <a:r>
              <a:rPr lang="en-US" sz="2400" dirty="0" smtClean="0"/>
              <a:t>Understand competing perspectives and interpretations</a:t>
            </a:r>
          </a:p>
          <a:p>
            <a:pPr marL="285750" indent="-285750">
              <a:buFont typeface="Arial" panose="020B0604020202020204" pitchFamily="34" charset="0"/>
              <a:buChar char="•"/>
            </a:pPr>
            <a:r>
              <a:rPr lang="en-US" sz="2400" dirty="0" smtClean="0"/>
              <a:t>Find it’s purpose: Does the source refute, support, or contribute to new knowledge?</a:t>
            </a:r>
          </a:p>
          <a:p>
            <a:pPr marL="285750" indent="-285750">
              <a:buFont typeface="Arial" panose="020B0604020202020204" pitchFamily="34" charset="0"/>
              <a:buChar char="•"/>
            </a:pPr>
            <a:r>
              <a:rPr lang="en-US" sz="2400" dirty="0" smtClean="0"/>
              <a:t>Learn the jargon and structure of the discipline</a:t>
            </a:r>
          </a:p>
          <a:p>
            <a:pPr marL="285750" indent="-285750">
              <a:buFont typeface="Arial" panose="020B0604020202020204" pitchFamily="34" charset="0"/>
              <a:buChar char="•"/>
            </a:pPr>
            <a:r>
              <a:rPr lang="en-US" sz="2400" dirty="0" smtClean="0"/>
              <a:t>Make your mark: How can you contribute to the field?</a:t>
            </a:r>
          </a:p>
          <a:p>
            <a:pPr marL="285750" indent="-285750">
              <a:buFont typeface="Arial" panose="020B0604020202020204" pitchFamily="34" charset="0"/>
              <a:buChar char="•"/>
            </a:pPr>
            <a:endParaRPr lang="en-US" sz="2400" dirty="0" smtClean="0"/>
          </a:p>
        </p:txBody>
      </p:sp>
      <p:sp>
        <p:nvSpPr>
          <p:cNvPr id="9" name="Curved Right Arrow 8"/>
          <p:cNvSpPr/>
          <p:nvPr/>
        </p:nvSpPr>
        <p:spPr>
          <a:xfrm>
            <a:off x="3292158" y="3327400"/>
            <a:ext cx="731520" cy="13304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8983582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2"/>
          <p:cNvSpPr/>
          <p:nvPr/>
        </p:nvSpPr>
        <p:spPr>
          <a:xfrm>
            <a:off x="426085" y="1879600"/>
            <a:ext cx="3164840" cy="2057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4000"/>
              </a:lnSpc>
            </a:pPr>
            <a:r>
              <a:rPr lang="en-US" sz="3200" dirty="0" smtClean="0"/>
              <a:t>Info Creation as a Process</a:t>
            </a:r>
            <a:endParaRPr lang="en-US" sz="3200" dirty="0"/>
          </a:p>
        </p:txBody>
      </p:sp>
      <p:sp>
        <p:nvSpPr>
          <p:cNvPr id="5" name="Oval 4"/>
          <p:cNvSpPr/>
          <p:nvPr/>
        </p:nvSpPr>
        <p:spPr>
          <a:xfrm>
            <a:off x="209550" y="101600"/>
            <a:ext cx="3597910" cy="148590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t>CONCEPTS</a:t>
            </a:r>
            <a:endParaRPr lang="en-US" sz="4000" dirty="0"/>
          </a:p>
        </p:txBody>
      </p:sp>
      <p:sp>
        <p:nvSpPr>
          <p:cNvPr id="6" name="Rectangle 5"/>
          <p:cNvSpPr/>
          <p:nvPr/>
        </p:nvSpPr>
        <p:spPr>
          <a:xfrm>
            <a:off x="3807460" y="2082800"/>
            <a:ext cx="5334000" cy="1244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Researching – Creating – Revising - Sharing</a:t>
            </a:r>
            <a:endParaRPr lang="en-US" sz="2800" b="1" dirty="0"/>
          </a:p>
        </p:txBody>
      </p:sp>
      <p:sp>
        <p:nvSpPr>
          <p:cNvPr id="7" name="TextBox 6"/>
          <p:cNvSpPr txBox="1"/>
          <p:nvPr/>
        </p:nvSpPr>
        <p:spPr>
          <a:xfrm>
            <a:off x="4229100" y="3937000"/>
            <a:ext cx="7467600" cy="1569660"/>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Begins with a range of formats or modes;</a:t>
            </a:r>
          </a:p>
          <a:p>
            <a:pPr marL="285750" indent="-285750">
              <a:buFont typeface="Arial" panose="020B0604020202020204" pitchFamily="34" charset="0"/>
              <a:buChar char="•"/>
            </a:pPr>
            <a:r>
              <a:rPr lang="en-US" sz="2400" dirty="0" smtClean="0"/>
              <a:t>Need to accept ambiguity</a:t>
            </a:r>
          </a:p>
          <a:p>
            <a:pPr marL="285750" indent="-285750">
              <a:buFont typeface="Arial" panose="020B0604020202020204" pitchFamily="34" charset="0"/>
              <a:buChar char="•"/>
            </a:pPr>
            <a:r>
              <a:rPr lang="en-US" sz="2400" dirty="0" smtClean="0"/>
              <a:t>Understand that different methods of info dissemination</a:t>
            </a:r>
          </a:p>
          <a:p>
            <a:pPr marL="285750" indent="-285750">
              <a:buFont typeface="Arial" panose="020B0604020202020204" pitchFamily="34" charset="0"/>
              <a:buChar char="•"/>
            </a:pPr>
            <a:r>
              <a:rPr lang="en-US" sz="2400" dirty="0" smtClean="0"/>
              <a:t>Realize </a:t>
            </a:r>
            <a:r>
              <a:rPr lang="en-US" sz="2400" dirty="0" err="1" smtClean="0"/>
              <a:t>thatiInformation</a:t>
            </a:r>
            <a:r>
              <a:rPr lang="en-US" sz="2400" dirty="0" smtClean="0"/>
              <a:t> have different purposes</a:t>
            </a:r>
          </a:p>
        </p:txBody>
      </p:sp>
      <p:sp>
        <p:nvSpPr>
          <p:cNvPr id="9" name="Curved Right Arrow 8"/>
          <p:cNvSpPr/>
          <p:nvPr/>
        </p:nvSpPr>
        <p:spPr>
          <a:xfrm>
            <a:off x="3292158" y="3327400"/>
            <a:ext cx="731520" cy="13304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1370154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2"/>
          <p:cNvSpPr/>
          <p:nvPr/>
        </p:nvSpPr>
        <p:spPr>
          <a:xfrm>
            <a:off x="426085" y="1879600"/>
            <a:ext cx="3164840" cy="2057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4000"/>
              </a:lnSpc>
            </a:pPr>
            <a:r>
              <a:rPr lang="en-US" sz="3200" dirty="0" smtClean="0"/>
              <a:t>Information  has Value</a:t>
            </a:r>
            <a:endParaRPr lang="en-US" sz="3200" dirty="0"/>
          </a:p>
        </p:txBody>
      </p:sp>
      <p:sp>
        <p:nvSpPr>
          <p:cNvPr id="5" name="Oval 4"/>
          <p:cNvSpPr/>
          <p:nvPr/>
        </p:nvSpPr>
        <p:spPr>
          <a:xfrm>
            <a:off x="209550" y="101600"/>
            <a:ext cx="3597910" cy="148590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t>CONCEPTS</a:t>
            </a:r>
            <a:endParaRPr lang="en-US" sz="4000" dirty="0"/>
          </a:p>
        </p:txBody>
      </p:sp>
      <p:sp>
        <p:nvSpPr>
          <p:cNvPr id="6" name="Rectangle 5"/>
          <p:cNvSpPr/>
          <p:nvPr/>
        </p:nvSpPr>
        <p:spPr>
          <a:xfrm>
            <a:off x="3807460" y="2082800"/>
            <a:ext cx="6936740" cy="1244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Recognize that information educates and influences our understanding of  the world</a:t>
            </a:r>
            <a:endParaRPr lang="en-US" sz="2800" b="1" dirty="0"/>
          </a:p>
        </p:txBody>
      </p:sp>
      <p:sp>
        <p:nvSpPr>
          <p:cNvPr id="7" name="TextBox 6"/>
          <p:cNvSpPr txBox="1"/>
          <p:nvPr/>
        </p:nvSpPr>
        <p:spPr>
          <a:xfrm>
            <a:off x="4229100" y="3937000"/>
            <a:ext cx="7467600" cy="2677656"/>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Free vs intellectual property;</a:t>
            </a:r>
          </a:p>
          <a:p>
            <a:pPr marL="285750" indent="-285750">
              <a:buFont typeface="Arial" panose="020B0604020202020204" pitchFamily="34" charset="0"/>
              <a:buChar char="•"/>
            </a:pPr>
            <a:r>
              <a:rPr lang="en-US" sz="2400" dirty="0" smtClean="0"/>
              <a:t>Respect original ideas of others;</a:t>
            </a:r>
          </a:p>
          <a:p>
            <a:pPr marL="285750" indent="-285750">
              <a:buFont typeface="Arial" panose="020B0604020202020204" pitchFamily="34" charset="0"/>
              <a:buChar char="•"/>
            </a:pPr>
            <a:r>
              <a:rPr lang="en-US" sz="2400" dirty="0" smtClean="0"/>
              <a:t>Value skills, time and effort needed to produce knowledge;</a:t>
            </a:r>
          </a:p>
          <a:p>
            <a:pPr marL="285750" indent="-285750">
              <a:buFont typeface="Arial" panose="020B0604020202020204" pitchFamily="34" charset="0"/>
              <a:buChar char="•"/>
            </a:pPr>
            <a:r>
              <a:rPr lang="en-US" sz="2400" dirty="0" smtClean="0"/>
              <a:t>See themselves as contributors to the information market place.</a:t>
            </a:r>
          </a:p>
          <a:p>
            <a:pPr marL="285750" indent="-285750">
              <a:buFont typeface="Arial" panose="020B0604020202020204" pitchFamily="34" charset="0"/>
              <a:buChar char="•"/>
            </a:pPr>
            <a:endParaRPr lang="en-US" sz="2400" dirty="0" smtClean="0"/>
          </a:p>
        </p:txBody>
      </p:sp>
      <p:sp>
        <p:nvSpPr>
          <p:cNvPr id="9" name="Curved Right Arrow 8"/>
          <p:cNvSpPr/>
          <p:nvPr/>
        </p:nvSpPr>
        <p:spPr>
          <a:xfrm>
            <a:off x="3292158" y="3327400"/>
            <a:ext cx="731520" cy="13304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7760979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2"/>
          <p:cNvSpPr/>
          <p:nvPr/>
        </p:nvSpPr>
        <p:spPr>
          <a:xfrm>
            <a:off x="426085" y="1879600"/>
            <a:ext cx="3164840" cy="2057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000"/>
              </a:lnSpc>
            </a:pPr>
            <a:r>
              <a:rPr lang="en-US" sz="3200" dirty="0" smtClean="0"/>
              <a:t>Searching as Strategic Exploration</a:t>
            </a:r>
            <a:endParaRPr lang="en-US" sz="3200" dirty="0"/>
          </a:p>
        </p:txBody>
      </p:sp>
      <p:sp>
        <p:nvSpPr>
          <p:cNvPr id="5" name="Oval 4"/>
          <p:cNvSpPr/>
          <p:nvPr/>
        </p:nvSpPr>
        <p:spPr>
          <a:xfrm>
            <a:off x="209550" y="101600"/>
            <a:ext cx="3597910" cy="148590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t>CONCEPTS</a:t>
            </a:r>
            <a:endParaRPr lang="en-US" sz="4000" dirty="0"/>
          </a:p>
        </p:txBody>
      </p:sp>
      <p:sp>
        <p:nvSpPr>
          <p:cNvPr id="6" name="Rectangle 5"/>
          <p:cNvSpPr/>
          <p:nvPr/>
        </p:nvSpPr>
        <p:spPr>
          <a:xfrm>
            <a:off x="3807460" y="2171700"/>
            <a:ext cx="6936740" cy="1244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Searching is non-linear and iterative                </a:t>
            </a:r>
            <a:endParaRPr lang="en-US" sz="2800" b="1" dirty="0"/>
          </a:p>
        </p:txBody>
      </p:sp>
      <p:sp>
        <p:nvSpPr>
          <p:cNvPr id="7" name="TextBox 6"/>
          <p:cNvSpPr txBox="1"/>
          <p:nvPr/>
        </p:nvSpPr>
        <p:spPr>
          <a:xfrm>
            <a:off x="4229100" y="3937000"/>
            <a:ext cx="7467600" cy="2677656"/>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Requires a broad range of info sources;</a:t>
            </a:r>
          </a:p>
          <a:p>
            <a:pPr marL="285750" indent="-285750">
              <a:buFont typeface="Arial" panose="020B0604020202020204" pitchFamily="34" charset="0"/>
              <a:buChar char="•"/>
            </a:pPr>
            <a:r>
              <a:rPr lang="en-US" sz="2400" dirty="0" smtClean="0"/>
              <a:t>Requires mental flexibility to pursue alternate avenues as new understanding is developed;</a:t>
            </a:r>
          </a:p>
          <a:p>
            <a:pPr marL="285750" indent="-285750">
              <a:buFont typeface="Arial" panose="020B0604020202020204" pitchFamily="34" charset="0"/>
              <a:buChar char="•"/>
            </a:pPr>
            <a:r>
              <a:rPr lang="en-US" sz="2400" dirty="0" smtClean="0"/>
              <a:t>Asks questions: who- what – when- where- how</a:t>
            </a:r>
          </a:p>
          <a:p>
            <a:pPr marL="285750" indent="-285750">
              <a:buFont typeface="Arial" panose="020B0604020202020204" pitchFamily="34" charset="0"/>
              <a:buChar char="•"/>
            </a:pPr>
            <a:r>
              <a:rPr lang="en-US" sz="2400" dirty="0" smtClean="0"/>
              <a:t>Requires thinking outside the box</a:t>
            </a:r>
          </a:p>
          <a:p>
            <a:pPr marL="285750" indent="-285750">
              <a:buFont typeface="Arial" panose="020B0604020202020204" pitchFamily="34" charset="0"/>
              <a:buChar char="•"/>
            </a:pPr>
            <a:r>
              <a:rPr lang="en-US" sz="2400" dirty="0" smtClean="0"/>
              <a:t>Realize that the perfect article doesn’t exist</a:t>
            </a:r>
          </a:p>
          <a:p>
            <a:pPr marL="285750" indent="-285750">
              <a:buFont typeface="Arial" panose="020B0604020202020204" pitchFamily="34" charset="0"/>
              <a:buChar char="•"/>
            </a:pPr>
            <a:endParaRPr lang="en-US" sz="2400" dirty="0" smtClean="0"/>
          </a:p>
        </p:txBody>
      </p:sp>
      <p:sp>
        <p:nvSpPr>
          <p:cNvPr id="9" name="Curved Right Arrow 8"/>
          <p:cNvSpPr/>
          <p:nvPr/>
        </p:nvSpPr>
        <p:spPr>
          <a:xfrm>
            <a:off x="3292158" y="3327400"/>
            <a:ext cx="731520" cy="13304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0685143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8539"/>
            <a:ext cx="10515600" cy="835923"/>
          </a:xfrm>
          <a:solidFill>
            <a:srgbClr val="C00000"/>
          </a:solidFill>
        </p:spPr>
        <p:txBody>
          <a:bodyPr/>
          <a:lstStyle/>
          <a:p>
            <a:pPr algn="ctr"/>
            <a:r>
              <a:rPr lang="en-US" b="1" dirty="0" smtClean="0">
                <a:solidFill>
                  <a:schemeClr val="bg1"/>
                </a:solidFill>
              </a:rPr>
              <a:t>RESPONSIBILITLY</a:t>
            </a:r>
            <a:endParaRPr lang="en-US" b="1" dirty="0">
              <a:solidFill>
                <a:schemeClr val="bg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029587280"/>
              </p:ext>
            </p:extLst>
          </p:nvPr>
        </p:nvGraphicFramePr>
        <p:xfrm>
          <a:off x="1912730" y="1303062"/>
          <a:ext cx="8128000" cy="52273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514475719"/>
                    </a:ext>
                  </a:extLst>
                </a:gridCol>
                <a:gridCol w="4064000">
                  <a:extLst>
                    <a:ext uri="{9D8B030D-6E8A-4147-A177-3AD203B41FA5}">
                      <a16:colId xmlns:a16="http://schemas.microsoft.com/office/drawing/2014/main" val="937890269"/>
                    </a:ext>
                  </a:extLst>
                </a:gridCol>
              </a:tblGrid>
              <a:tr h="485431">
                <a:tc>
                  <a:txBody>
                    <a:bodyPr/>
                    <a:lstStyle/>
                    <a:p>
                      <a:pPr algn="ctr"/>
                      <a:r>
                        <a:rPr lang="en-US" sz="2800" dirty="0" smtClean="0"/>
                        <a:t>FACULTY</a:t>
                      </a:r>
                      <a:endParaRPr lang="en-US" sz="2800" dirty="0"/>
                    </a:p>
                  </a:txBody>
                  <a:tcPr/>
                </a:tc>
                <a:tc>
                  <a:txBody>
                    <a:bodyPr/>
                    <a:lstStyle/>
                    <a:p>
                      <a:pPr algn="ctr"/>
                      <a:r>
                        <a:rPr lang="en-US" sz="2800" dirty="0" smtClean="0"/>
                        <a:t>FACULTY/LIBRARIAN</a:t>
                      </a:r>
                      <a:endParaRPr lang="en-US" sz="2800" dirty="0"/>
                    </a:p>
                  </a:txBody>
                  <a:tcPr/>
                </a:tc>
                <a:extLst>
                  <a:ext uri="{0D108BD9-81ED-4DB2-BD59-A6C34878D82A}">
                    <a16:rowId xmlns:a16="http://schemas.microsoft.com/office/drawing/2014/main" val="704538899"/>
                  </a:ext>
                </a:extLst>
              </a:tr>
              <a:tr h="4483098">
                <a:tc>
                  <a:txBody>
                    <a:bodyPr/>
                    <a:lstStyle/>
                    <a:p>
                      <a:pPr marL="457200" indent="-457200" algn="ctr">
                        <a:lnSpc>
                          <a:spcPts val="3000"/>
                        </a:lnSpc>
                        <a:buClr>
                          <a:srgbClr val="FF0000"/>
                        </a:buClr>
                        <a:buFont typeface="Wingdings" panose="05000000000000000000" pitchFamily="2" charset="2"/>
                        <a:buChar char="Ø"/>
                      </a:pPr>
                      <a:r>
                        <a:rPr lang="en-US" sz="2800" dirty="0" smtClean="0"/>
                        <a:t>Transmit Information</a:t>
                      </a:r>
                    </a:p>
                    <a:p>
                      <a:pPr marL="457200" indent="-457200" algn="ctr">
                        <a:lnSpc>
                          <a:spcPts val="3000"/>
                        </a:lnSpc>
                        <a:buClr>
                          <a:srgbClr val="FF0000"/>
                        </a:buClr>
                        <a:buFont typeface="Wingdings" panose="05000000000000000000" pitchFamily="2" charset="2"/>
                        <a:buChar char="Ø"/>
                      </a:pPr>
                      <a:r>
                        <a:rPr lang="en-US" sz="2800" dirty="0" smtClean="0"/>
                        <a:t>Transmit Knowledge</a:t>
                      </a:r>
                    </a:p>
                    <a:p>
                      <a:pPr marL="457200" indent="-457200" algn="ctr">
                        <a:lnSpc>
                          <a:spcPts val="3000"/>
                        </a:lnSpc>
                        <a:buClr>
                          <a:srgbClr val="FF0000"/>
                        </a:buClr>
                        <a:buFont typeface="Wingdings" panose="05000000000000000000" pitchFamily="2" charset="2"/>
                        <a:buChar char="Ø"/>
                      </a:pPr>
                      <a:r>
                        <a:rPr lang="en-US" sz="2800" dirty="0" smtClean="0"/>
                        <a:t>Transmit</a:t>
                      </a:r>
                      <a:r>
                        <a:rPr lang="en-US" sz="2800" baseline="0" dirty="0" smtClean="0"/>
                        <a:t> Professional Skills</a:t>
                      </a:r>
                    </a:p>
                    <a:p>
                      <a:pPr marL="457200" indent="-457200" algn="ctr">
                        <a:lnSpc>
                          <a:spcPts val="3000"/>
                        </a:lnSpc>
                        <a:buClr>
                          <a:srgbClr val="FF0000"/>
                        </a:buClr>
                        <a:buFont typeface="Wingdings" panose="05000000000000000000" pitchFamily="2" charset="2"/>
                        <a:buChar char="Ø"/>
                      </a:pPr>
                      <a:r>
                        <a:rPr lang="en-US" sz="2800" baseline="0" dirty="0" smtClean="0"/>
                        <a:t>Personal Mentor (</a:t>
                      </a:r>
                      <a:r>
                        <a:rPr lang="en-US" sz="2800" dirty="0" smtClean="0"/>
                        <a:t>spiritual, intellectual, integrity, personal) Care for students’ academic, spiritual, personal growth</a:t>
                      </a:r>
                    </a:p>
                    <a:p>
                      <a:pPr marL="457200" indent="-457200" algn="ctr">
                        <a:lnSpc>
                          <a:spcPts val="3000"/>
                        </a:lnSpc>
                        <a:buClr>
                          <a:srgbClr val="FF0000"/>
                        </a:buClr>
                        <a:buFont typeface="Wingdings" panose="05000000000000000000" pitchFamily="2" charset="2"/>
                        <a:buChar char="Ø"/>
                      </a:pPr>
                      <a:r>
                        <a:rPr lang="en-US" sz="2800" baseline="0" dirty="0" smtClean="0"/>
                        <a:t>Prepare holistic citizens </a:t>
                      </a:r>
                    </a:p>
                    <a:p>
                      <a:pPr marL="457200" indent="-457200" algn="ctr">
                        <a:lnSpc>
                          <a:spcPts val="3000"/>
                        </a:lnSpc>
                        <a:buClr>
                          <a:srgbClr val="FF0000"/>
                        </a:buClr>
                        <a:buFont typeface="Wingdings" panose="05000000000000000000" pitchFamily="2" charset="2"/>
                        <a:buChar char="Ø"/>
                      </a:pPr>
                      <a:r>
                        <a:rPr lang="en-US" sz="2800" baseline="0" dirty="0" smtClean="0"/>
                        <a:t>Subject Expert</a:t>
                      </a:r>
                    </a:p>
                  </a:txBody>
                  <a:tcPr/>
                </a:tc>
                <a:tc>
                  <a:txBody>
                    <a:bodyPr/>
                    <a:lstStyle/>
                    <a:p>
                      <a:pPr marL="457200" marR="0" lvl="0" indent="-457200" algn="ctr" defTabSz="914400" rtl="0" eaLnBrk="1" fontAlgn="auto" latinLnBrk="0" hangingPunct="1">
                        <a:lnSpc>
                          <a:spcPts val="3000"/>
                        </a:lnSpc>
                        <a:spcBef>
                          <a:spcPts val="0"/>
                        </a:spcBef>
                        <a:spcAft>
                          <a:spcPts val="0"/>
                        </a:spcAft>
                        <a:buClr>
                          <a:srgbClr val="FF0000"/>
                        </a:buClr>
                        <a:buSzTx/>
                        <a:buFont typeface="Wingdings" panose="05000000000000000000" pitchFamily="2" charset="2"/>
                        <a:buChar char="Ø"/>
                        <a:tabLst/>
                        <a:defRPr/>
                      </a:pPr>
                      <a:r>
                        <a:rPr lang="en-US" sz="2800" dirty="0" smtClean="0"/>
                        <a:t>Prepare students to become scholars</a:t>
                      </a:r>
                    </a:p>
                    <a:p>
                      <a:pPr marL="457200" marR="0" lvl="0" indent="-457200" algn="ctr" defTabSz="914400" rtl="0" eaLnBrk="1" fontAlgn="auto" latinLnBrk="0" hangingPunct="1">
                        <a:lnSpc>
                          <a:spcPts val="3000"/>
                        </a:lnSpc>
                        <a:spcBef>
                          <a:spcPts val="0"/>
                        </a:spcBef>
                        <a:spcAft>
                          <a:spcPts val="0"/>
                        </a:spcAft>
                        <a:buClr>
                          <a:srgbClr val="FF0000"/>
                        </a:buClr>
                        <a:buSzTx/>
                        <a:buFont typeface="Wingdings" panose="05000000000000000000" pitchFamily="2" charset="2"/>
                        <a:buChar char="Ø"/>
                        <a:tabLst/>
                        <a:defRPr/>
                      </a:pPr>
                      <a:r>
                        <a:rPr lang="en-US" sz="2800" dirty="0" smtClean="0"/>
                        <a:t>Research Mindset</a:t>
                      </a:r>
                    </a:p>
                    <a:p>
                      <a:pPr marL="457200" marR="0" lvl="0" indent="-457200" algn="ctr" defTabSz="914400" rtl="0" eaLnBrk="1" fontAlgn="auto" latinLnBrk="0" hangingPunct="1">
                        <a:lnSpc>
                          <a:spcPts val="3000"/>
                        </a:lnSpc>
                        <a:spcBef>
                          <a:spcPts val="0"/>
                        </a:spcBef>
                        <a:spcAft>
                          <a:spcPts val="0"/>
                        </a:spcAft>
                        <a:buClr>
                          <a:srgbClr val="FF0000"/>
                        </a:buClr>
                        <a:buSzTx/>
                        <a:buFont typeface="Wingdings" panose="05000000000000000000" pitchFamily="2" charset="2"/>
                        <a:buChar char="Ø"/>
                        <a:tabLst/>
                        <a:defRPr/>
                      </a:pPr>
                      <a:r>
                        <a:rPr lang="en-US" sz="2800" dirty="0" smtClean="0"/>
                        <a:t>Research Skills</a:t>
                      </a:r>
                    </a:p>
                    <a:p>
                      <a:pPr marL="457200" marR="0" lvl="0" indent="-457200" algn="ctr" defTabSz="914400" rtl="0" eaLnBrk="1" fontAlgn="auto" latinLnBrk="0" hangingPunct="1">
                        <a:lnSpc>
                          <a:spcPts val="3000"/>
                        </a:lnSpc>
                        <a:spcBef>
                          <a:spcPts val="0"/>
                        </a:spcBef>
                        <a:spcAft>
                          <a:spcPts val="0"/>
                        </a:spcAft>
                        <a:buClr>
                          <a:srgbClr val="FF0000"/>
                        </a:buClr>
                        <a:buSzTx/>
                        <a:buFont typeface="Wingdings" panose="05000000000000000000" pitchFamily="2" charset="2"/>
                        <a:buChar char="Ø"/>
                        <a:tabLst/>
                        <a:defRPr/>
                      </a:pPr>
                      <a:r>
                        <a:rPr lang="en-US" sz="2800" dirty="0" smtClean="0"/>
                        <a:t>Critical</a:t>
                      </a:r>
                      <a:r>
                        <a:rPr lang="en-US" sz="2800" baseline="0" dirty="0" smtClean="0"/>
                        <a:t> Thinkers</a:t>
                      </a:r>
                    </a:p>
                    <a:p>
                      <a:pPr marL="457200" marR="0" lvl="0" indent="-457200" algn="ctr" defTabSz="914400" rtl="0" eaLnBrk="1" fontAlgn="auto" latinLnBrk="0" hangingPunct="1">
                        <a:lnSpc>
                          <a:spcPts val="3000"/>
                        </a:lnSpc>
                        <a:spcBef>
                          <a:spcPts val="0"/>
                        </a:spcBef>
                        <a:spcAft>
                          <a:spcPts val="0"/>
                        </a:spcAft>
                        <a:buClr>
                          <a:srgbClr val="FF0000"/>
                        </a:buClr>
                        <a:buSzTx/>
                        <a:buFont typeface="Wingdings" panose="05000000000000000000" pitchFamily="2" charset="2"/>
                        <a:buChar char="Ø"/>
                        <a:tabLst/>
                        <a:defRPr/>
                      </a:pPr>
                      <a:r>
                        <a:rPr lang="en-US" sz="2800" baseline="0" dirty="0" smtClean="0"/>
                        <a:t>Investigative/Inquisitive mind</a:t>
                      </a:r>
                    </a:p>
                    <a:p>
                      <a:pPr marL="457200" marR="0" lvl="0" indent="-457200" algn="ctr" defTabSz="914400" rtl="0" eaLnBrk="1" fontAlgn="auto" latinLnBrk="0" hangingPunct="1">
                        <a:lnSpc>
                          <a:spcPts val="3000"/>
                        </a:lnSpc>
                        <a:spcBef>
                          <a:spcPts val="0"/>
                        </a:spcBef>
                        <a:spcAft>
                          <a:spcPts val="0"/>
                        </a:spcAft>
                        <a:buClr>
                          <a:srgbClr val="FF0000"/>
                        </a:buClr>
                        <a:buSzTx/>
                        <a:buFont typeface="Wingdings" panose="05000000000000000000" pitchFamily="2" charset="2"/>
                        <a:buChar char="Ø"/>
                        <a:tabLst/>
                        <a:defRPr/>
                      </a:pPr>
                      <a:r>
                        <a:rPr lang="en-US" sz="2800" baseline="0" dirty="0" smtClean="0"/>
                        <a:t>Information Literacy Skills </a:t>
                      </a:r>
                    </a:p>
                    <a:p>
                      <a:pPr marL="457200" marR="0" lvl="0" indent="-457200" algn="ctr" defTabSz="914400" rtl="0" eaLnBrk="1" fontAlgn="auto" latinLnBrk="0" hangingPunct="1">
                        <a:lnSpc>
                          <a:spcPts val="3000"/>
                        </a:lnSpc>
                        <a:spcBef>
                          <a:spcPts val="0"/>
                        </a:spcBef>
                        <a:spcAft>
                          <a:spcPts val="0"/>
                        </a:spcAft>
                        <a:buClr>
                          <a:srgbClr val="FF0000"/>
                        </a:buClr>
                        <a:buSzTx/>
                        <a:buFont typeface="Wingdings" panose="05000000000000000000" pitchFamily="2" charset="2"/>
                        <a:buChar char="Ø"/>
                        <a:tabLst/>
                        <a:defRPr/>
                      </a:pPr>
                      <a:r>
                        <a:rPr lang="en-US" sz="2800" baseline="0" dirty="0" smtClean="0"/>
                        <a:t>Information Literacy Concepts</a:t>
                      </a:r>
                      <a:endParaRPr lang="en-US" sz="2800" dirty="0" smtClean="0"/>
                    </a:p>
                    <a:p>
                      <a:pPr algn="ctr"/>
                      <a:endParaRPr lang="en-US" sz="2800" dirty="0"/>
                    </a:p>
                  </a:txBody>
                  <a:tcPr/>
                </a:tc>
                <a:extLst>
                  <a:ext uri="{0D108BD9-81ED-4DB2-BD59-A6C34878D82A}">
                    <a16:rowId xmlns:a16="http://schemas.microsoft.com/office/drawing/2014/main" val="1235400306"/>
                  </a:ext>
                </a:extLst>
              </a:tr>
            </a:tbl>
          </a:graphicData>
        </a:graphic>
      </p:graphicFrame>
    </p:spTree>
    <p:extLst>
      <p:ext uri="{BB962C8B-B14F-4D97-AF65-F5344CB8AC3E}">
        <p14:creationId xmlns:p14="http://schemas.microsoft.com/office/powerpoint/2010/main" val="13724286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8499" y="23191"/>
            <a:ext cx="6263309" cy="6263309"/>
          </a:xfrm>
          <a:prstGeom prst="rect">
            <a:avLst/>
          </a:prstGeom>
        </p:spPr>
      </p:pic>
      <p:sp>
        <p:nvSpPr>
          <p:cNvPr id="3" name="Rectangle 2"/>
          <p:cNvSpPr/>
          <p:nvPr/>
        </p:nvSpPr>
        <p:spPr>
          <a:xfrm>
            <a:off x="2712553" y="6072810"/>
            <a:ext cx="73152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smtClean="0">
                <a:effectLst/>
              </a:rPr>
              <a:t>Napa Valley College. (2015, March). Information formats. Retrieved from </a:t>
            </a:r>
            <a:r>
              <a:rPr lang="en-US" b="1" smtClean="0">
                <a:effectLst/>
                <a:hlinkClick r:id="rId3"/>
              </a:rPr>
              <a:t>http://www.napavalley.edu/Library/Pages/InformationFormats.aspx</a:t>
            </a:r>
            <a:endParaRPr lang="en-US" b="1"/>
          </a:p>
        </p:txBody>
      </p:sp>
      <p:sp>
        <p:nvSpPr>
          <p:cNvPr id="4" name="Rectangle 3"/>
          <p:cNvSpPr/>
          <p:nvPr/>
        </p:nvSpPr>
        <p:spPr>
          <a:xfrm>
            <a:off x="296517" y="2802834"/>
            <a:ext cx="2941982" cy="9243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INFORMATION FORMATS</a:t>
            </a:r>
            <a:endParaRPr lang="en-US" b="1" dirty="0"/>
          </a:p>
        </p:txBody>
      </p:sp>
    </p:spTree>
    <p:extLst>
      <p:ext uri="{BB962C8B-B14F-4D97-AF65-F5344CB8AC3E}">
        <p14:creationId xmlns:p14="http://schemas.microsoft.com/office/powerpoint/2010/main" val="42314629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Library Assignments Examples</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48225" y="2509837"/>
            <a:ext cx="2495550" cy="1838325"/>
          </a:xfrm>
          <a:prstGeom prst="rect">
            <a:avLst/>
          </a:prstGeom>
        </p:spPr>
      </p:pic>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48225" y="2509837"/>
            <a:ext cx="2495550" cy="1838325"/>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32812" y="2509837"/>
            <a:ext cx="2619375" cy="1743075"/>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63638" y="2509837"/>
            <a:ext cx="2495550" cy="1838325"/>
          </a:xfrm>
          <a:prstGeom prst="rect">
            <a:avLst/>
          </a:prstGeom>
        </p:spPr>
      </p:pic>
    </p:spTree>
    <p:extLst>
      <p:ext uri="{BB962C8B-B14F-4D97-AF65-F5344CB8AC3E}">
        <p14:creationId xmlns:p14="http://schemas.microsoft.com/office/powerpoint/2010/main" val="9971183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7861" y="176282"/>
            <a:ext cx="2918791" cy="519458"/>
          </a:xfrm>
        </p:spPr>
        <p:txBody>
          <a:bodyPr>
            <a:normAutofit/>
          </a:bodyPr>
          <a:lstStyle/>
          <a:p>
            <a:r>
              <a:rPr lang="en-US" sz="1800" b="1" dirty="0" smtClean="0"/>
              <a:t>Library Assignments Examples</a:t>
            </a:r>
            <a:endParaRPr lang="en-US" sz="1800" b="1" dirty="0"/>
          </a:p>
        </p:txBody>
      </p:sp>
      <p:sp>
        <p:nvSpPr>
          <p:cNvPr id="3" name="Rectangle 2"/>
          <p:cNvSpPr/>
          <p:nvPr/>
        </p:nvSpPr>
        <p:spPr>
          <a:xfrm>
            <a:off x="421309" y="352840"/>
            <a:ext cx="5899978"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CONCEPTUAL SKILLS</a:t>
            </a:r>
            <a:endParaRPr lang="en-US" sz="3600" b="1" dirty="0"/>
          </a:p>
        </p:txBody>
      </p:sp>
      <p:sp>
        <p:nvSpPr>
          <p:cNvPr id="4" name="Oval 3"/>
          <p:cNvSpPr/>
          <p:nvPr/>
        </p:nvSpPr>
        <p:spPr>
          <a:xfrm>
            <a:off x="421309" y="1421296"/>
            <a:ext cx="2590248" cy="13119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en-US" sz="2400" b="1" dirty="0" smtClean="0"/>
              <a:t>Authority is Constructed and Contextual</a:t>
            </a:r>
            <a:endParaRPr lang="en-US" sz="2400" b="1" dirty="0"/>
          </a:p>
        </p:txBody>
      </p:sp>
      <p:sp>
        <p:nvSpPr>
          <p:cNvPr id="5" name="TextBox 4"/>
          <p:cNvSpPr txBox="1"/>
          <p:nvPr/>
        </p:nvSpPr>
        <p:spPr>
          <a:xfrm>
            <a:off x="3637722" y="2733262"/>
            <a:ext cx="6003234" cy="1200329"/>
          </a:xfrm>
          <a:prstGeom prst="rect">
            <a:avLst/>
          </a:prstGeom>
          <a:noFill/>
        </p:spPr>
        <p:txBody>
          <a:bodyPr wrap="square" rtlCol="0">
            <a:spAutoFit/>
          </a:bodyPr>
          <a:lstStyle/>
          <a:p>
            <a:pPr marL="285750" indent="-285750">
              <a:buFont typeface="Wingdings" panose="05000000000000000000" pitchFamily="2" charset="2"/>
              <a:buChar char="Ø"/>
            </a:pPr>
            <a:r>
              <a:rPr lang="en-US" dirty="0"/>
              <a:t>Give students articles on the same </a:t>
            </a:r>
            <a:r>
              <a:rPr lang="en-US" dirty="0" smtClean="0"/>
              <a:t>topic to find at the library. </a:t>
            </a:r>
            <a:r>
              <a:rPr lang="en-US" dirty="0"/>
              <a:t>Have them examine how the author affects the content. Include </a:t>
            </a:r>
            <a:r>
              <a:rPr lang="en-US" dirty="0" smtClean="0"/>
              <a:t>scholarly papers, </a:t>
            </a:r>
            <a:r>
              <a:rPr lang="en-US" dirty="0"/>
              <a:t>magazine, Wikipedia, newspapers, </a:t>
            </a:r>
            <a:r>
              <a:rPr lang="en-US" dirty="0" smtClean="0"/>
              <a:t>Encyclopedia, etc. </a:t>
            </a:r>
            <a:endParaRPr lang="en-US" dirty="0"/>
          </a:p>
        </p:txBody>
      </p:sp>
      <p:sp>
        <p:nvSpPr>
          <p:cNvPr id="6" name="TextBox 5"/>
          <p:cNvSpPr txBox="1"/>
          <p:nvPr/>
        </p:nvSpPr>
        <p:spPr>
          <a:xfrm>
            <a:off x="3637722" y="4287079"/>
            <a:ext cx="6003234" cy="646331"/>
          </a:xfrm>
          <a:prstGeom prst="rect">
            <a:avLst/>
          </a:prstGeom>
          <a:noFill/>
        </p:spPr>
        <p:txBody>
          <a:bodyPr wrap="square" rtlCol="0">
            <a:spAutoFit/>
          </a:bodyPr>
          <a:lstStyle/>
          <a:p>
            <a:pPr marL="285750" indent="-285750">
              <a:buFont typeface="Wingdings" panose="05000000000000000000" pitchFamily="2" charset="2"/>
              <a:buChar char="Ø"/>
            </a:pPr>
            <a:r>
              <a:rPr lang="en-US" dirty="0" smtClean="0"/>
              <a:t>Kinds of </a:t>
            </a:r>
            <a:r>
              <a:rPr lang="en-US" dirty="0"/>
              <a:t>Information </a:t>
            </a:r>
            <a:r>
              <a:rPr lang="en-US" dirty="0" smtClean="0"/>
              <a:t>Activity – (IL Archive)</a:t>
            </a:r>
          </a:p>
          <a:p>
            <a:r>
              <a:rPr lang="en-US" dirty="0" smtClean="0"/>
              <a:t>(https</a:t>
            </a:r>
            <a:r>
              <a:rPr lang="en-US" dirty="0"/>
              <a:t>://</a:t>
            </a:r>
            <a:r>
              <a:rPr lang="en-US" dirty="0" smtClean="0"/>
              <a:t>libguides.palni.edu/ld.php?content_id=49305086)</a:t>
            </a:r>
            <a:endParaRPr lang="en-US" dirty="0"/>
          </a:p>
        </p:txBody>
      </p:sp>
      <p:sp>
        <p:nvSpPr>
          <p:cNvPr id="7" name="Rectangle 6"/>
          <p:cNvSpPr/>
          <p:nvPr/>
        </p:nvSpPr>
        <p:spPr>
          <a:xfrm>
            <a:off x="3637722" y="5324782"/>
            <a:ext cx="6096000" cy="923330"/>
          </a:xfrm>
          <a:prstGeom prst="rect">
            <a:avLst/>
          </a:prstGeom>
        </p:spPr>
        <p:txBody>
          <a:bodyPr>
            <a:spAutoFit/>
          </a:bodyPr>
          <a:lstStyle/>
          <a:p>
            <a:pPr marL="285750" indent="-285750">
              <a:buFont typeface="Wingdings" panose="05000000000000000000" pitchFamily="2" charset="2"/>
              <a:buChar char="Ø"/>
            </a:pPr>
            <a:r>
              <a:rPr lang="en-US" dirty="0"/>
              <a:t>Ask students to watch Instruct videos from the library and </a:t>
            </a:r>
            <a:r>
              <a:rPr lang="en-US" dirty="0" smtClean="0"/>
              <a:t>explain why it is important to contextually recognize the different types of authority. </a:t>
            </a:r>
            <a:endParaRPr lang="en-US" dirty="0"/>
          </a:p>
        </p:txBody>
      </p:sp>
    </p:spTree>
    <p:extLst>
      <p:ext uri="{BB962C8B-B14F-4D97-AF65-F5344CB8AC3E}">
        <p14:creationId xmlns:p14="http://schemas.microsoft.com/office/powerpoint/2010/main" val="42949025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7861" y="176282"/>
            <a:ext cx="2918791" cy="519458"/>
          </a:xfrm>
        </p:spPr>
        <p:txBody>
          <a:bodyPr>
            <a:normAutofit/>
          </a:bodyPr>
          <a:lstStyle/>
          <a:p>
            <a:r>
              <a:rPr lang="en-US" sz="1800" b="1" dirty="0" smtClean="0"/>
              <a:t>Library Assignments Examples</a:t>
            </a:r>
            <a:endParaRPr lang="en-US" sz="1800" b="1" dirty="0"/>
          </a:p>
        </p:txBody>
      </p:sp>
      <p:sp>
        <p:nvSpPr>
          <p:cNvPr id="3" name="Rectangle 2"/>
          <p:cNvSpPr/>
          <p:nvPr/>
        </p:nvSpPr>
        <p:spPr>
          <a:xfrm>
            <a:off x="421309" y="352840"/>
            <a:ext cx="5899978"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CONCEPTUAL SKILLS</a:t>
            </a:r>
            <a:endParaRPr lang="en-US" sz="3600" b="1" dirty="0"/>
          </a:p>
        </p:txBody>
      </p:sp>
      <p:sp>
        <p:nvSpPr>
          <p:cNvPr id="4" name="Oval 3"/>
          <p:cNvSpPr/>
          <p:nvPr/>
        </p:nvSpPr>
        <p:spPr>
          <a:xfrm>
            <a:off x="421309" y="1421296"/>
            <a:ext cx="2590248" cy="13119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en-US" sz="2400" b="1" dirty="0" smtClean="0"/>
              <a:t>Research as Inquiry</a:t>
            </a:r>
            <a:endParaRPr lang="en-US" sz="2400" b="1" dirty="0"/>
          </a:p>
        </p:txBody>
      </p:sp>
      <p:sp>
        <p:nvSpPr>
          <p:cNvPr id="5" name="TextBox 4"/>
          <p:cNvSpPr txBox="1"/>
          <p:nvPr/>
        </p:nvSpPr>
        <p:spPr>
          <a:xfrm>
            <a:off x="3677478" y="1798983"/>
            <a:ext cx="7454348" cy="2677656"/>
          </a:xfrm>
          <a:prstGeom prst="rect">
            <a:avLst/>
          </a:prstGeom>
          <a:noFill/>
        </p:spPr>
        <p:txBody>
          <a:bodyPr wrap="square" rtlCol="0">
            <a:spAutoFit/>
          </a:bodyPr>
          <a:lstStyle/>
          <a:p>
            <a:pPr marL="285750" indent="-285750">
              <a:buFont typeface="Wingdings" panose="05000000000000000000" pitchFamily="2" charset="2"/>
              <a:buChar char="Ø"/>
            </a:pPr>
            <a:r>
              <a:rPr lang="en-US" sz="2400" dirty="0" smtClean="0"/>
              <a:t>Students work within groups to read and discuss newspaper articles they found on a specific topic using the library. Ask them to brainstorm potential topics for further inquiry. Students can display their ideas for further discussion with the class. (Questions should be based on previous knowledge, cited works, personal experience, etc</a:t>
            </a:r>
            <a:r>
              <a:rPr lang="en-US" dirty="0" smtClean="0"/>
              <a:t>.</a:t>
            </a:r>
            <a:endParaRPr lang="en-US" dirty="0"/>
          </a:p>
        </p:txBody>
      </p:sp>
      <p:sp>
        <p:nvSpPr>
          <p:cNvPr id="6" name="Rectangle 5"/>
          <p:cNvSpPr/>
          <p:nvPr/>
        </p:nvSpPr>
        <p:spPr>
          <a:xfrm>
            <a:off x="3796746" y="4476639"/>
            <a:ext cx="7335079" cy="2308324"/>
          </a:xfrm>
          <a:prstGeom prst="rect">
            <a:avLst/>
          </a:prstGeom>
        </p:spPr>
        <p:txBody>
          <a:bodyPr wrap="square">
            <a:spAutoFit/>
          </a:bodyPr>
          <a:lstStyle/>
          <a:p>
            <a:pPr marL="285750" indent="-285750">
              <a:buFont typeface="Wingdings" panose="05000000000000000000" pitchFamily="2" charset="2"/>
              <a:buChar char="Ø"/>
            </a:pPr>
            <a:r>
              <a:rPr lang="en-US" sz="2400" dirty="0"/>
              <a:t>Ask students to watch Instruct videos from the library and </a:t>
            </a:r>
            <a:r>
              <a:rPr lang="en-US" sz="2400" dirty="0" smtClean="0"/>
              <a:t>explain the concept “Research is iterative and depends upon asking increasingly complex or new questions whose answers in turn develop additional questions or lines of inquiry in any field” ad how this is should be applied in their research and paper.</a:t>
            </a:r>
            <a:endParaRPr lang="en-US" sz="2400" dirty="0"/>
          </a:p>
        </p:txBody>
      </p:sp>
    </p:spTree>
    <p:extLst>
      <p:ext uri="{BB962C8B-B14F-4D97-AF65-F5344CB8AC3E}">
        <p14:creationId xmlns:p14="http://schemas.microsoft.com/office/powerpoint/2010/main" val="3182924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5156" y="1341024"/>
            <a:ext cx="9144000" cy="1034428"/>
          </a:xfrm>
          <a:solidFill>
            <a:schemeClr val="accent2"/>
          </a:solidFill>
        </p:spPr>
        <p:txBody>
          <a:bodyPr>
            <a:normAutofit/>
          </a:bodyPr>
          <a:lstStyle/>
          <a:p>
            <a:r>
              <a:rPr lang="en-US" sz="2800" b="1" dirty="0" smtClean="0"/>
              <a:t>Teachers perform several educational functions and purposes, such as:</a:t>
            </a:r>
            <a:endParaRPr lang="en-US" sz="2800" b="1" dirty="0"/>
          </a:p>
        </p:txBody>
      </p:sp>
      <p:sp>
        <p:nvSpPr>
          <p:cNvPr id="3" name="Subtitle 2"/>
          <p:cNvSpPr>
            <a:spLocks noGrp="1"/>
          </p:cNvSpPr>
          <p:nvPr>
            <p:ph type="subTitle" idx="1"/>
          </p:nvPr>
        </p:nvSpPr>
        <p:spPr>
          <a:xfrm>
            <a:off x="1335156" y="2737331"/>
            <a:ext cx="9144000" cy="3723103"/>
          </a:xfrm>
        </p:spPr>
        <p:txBody>
          <a:bodyPr>
            <a:normAutofit fontScale="77500" lnSpcReduction="20000"/>
          </a:bodyPr>
          <a:lstStyle/>
          <a:p>
            <a:pPr marL="342900" indent="-342900">
              <a:buFont typeface="Arial" panose="020B0604020202020204" pitchFamily="34" charset="0"/>
              <a:buChar char="•"/>
            </a:pPr>
            <a:r>
              <a:rPr lang="en-US" dirty="0" smtClean="0"/>
              <a:t>Transmit info, knowledge</a:t>
            </a:r>
          </a:p>
          <a:p>
            <a:pPr marL="342900" indent="-342900">
              <a:buFont typeface="Arial" panose="020B0604020202020204" pitchFamily="34" charset="0"/>
              <a:buChar char="•"/>
            </a:pPr>
            <a:r>
              <a:rPr lang="en-US" dirty="0" smtClean="0"/>
              <a:t>Teach professional skills</a:t>
            </a:r>
          </a:p>
          <a:p>
            <a:pPr marL="342900" indent="-342900">
              <a:buFont typeface="Arial" panose="020B0604020202020204" pitchFamily="34" charset="0"/>
              <a:buChar char="•"/>
            </a:pPr>
            <a:r>
              <a:rPr lang="en-US" dirty="0" smtClean="0"/>
              <a:t>Be a mentor (spiritual, intellectual, integrity, personal. Care for students’ academic, spiritual, personal growth)</a:t>
            </a:r>
          </a:p>
          <a:p>
            <a:pPr marL="342900" indent="-342900">
              <a:buFont typeface="Arial" panose="020B0604020202020204" pitchFamily="34" charset="0"/>
              <a:buChar char="•"/>
            </a:pPr>
            <a:r>
              <a:rPr lang="en-US" dirty="0" smtClean="0"/>
              <a:t>Prepare students to become scholars</a:t>
            </a:r>
          </a:p>
          <a:p>
            <a:pPr marL="342900" indent="-342900">
              <a:buFont typeface="Arial" panose="020B0604020202020204" pitchFamily="34" charset="0"/>
              <a:buChar char="•"/>
            </a:pPr>
            <a:r>
              <a:rPr lang="en-US" dirty="0" smtClean="0"/>
              <a:t>Prepare students to become holistic Citizens </a:t>
            </a:r>
          </a:p>
          <a:p>
            <a:pPr marL="342900" indent="-342900">
              <a:buFont typeface="Arial" panose="020B0604020202020204" pitchFamily="34" charset="0"/>
              <a:buChar char="•"/>
            </a:pPr>
            <a:r>
              <a:rPr lang="en-US" dirty="0" smtClean="0"/>
              <a:t>Prepare students to become Subject experts in their field</a:t>
            </a:r>
          </a:p>
          <a:p>
            <a:pPr marL="342900" indent="-342900">
              <a:buFont typeface="Arial" panose="020B0604020202020204" pitchFamily="34" charset="0"/>
              <a:buChar char="•"/>
            </a:pPr>
            <a:r>
              <a:rPr lang="en-US" dirty="0" smtClean="0"/>
              <a:t>Critical thinkers</a:t>
            </a:r>
          </a:p>
          <a:p>
            <a:pPr marL="342900" indent="-342900">
              <a:buFont typeface="Arial" panose="020B0604020202020204" pitchFamily="34" charset="0"/>
              <a:buChar char="•"/>
            </a:pPr>
            <a:r>
              <a:rPr lang="en-US" dirty="0" smtClean="0"/>
              <a:t>Research skills</a:t>
            </a:r>
          </a:p>
          <a:p>
            <a:pPr marL="342900" indent="-342900">
              <a:buFont typeface="Arial" panose="020B0604020202020204" pitchFamily="34" charset="0"/>
              <a:buChar char="•"/>
            </a:pPr>
            <a:r>
              <a:rPr lang="en-US" dirty="0" smtClean="0"/>
              <a:t>Spiritual guidance</a:t>
            </a:r>
          </a:p>
          <a:p>
            <a:pPr marL="342900" indent="-342900">
              <a:buFont typeface="Arial" panose="020B0604020202020204" pitchFamily="34" charset="0"/>
              <a:buChar char="•"/>
            </a:pPr>
            <a:r>
              <a:rPr lang="en-US" dirty="0" smtClean="0"/>
              <a:t>Investigative/inquisitive mind (Evaluate information’s and sources’ validity and reliability)</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p:txBody>
      </p:sp>
      <p:sp>
        <p:nvSpPr>
          <p:cNvPr id="4" name="Rectangle 3"/>
          <p:cNvSpPr/>
          <p:nvPr/>
        </p:nvSpPr>
        <p:spPr>
          <a:xfrm>
            <a:off x="178905" y="335137"/>
            <a:ext cx="5118652" cy="8814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EDUCATOR’S ROLE</a:t>
            </a:r>
            <a:endParaRPr lang="en-US" sz="3600" b="1" dirty="0"/>
          </a:p>
        </p:txBody>
      </p:sp>
      <p:sp>
        <p:nvSpPr>
          <p:cNvPr id="5" name="Oval 4"/>
          <p:cNvSpPr/>
          <p:nvPr/>
        </p:nvSpPr>
        <p:spPr>
          <a:xfrm>
            <a:off x="9041296" y="4164116"/>
            <a:ext cx="3250096" cy="13020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COMPARE WITH IL SKILLS</a:t>
            </a:r>
          </a:p>
          <a:p>
            <a:pPr algn="ctr"/>
            <a:r>
              <a:rPr lang="en-US" dirty="0" smtClean="0"/>
              <a:t>WHAT IS IL ABOUT?</a:t>
            </a:r>
            <a:endParaRPr lang="en-US" dirty="0"/>
          </a:p>
        </p:txBody>
      </p:sp>
      <p:sp>
        <p:nvSpPr>
          <p:cNvPr id="6" name="Rectangle 5"/>
          <p:cNvSpPr/>
          <p:nvPr/>
        </p:nvSpPr>
        <p:spPr>
          <a:xfrm>
            <a:off x="6877879" y="302147"/>
            <a:ext cx="500932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CONTENT VS STUDENT’S PERSONAL GROWTH</a:t>
            </a:r>
          </a:p>
          <a:p>
            <a:pPr algn="ctr"/>
            <a:r>
              <a:rPr lang="en-US" sz="2000" b="1" dirty="0" smtClean="0"/>
              <a:t>(Education  and Become Useful &amp; Respectful Citizens)</a:t>
            </a:r>
            <a:endParaRPr lang="en-US" sz="2000" b="1" dirty="0"/>
          </a:p>
        </p:txBody>
      </p:sp>
      <p:sp>
        <p:nvSpPr>
          <p:cNvPr id="7" name="Right Arrow 6"/>
          <p:cNvSpPr/>
          <p:nvPr/>
        </p:nvSpPr>
        <p:spPr>
          <a:xfrm>
            <a:off x="5715000" y="551838"/>
            <a:ext cx="978408"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060328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7861" y="176282"/>
            <a:ext cx="2918791" cy="519458"/>
          </a:xfrm>
        </p:spPr>
        <p:txBody>
          <a:bodyPr>
            <a:normAutofit/>
          </a:bodyPr>
          <a:lstStyle/>
          <a:p>
            <a:r>
              <a:rPr lang="en-US" sz="1800" b="1" dirty="0" smtClean="0"/>
              <a:t>Library Assignments Examples</a:t>
            </a:r>
            <a:endParaRPr lang="en-US" sz="1800" b="1" dirty="0"/>
          </a:p>
        </p:txBody>
      </p:sp>
      <p:sp>
        <p:nvSpPr>
          <p:cNvPr id="3" name="Rectangle 2"/>
          <p:cNvSpPr/>
          <p:nvPr/>
        </p:nvSpPr>
        <p:spPr>
          <a:xfrm>
            <a:off x="421309" y="352840"/>
            <a:ext cx="5899978"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CONCEPTUAL SKILLS</a:t>
            </a:r>
            <a:endParaRPr lang="en-US" sz="3600" b="1" dirty="0"/>
          </a:p>
        </p:txBody>
      </p:sp>
      <p:sp>
        <p:nvSpPr>
          <p:cNvPr id="4" name="Oval 3"/>
          <p:cNvSpPr/>
          <p:nvPr/>
        </p:nvSpPr>
        <p:spPr>
          <a:xfrm>
            <a:off x="421309" y="1421296"/>
            <a:ext cx="2719456" cy="13119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en-US" sz="2400" b="1" dirty="0" smtClean="0"/>
              <a:t>Scholarship as Conversation</a:t>
            </a:r>
            <a:endParaRPr lang="en-US" sz="2400" b="1" dirty="0"/>
          </a:p>
        </p:txBody>
      </p:sp>
      <p:sp>
        <p:nvSpPr>
          <p:cNvPr id="5" name="TextBox 4"/>
          <p:cNvSpPr txBox="1"/>
          <p:nvPr/>
        </p:nvSpPr>
        <p:spPr>
          <a:xfrm>
            <a:off x="3607903" y="2315819"/>
            <a:ext cx="7961243" cy="1200329"/>
          </a:xfrm>
          <a:prstGeom prst="rect">
            <a:avLst/>
          </a:prstGeom>
          <a:noFill/>
        </p:spPr>
        <p:txBody>
          <a:bodyPr wrap="square" rtlCol="0">
            <a:spAutoFit/>
          </a:bodyPr>
          <a:lstStyle/>
          <a:p>
            <a:pPr marL="285750" indent="-285750">
              <a:buFont typeface="Wingdings" panose="05000000000000000000" pitchFamily="2" charset="2"/>
              <a:buChar char="Ø"/>
            </a:pPr>
            <a:r>
              <a:rPr lang="en-US" sz="2400" dirty="0" smtClean="0"/>
              <a:t>Give students a case study to read. Ask them to find 3 sources in the library. Ask them to develop the solution for the case based on the material presented in those sources. </a:t>
            </a:r>
          </a:p>
        </p:txBody>
      </p:sp>
      <p:sp>
        <p:nvSpPr>
          <p:cNvPr id="6" name="Rectangle 5"/>
          <p:cNvSpPr/>
          <p:nvPr/>
        </p:nvSpPr>
        <p:spPr>
          <a:xfrm>
            <a:off x="3607903" y="4008497"/>
            <a:ext cx="7533861" cy="1569660"/>
          </a:xfrm>
          <a:prstGeom prst="rect">
            <a:avLst/>
          </a:prstGeom>
        </p:spPr>
        <p:txBody>
          <a:bodyPr wrap="square">
            <a:spAutoFit/>
          </a:bodyPr>
          <a:lstStyle/>
          <a:p>
            <a:pPr marL="285750" indent="-285750">
              <a:buFont typeface="Wingdings" panose="05000000000000000000" pitchFamily="2" charset="2"/>
              <a:buChar char="Ø"/>
            </a:pPr>
            <a:r>
              <a:rPr lang="en-US" sz="2400" dirty="0"/>
              <a:t>Ask students to watch Instruct videos from the library and </a:t>
            </a:r>
            <a:r>
              <a:rPr lang="en-US" sz="2400" dirty="0" smtClean="0"/>
              <a:t>explain how using varied perspectives and interpretations of the same subject, can enrich the content of a paper.</a:t>
            </a:r>
            <a:endParaRPr lang="en-US" sz="2400" dirty="0"/>
          </a:p>
        </p:txBody>
      </p:sp>
    </p:spTree>
    <p:extLst>
      <p:ext uri="{BB962C8B-B14F-4D97-AF65-F5344CB8AC3E}">
        <p14:creationId xmlns:p14="http://schemas.microsoft.com/office/powerpoint/2010/main" val="10805407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7861" y="176282"/>
            <a:ext cx="2918791" cy="519458"/>
          </a:xfrm>
        </p:spPr>
        <p:txBody>
          <a:bodyPr>
            <a:normAutofit/>
          </a:bodyPr>
          <a:lstStyle/>
          <a:p>
            <a:r>
              <a:rPr lang="en-US" sz="1800" b="1" dirty="0" smtClean="0"/>
              <a:t>Library Assignments Examples</a:t>
            </a:r>
            <a:endParaRPr lang="en-US" sz="1800" b="1" dirty="0"/>
          </a:p>
        </p:txBody>
      </p:sp>
      <p:sp>
        <p:nvSpPr>
          <p:cNvPr id="3" name="Rectangle 2"/>
          <p:cNvSpPr/>
          <p:nvPr/>
        </p:nvSpPr>
        <p:spPr>
          <a:xfrm>
            <a:off x="421309" y="230948"/>
            <a:ext cx="5899978"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CONCEPTUAL SKILLS</a:t>
            </a:r>
            <a:endParaRPr lang="en-US" sz="3600" b="1" dirty="0"/>
          </a:p>
        </p:txBody>
      </p:sp>
      <p:sp>
        <p:nvSpPr>
          <p:cNvPr id="4" name="Oval 3"/>
          <p:cNvSpPr/>
          <p:nvPr/>
        </p:nvSpPr>
        <p:spPr>
          <a:xfrm>
            <a:off x="421309" y="1033670"/>
            <a:ext cx="2719456" cy="13119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en-US" sz="2400" b="1" dirty="0" smtClean="0"/>
              <a:t>Information Creation as a Process</a:t>
            </a:r>
            <a:endParaRPr lang="en-US" sz="2400" b="1" dirty="0"/>
          </a:p>
        </p:txBody>
      </p:sp>
      <p:sp>
        <p:nvSpPr>
          <p:cNvPr id="5" name="TextBox 4"/>
          <p:cNvSpPr txBox="1"/>
          <p:nvPr/>
        </p:nvSpPr>
        <p:spPr>
          <a:xfrm>
            <a:off x="3650422" y="1609496"/>
            <a:ext cx="8097630" cy="2308324"/>
          </a:xfrm>
          <a:prstGeom prst="rect">
            <a:avLst/>
          </a:prstGeom>
          <a:noFill/>
        </p:spPr>
        <p:txBody>
          <a:bodyPr wrap="square" rtlCol="0">
            <a:spAutoFit/>
          </a:bodyPr>
          <a:lstStyle/>
          <a:p>
            <a:pPr marL="285750" indent="-285750">
              <a:buFont typeface="Wingdings" panose="05000000000000000000" pitchFamily="2" charset="2"/>
              <a:buChar char="Ø"/>
            </a:pPr>
            <a:r>
              <a:rPr lang="en-US" sz="2400" dirty="0" smtClean="0"/>
              <a:t>Define a topic. Locate 4 different source formats: (a) Internet; (b) Peer-reviewed article; c) A magazine; d) A reference book. Evaluate the information with a set of criteria: purpose/intent of sources; authorship/authority; publication process; peer review; citations; bias/objectivity; currency, audience/language.</a:t>
            </a:r>
          </a:p>
        </p:txBody>
      </p:sp>
      <p:sp>
        <p:nvSpPr>
          <p:cNvPr id="6" name="Rectangle 1"/>
          <p:cNvSpPr>
            <a:spLocks noChangeArrowheads="1"/>
          </p:cNvSpPr>
          <p:nvPr/>
        </p:nvSpPr>
        <p:spPr bwMode="auto">
          <a:xfrm>
            <a:off x="214402" y="2413274"/>
            <a:ext cx="3316749" cy="4247317"/>
          </a:xfrm>
          <a:prstGeom prst="rect">
            <a:avLst/>
          </a:prstGeom>
          <a:solidFill>
            <a:schemeClr val="accent2">
              <a:lumMod val="60000"/>
              <a:lumOff val="40000"/>
            </a:schemeClr>
          </a:solidFill>
          <a:ln>
            <a:noFill/>
          </a:ln>
          <a:effectLst/>
        </p:spPr>
        <p:txBody>
          <a:bodyPr vert="horz" wrap="square" lIns="91440" tIns="45720" rIns="91440" bIns="45720"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800" b="1" i="0" u="none" strike="noStrike" cap="none" normalizeH="0" baseline="0" dirty="0" smtClean="0">
                <a:ln>
                  <a:noFill/>
                </a:ln>
                <a:solidFill>
                  <a:schemeClr val="tx1"/>
                </a:solidFill>
                <a:effectLst/>
                <a:latin typeface="Arial" panose="020B0604020202020204" pitchFamily="34" charset="0"/>
              </a:rPr>
              <a:t>Students will understand the variety of information formats and can conduct searches for various formats.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800" b="1" i="0" u="none" strike="noStrike" cap="none" normalizeH="0" baseline="0" dirty="0" smtClean="0">
                <a:ln>
                  <a:noFill/>
                </a:ln>
                <a:solidFill>
                  <a:schemeClr val="tx1"/>
                </a:solidFill>
                <a:effectLst/>
                <a:latin typeface="Arial" panose="020B0604020202020204" pitchFamily="34" charset="0"/>
              </a:rPr>
              <a:t>Articulate the purposes of various types of information as well as their distinguishing characteristics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800" b="1" i="0" u="none" strike="noStrike" cap="none" normalizeH="0" baseline="0" dirty="0" smtClean="0">
                <a:ln>
                  <a:noFill/>
                </a:ln>
                <a:solidFill>
                  <a:schemeClr val="tx1"/>
                </a:solidFill>
                <a:effectLst/>
                <a:latin typeface="Arial" panose="020B0604020202020204" pitchFamily="34" charset="0"/>
              </a:rPr>
              <a:t>Distinguish between format and method of access, understanding that these are separate entities</a:t>
            </a:r>
          </a:p>
        </p:txBody>
      </p:sp>
      <p:sp>
        <p:nvSpPr>
          <p:cNvPr id="7" name="Rectangle 6"/>
          <p:cNvSpPr/>
          <p:nvPr/>
        </p:nvSpPr>
        <p:spPr>
          <a:xfrm>
            <a:off x="3808067" y="4441603"/>
            <a:ext cx="7782339" cy="1200329"/>
          </a:xfrm>
          <a:prstGeom prst="rect">
            <a:avLst/>
          </a:prstGeom>
        </p:spPr>
        <p:txBody>
          <a:bodyPr wrap="square">
            <a:spAutoFit/>
          </a:bodyPr>
          <a:lstStyle/>
          <a:p>
            <a:pPr marL="285750" indent="-285750">
              <a:buFont typeface="Wingdings" panose="05000000000000000000" pitchFamily="2" charset="2"/>
              <a:buChar char="Ø"/>
            </a:pPr>
            <a:r>
              <a:rPr lang="en-US" sz="2400" dirty="0"/>
              <a:t>Ask students to watch Instruct videos from the library and </a:t>
            </a:r>
            <a:r>
              <a:rPr lang="en-US" sz="2400" dirty="0" smtClean="0"/>
              <a:t>explain what role each type of document plays in creating their own knowledge base within a specific discipline.</a:t>
            </a:r>
            <a:endParaRPr lang="en-US" sz="2400" dirty="0"/>
          </a:p>
        </p:txBody>
      </p:sp>
    </p:spTree>
    <p:extLst>
      <p:ext uri="{BB962C8B-B14F-4D97-AF65-F5344CB8AC3E}">
        <p14:creationId xmlns:p14="http://schemas.microsoft.com/office/powerpoint/2010/main" val="25650140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7861" y="176282"/>
            <a:ext cx="2918791" cy="519458"/>
          </a:xfrm>
        </p:spPr>
        <p:txBody>
          <a:bodyPr>
            <a:normAutofit/>
          </a:bodyPr>
          <a:lstStyle/>
          <a:p>
            <a:r>
              <a:rPr lang="en-US" sz="1800" b="1" dirty="0" smtClean="0"/>
              <a:t>Library Assignments Examples</a:t>
            </a:r>
            <a:endParaRPr lang="en-US" sz="1800" b="1" dirty="0"/>
          </a:p>
        </p:txBody>
      </p:sp>
      <p:sp>
        <p:nvSpPr>
          <p:cNvPr id="3" name="Rectangle 2"/>
          <p:cNvSpPr/>
          <p:nvPr/>
        </p:nvSpPr>
        <p:spPr>
          <a:xfrm>
            <a:off x="421309" y="352840"/>
            <a:ext cx="5899978"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CONCEPTUAL SKILLS</a:t>
            </a:r>
            <a:endParaRPr lang="en-US" sz="3600" b="1" dirty="0"/>
          </a:p>
        </p:txBody>
      </p:sp>
      <p:sp>
        <p:nvSpPr>
          <p:cNvPr id="4" name="Oval 3"/>
          <p:cNvSpPr/>
          <p:nvPr/>
        </p:nvSpPr>
        <p:spPr>
          <a:xfrm>
            <a:off x="421309" y="1421296"/>
            <a:ext cx="2719456" cy="13119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en-US" sz="2400" b="1" dirty="0" smtClean="0"/>
              <a:t>Information Has Value</a:t>
            </a:r>
            <a:endParaRPr lang="en-US" sz="2400" b="1" dirty="0"/>
          </a:p>
        </p:txBody>
      </p:sp>
      <p:sp>
        <p:nvSpPr>
          <p:cNvPr id="8" name="TextBox 7"/>
          <p:cNvSpPr txBox="1"/>
          <p:nvPr/>
        </p:nvSpPr>
        <p:spPr>
          <a:xfrm>
            <a:off x="3517900" y="2184400"/>
            <a:ext cx="7035800" cy="4154984"/>
          </a:xfrm>
          <a:prstGeom prst="rect">
            <a:avLst/>
          </a:prstGeom>
          <a:noFill/>
        </p:spPr>
        <p:txBody>
          <a:bodyPr wrap="square" rtlCol="0">
            <a:spAutoFit/>
          </a:bodyPr>
          <a:lstStyle/>
          <a:p>
            <a:pPr marL="342900" indent="-342900">
              <a:buFont typeface="Wingdings" panose="05000000000000000000" pitchFamily="2" charset="2"/>
              <a:buChar char="Ø"/>
            </a:pPr>
            <a:r>
              <a:rPr lang="en-US" sz="2400" dirty="0" smtClean="0"/>
              <a:t>Divide class into groups. Provide elements of a citation to each group to organize it in a specific style (e.g. APA). Students should locate the Style Guide at the library. Ask a representative of each group to write it in the blackboard. Make it a contest. Ask students to explain the importance of citing correctly.  </a:t>
            </a:r>
          </a:p>
          <a:p>
            <a:pPr marL="342900" indent="-342900">
              <a:buAutoNum type="arabicParenR"/>
            </a:pPr>
            <a:endParaRPr lang="en-US" sz="2400" dirty="0"/>
          </a:p>
          <a:p>
            <a:pPr marL="342900" indent="-342900">
              <a:buFont typeface="Wingdings" panose="05000000000000000000" pitchFamily="2" charset="2"/>
              <a:buChar char="Ø"/>
            </a:pPr>
            <a:r>
              <a:rPr lang="en-US" sz="2400" dirty="0" smtClean="0"/>
              <a:t>Ask students to watch Instruct videos from the library and explain the difference between plagiarism and copyright. </a:t>
            </a:r>
            <a:endParaRPr lang="en-US" sz="2400" dirty="0"/>
          </a:p>
        </p:txBody>
      </p:sp>
    </p:spTree>
    <p:extLst>
      <p:ext uri="{BB962C8B-B14F-4D97-AF65-F5344CB8AC3E}">
        <p14:creationId xmlns:p14="http://schemas.microsoft.com/office/powerpoint/2010/main" val="29796601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7861" y="176282"/>
            <a:ext cx="2918791" cy="519458"/>
          </a:xfrm>
        </p:spPr>
        <p:txBody>
          <a:bodyPr>
            <a:normAutofit/>
          </a:bodyPr>
          <a:lstStyle/>
          <a:p>
            <a:r>
              <a:rPr lang="en-US" sz="1800" b="1" dirty="0" smtClean="0"/>
              <a:t>Library Assignments Examples</a:t>
            </a:r>
            <a:endParaRPr lang="en-US" sz="1800" b="1" dirty="0"/>
          </a:p>
        </p:txBody>
      </p:sp>
      <p:sp>
        <p:nvSpPr>
          <p:cNvPr id="3" name="Rectangle 2"/>
          <p:cNvSpPr/>
          <p:nvPr/>
        </p:nvSpPr>
        <p:spPr>
          <a:xfrm>
            <a:off x="421309" y="352840"/>
            <a:ext cx="5899978"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CONCEPTUAL SKILLS</a:t>
            </a:r>
            <a:endParaRPr lang="en-US" sz="3600" b="1" dirty="0"/>
          </a:p>
        </p:txBody>
      </p:sp>
      <p:sp>
        <p:nvSpPr>
          <p:cNvPr id="4" name="Oval 3"/>
          <p:cNvSpPr/>
          <p:nvPr/>
        </p:nvSpPr>
        <p:spPr>
          <a:xfrm>
            <a:off x="421309" y="1421296"/>
            <a:ext cx="2719456" cy="13119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en-US" sz="2400" b="1" dirty="0" smtClean="0"/>
              <a:t>Searching as Strategic Exploration</a:t>
            </a:r>
            <a:endParaRPr lang="en-US" sz="2400" b="1" dirty="0"/>
          </a:p>
        </p:txBody>
      </p:sp>
      <p:sp>
        <p:nvSpPr>
          <p:cNvPr id="8" name="TextBox 7"/>
          <p:cNvSpPr txBox="1"/>
          <p:nvPr/>
        </p:nvSpPr>
        <p:spPr>
          <a:xfrm>
            <a:off x="3517900" y="2184400"/>
            <a:ext cx="7035800" cy="2677656"/>
          </a:xfrm>
          <a:prstGeom prst="rect">
            <a:avLst/>
          </a:prstGeom>
          <a:noFill/>
        </p:spPr>
        <p:txBody>
          <a:bodyPr wrap="square" rtlCol="0">
            <a:spAutoFit/>
          </a:bodyPr>
          <a:lstStyle/>
          <a:p>
            <a:pPr marL="342900" indent="-342900">
              <a:buFont typeface="Wingdings" panose="05000000000000000000" pitchFamily="2" charset="2"/>
              <a:buChar char="Ø"/>
            </a:pPr>
            <a:r>
              <a:rPr lang="en-US" sz="2400" dirty="0" smtClean="0"/>
              <a:t>Have students chose a topic. Ask them to develop keywords that will contribute to find relevant materials. Students will search  a database relevant to that topic to find 1 article. From that article, identify another keyword. Repeat the process until 5 articles are found using a different string of key-words every time. </a:t>
            </a:r>
            <a:endParaRPr lang="en-US" sz="2400" dirty="0"/>
          </a:p>
        </p:txBody>
      </p:sp>
      <p:sp>
        <p:nvSpPr>
          <p:cNvPr id="5" name="TextBox 4"/>
          <p:cNvSpPr txBox="1"/>
          <p:nvPr/>
        </p:nvSpPr>
        <p:spPr>
          <a:xfrm>
            <a:off x="3647661" y="5257800"/>
            <a:ext cx="6906039" cy="1569660"/>
          </a:xfrm>
          <a:prstGeom prst="rect">
            <a:avLst/>
          </a:prstGeom>
          <a:noFill/>
        </p:spPr>
        <p:txBody>
          <a:bodyPr wrap="square" rtlCol="0">
            <a:spAutoFit/>
          </a:bodyPr>
          <a:lstStyle/>
          <a:p>
            <a:pPr marL="285750" indent="-285750">
              <a:buFont typeface="Wingdings" panose="05000000000000000000" pitchFamily="2" charset="2"/>
              <a:buChar char="Ø"/>
            </a:pPr>
            <a:r>
              <a:rPr lang="en-US" sz="2400" dirty="0"/>
              <a:t>Ask students to watch Instruct videos from the library and </a:t>
            </a:r>
            <a:r>
              <a:rPr lang="en-US" sz="2400" dirty="0" smtClean="0"/>
              <a:t>explain how pursuing alternate avenues through different approaches can create mental flexibility as understanding of a topic develops.</a:t>
            </a:r>
            <a:endParaRPr lang="en-US" sz="2400" dirty="0"/>
          </a:p>
        </p:txBody>
      </p:sp>
    </p:spTree>
    <p:extLst>
      <p:ext uri="{BB962C8B-B14F-4D97-AF65-F5344CB8AC3E}">
        <p14:creationId xmlns:p14="http://schemas.microsoft.com/office/powerpoint/2010/main" val="3928451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7861" y="176282"/>
            <a:ext cx="2918791" cy="519458"/>
          </a:xfrm>
        </p:spPr>
        <p:txBody>
          <a:bodyPr>
            <a:normAutofit/>
          </a:bodyPr>
          <a:lstStyle/>
          <a:p>
            <a:r>
              <a:rPr lang="en-US" sz="1800" b="1" dirty="0" smtClean="0"/>
              <a:t>Library Assignments Examples</a:t>
            </a:r>
            <a:endParaRPr lang="en-US" sz="1800" b="1" dirty="0"/>
          </a:p>
        </p:txBody>
      </p:sp>
      <p:sp>
        <p:nvSpPr>
          <p:cNvPr id="3" name="Rectangle 2"/>
          <p:cNvSpPr/>
          <p:nvPr/>
        </p:nvSpPr>
        <p:spPr>
          <a:xfrm>
            <a:off x="421309" y="352840"/>
            <a:ext cx="5899978"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Info Lit  SKILLS</a:t>
            </a:r>
            <a:endParaRPr lang="en-US" sz="3600" b="1" dirty="0"/>
          </a:p>
        </p:txBody>
      </p:sp>
      <p:sp>
        <p:nvSpPr>
          <p:cNvPr id="4" name="Oval 3"/>
          <p:cNvSpPr/>
          <p:nvPr/>
        </p:nvSpPr>
        <p:spPr>
          <a:xfrm>
            <a:off x="421309" y="1421296"/>
            <a:ext cx="3075424" cy="14912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en-US" sz="2800" b="1" dirty="0" smtClean="0"/>
              <a:t>IDENTIFY</a:t>
            </a:r>
            <a:endParaRPr lang="en-US" sz="2800" b="1" dirty="0"/>
          </a:p>
        </p:txBody>
      </p:sp>
      <p:sp>
        <p:nvSpPr>
          <p:cNvPr id="5" name="TextBox 4"/>
          <p:cNvSpPr txBox="1"/>
          <p:nvPr/>
        </p:nvSpPr>
        <p:spPr>
          <a:xfrm>
            <a:off x="4250033" y="1856099"/>
            <a:ext cx="6937513" cy="1754326"/>
          </a:xfrm>
          <a:prstGeom prst="rect">
            <a:avLst/>
          </a:prstGeom>
          <a:noFill/>
        </p:spPr>
        <p:txBody>
          <a:bodyPr wrap="square" rtlCol="0">
            <a:spAutoFit/>
          </a:bodyPr>
          <a:lstStyle/>
          <a:p>
            <a:pPr marL="285750" indent="-285750">
              <a:buFont typeface="Wingdings" panose="05000000000000000000" pitchFamily="2" charset="2"/>
              <a:buChar char="Ø"/>
            </a:pPr>
            <a:r>
              <a:rPr lang="en-US" dirty="0" smtClean="0"/>
              <a:t>The nature and extent of the information needed;</a:t>
            </a:r>
          </a:p>
          <a:p>
            <a:pPr marL="285750" indent="-285750">
              <a:buFont typeface="Wingdings" panose="05000000000000000000" pitchFamily="2" charset="2"/>
              <a:buChar char="Ø"/>
            </a:pPr>
            <a:r>
              <a:rPr lang="en-US" dirty="0" smtClean="0"/>
              <a:t>Writing the thesis statement;</a:t>
            </a:r>
          </a:p>
          <a:p>
            <a:pPr marL="285750" indent="-285750">
              <a:buFont typeface="Wingdings" panose="05000000000000000000" pitchFamily="2" charset="2"/>
              <a:buChar char="Ø"/>
            </a:pPr>
            <a:r>
              <a:rPr lang="en-US" dirty="0" smtClean="0"/>
              <a:t>Differentiate between primary and secondary sources of information;</a:t>
            </a:r>
          </a:p>
          <a:p>
            <a:pPr marL="285750" indent="-285750">
              <a:buFont typeface="Wingdings" panose="05000000000000000000" pitchFamily="2" charset="2"/>
              <a:buChar char="Ø"/>
            </a:pPr>
            <a:r>
              <a:rPr lang="en-US" dirty="0" smtClean="0"/>
              <a:t>Identify the difference between, for example, a court decision vs an article about that court decision;</a:t>
            </a:r>
          </a:p>
          <a:p>
            <a:pPr marL="285750" indent="-285750">
              <a:buFont typeface="Wingdings" panose="05000000000000000000" pitchFamily="2" charset="2"/>
              <a:buChar char="Ø"/>
            </a:pPr>
            <a:r>
              <a:rPr lang="en-US" dirty="0" smtClean="0"/>
              <a:t>Decide what are the best sources for the information needed.</a:t>
            </a:r>
            <a:endParaRPr lang="en-US" dirty="0"/>
          </a:p>
        </p:txBody>
      </p:sp>
      <p:sp>
        <p:nvSpPr>
          <p:cNvPr id="6" name="Right Arrow 5"/>
          <p:cNvSpPr/>
          <p:nvPr/>
        </p:nvSpPr>
        <p:spPr>
          <a:xfrm rot="1067650">
            <a:off x="3191412" y="221518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48274" y="4079046"/>
            <a:ext cx="2923024" cy="150143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en-US" sz="2800" b="1" dirty="0" smtClean="0"/>
              <a:t>Assignments</a:t>
            </a:r>
            <a:endParaRPr lang="en-US" sz="2800" b="1" dirty="0"/>
          </a:p>
        </p:txBody>
      </p:sp>
      <p:sp>
        <p:nvSpPr>
          <p:cNvPr id="8" name="TextBox 7"/>
          <p:cNvSpPr txBox="1"/>
          <p:nvPr/>
        </p:nvSpPr>
        <p:spPr>
          <a:xfrm>
            <a:off x="4605866" y="4770784"/>
            <a:ext cx="7264400" cy="1200329"/>
          </a:xfrm>
          <a:prstGeom prst="rect">
            <a:avLst/>
          </a:prstGeom>
          <a:noFill/>
        </p:spPr>
        <p:txBody>
          <a:bodyPr wrap="square" rtlCol="0">
            <a:spAutoFit/>
          </a:bodyPr>
          <a:lstStyle/>
          <a:p>
            <a:pPr marL="285750" indent="-285750">
              <a:buFont typeface="Wingdings" panose="05000000000000000000" pitchFamily="2" charset="2"/>
              <a:buChar char="v"/>
            </a:pPr>
            <a:r>
              <a:rPr lang="en-US" dirty="0" smtClean="0"/>
              <a:t>Identify 3 peer reviewed articles on a specific topic;</a:t>
            </a:r>
          </a:p>
          <a:p>
            <a:pPr marL="285750" indent="-285750">
              <a:buFont typeface="Wingdings" panose="05000000000000000000" pitchFamily="2" charset="2"/>
              <a:buChar char="v"/>
            </a:pPr>
            <a:r>
              <a:rPr lang="en-US" dirty="0" smtClean="0"/>
              <a:t>Identify the main keywords of a given topic;</a:t>
            </a:r>
          </a:p>
          <a:p>
            <a:pPr marL="285750" indent="-285750">
              <a:buFont typeface="Wingdings" panose="05000000000000000000" pitchFamily="2" charset="2"/>
              <a:buChar char="v"/>
            </a:pPr>
            <a:r>
              <a:rPr lang="en-US" dirty="0" smtClean="0"/>
              <a:t>Given three statements, ask students to identify which one is a thesis statement.</a:t>
            </a:r>
            <a:endParaRPr lang="en-US" dirty="0"/>
          </a:p>
        </p:txBody>
      </p:sp>
      <p:sp>
        <p:nvSpPr>
          <p:cNvPr id="9" name="Right Arrow 8"/>
          <p:cNvSpPr/>
          <p:nvPr/>
        </p:nvSpPr>
        <p:spPr>
          <a:xfrm rot="1263209">
            <a:off x="3217231" y="4726751"/>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4182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7861" y="176282"/>
            <a:ext cx="2918791" cy="519458"/>
          </a:xfrm>
        </p:spPr>
        <p:txBody>
          <a:bodyPr>
            <a:normAutofit/>
          </a:bodyPr>
          <a:lstStyle/>
          <a:p>
            <a:r>
              <a:rPr lang="en-US" sz="1800" b="1" dirty="0" smtClean="0"/>
              <a:t>Library Assignments Examples</a:t>
            </a:r>
            <a:endParaRPr lang="en-US" sz="1800" b="1" dirty="0"/>
          </a:p>
        </p:txBody>
      </p:sp>
      <p:sp>
        <p:nvSpPr>
          <p:cNvPr id="3" name="Rectangle 2"/>
          <p:cNvSpPr/>
          <p:nvPr/>
        </p:nvSpPr>
        <p:spPr>
          <a:xfrm>
            <a:off x="421309" y="352840"/>
            <a:ext cx="5899978"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Info Lit  SKILLS</a:t>
            </a:r>
            <a:endParaRPr lang="en-US" sz="3600" b="1" dirty="0"/>
          </a:p>
        </p:txBody>
      </p:sp>
      <p:sp>
        <p:nvSpPr>
          <p:cNvPr id="4" name="Oval 3"/>
          <p:cNvSpPr/>
          <p:nvPr/>
        </p:nvSpPr>
        <p:spPr>
          <a:xfrm>
            <a:off x="421308" y="1421296"/>
            <a:ext cx="3096591" cy="13119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en-US" sz="2800" b="1" dirty="0" smtClean="0"/>
              <a:t>FIND</a:t>
            </a:r>
            <a:endParaRPr lang="en-US" sz="2800" b="1" dirty="0"/>
          </a:p>
        </p:txBody>
      </p:sp>
      <p:sp>
        <p:nvSpPr>
          <p:cNvPr id="8" name="TextBox 7"/>
          <p:cNvSpPr txBox="1"/>
          <p:nvPr/>
        </p:nvSpPr>
        <p:spPr>
          <a:xfrm>
            <a:off x="3517900" y="2184400"/>
            <a:ext cx="7035800" cy="461665"/>
          </a:xfrm>
          <a:prstGeom prst="rect">
            <a:avLst/>
          </a:prstGeom>
          <a:noFill/>
        </p:spPr>
        <p:txBody>
          <a:bodyPr wrap="square" rtlCol="0">
            <a:spAutoFit/>
          </a:bodyPr>
          <a:lstStyle/>
          <a:p>
            <a:endParaRPr lang="en-US" sz="2400" dirty="0"/>
          </a:p>
        </p:txBody>
      </p:sp>
      <p:sp>
        <p:nvSpPr>
          <p:cNvPr id="5" name="TextBox 4"/>
          <p:cNvSpPr txBox="1"/>
          <p:nvPr/>
        </p:nvSpPr>
        <p:spPr>
          <a:xfrm>
            <a:off x="4452730" y="1848678"/>
            <a:ext cx="6361044" cy="1200329"/>
          </a:xfrm>
          <a:prstGeom prst="rect">
            <a:avLst/>
          </a:prstGeom>
          <a:noFill/>
        </p:spPr>
        <p:txBody>
          <a:bodyPr wrap="square" rtlCol="0">
            <a:spAutoFit/>
          </a:bodyPr>
          <a:lstStyle/>
          <a:p>
            <a:pPr marL="285750" indent="-285750">
              <a:buFont typeface="Wingdings" panose="05000000000000000000" pitchFamily="2" charset="2"/>
              <a:buChar char="Ø"/>
            </a:pPr>
            <a:r>
              <a:rPr lang="en-US" dirty="0" smtClean="0"/>
              <a:t>Can find the sources needed effectively and efficiently;</a:t>
            </a:r>
          </a:p>
          <a:p>
            <a:pPr marL="285750" indent="-285750">
              <a:buFont typeface="Wingdings" panose="05000000000000000000" pitchFamily="2" charset="2"/>
              <a:buChar char="Ø"/>
            </a:pPr>
            <a:r>
              <a:rPr lang="en-US" dirty="0" smtClean="0"/>
              <a:t>Use Boolean terms correctly;</a:t>
            </a:r>
          </a:p>
          <a:p>
            <a:pPr marL="285750" indent="-285750">
              <a:buFont typeface="Wingdings" panose="05000000000000000000" pitchFamily="2" charset="2"/>
              <a:buChar char="Ø"/>
            </a:pPr>
            <a:r>
              <a:rPr lang="en-US" dirty="0" smtClean="0"/>
              <a:t>Locate the needed types of materials;</a:t>
            </a:r>
          </a:p>
          <a:p>
            <a:pPr marL="285750" indent="-285750">
              <a:buFont typeface="Wingdings" panose="05000000000000000000" pitchFamily="2" charset="2"/>
              <a:buChar char="Ø"/>
            </a:pPr>
            <a:r>
              <a:rPr lang="en-US" dirty="0" smtClean="0"/>
              <a:t>Choose the best keywords and search strategy.</a:t>
            </a:r>
            <a:endParaRPr lang="en-US" dirty="0"/>
          </a:p>
        </p:txBody>
      </p:sp>
      <p:sp>
        <p:nvSpPr>
          <p:cNvPr id="6" name="Right Arrow 5"/>
          <p:cNvSpPr/>
          <p:nvPr/>
        </p:nvSpPr>
        <p:spPr>
          <a:xfrm rot="1042184">
            <a:off x="3421330" y="202643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516743" y="3586064"/>
            <a:ext cx="3376831" cy="13119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en-US" sz="2800" b="1" dirty="0" smtClean="0"/>
              <a:t>ASSIGNMENTS</a:t>
            </a:r>
            <a:endParaRPr lang="en-US" sz="2800" b="1" dirty="0"/>
          </a:p>
        </p:txBody>
      </p:sp>
      <p:sp>
        <p:nvSpPr>
          <p:cNvPr id="10" name="TextBox 9"/>
          <p:cNvSpPr txBox="1"/>
          <p:nvPr/>
        </p:nvSpPr>
        <p:spPr>
          <a:xfrm>
            <a:off x="4614332" y="3699933"/>
            <a:ext cx="5939367" cy="2308324"/>
          </a:xfrm>
          <a:prstGeom prst="rect">
            <a:avLst/>
          </a:prstGeom>
          <a:noFill/>
        </p:spPr>
        <p:txBody>
          <a:bodyPr wrap="square" rtlCol="0">
            <a:spAutoFit/>
          </a:bodyPr>
          <a:lstStyle/>
          <a:p>
            <a:pPr marL="285750" indent="-285750">
              <a:buFont typeface="Wingdings" panose="05000000000000000000" pitchFamily="2" charset="2"/>
              <a:buChar char="v"/>
            </a:pPr>
            <a:r>
              <a:rPr lang="en-US" dirty="0" smtClean="0"/>
              <a:t>Find two databases, 2 reference works and 1 newspaper which brings information on a given topic;</a:t>
            </a:r>
          </a:p>
          <a:p>
            <a:pPr marL="285750" indent="-285750">
              <a:buFont typeface="Wingdings" panose="05000000000000000000" pitchFamily="2" charset="2"/>
              <a:buChar char="v"/>
            </a:pPr>
            <a:r>
              <a:rPr lang="en-US" dirty="0" smtClean="0"/>
              <a:t>Demonstrate a search in a database using the Boolean operators And, Or and Not;</a:t>
            </a:r>
          </a:p>
          <a:p>
            <a:pPr marL="285750" indent="-285750">
              <a:buFont typeface="Wingdings" panose="05000000000000000000" pitchFamily="2" charset="2"/>
              <a:buChar char="v"/>
            </a:pPr>
            <a:r>
              <a:rPr lang="en-US" dirty="0" smtClean="0"/>
              <a:t>Demonstrate 3 alternatives to finding in a database or at the library’s page, keywords that will limit or expand a search. </a:t>
            </a:r>
          </a:p>
          <a:p>
            <a:pPr marL="285750" indent="-285750">
              <a:buFont typeface="Wingdings" panose="05000000000000000000" pitchFamily="2" charset="2"/>
              <a:buChar char="Ø"/>
            </a:pPr>
            <a:endParaRPr lang="en-US" dirty="0"/>
          </a:p>
        </p:txBody>
      </p:sp>
      <p:sp>
        <p:nvSpPr>
          <p:cNvPr id="11" name="Right Arrow 10"/>
          <p:cNvSpPr/>
          <p:nvPr/>
        </p:nvSpPr>
        <p:spPr>
          <a:xfrm rot="1042184">
            <a:off x="3672052" y="403680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43480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7861" y="176282"/>
            <a:ext cx="2918791" cy="519458"/>
          </a:xfrm>
        </p:spPr>
        <p:txBody>
          <a:bodyPr>
            <a:normAutofit/>
          </a:bodyPr>
          <a:lstStyle/>
          <a:p>
            <a:r>
              <a:rPr lang="en-US" sz="1800" b="1" dirty="0" smtClean="0"/>
              <a:t>Library Assignments Examples</a:t>
            </a:r>
            <a:endParaRPr lang="en-US" sz="1800" b="1" dirty="0"/>
          </a:p>
        </p:txBody>
      </p:sp>
      <p:sp>
        <p:nvSpPr>
          <p:cNvPr id="3" name="Rectangle 2"/>
          <p:cNvSpPr/>
          <p:nvPr/>
        </p:nvSpPr>
        <p:spPr>
          <a:xfrm>
            <a:off x="421309" y="352840"/>
            <a:ext cx="5899978"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Info Lit  SKILLS</a:t>
            </a:r>
            <a:endParaRPr lang="en-US" sz="3600" b="1" dirty="0"/>
          </a:p>
        </p:txBody>
      </p:sp>
      <p:sp>
        <p:nvSpPr>
          <p:cNvPr id="4" name="Oval 3"/>
          <p:cNvSpPr/>
          <p:nvPr/>
        </p:nvSpPr>
        <p:spPr>
          <a:xfrm>
            <a:off x="421309" y="1421296"/>
            <a:ext cx="2719456" cy="13119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en-US" sz="2800" b="1" dirty="0" smtClean="0"/>
              <a:t>EVALUATE</a:t>
            </a:r>
            <a:endParaRPr lang="en-US" sz="2800" b="1" dirty="0"/>
          </a:p>
        </p:txBody>
      </p:sp>
      <p:sp>
        <p:nvSpPr>
          <p:cNvPr id="8" name="TextBox 7"/>
          <p:cNvSpPr txBox="1"/>
          <p:nvPr/>
        </p:nvSpPr>
        <p:spPr>
          <a:xfrm>
            <a:off x="3517900" y="2184400"/>
            <a:ext cx="7035800" cy="461665"/>
          </a:xfrm>
          <a:prstGeom prst="rect">
            <a:avLst/>
          </a:prstGeom>
          <a:noFill/>
        </p:spPr>
        <p:txBody>
          <a:bodyPr wrap="square" rtlCol="0">
            <a:spAutoFit/>
          </a:bodyPr>
          <a:lstStyle/>
          <a:p>
            <a:endParaRPr lang="en-US" sz="2400" dirty="0"/>
          </a:p>
        </p:txBody>
      </p:sp>
      <p:sp>
        <p:nvSpPr>
          <p:cNvPr id="6" name="TextBox 5"/>
          <p:cNvSpPr txBox="1"/>
          <p:nvPr/>
        </p:nvSpPr>
        <p:spPr>
          <a:xfrm>
            <a:off x="4601817" y="2256183"/>
            <a:ext cx="6430618" cy="2031325"/>
          </a:xfrm>
          <a:prstGeom prst="rect">
            <a:avLst/>
          </a:prstGeom>
          <a:noFill/>
        </p:spPr>
        <p:txBody>
          <a:bodyPr wrap="square" rtlCol="0">
            <a:spAutoFit/>
          </a:bodyPr>
          <a:lstStyle/>
          <a:p>
            <a:pPr marL="285750" indent="-285750">
              <a:buFont typeface="Wingdings" panose="05000000000000000000" pitchFamily="2" charset="2"/>
              <a:buChar char="Ø"/>
            </a:pPr>
            <a:r>
              <a:rPr lang="en-US" dirty="0" smtClean="0"/>
              <a:t>The information found and its sources critically;</a:t>
            </a:r>
          </a:p>
          <a:p>
            <a:pPr marL="285750" indent="-285750">
              <a:buFont typeface="Wingdings" panose="05000000000000000000" pitchFamily="2" charset="2"/>
              <a:buChar char="Ø"/>
            </a:pPr>
            <a:r>
              <a:rPr lang="en-US" dirty="0" smtClean="0"/>
              <a:t>Review multiple points of view;</a:t>
            </a:r>
          </a:p>
          <a:p>
            <a:pPr marL="285750" indent="-285750">
              <a:buFont typeface="Wingdings" panose="05000000000000000000" pitchFamily="2" charset="2"/>
              <a:buChar char="Ø"/>
            </a:pPr>
            <a:r>
              <a:rPr lang="en-US" dirty="0" smtClean="0"/>
              <a:t>Explore different  sources of information to understand more clearly the topic;</a:t>
            </a:r>
          </a:p>
          <a:p>
            <a:pPr marL="285750" indent="-285750">
              <a:buFont typeface="Wingdings" panose="05000000000000000000" pitchFamily="2" charset="2"/>
              <a:buChar char="Ø"/>
            </a:pPr>
            <a:r>
              <a:rPr lang="en-US" dirty="0" smtClean="0"/>
              <a:t>Explore the different opinions and aspects of the topic;</a:t>
            </a:r>
          </a:p>
          <a:p>
            <a:pPr marL="285750" indent="-285750">
              <a:buFont typeface="Wingdings" panose="05000000000000000000" pitchFamily="2" charset="2"/>
              <a:buChar char="Ø"/>
            </a:pPr>
            <a:r>
              <a:rPr lang="en-US" dirty="0" smtClean="0"/>
              <a:t>Analyze the structure and logic presented in lectures and speeches;</a:t>
            </a:r>
            <a:endParaRPr lang="en-US" dirty="0"/>
          </a:p>
        </p:txBody>
      </p:sp>
      <p:sp>
        <p:nvSpPr>
          <p:cNvPr id="9" name="Right Arrow 8"/>
          <p:cNvSpPr/>
          <p:nvPr/>
        </p:nvSpPr>
        <p:spPr>
          <a:xfrm rot="1042184">
            <a:off x="3145773" y="2482093"/>
            <a:ext cx="1262237"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70811" y="4444715"/>
            <a:ext cx="3373601" cy="13119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en-US" sz="2800" b="1" dirty="0" smtClean="0"/>
              <a:t>ASSIGNMENTS</a:t>
            </a:r>
            <a:endParaRPr lang="en-US" sz="2800" b="1" dirty="0"/>
          </a:p>
        </p:txBody>
      </p:sp>
      <p:sp>
        <p:nvSpPr>
          <p:cNvPr id="12" name="TextBox 11"/>
          <p:cNvSpPr txBox="1"/>
          <p:nvPr/>
        </p:nvSpPr>
        <p:spPr>
          <a:xfrm>
            <a:off x="4935794" y="4650658"/>
            <a:ext cx="5617906" cy="1477328"/>
          </a:xfrm>
          <a:prstGeom prst="rect">
            <a:avLst/>
          </a:prstGeom>
          <a:noFill/>
        </p:spPr>
        <p:txBody>
          <a:bodyPr wrap="square" rtlCol="0">
            <a:spAutoFit/>
          </a:bodyPr>
          <a:lstStyle/>
          <a:p>
            <a:r>
              <a:rPr lang="en-US" dirty="0" smtClean="0"/>
              <a:t>Ask students to find two websites on a specific topic. One through the library’s portal and another directly from Google.  Provide them with the CRAPP worksheet and have them evaluate both websites’ reliability.</a:t>
            </a:r>
          </a:p>
          <a:p>
            <a:endParaRPr lang="en-US" dirty="0"/>
          </a:p>
        </p:txBody>
      </p:sp>
    </p:spTree>
    <p:extLst>
      <p:ext uri="{BB962C8B-B14F-4D97-AF65-F5344CB8AC3E}">
        <p14:creationId xmlns:p14="http://schemas.microsoft.com/office/powerpoint/2010/main" val="12507098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7861" y="176282"/>
            <a:ext cx="2918791" cy="519458"/>
          </a:xfrm>
        </p:spPr>
        <p:txBody>
          <a:bodyPr>
            <a:normAutofit/>
          </a:bodyPr>
          <a:lstStyle/>
          <a:p>
            <a:r>
              <a:rPr lang="en-US" sz="1800" b="1" dirty="0" smtClean="0"/>
              <a:t>Library Assignments Examples</a:t>
            </a:r>
            <a:endParaRPr lang="en-US" sz="1800" b="1" dirty="0"/>
          </a:p>
        </p:txBody>
      </p:sp>
      <p:sp>
        <p:nvSpPr>
          <p:cNvPr id="3" name="Rectangle 2"/>
          <p:cNvSpPr/>
          <p:nvPr/>
        </p:nvSpPr>
        <p:spPr>
          <a:xfrm>
            <a:off x="421309" y="352840"/>
            <a:ext cx="5899978"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Info Lit  SKILLS</a:t>
            </a:r>
            <a:endParaRPr lang="en-US" sz="3600" b="1" dirty="0"/>
          </a:p>
        </p:txBody>
      </p:sp>
      <p:sp>
        <p:nvSpPr>
          <p:cNvPr id="4" name="Oval 3"/>
          <p:cNvSpPr/>
          <p:nvPr/>
        </p:nvSpPr>
        <p:spPr>
          <a:xfrm>
            <a:off x="421309" y="1421296"/>
            <a:ext cx="2719456" cy="13119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en-US" sz="2800" b="1" dirty="0" smtClean="0"/>
              <a:t>APPLY</a:t>
            </a:r>
            <a:endParaRPr lang="en-US" sz="2800" b="1" dirty="0"/>
          </a:p>
        </p:txBody>
      </p:sp>
      <p:sp>
        <p:nvSpPr>
          <p:cNvPr id="8" name="TextBox 7"/>
          <p:cNvSpPr txBox="1"/>
          <p:nvPr/>
        </p:nvSpPr>
        <p:spPr>
          <a:xfrm>
            <a:off x="3517900" y="2184400"/>
            <a:ext cx="7035800" cy="461665"/>
          </a:xfrm>
          <a:prstGeom prst="rect">
            <a:avLst/>
          </a:prstGeom>
          <a:noFill/>
        </p:spPr>
        <p:txBody>
          <a:bodyPr wrap="square" rtlCol="0">
            <a:spAutoFit/>
          </a:bodyPr>
          <a:lstStyle/>
          <a:p>
            <a:endParaRPr lang="en-US" sz="2400" dirty="0"/>
          </a:p>
        </p:txBody>
      </p:sp>
      <p:sp>
        <p:nvSpPr>
          <p:cNvPr id="5" name="TextBox 4"/>
          <p:cNvSpPr txBox="1"/>
          <p:nvPr/>
        </p:nvSpPr>
        <p:spPr>
          <a:xfrm>
            <a:off x="4194313" y="2037522"/>
            <a:ext cx="6271591" cy="2308324"/>
          </a:xfrm>
          <a:prstGeom prst="rect">
            <a:avLst/>
          </a:prstGeom>
          <a:noFill/>
        </p:spPr>
        <p:txBody>
          <a:bodyPr wrap="square" rtlCol="0">
            <a:spAutoFit/>
          </a:bodyPr>
          <a:lstStyle/>
          <a:p>
            <a:pPr marL="285750" indent="-285750">
              <a:buFont typeface="Wingdings" panose="05000000000000000000" pitchFamily="2" charset="2"/>
              <a:buChar char="Ø"/>
            </a:pPr>
            <a:r>
              <a:rPr lang="en-US" dirty="0" smtClean="0"/>
              <a:t>Apply effectively the information accessed to accomplish specific purposes;</a:t>
            </a:r>
          </a:p>
          <a:p>
            <a:pPr marL="285750" indent="-285750">
              <a:buFont typeface="Wingdings" panose="05000000000000000000" pitchFamily="2" charset="2"/>
              <a:buChar char="Ø"/>
            </a:pPr>
            <a:r>
              <a:rPr lang="en-US" dirty="0" smtClean="0"/>
              <a:t>Paraphrase an expert to support a position within a persuasive speech or text;</a:t>
            </a:r>
          </a:p>
          <a:p>
            <a:pPr marL="285750" indent="-285750">
              <a:buFont typeface="Wingdings" panose="05000000000000000000" pitchFamily="2" charset="2"/>
              <a:buChar char="Ø"/>
            </a:pPr>
            <a:r>
              <a:rPr lang="en-US" dirty="0" smtClean="0"/>
              <a:t>Integrate a direct quotation from a source into a research paper;</a:t>
            </a:r>
          </a:p>
          <a:p>
            <a:pPr marL="285750" indent="-285750">
              <a:buFont typeface="Wingdings" panose="05000000000000000000" pitchFamily="2" charset="2"/>
              <a:buChar char="Ø"/>
            </a:pPr>
            <a:r>
              <a:rPr lang="en-US" dirty="0" smtClean="0"/>
              <a:t>Download an image and incorporate it into a visual presentation.</a:t>
            </a:r>
            <a:endParaRPr lang="en-US" dirty="0"/>
          </a:p>
        </p:txBody>
      </p:sp>
      <p:sp>
        <p:nvSpPr>
          <p:cNvPr id="6" name="Right Arrow 5"/>
          <p:cNvSpPr/>
          <p:nvPr/>
        </p:nvSpPr>
        <p:spPr>
          <a:xfrm rot="992092">
            <a:off x="3079377" y="240374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51841" y="4345846"/>
            <a:ext cx="3454675" cy="13119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en-US" sz="2800" b="1" dirty="0" smtClean="0"/>
              <a:t>ASSIGNMENTS</a:t>
            </a:r>
            <a:endParaRPr lang="en-US" sz="2800" b="1" dirty="0"/>
          </a:p>
        </p:txBody>
      </p:sp>
      <p:sp>
        <p:nvSpPr>
          <p:cNvPr id="10" name="Right Arrow 9"/>
          <p:cNvSpPr/>
          <p:nvPr/>
        </p:nvSpPr>
        <p:spPr>
          <a:xfrm rot="992092">
            <a:off x="3900370" y="495677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289755" y="4788170"/>
            <a:ext cx="5938684" cy="1327355"/>
          </a:xfrm>
          <a:prstGeom prst="rect">
            <a:avLst/>
          </a:prstGeom>
          <a:noFill/>
        </p:spPr>
        <p:txBody>
          <a:bodyPr wrap="square" rtlCol="0">
            <a:spAutoFit/>
          </a:bodyPr>
          <a:lstStyle/>
          <a:p>
            <a:endParaRPr lang="en-US"/>
          </a:p>
        </p:txBody>
      </p:sp>
      <p:sp>
        <p:nvSpPr>
          <p:cNvPr id="11" name="TextBox 10"/>
          <p:cNvSpPr txBox="1"/>
          <p:nvPr/>
        </p:nvSpPr>
        <p:spPr>
          <a:xfrm>
            <a:off x="5191432" y="5001829"/>
            <a:ext cx="6420465" cy="1477328"/>
          </a:xfrm>
          <a:prstGeom prst="rect">
            <a:avLst/>
          </a:prstGeom>
          <a:noFill/>
        </p:spPr>
        <p:txBody>
          <a:bodyPr wrap="square" rtlCol="0">
            <a:spAutoFit/>
          </a:bodyPr>
          <a:lstStyle/>
          <a:p>
            <a:pPr marL="285750" indent="-285750">
              <a:buFont typeface="Wingdings" panose="05000000000000000000" pitchFamily="2" charset="2"/>
              <a:buChar char="v"/>
            </a:pPr>
            <a:r>
              <a:rPr lang="en-US" dirty="0" smtClean="0"/>
              <a:t>Define the citation style you require. Provide students with three different direct citations from a book or article. Ask students to paraphrase them using the correct in-text citation.</a:t>
            </a:r>
          </a:p>
          <a:p>
            <a:pPr marL="285750" indent="-285750">
              <a:buFont typeface="Wingdings" panose="05000000000000000000" pitchFamily="2" charset="2"/>
              <a:buChar char="v"/>
            </a:pPr>
            <a:r>
              <a:rPr lang="en-US" dirty="0" smtClean="0"/>
              <a:t>Ask students to apply the correct in-text citation for a direct quotation.</a:t>
            </a:r>
            <a:endParaRPr lang="en-US" dirty="0"/>
          </a:p>
        </p:txBody>
      </p:sp>
    </p:spTree>
    <p:extLst>
      <p:ext uri="{BB962C8B-B14F-4D97-AF65-F5344CB8AC3E}">
        <p14:creationId xmlns:p14="http://schemas.microsoft.com/office/powerpoint/2010/main" val="36487207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7861" y="176282"/>
            <a:ext cx="2918791" cy="519458"/>
          </a:xfrm>
        </p:spPr>
        <p:txBody>
          <a:bodyPr>
            <a:normAutofit/>
          </a:bodyPr>
          <a:lstStyle/>
          <a:p>
            <a:r>
              <a:rPr lang="en-US" sz="1800" b="1" dirty="0" smtClean="0"/>
              <a:t>Library Assignments Examples</a:t>
            </a:r>
            <a:endParaRPr lang="en-US" sz="1800" b="1" dirty="0"/>
          </a:p>
        </p:txBody>
      </p:sp>
      <p:sp>
        <p:nvSpPr>
          <p:cNvPr id="3" name="Rectangle 2"/>
          <p:cNvSpPr/>
          <p:nvPr/>
        </p:nvSpPr>
        <p:spPr>
          <a:xfrm>
            <a:off x="421309" y="352840"/>
            <a:ext cx="5899978"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Info Lit  SKILLS</a:t>
            </a:r>
            <a:endParaRPr lang="en-US" sz="3600" b="1" dirty="0"/>
          </a:p>
        </p:txBody>
      </p:sp>
      <p:sp>
        <p:nvSpPr>
          <p:cNvPr id="4" name="Oval 3"/>
          <p:cNvSpPr/>
          <p:nvPr/>
        </p:nvSpPr>
        <p:spPr>
          <a:xfrm>
            <a:off x="421308" y="1421296"/>
            <a:ext cx="3579191" cy="12247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en-US" sz="2800" b="1" dirty="0" smtClean="0"/>
              <a:t>ACKNOWLEDGE</a:t>
            </a:r>
            <a:endParaRPr lang="en-US" sz="2800" b="1" dirty="0"/>
          </a:p>
        </p:txBody>
      </p:sp>
      <p:sp>
        <p:nvSpPr>
          <p:cNvPr id="8" name="TextBox 7"/>
          <p:cNvSpPr txBox="1"/>
          <p:nvPr/>
        </p:nvSpPr>
        <p:spPr>
          <a:xfrm>
            <a:off x="3517900" y="2184400"/>
            <a:ext cx="7035800" cy="461665"/>
          </a:xfrm>
          <a:prstGeom prst="rect">
            <a:avLst/>
          </a:prstGeom>
          <a:noFill/>
        </p:spPr>
        <p:txBody>
          <a:bodyPr wrap="square" rtlCol="0">
            <a:spAutoFit/>
          </a:bodyPr>
          <a:lstStyle/>
          <a:p>
            <a:endParaRPr lang="en-US" sz="2400" dirty="0"/>
          </a:p>
        </p:txBody>
      </p:sp>
      <p:sp>
        <p:nvSpPr>
          <p:cNvPr id="5" name="TextBox 4"/>
          <p:cNvSpPr txBox="1"/>
          <p:nvPr/>
        </p:nvSpPr>
        <p:spPr>
          <a:xfrm>
            <a:off x="5100320" y="1991360"/>
            <a:ext cx="6339840" cy="1754326"/>
          </a:xfrm>
          <a:prstGeom prst="rect">
            <a:avLst/>
          </a:prstGeom>
          <a:noFill/>
        </p:spPr>
        <p:txBody>
          <a:bodyPr wrap="square" rtlCol="0">
            <a:spAutoFit/>
          </a:bodyPr>
          <a:lstStyle/>
          <a:p>
            <a:pPr marL="285750" indent="-285750">
              <a:buFont typeface="Wingdings" panose="05000000000000000000" pitchFamily="2" charset="2"/>
              <a:buChar char="Ø"/>
            </a:pPr>
            <a:r>
              <a:rPr lang="en-US" dirty="0" smtClean="0"/>
              <a:t>Track sources used in the research paper;</a:t>
            </a:r>
          </a:p>
          <a:p>
            <a:pPr marL="285750" indent="-285750">
              <a:buFont typeface="Wingdings" panose="05000000000000000000" pitchFamily="2" charset="2"/>
              <a:buChar char="Ø"/>
            </a:pPr>
            <a:r>
              <a:rPr lang="en-US" dirty="0" smtClean="0"/>
              <a:t>Understand ethical, legal, socio-economic issues surrounding he information;</a:t>
            </a:r>
          </a:p>
          <a:p>
            <a:pPr marL="285750" indent="-285750">
              <a:buFont typeface="Wingdings" panose="05000000000000000000" pitchFamily="2" charset="2"/>
              <a:buChar char="Ø"/>
            </a:pPr>
            <a:r>
              <a:rPr lang="en-US" dirty="0" smtClean="0"/>
              <a:t>Create a work with bibliography and reference list;</a:t>
            </a:r>
          </a:p>
          <a:p>
            <a:pPr marL="285750" indent="-285750">
              <a:buFont typeface="Wingdings" panose="05000000000000000000" pitchFamily="2" charset="2"/>
              <a:buChar char="Ø"/>
            </a:pPr>
            <a:r>
              <a:rPr lang="en-US" dirty="0" smtClean="0"/>
              <a:t>Understand what constitutes plagiarism;</a:t>
            </a:r>
          </a:p>
          <a:p>
            <a:pPr marL="285750" indent="-285750">
              <a:buFont typeface="Wingdings" panose="05000000000000000000" pitchFamily="2" charset="2"/>
              <a:buChar char="Ø"/>
            </a:pPr>
            <a:r>
              <a:rPr lang="en-US" dirty="0" smtClean="0"/>
              <a:t>Utilize copyright correctly and fair use guidelines.</a:t>
            </a:r>
            <a:endParaRPr lang="en-US" dirty="0"/>
          </a:p>
        </p:txBody>
      </p:sp>
      <p:sp>
        <p:nvSpPr>
          <p:cNvPr id="6" name="Right Arrow 5"/>
          <p:cNvSpPr/>
          <p:nvPr/>
        </p:nvSpPr>
        <p:spPr>
          <a:xfrm rot="760260">
            <a:off x="4041737" y="227228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100320" y="4424516"/>
            <a:ext cx="6570570" cy="1477328"/>
          </a:xfrm>
          <a:prstGeom prst="rect">
            <a:avLst/>
          </a:prstGeom>
          <a:noFill/>
        </p:spPr>
        <p:txBody>
          <a:bodyPr wrap="square" rtlCol="0">
            <a:spAutoFit/>
          </a:bodyPr>
          <a:lstStyle/>
          <a:p>
            <a:pPr marL="285750" indent="-285750">
              <a:buFont typeface="Wingdings" panose="05000000000000000000" pitchFamily="2" charset="2"/>
              <a:buChar char="Ø"/>
            </a:pPr>
            <a:r>
              <a:rPr lang="en-US" dirty="0" smtClean="0"/>
              <a:t>Ask students to create an annotated bibliography using the required citation style on a specific topic. The sources should be retrieved from the databases owned by the library;</a:t>
            </a:r>
          </a:p>
          <a:p>
            <a:pPr marL="285750" indent="-285750">
              <a:buFont typeface="Wingdings" panose="05000000000000000000" pitchFamily="2" charset="2"/>
              <a:buChar char="Ø"/>
            </a:pPr>
            <a:r>
              <a:rPr lang="en-US" dirty="0" smtClean="0"/>
              <a:t>Ask students to summarize the content of a video on plagiarism accessed through Credo Instruct at the library’s website.</a:t>
            </a:r>
            <a:endParaRPr lang="en-US" dirty="0"/>
          </a:p>
        </p:txBody>
      </p:sp>
    </p:spTree>
    <p:extLst>
      <p:ext uri="{BB962C8B-B14F-4D97-AF65-F5344CB8AC3E}">
        <p14:creationId xmlns:p14="http://schemas.microsoft.com/office/powerpoint/2010/main" val="30646292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need library’s for?</a:t>
            </a:r>
            <a:br>
              <a:rPr lang="en-US" dirty="0" smtClean="0"/>
            </a:br>
            <a:r>
              <a:rPr lang="en-US" dirty="0" smtClean="0"/>
              <a:t>Different uses one can make of the library</a:t>
            </a:r>
            <a:endParaRPr lang="en-US" dirty="0"/>
          </a:p>
        </p:txBody>
      </p:sp>
      <p:sp>
        <p:nvSpPr>
          <p:cNvPr id="3" name="Rectangle 2"/>
          <p:cNvSpPr/>
          <p:nvPr/>
        </p:nvSpPr>
        <p:spPr>
          <a:xfrm>
            <a:off x="3416300" y="2209800"/>
            <a:ext cx="5816600" cy="4330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Find sources (materials</a:t>
            </a:r>
            <a:r>
              <a:rPr lang="en-US" dirty="0" smtClean="0"/>
              <a:t>)</a:t>
            </a:r>
          </a:p>
          <a:p>
            <a:pPr algn="ctr"/>
            <a:r>
              <a:rPr lang="en-US" sz="2400" b="1" dirty="0" smtClean="0"/>
              <a:t>Literature review</a:t>
            </a:r>
          </a:p>
          <a:p>
            <a:pPr algn="ctr"/>
            <a:r>
              <a:rPr lang="en-US" sz="2400" b="1" dirty="0" smtClean="0"/>
              <a:t>Locate materials</a:t>
            </a:r>
          </a:p>
          <a:p>
            <a:pPr algn="ctr"/>
            <a:r>
              <a:rPr lang="en-US" sz="2400" b="1" dirty="0" smtClean="0"/>
              <a:t>Guide for citations</a:t>
            </a:r>
          </a:p>
          <a:p>
            <a:pPr algn="ctr"/>
            <a:r>
              <a:rPr lang="en-US" sz="2400" b="1" dirty="0" smtClean="0"/>
              <a:t>Keep up-to-date</a:t>
            </a:r>
          </a:p>
          <a:p>
            <a:pPr algn="ctr"/>
            <a:r>
              <a:rPr lang="en-US" sz="2400" b="1" dirty="0" smtClean="0"/>
              <a:t>Understand trends &amp; innovations</a:t>
            </a:r>
          </a:p>
          <a:p>
            <a:pPr algn="ctr"/>
            <a:r>
              <a:rPr lang="en-US" sz="2400" b="1" dirty="0" smtClean="0"/>
              <a:t>Identify history of issues</a:t>
            </a:r>
          </a:p>
          <a:p>
            <a:pPr algn="ctr"/>
            <a:r>
              <a:rPr lang="en-US" sz="2400" b="1" dirty="0" smtClean="0"/>
              <a:t>Understand legislations</a:t>
            </a:r>
          </a:p>
          <a:p>
            <a:pPr algn="ctr"/>
            <a:r>
              <a:rPr lang="en-US" sz="2400" b="1" dirty="0" smtClean="0"/>
              <a:t>Apprehend different  &amp; opposing points of views </a:t>
            </a:r>
          </a:p>
          <a:p>
            <a:pPr algn="ctr"/>
            <a:r>
              <a:rPr lang="en-US" sz="2400" b="1" dirty="0" smtClean="0"/>
              <a:t>Know how something works </a:t>
            </a:r>
          </a:p>
          <a:p>
            <a:pPr algn="ctr"/>
            <a:endParaRPr lang="en-US" sz="2400" b="1" dirty="0"/>
          </a:p>
        </p:txBody>
      </p:sp>
    </p:spTree>
    <p:extLst>
      <p:ext uri="{BB962C8B-B14F-4D97-AF65-F5344CB8AC3E}">
        <p14:creationId xmlns:p14="http://schemas.microsoft.com/office/powerpoint/2010/main" val="2624601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42867" y="1806401"/>
            <a:ext cx="4330700" cy="3238500"/>
          </a:xfrm>
          <a:prstGeom prst="rect">
            <a:avLst/>
          </a:prstGeo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1296"/>
            <a:ext cx="5442867" cy="3703065"/>
          </a:xfrm>
          <a:prstGeom prst="rect">
            <a:avLst/>
          </a:prstGeom>
        </p:spPr>
      </p:pic>
      <p:sp>
        <p:nvSpPr>
          <p:cNvPr id="4" name="TextBox 3"/>
          <p:cNvSpPr txBox="1"/>
          <p:nvPr/>
        </p:nvSpPr>
        <p:spPr>
          <a:xfrm>
            <a:off x="6897757" y="604023"/>
            <a:ext cx="4572000" cy="523220"/>
          </a:xfrm>
          <a:prstGeom prst="rect">
            <a:avLst/>
          </a:prstGeom>
          <a:solidFill>
            <a:schemeClr val="accent2"/>
          </a:solidFill>
        </p:spPr>
        <p:txBody>
          <a:bodyPr wrap="square" rtlCol="0">
            <a:spAutoFit/>
          </a:bodyPr>
          <a:lstStyle/>
          <a:p>
            <a:pPr algn="ctr"/>
            <a:r>
              <a:rPr lang="en-US" sz="2800" b="1" dirty="0" smtClean="0"/>
              <a:t>THE FORGETTING CURVE</a:t>
            </a:r>
            <a:endParaRPr lang="en-US" sz="2800" b="1" dirty="0"/>
          </a:p>
        </p:txBody>
      </p:sp>
      <p:sp>
        <p:nvSpPr>
          <p:cNvPr id="5" name="Rectangle 4"/>
          <p:cNvSpPr/>
          <p:nvPr/>
        </p:nvSpPr>
        <p:spPr>
          <a:xfrm>
            <a:off x="1461052" y="5247861"/>
            <a:ext cx="9799983" cy="12026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Hermann </a:t>
            </a:r>
            <a:r>
              <a:rPr lang="en-US" b="1" dirty="0" err="1"/>
              <a:t>Ebbinghaus</a:t>
            </a:r>
            <a:r>
              <a:rPr lang="en-US" b="1" dirty="0"/>
              <a:t> (1850-1909</a:t>
            </a:r>
            <a:r>
              <a:rPr lang="en-US" b="1" dirty="0" smtClean="0"/>
              <a:t>)   was </a:t>
            </a:r>
            <a:r>
              <a:rPr lang="en-US" b="1" dirty="0"/>
              <a:t>a German psychologist who founded the experimental psychology </a:t>
            </a:r>
            <a:r>
              <a:rPr lang="en-US" b="1" dirty="0" smtClean="0"/>
              <a:t>of memory</a:t>
            </a:r>
            <a:r>
              <a:rPr lang="en-US" b="1" dirty="0"/>
              <a:t>. </a:t>
            </a:r>
          </a:p>
        </p:txBody>
      </p:sp>
    </p:spTree>
    <p:extLst>
      <p:ext uri="{BB962C8B-B14F-4D97-AF65-F5344CB8AC3E}">
        <p14:creationId xmlns:p14="http://schemas.microsoft.com/office/powerpoint/2010/main" val="17161185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Align Skills with assignments</a:t>
            </a:r>
            <a:endParaRPr lang="en-US" dirty="0"/>
          </a:p>
        </p:txBody>
      </p:sp>
      <p:sp>
        <p:nvSpPr>
          <p:cNvPr id="3" name="TextBox 2"/>
          <p:cNvSpPr txBox="1"/>
          <p:nvPr/>
        </p:nvSpPr>
        <p:spPr>
          <a:xfrm>
            <a:off x="2019300" y="2590800"/>
            <a:ext cx="7823200" cy="1938992"/>
          </a:xfrm>
          <a:prstGeom prst="rect">
            <a:avLst/>
          </a:prstGeom>
          <a:noFill/>
        </p:spPr>
        <p:txBody>
          <a:bodyPr wrap="square" rtlCol="0">
            <a:spAutoFit/>
          </a:bodyPr>
          <a:lstStyle/>
          <a:p>
            <a:r>
              <a:rPr lang="en-US" sz="2800" dirty="0" smtClean="0"/>
              <a:t>Like any assignment, match it with the learning objective of the unit.</a:t>
            </a:r>
          </a:p>
          <a:p>
            <a:r>
              <a:rPr lang="en-US" sz="3200" dirty="0" smtClean="0"/>
              <a:t>Simply find a way to include one more element to it – library use</a:t>
            </a:r>
            <a:endParaRPr lang="en-US" sz="3200" dirty="0"/>
          </a:p>
        </p:txBody>
      </p:sp>
    </p:spTree>
    <p:extLst>
      <p:ext uri="{BB962C8B-B14F-4D97-AF65-F5344CB8AC3E}">
        <p14:creationId xmlns:p14="http://schemas.microsoft.com/office/powerpoint/2010/main" val="10820932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1571"/>
          </a:xfrm>
        </p:spPr>
        <p:txBody>
          <a:bodyPr>
            <a:normAutofit/>
          </a:bodyPr>
          <a:lstStyle/>
          <a:p>
            <a:r>
              <a:rPr lang="pt-BR" sz="3200" b="1" dirty="0" smtClean="0">
                <a:solidFill>
                  <a:srgbClr val="00B050"/>
                </a:solidFill>
              </a:rPr>
              <a:t>More examples</a:t>
            </a:r>
            <a:r>
              <a:rPr lang="pt-BR" sz="3200" b="1" dirty="0" smtClean="0"/>
              <a:t>... </a:t>
            </a:r>
            <a:r>
              <a:rPr lang="pt-BR" sz="2200" b="1" dirty="0" smtClean="0"/>
              <a:t>(</a:t>
            </a:r>
            <a:r>
              <a:rPr lang="en-US" sz="2200" dirty="0"/>
              <a:t>http://</a:t>
            </a:r>
            <a:r>
              <a:rPr lang="en-US" sz="2200" dirty="0" smtClean="0"/>
              <a:t>infodome.sdsu.edu/about/depts/instruction/altresch.shtm)</a:t>
            </a:r>
            <a:endParaRPr lang="en-US" sz="2200" b="1" dirty="0"/>
          </a:p>
        </p:txBody>
      </p:sp>
      <p:sp>
        <p:nvSpPr>
          <p:cNvPr id="4" name="Rectangle 3"/>
          <p:cNvSpPr/>
          <p:nvPr/>
        </p:nvSpPr>
        <p:spPr>
          <a:xfrm>
            <a:off x="838200" y="1028343"/>
            <a:ext cx="10189464" cy="4801314"/>
          </a:xfrm>
          <a:prstGeom prst="rect">
            <a:avLst/>
          </a:prstGeom>
        </p:spPr>
        <p:txBody>
          <a:bodyPr wrap="square">
            <a:spAutoFit/>
          </a:bodyPr>
          <a:lstStyle/>
          <a:p>
            <a:pPr marL="342900" indent="-342900">
              <a:buAutoNum type="arabicPeriod"/>
            </a:pPr>
            <a:r>
              <a:rPr lang="en-US" dirty="0" smtClean="0">
                <a:latin typeface="Times New Roman" panose="02020603050405020304" pitchFamily="18" charset="0"/>
              </a:rPr>
              <a:t>Examine </a:t>
            </a:r>
            <a:r>
              <a:rPr lang="en-US" dirty="0">
                <a:latin typeface="Times New Roman" panose="02020603050405020304" pitchFamily="18" charset="0"/>
              </a:rPr>
              <a:t>the treatment of a controversial issue in several sources. For example, a newspaper editorial</a:t>
            </a:r>
            <a:r>
              <a:rPr lang="en-US" dirty="0" smtClean="0">
                <a:latin typeface="Times New Roman" panose="02020603050405020304" pitchFamily="18" charset="0"/>
              </a:rPr>
              <a:t>,</a:t>
            </a:r>
          </a:p>
          <a:p>
            <a:r>
              <a:rPr lang="en-US" dirty="0">
                <a:latin typeface="Times New Roman" panose="02020603050405020304" pitchFamily="18" charset="0"/>
              </a:rPr>
              <a:t> </a:t>
            </a:r>
            <a:r>
              <a:rPr lang="en-US" dirty="0" smtClean="0">
                <a:latin typeface="Times New Roman" panose="02020603050405020304" pitchFamily="18" charset="0"/>
              </a:rPr>
              <a:t>     </a:t>
            </a:r>
            <a:r>
              <a:rPr lang="en-US" dirty="0">
                <a:latin typeface="Times New Roman" panose="02020603050405020304" pitchFamily="18" charset="0"/>
              </a:rPr>
              <a:t>scholarly journal, periodicals from different disciplines, or association websites. </a:t>
            </a:r>
            <a:endParaRPr lang="en-US" dirty="0" smtClean="0">
              <a:latin typeface="Times New Roman" panose="02020603050405020304" pitchFamily="18" charset="0"/>
            </a:endParaRPr>
          </a:p>
          <a:p>
            <a:endParaRPr lang="en-US" dirty="0" smtClean="0">
              <a:latin typeface="Times New Roman" panose="02020603050405020304" pitchFamily="18" charset="0"/>
            </a:endParaRPr>
          </a:p>
          <a:p>
            <a:pPr marL="342900" indent="-342900">
              <a:buAutoNum type="arabicPeriod" startAt="2"/>
            </a:pPr>
            <a:r>
              <a:rPr lang="en-US" dirty="0" smtClean="0">
                <a:latin typeface="Times New Roman" panose="02020603050405020304" pitchFamily="18" charset="0"/>
              </a:rPr>
              <a:t>Locate </a:t>
            </a:r>
            <a:r>
              <a:rPr lang="en-US" dirty="0">
                <a:latin typeface="Times New Roman" panose="02020603050405020304" pitchFamily="18" charset="0"/>
              </a:rPr>
              <a:t>a topic in an online news website, database or newspaper index. The topic can be current or </a:t>
            </a:r>
            <a:endParaRPr lang="en-US" dirty="0" smtClean="0">
              <a:latin typeface="Times New Roman" panose="02020603050405020304" pitchFamily="18" charset="0"/>
            </a:endParaRPr>
          </a:p>
          <a:p>
            <a:r>
              <a:rPr lang="en-US" dirty="0">
                <a:latin typeface="Times New Roman" panose="02020603050405020304" pitchFamily="18" charset="0"/>
              </a:rPr>
              <a:t> </a:t>
            </a:r>
            <a:r>
              <a:rPr lang="en-US" dirty="0" smtClean="0">
                <a:latin typeface="Times New Roman" panose="02020603050405020304" pitchFamily="18" charset="0"/>
              </a:rPr>
              <a:t>     controversial </a:t>
            </a:r>
            <a:r>
              <a:rPr lang="en-US" dirty="0">
                <a:latin typeface="Times New Roman" panose="02020603050405020304" pitchFamily="18" charset="0"/>
              </a:rPr>
              <a:t>or on a specific event. Then, search a periodical database and identify two scholarly journal </a:t>
            </a:r>
            <a:endParaRPr lang="en-US" dirty="0" smtClean="0">
              <a:latin typeface="Times New Roman" panose="02020603050405020304" pitchFamily="18" charset="0"/>
            </a:endParaRPr>
          </a:p>
          <a:p>
            <a:r>
              <a:rPr lang="en-US" dirty="0">
                <a:latin typeface="Times New Roman" panose="02020603050405020304" pitchFamily="18" charset="0"/>
              </a:rPr>
              <a:t> </a:t>
            </a:r>
            <a:r>
              <a:rPr lang="en-US" dirty="0" smtClean="0">
                <a:latin typeface="Times New Roman" panose="02020603050405020304" pitchFamily="18" charset="0"/>
              </a:rPr>
              <a:t>     articles </a:t>
            </a:r>
            <a:r>
              <a:rPr lang="en-US" dirty="0">
                <a:latin typeface="Times New Roman" panose="02020603050405020304" pitchFamily="18" charset="0"/>
              </a:rPr>
              <a:t>on that topic in roughly the same time period as the news to read and compare. </a:t>
            </a:r>
            <a:endParaRPr lang="en-US" dirty="0" smtClean="0">
              <a:latin typeface="Times New Roman" panose="02020603050405020304" pitchFamily="18" charset="0"/>
            </a:endParaRPr>
          </a:p>
          <a:p>
            <a:endParaRPr lang="en-US" dirty="0" smtClean="0">
              <a:latin typeface="Times New Roman" panose="02020603050405020304" pitchFamily="18" charset="0"/>
            </a:endParaRPr>
          </a:p>
          <a:p>
            <a:r>
              <a:rPr lang="en-US" dirty="0" smtClean="0">
                <a:latin typeface="Times New Roman" panose="02020603050405020304" pitchFamily="18" charset="0"/>
              </a:rPr>
              <a:t>3.  Search </a:t>
            </a:r>
            <a:r>
              <a:rPr lang="en-US" dirty="0">
                <a:latin typeface="Times New Roman" panose="02020603050405020304" pitchFamily="18" charset="0"/>
              </a:rPr>
              <a:t>for a recent scholarly article on a given topic. Compare the article content to that of a </a:t>
            </a:r>
            <a:r>
              <a:rPr lang="en-US" dirty="0" smtClean="0">
                <a:latin typeface="Times New Roman" panose="02020603050405020304" pitchFamily="18" charset="0"/>
              </a:rPr>
              <a:t>textbook.</a:t>
            </a:r>
          </a:p>
          <a:p>
            <a:pPr marL="342900" indent="-342900">
              <a:buAutoNum type="arabicPeriod"/>
            </a:pPr>
            <a:endParaRPr lang="en-US" dirty="0" smtClean="0">
              <a:latin typeface="Times New Roman" panose="02020603050405020304" pitchFamily="18" charset="0"/>
            </a:endParaRPr>
          </a:p>
          <a:p>
            <a:pPr marL="342900" indent="-342900">
              <a:buAutoNum type="arabicPeriod" startAt="4"/>
            </a:pPr>
            <a:r>
              <a:rPr lang="en-US" dirty="0" smtClean="0">
                <a:latin typeface="Times New Roman" panose="02020603050405020304" pitchFamily="18" charset="0"/>
              </a:rPr>
              <a:t>What </a:t>
            </a:r>
            <a:r>
              <a:rPr lang="en-US" dirty="0">
                <a:latin typeface="Times New Roman" panose="02020603050405020304" pitchFamily="18" charset="0"/>
              </a:rPr>
              <a:t>does "the literature" of a particular discipline look like? What comprises it? Investigate the production and dissemination of information in a given discipline. How and by whom is the knowledge produced? How and in which media or format is it presented or communicated? What is the publishing cycle? How important is informal communication in the field? How important is grey literature? How do people keep abreast of new information in this field</a:t>
            </a:r>
            <a:r>
              <a:rPr lang="en-US" dirty="0" smtClean="0">
                <a:latin typeface="Times New Roman" panose="02020603050405020304" pitchFamily="18" charset="0"/>
              </a:rPr>
              <a:t>?</a:t>
            </a:r>
          </a:p>
          <a:p>
            <a:pPr marL="342900" indent="-342900">
              <a:buAutoNum type="arabicPeriod" startAt="4"/>
            </a:pPr>
            <a:endParaRPr lang="pt-BR" dirty="0">
              <a:latin typeface="Times New Roman" panose="02020603050405020304" pitchFamily="18" charset="0"/>
            </a:endParaRPr>
          </a:p>
          <a:p>
            <a:pPr marL="342900" indent="-342900">
              <a:buAutoNum type="arabicPeriod" startAt="4"/>
            </a:pPr>
            <a:r>
              <a:rPr lang="en-US" dirty="0" smtClean="0"/>
              <a:t>Identify </a:t>
            </a:r>
            <a:r>
              <a:rPr lang="en-US" dirty="0"/>
              <a:t>an article on a given topic using a periodical database. Read the article and write an abstract of it. Compare it to the published/provided abstract.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07600" y="5529834"/>
            <a:ext cx="1815757" cy="1209294"/>
          </a:xfrm>
          <a:prstGeom prst="rect">
            <a:avLst/>
          </a:prstGeom>
        </p:spPr>
      </p:pic>
    </p:spTree>
    <p:extLst>
      <p:ext uri="{BB962C8B-B14F-4D97-AF65-F5344CB8AC3E}">
        <p14:creationId xmlns:p14="http://schemas.microsoft.com/office/powerpoint/2010/main" val="6127751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1571"/>
          </a:xfrm>
        </p:spPr>
        <p:txBody>
          <a:bodyPr>
            <a:normAutofit/>
          </a:bodyPr>
          <a:lstStyle/>
          <a:p>
            <a:r>
              <a:rPr lang="pt-BR" sz="3200" b="1" dirty="0" smtClean="0">
                <a:solidFill>
                  <a:srgbClr val="00B050"/>
                </a:solidFill>
              </a:rPr>
              <a:t>More examples...</a:t>
            </a:r>
            <a:endParaRPr lang="en-US" sz="3200" b="1" dirty="0">
              <a:solidFill>
                <a:srgbClr val="00B050"/>
              </a:solidFill>
            </a:endParaRPr>
          </a:p>
        </p:txBody>
      </p:sp>
      <p:sp>
        <p:nvSpPr>
          <p:cNvPr id="4" name="Rectangle 3"/>
          <p:cNvSpPr/>
          <p:nvPr/>
        </p:nvSpPr>
        <p:spPr>
          <a:xfrm>
            <a:off x="838200" y="1028343"/>
            <a:ext cx="10189464" cy="5632311"/>
          </a:xfrm>
          <a:prstGeom prst="rect">
            <a:avLst/>
          </a:prstGeom>
        </p:spPr>
        <p:txBody>
          <a:bodyPr wrap="square">
            <a:spAutoFit/>
          </a:bodyPr>
          <a:lstStyle/>
          <a:p>
            <a:endParaRPr lang="en-US" dirty="0" smtClean="0"/>
          </a:p>
          <a:p>
            <a:r>
              <a:rPr lang="en-US" dirty="0" smtClean="0"/>
              <a:t>6</a:t>
            </a:r>
            <a:r>
              <a:rPr lang="en-US" dirty="0"/>
              <a:t>. Create an annotated bibliography (descriptive or evaluative) of a specified number of sources. </a:t>
            </a:r>
            <a:endParaRPr lang="en-US" dirty="0" smtClean="0"/>
          </a:p>
          <a:p>
            <a:endParaRPr lang="en-US" dirty="0"/>
          </a:p>
          <a:p>
            <a:r>
              <a:rPr lang="en-US" dirty="0" smtClean="0"/>
              <a:t>7</a:t>
            </a:r>
            <a:r>
              <a:rPr lang="en-US" dirty="0"/>
              <a:t>. Update and annotate a bibliography from a chapter of a book that is 10-50 years old individually or in small groups. Perhaps identify new terms or subjects which appear connected with the topic. </a:t>
            </a:r>
            <a:endParaRPr lang="en-US" dirty="0" smtClean="0"/>
          </a:p>
          <a:p>
            <a:endParaRPr lang="en-US" dirty="0"/>
          </a:p>
          <a:p>
            <a:r>
              <a:rPr lang="en-US" dirty="0" smtClean="0"/>
              <a:t>8</a:t>
            </a:r>
            <a:r>
              <a:rPr lang="en-US" dirty="0"/>
              <a:t>. Working in groups or alone, prepare a print or web-based guide to introduces others to the various information sources in a discipline or on a specific topic. </a:t>
            </a:r>
            <a:endParaRPr lang="en-US" dirty="0" smtClean="0"/>
          </a:p>
          <a:p>
            <a:endParaRPr lang="en-US" dirty="0"/>
          </a:p>
          <a:p>
            <a:r>
              <a:rPr lang="en-US" dirty="0" smtClean="0"/>
              <a:t>9</a:t>
            </a:r>
            <a:r>
              <a:rPr lang="en-US" dirty="0"/>
              <a:t>. Find out more about the people and issues involved in a significant event or a classic publication in a given discipline. </a:t>
            </a:r>
            <a:endParaRPr lang="en-US" dirty="0" smtClean="0"/>
          </a:p>
          <a:p>
            <a:endParaRPr lang="en-US" dirty="0"/>
          </a:p>
          <a:p>
            <a:r>
              <a:rPr lang="en-US" dirty="0" smtClean="0"/>
              <a:t>10</a:t>
            </a:r>
            <a:r>
              <a:rPr lang="en-US" dirty="0"/>
              <a:t>. Locate two articles in a periodical database presenting differing viewpoints, such as scholarly vs. popular or conservative vs. liberal. </a:t>
            </a:r>
            <a:endParaRPr lang="en-US" dirty="0" smtClean="0"/>
          </a:p>
          <a:p>
            <a:endParaRPr lang="pt-BR" dirty="0"/>
          </a:p>
          <a:p>
            <a:r>
              <a:rPr lang="en-US" dirty="0"/>
              <a:t>11. Analyze the content, tone, style and audience of three journals and/or websites central to your discipline. Examine the instructions for authors for each journal. [Instructions for authors are frequently available on the Web.] </a:t>
            </a:r>
            <a:r>
              <a:rPr lang="en-US" dirty="0" smtClean="0"/>
              <a:t>12</a:t>
            </a:r>
            <a:r>
              <a:rPr lang="en-US" dirty="0"/>
              <a:t>. Compare how a topic is treated in several various print and electronic reference sources. Note any apparent standards in layout of the various sources, including textbook chapters, research articles, newspaper articles, news releases, factsheets, handbooks, and/or government reports. </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76232" y="164592"/>
            <a:ext cx="2185954" cy="1161288"/>
          </a:xfrm>
          <a:prstGeom prst="rect">
            <a:avLst/>
          </a:prstGeom>
        </p:spPr>
      </p:pic>
    </p:spTree>
    <p:extLst>
      <p:ext uri="{BB962C8B-B14F-4D97-AF65-F5344CB8AC3E}">
        <p14:creationId xmlns:p14="http://schemas.microsoft.com/office/powerpoint/2010/main" val="6483245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1571"/>
          </a:xfrm>
        </p:spPr>
        <p:txBody>
          <a:bodyPr>
            <a:normAutofit/>
          </a:bodyPr>
          <a:lstStyle/>
          <a:p>
            <a:r>
              <a:rPr lang="pt-BR" sz="3200" b="1" dirty="0" smtClean="0">
                <a:solidFill>
                  <a:srgbClr val="00B050"/>
                </a:solidFill>
              </a:rPr>
              <a:t>More examples...</a:t>
            </a:r>
            <a:endParaRPr lang="en-US" sz="3200" b="1" dirty="0">
              <a:solidFill>
                <a:srgbClr val="00B050"/>
              </a:solidFill>
            </a:endParaRPr>
          </a:p>
        </p:txBody>
      </p:sp>
      <p:sp>
        <p:nvSpPr>
          <p:cNvPr id="3" name="Rectangle 2"/>
          <p:cNvSpPr/>
          <p:nvPr/>
        </p:nvSpPr>
        <p:spPr>
          <a:xfrm>
            <a:off x="797052" y="1242441"/>
            <a:ext cx="10597896" cy="5632311"/>
          </a:xfrm>
          <a:prstGeom prst="rect">
            <a:avLst/>
          </a:prstGeom>
        </p:spPr>
        <p:txBody>
          <a:bodyPr wrap="square">
            <a:spAutoFit/>
          </a:bodyPr>
          <a:lstStyle/>
          <a:p>
            <a:r>
              <a:rPr lang="en-US" dirty="0">
                <a:latin typeface="Times New Roman" panose="02020603050405020304" pitchFamily="18" charset="0"/>
              </a:rPr>
              <a:t>13. Working through the research cycle for a term paper, do everything except write it. At various stages, submit the following: * clearly defined topic * annotated bibliography of useful sources * outline of paper * thesis statement * opening paragraph and summary </a:t>
            </a:r>
            <a:endParaRPr lang="en-US" dirty="0" smtClean="0">
              <a:latin typeface="Times New Roman" panose="02020603050405020304" pitchFamily="18" charset="0"/>
            </a:endParaRPr>
          </a:p>
          <a:p>
            <a:endParaRPr lang="en-US" dirty="0">
              <a:latin typeface="Times New Roman" panose="02020603050405020304" pitchFamily="18" charset="0"/>
            </a:endParaRPr>
          </a:p>
          <a:p>
            <a:r>
              <a:rPr lang="en-US" dirty="0" smtClean="0">
                <a:latin typeface="Times New Roman" panose="02020603050405020304" pitchFamily="18" charset="0"/>
              </a:rPr>
              <a:t>14</a:t>
            </a:r>
            <a:r>
              <a:rPr lang="en-US" dirty="0">
                <a:latin typeface="Times New Roman" panose="02020603050405020304" pitchFamily="18" charset="0"/>
              </a:rPr>
              <a:t>. Research a topic and present it as a poster or webpage. </a:t>
            </a:r>
            <a:endParaRPr lang="en-US" dirty="0" smtClean="0">
              <a:latin typeface="Times New Roman" panose="02020603050405020304" pitchFamily="18" charset="0"/>
            </a:endParaRPr>
          </a:p>
          <a:p>
            <a:endParaRPr lang="en-US" dirty="0">
              <a:latin typeface="Times New Roman" panose="02020603050405020304" pitchFamily="18" charset="0"/>
            </a:endParaRPr>
          </a:p>
          <a:p>
            <a:r>
              <a:rPr lang="en-US" dirty="0" smtClean="0">
                <a:latin typeface="Times New Roman" panose="02020603050405020304" pitchFamily="18" charset="0"/>
              </a:rPr>
              <a:t>15</a:t>
            </a:r>
            <a:r>
              <a:rPr lang="en-US" dirty="0">
                <a:latin typeface="Times New Roman" panose="02020603050405020304" pitchFamily="18" charset="0"/>
              </a:rPr>
              <a:t>. Maintain a research log by recording the methodology, sources consulted, and keywords or subject headings searched. Note both successes and failures. How did the results affect their thinking on the topic? [Forms may assist students understand how to structure their approach.] </a:t>
            </a:r>
            <a:endParaRPr lang="en-US" dirty="0" smtClean="0">
              <a:latin typeface="Times New Roman" panose="02020603050405020304" pitchFamily="18" charset="0"/>
            </a:endParaRPr>
          </a:p>
          <a:p>
            <a:endParaRPr lang="en-US" dirty="0">
              <a:latin typeface="Times New Roman" panose="02020603050405020304" pitchFamily="18" charset="0"/>
            </a:endParaRPr>
          </a:p>
          <a:p>
            <a:r>
              <a:rPr lang="en-US" dirty="0" smtClean="0">
                <a:latin typeface="Times New Roman" panose="02020603050405020304" pitchFamily="18" charset="0"/>
              </a:rPr>
              <a:t>16</a:t>
            </a:r>
            <a:r>
              <a:rPr lang="en-US" dirty="0">
                <a:latin typeface="Times New Roman" panose="02020603050405020304" pitchFamily="18" charset="0"/>
              </a:rPr>
              <a:t>. Provide a precise statement of the search topic and an outline of the search logic to search the Internet. Run the search on two or three different search engines. Compare the results. </a:t>
            </a:r>
            <a:endParaRPr lang="en-US" dirty="0" smtClean="0">
              <a:latin typeface="Times New Roman" panose="02020603050405020304" pitchFamily="18" charset="0"/>
            </a:endParaRPr>
          </a:p>
          <a:p>
            <a:endParaRPr lang="en-US" dirty="0">
              <a:latin typeface="Times New Roman" panose="02020603050405020304" pitchFamily="18" charset="0"/>
            </a:endParaRPr>
          </a:p>
          <a:p>
            <a:r>
              <a:rPr lang="en-US" dirty="0" smtClean="0">
                <a:latin typeface="Times New Roman" panose="02020603050405020304" pitchFamily="18" charset="0"/>
              </a:rPr>
              <a:t>17</a:t>
            </a:r>
            <a:r>
              <a:rPr lang="en-US" dirty="0">
                <a:latin typeface="Times New Roman" panose="02020603050405020304" pitchFamily="18" charset="0"/>
              </a:rPr>
              <a:t>. Provide a precise statement of a search topic, a list of keywords and synonyms and comparable thesaurus terms as appropriate, and an outline of search logic to search a periodicals database. Justify the choice of database. Perform the search. Analyze the results, revise search strategy and perform the more effective search. </a:t>
            </a:r>
            <a:endParaRPr lang="en-US" dirty="0" smtClean="0">
              <a:latin typeface="Times New Roman" panose="02020603050405020304" pitchFamily="18" charset="0"/>
            </a:endParaRPr>
          </a:p>
          <a:p>
            <a:endParaRPr lang="en-US" dirty="0">
              <a:latin typeface="Times New Roman" panose="02020603050405020304" pitchFamily="18" charset="0"/>
            </a:endParaRPr>
          </a:p>
          <a:p>
            <a:r>
              <a:rPr lang="en-US" dirty="0" smtClean="0">
                <a:latin typeface="Times New Roman" panose="02020603050405020304" pitchFamily="18" charset="0"/>
              </a:rPr>
              <a:t>18</a:t>
            </a:r>
            <a:r>
              <a:rPr lang="en-US" dirty="0">
                <a:latin typeface="Times New Roman" panose="02020603050405020304" pitchFamily="18" charset="0"/>
              </a:rPr>
              <a:t>. Compare Internet search engine and periodical database searches using identical search statements. Print or email the initial search results </a:t>
            </a:r>
            <a:r>
              <a:rPr lang="en-US" dirty="0" smtClean="0">
                <a:latin typeface="Times New Roman" panose="02020603050405020304" pitchFamily="18" charset="0"/>
              </a:rPr>
              <a:t>and  </a:t>
            </a:r>
            <a:r>
              <a:rPr lang="en-US" dirty="0"/>
              <a:t>compare the findings. Revise and appropriately search each source again. Compare the final results.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69424" y="238506"/>
            <a:ext cx="1889760" cy="1003935"/>
          </a:xfrm>
          <a:prstGeom prst="rect">
            <a:avLst/>
          </a:prstGeom>
        </p:spPr>
      </p:pic>
    </p:spTree>
    <p:extLst>
      <p:ext uri="{BB962C8B-B14F-4D97-AF65-F5344CB8AC3E}">
        <p14:creationId xmlns:p14="http://schemas.microsoft.com/office/powerpoint/2010/main" val="11731392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1571"/>
          </a:xfrm>
        </p:spPr>
        <p:txBody>
          <a:bodyPr>
            <a:normAutofit/>
          </a:bodyPr>
          <a:lstStyle/>
          <a:p>
            <a:r>
              <a:rPr lang="pt-BR" sz="3200" b="1" dirty="0" smtClean="0">
                <a:solidFill>
                  <a:srgbClr val="00B050"/>
                </a:solidFill>
              </a:rPr>
              <a:t>More examples...</a:t>
            </a:r>
            <a:endParaRPr lang="en-US" sz="3200" b="1" dirty="0">
              <a:solidFill>
                <a:srgbClr val="00B050"/>
              </a:solidFill>
            </a:endParaRPr>
          </a:p>
        </p:txBody>
      </p:sp>
      <p:sp>
        <p:nvSpPr>
          <p:cNvPr id="4" name="Rectangle 3"/>
          <p:cNvSpPr/>
          <p:nvPr/>
        </p:nvSpPr>
        <p:spPr>
          <a:xfrm>
            <a:off x="978408" y="1179576"/>
            <a:ext cx="10213848" cy="4801314"/>
          </a:xfrm>
          <a:prstGeom prst="rect">
            <a:avLst/>
          </a:prstGeom>
        </p:spPr>
        <p:txBody>
          <a:bodyPr wrap="square">
            <a:spAutoFit/>
          </a:bodyPr>
          <a:lstStyle/>
          <a:p>
            <a:r>
              <a:rPr lang="en-US" dirty="0">
                <a:latin typeface="Times New Roman" panose="02020603050405020304" pitchFamily="18" charset="0"/>
              </a:rPr>
              <a:t>19. Read and update an older review article. </a:t>
            </a:r>
            <a:endParaRPr lang="en-US" dirty="0" smtClean="0">
              <a:latin typeface="Times New Roman" panose="02020603050405020304" pitchFamily="18" charset="0"/>
            </a:endParaRPr>
          </a:p>
          <a:p>
            <a:endParaRPr lang="en-US" dirty="0">
              <a:latin typeface="Times New Roman" panose="02020603050405020304" pitchFamily="18" charset="0"/>
            </a:endParaRPr>
          </a:p>
          <a:p>
            <a:r>
              <a:rPr lang="en-US" dirty="0" smtClean="0">
                <a:latin typeface="Times New Roman" panose="02020603050405020304" pitchFamily="18" charset="0"/>
              </a:rPr>
              <a:t>20</a:t>
            </a:r>
            <a:r>
              <a:rPr lang="en-US" dirty="0">
                <a:latin typeface="Times New Roman" panose="02020603050405020304" pitchFamily="18" charset="0"/>
              </a:rPr>
              <a:t>. Using book reviews, biographical information, and citation indexes, explore how and why a work becomes a "classic." What effect can a classical work have on a discipline? </a:t>
            </a:r>
            <a:endParaRPr lang="en-US" dirty="0" smtClean="0">
              <a:latin typeface="Times New Roman" panose="02020603050405020304" pitchFamily="18" charset="0"/>
            </a:endParaRPr>
          </a:p>
          <a:p>
            <a:endParaRPr lang="en-US" dirty="0">
              <a:latin typeface="Times New Roman" panose="02020603050405020304" pitchFamily="18" charset="0"/>
            </a:endParaRPr>
          </a:p>
          <a:p>
            <a:r>
              <a:rPr lang="en-US" dirty="0" smtClean="0">
                <a:latin typeface="Times New Roman" panose="02020603050405020304" pitchFamily="18" charset="0"/>
              </a:rPr>
              <a:t>21</a:t>
            </a:r>
            <a:r>
              <a:rPr lang="en-US" dirty="0">
                <a:latin typeface="Times New Roman" panose="02020603050405020304" pitchFamily="18" charset="0"/>
              </a:rPr>
              <a:t>. Trace an important paper through a citation index such as Science Citation Index. What does it mean to be "cited"? How important is it that a scholar be cited? </a:t>
            </a:r>
            <a:endParaRPr lang="en-US" dirty="0" smtClean="0">
              <a:latin typeface="Times New Roman" panose="02020603050405020304" pitchFamily="18" charset="0"/>
            </a:endParaRPr>
          </a:p>
          <a:p>
            <a:endParaRPr lang="en-US" dirty="0">
              <a:latin typeface="Times New Roman" panose="02020603050405020304" pitchFamily="18" charset="0"/>
            </a:endParaRPr>
          </a:p>
          <a:p>
            <a:r>
              <a:rPr lang="en-US" dirty="0" smtClean="0">
                <a:latin typeface="Times New Roman" panose="02020603050405020304" pitchFamily="18" charset="0"/>
              </a:rPr>
              <a:t>22</a:t>
            </a:r>
            <a:r>
              <a:rPr lang="en-US" dirty="0">
                <a:latin typeface="Times New Roman" panose="02020603050405020304" pitchFamily="18" charset="0"/>
              </a:rPr>
              <a:t>. Explore a scholar or researcher's career and ideas by locating biographical information, preparing a bibliography of writings, and analyzing the reaction of the scholarly community to the researcher's work. </a:t>
            </a:r>
            <a:endParaRPr lang="en-US" dirty="0" smtClean="0">
              <a:latin typeface="Times New Roman" panose="02020603050405020304" pitchFamily="18" charset="0"/>
            </a:endParaRPr>
          </a:p>
          <a:p>
            <a:endParaRPr lang="en-US" dirty="0">
              <a:latin typeface="Times New Roman" panose="02020603050405020304" pitchFamily="18" charset="0"/>
            </a:endParaRPr>
          </a:p>
          <a:p>
            <a:r>
              <a:rPr lang="en-US" dirty="0" smtClean="0">
                <a:latin typeface="Times New Roman" panose="02020603050405020304" pitchFamily="18" charset="0"/>
              </a:rPr>
              <a:t>23</a:t>
            </a:r>
            <a:r>
              <a:rPr lang="en-US" dirty="0">
                <a:latin typeface="Times New Roman" panose="02020603050405020304" pitchFamily="18" charset="0"/>
              </a:rPr>
              <a:t>. Compare primary and secondary sources on the same topic. When are either used in a given discipline</a:t>
            </a:r>
            <a:r>
              <a:rPr lang="en-US" dirty="0" smtClean="0">
                <a:latin typeface="Times New Roman" panose="02020603050405020304" pitchFamily="18" charset="0"/>
              </a:rPr>
              <a:t>?</a:t>
            </a:r>
          </a:p>
          <a:p>
            <a:endParaRPr lang="pt-BR" dirty="0">
              <a:latin typeface="Times New Roman" panose="02020603050405020304" pitchFamily="18" charset="0"/>
            </a:endParaRPr>
          </a:p>
          <a:p>
            <a:r>
              <a:rPr lang="en-US" dirty="0"/>
              <a:t>24. Identify and examine the assumptions implicit in an article. Identify the author's thesis and outline the theoretical framework used to account for the results. [Specific questions may assist the students in focusing on various aspects of the article.] </a:t>
            </a:r>
            <a:endParaRPr lang="en-US" dirty="0" smtClean="0"/>
          </a:p>
          <a:p>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95688" y="393192"/>
            <a:ext cx="1981200" cy="1207008"/>
          </a:xfrm>
          <a:prstGeom prst="rect">
            <a:avLst/>
          </a:prstGeom>
        </p:spPr>
      </p:pic>
    </p:spTree>
    <p:extLst>
      <p:ext uri="{BB962C8B-B14F-4D97-AF65-F5344CB8AC3E}">
        <p14:creationId xmlns:p14="http://schemas.microsoft.com/office/powerpoint/2010/main" val="15737782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1571"/>
          </a:xfrm>
        </p:spPr>
        <p:txBody>
          <a:bodyPr>
            <a:normAutofit/>
          </a:bodyPr>
          <a:lstStyle/>
          <a:p>
            <a:r>
              <a:rPr lang="pt-BR" sz="3200" b="1" dirty="0" smtClean="0">
                <a:solidFill>
                  <a:srgbClr val="00B050"/>
                </a:solidFill>
              </a:rPr>
              <a:t>More examples...</a:t>
            </a:r>
            <a:endParaRPr lang="en-US" sz="3200" b="1" dirty="0">
              <a:solidFill>
                <a:srgbClr val="00B050"/>
              </a:solidFill>
            </a:endParaRPr>
          </a:p>
        </p:txBody>
      </p:sp>
      <p:sp>
        <p:nvSpPr>
          <p:cNvPr id="4" name="Rectangle 3"/>
          <p:cNvSpPr/>
          <p:nvPr/>
        </p:nvSpPr>
        <p:spPr>
          <a:xfrm>
            <a:off x="838200" y="1152144"/>
            <a:ext cx="10213848" cy="5078313"/>
          </a:xfrm>
          <a:prstGeom prst="rect">
            <a:avLst/>
          </a:prstGeom>
        </p:spPr>
        <p:txBody>
          <a:bodyPr wrap="square">
            <a:spAutoFit/>
          </a:bodyPr>
          <a:lstStyle/>
          <a:p>
            <a:r>
              <a:rPr lang="en-US" dirty="0"/>
              <a:t>25. Examine the experimental design, data, and interpretation of the data in a research paper for adequacy and consistency. [Again, selected questions may assist students to focus on specific aspects.] </a:t>
            </a:r>
            <a:endParaRPr lang="en-US" dirty="0" smtClean="0"/>
          </a:p>
          <a:p>
            <a:endParaRPr lang="en-US" dirty="0"/>
          </a:p>
          <a:p>
            <a:r>
              <a:rPr lang="en-US" dirty="0" smtClean="0"/>
              <a:t>26</a:t>
            </a:r>
            <a:r>
              <a:rPr lang="en-US" dirty="0"/>
              <a:t>. Read several articles which appear to address the same question but reach different conclusions. Account for the differences by examining methodology, experimental design, and the interpretation of results. </a:t>
            </a:r>
            <a:endParaRPr lang="en-US" dirty="0" smtClean="0"/>
          </a:p>
          <a:p>
            <a:endParaRPr lang="pt-BR" dirty="0"/>
          </a:p>
          <a:p>
            <a:r>
              <a:rPr lang="en-US" dirty="0"/>
              <a:t>27. Working in groups or alone, examine a small number of items such as books, articles, or websites. Establish indicators of quality, where these indicators are found, and the appropriate use for each item. Report findings to the class. </a:t>
            </a:r>
            <a:endParaRPr lang="en-US" dirty="0" smtClean="0"/>
          </a:p>
          <a:p>
            <a:endParaRPr lang="en-US" dirty="0"/>
          </a:p>
          <a:p>
            <a:r>
              <a:rPr lang="en-US" dirty="0"/>
              <a:t>28. Review a book or film. Discuss the author's credentials. Compare the book or film to similar works in the field. Evaluate the film to its source book or play. </a:t>
            </a:r>
            <a:endParaRPr lang="en-US" dirty="0" smtClean="0"/>
          </a:p>
          <a:p>
            <a:endParaRPr lang="en-US" dirty="0"/>
          </a:p>
          <a:p>
            <a:r>
              <a:rPr lang="en-US" dirty="0" smtClean="0"/>
              <a:t>29</a:t>
            </a:r>
            <a:r>
              <a:rPr lang="en-US" dirty="0"/>
              <a:t>. Read selected articles from various sources and indicate who¹s voice is being represented in a particular passage or argument. Is it the author who is a reporter or researcher? Or is it a geography professor at SDSU, a pediatrician, the CEO of Home Depot, or a </a:t>
            </a:r>
            <a:r>
              <a:rPr lang="en-US" dirty="0" smtClean="0"/>
              <a:t>politician?</a:t>
            </a:r>
            <a:endParaRPr lang="en-US" dirty="0" smtClean="0">
              <a:latin typeface="Times New Roman" panose="02020603050405020304" pitchFamily="18" charset="0"/>
            </a:endParaRPr>
          </a:p>
          <a:p>
            <a:endParaRPr lang="en-US" dirty="0">
              <a:latin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76688" y="115824"/>
            <a:ext cx="1950720" cy="1036320"/>
          </a:xfrm>
          <a:prstGeom prst="rect">
            <a:avLst/>
          </a:prstGeom>
        </p:spPr>
      </p:pic>
    </p:spTree>
    <p:extLst>
      <p:ext uri="{BB962C8B-B14F-4D97-AF65-F5344CB8AC3E}">
        <p14:creationId xmlns:p14="http://schemas.microsoft.com/office/powerpoint/2010/main" val="2203250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31571"/>
          </a:xfrm>
        </p:spPr>
        <p:txBody>
          <a:bodyPr>
            <a:normAutofit/>
          </a:bodyPr>
          <a:lstStyle/>
          <a:p>
            <a:r>
              <a:rPr lang="pt-BR" sz="3200" b="1" dirty="0" smtClean="0">
                <a:solidFill>
                  <a:srgbClr val="00B050"/>
                </a:solidFill>
              </a:rPr>
              <a:t>More examples...</a:t>
            </a:r>
            <a:endParaRPr lang="en-US" sz="3200" b="1" dirty="0">
              <a:solidFill>
                <a:srgbClr val="00B050"/>
              </a:solidFill>
            </a:endParaRPr>
          </a:p>
        </p:txBody>
      </p:sp>
      <p:sp>
        <p:nvSpPr>
          <p:cNvPr id="3" name="Rectangle 2"/>
          <p:cNvSpPr/>
          <p:nvPr/>
        </p:nvSpPr>
        <p:spPr>
          <a:xfrm>
            <a:off x="838200" y="1259390"/>
            <a:ext cx="10436352" cy="4524315"/>
          </a:xfrm>
          <a:prstGeom prst="rect">
            <a:avLst/>
          </a:prstGeom>
        </p:spPr>
        <p:txBody>
          <a:bodyPr wrap="square">
            <a:spAutoFit/>
          </a:bodyPr>
          <a:lstStyle/>
          <a:p>
            <a:r>
              <a:rPr lang="en-US" dirty="0">
                <a:latin typeface="Times New Roman" panose="02020603050405020304" pitchFamily="18" charset="0"/>
              </a:rPr>
              <a:t>30. Read the articles cited in a research paper. Explain how each is related to the paper. When is it appropriate to cite other papers? What different purposes do the citations serve? </a:t>
            </a:r>
            <a:endParaRPr lang="en-US" dirty="0" smtClean="0">
              <a:latin typeface="Times New Roman" panose="02020603050405020304" pitchFamily="18" charset="0"/>
            </a:endParaRPr>
          </a:p>
          <a:p>
            <a:endParaRPr lang="en-US" dirty="0">
              <a:latin typeface="Times New Roman" panose="02020603050405020304" pitchFamily="18" charset="0"/>
            </a:endParaRPr>
          </a:p>
          <a:p>
            <a:r>
              <a:rPr lang="en-US" dirty="0" smtClean="0">
                <a:latin typeface="Times New Roman" panose="02020603050405020304" pitchFamily="18" charset="0"/>
              </a:rPr>
              <a:t>31</a:t>
            </a:r>
            <a:r>
              <a:rPr lang="en-US" dirty="0">
                <a:latin typeface="Times New Roman" panose="02020603050405020304" pitchFamily="18" charset="0"/>
              </a:rPr>
              <a:t>. Compare the reference lists of two published articles on the same topic. Evaluate the choice of materials cited by the authors. What clues do the citations indicate about the article? </a:t>
            </a:r>
            <a:endParaRPr lang="en-US" dirty="0" smtClean="0">
              <a:latin typeface="Times New Roman" panose="02020603050405020304" pitchFamily="18" charset="0"/>
            </a:endParaRPr>
          </a:p>
          <a:p>
            <a:endParaRPr lang="en-US" dirty="0">
              <a:latin typeface="Times New Roman" panose="02020603050405020304" pitchFamily="18" charset="0"/>
            </a:endParaRPr>
          </a:p>
          <a:p>
            <a:r>
              <a:rPr lang="en-US" dirty="0" smtClean="0">
                <a:latin typeface="Times New Roman" panose="02020603050405020304" pitchFamily="18" charset="0"/>
              </a:rPr>
              <a:t>32</a:t>
            </a:r>
            <a:r>
              <a:rPr lang="en-US" dirty="0">
                <a:latin typeface="Times New Roman" panose="02020603050405020304" pitchFamily="18" charset="0"/>
              </a:rPr>
              <a:t>. Critique an article. Locate two webpages supporting your response to the topic. Cite the URLs in an appropriate format and highlight the points indicating this support. </a:t>
            </a:r>
            <a:endParaRPr lang="en-US" dirty="0" smtClean="0">
              <a:latin typeface="Times New Roman" panose="02020603050405020304" pitchFamily="18" charset="0"/>
            </a:endParaRPr>
          </a:p>
          <a:p>
            <a:endParaRPr lang="en-US" dirty="0">
              <a:latin typeface="Times New Roman" panose="02020603050405020304" pitchFamily="18" charset="0"/>
            </a:endParaRPr>
          </a:p>
          <a:p>
            <a:r>
              <a:rPr lang="en-US" dirty="0" smtClean="0">
                <a:latin typeface="Times New Roman" panose="02020603050405020304" pitchFamily="18" charset="0"/>
              </a:rPr>
              <a:t>33</a:t>
            </a:r>
            <a:r>
              <a:rPr lang="en-US" dirty="0">
                <a:latin typeface="Times New Roman" panose="02020603050405020304" pitchFamily="18" charset="0"/>
              </a:rPr>
              <a:t>. Examine the format of various abstracts. Note that some abstracts do not reflect the article title or content. Write an abstract for a published paper. Compare your abstract to that provided at the beginning of the article and/or in a periodical database. </a:t>
            </a:r>
            <a:endParaRPr lang="en-US" dirty="0" smtClean="0">
              <a:latin typeface="Times New Roman" panose="02020603050405020304" pitchFamily="18" charset="0"/>
            </a:endParaRPr>
          </a:p>
          <a:p>
            <a:endParaRPr lang="en-US" dirty="0" smtClean="0">
              <a:latin typeface="Times New Roman" panose="02020603050405020304" pitchFamily="18" charset="0"/>
            </a:endParaRPr>
          </a:p>
          <a:p>
            <a:r>
              <a:rPr lang="en-US" dirty="0" smtClean="0">
                <a:latin typeface="Times New Roman" panose="02020603050405020304" pitchFamily="18" charset="0"/>
              </a:rPr>
              <a:t>34</a:t>
            </a:r>
            <a:r>
              <a:rPr lang="en-US" dirty="0">
                <a:latin typeface="Times New Roman" panose="02020603050405020304" pitchFamily="18" charset="0"/>
              </a:rPr>
              <a:t>. Find and evaluate a website. Cite the website in a specific citation format and write a brief evaluation (2-3 paragraphs). Note reasons why these pages are, or are not appropriate for university level student research or for in-class use. Due to the evolving nature of the WWW, attach a printout of the first page of the website. </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0968" y="40830"/>
            <a:ext cx="1950720" cy="1280160"/>
          </a:xfrm>
          <a:prstGeom prst="rect">
            <a:avLst/>
          </a:prstGeom>
        </p:spPr>
      </p:pic>
    </p:spTree>
    <p:extLst>
      <p:ext uri="{BB962C8B-B14F-4D97-AF65-F5344CB8AC3E}">
        <p14:creationId xmlns:p14="http://schemas.microsoft.com/office/powerpoint/2010/main" val="4172413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4837043" cy="1325563"/>
          </a:xfrm>
        </p:spPr>
        <p:txBody>
          <a:bodyPr/>
          <a:lstStyle/>
          <a:p>
            <a:r>
              <a:rPr lang="en-US" dirty="0" smtClean="0"/>
              <a:t>    </a:t>
            </a:r>
            <a:r>
              <a:rPr lang="en-US" b="1" dirty="0" smtClean="0"/>
              <a:t>AUXILIARY SKILLS</a:t>
            </a:r>
            <a:endParaRPr lang="en-US" b="1" dirty="0"/>
          </a:p>
        </p:txBody>
      </p:sp>
      <p:sp>
        <p:nvSpPr>
          <p:cNvPr id="4" name="Rectangle 3"/>
          <p:cNvSpPr/>
          <p:nvPr/>
        </p:nvSpPr>
        <p:spPr>
          <a:xfrm>
            <a:off x="1043609" y="1947034"/>
            <a:ext cx="4969565" cy="28614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t>PROBLEM SOLVING</a:t>
            </a:r>
          </a:p>
          <a:p>
            <a:pPr algn="ctr"/>
            <a:r>
              <a:rPr lang="en-US" sz="3200" b="1" dirty="0" smtClean="0"/>
              <a:t>FOREIGN LANGUAGE</a:t>
            </a:r>
          </a:p>
          <a:p>
            <a:pPr algn="ctr"/>
            <a:r>
              <a:rPr lang="en-US" sz="3200" b="1" dirty="0" smtClean="0"/>
              <a:t>IT</a:t>
            </a:r>
          </a:p>
          <a:p>
            <a:pPr algn="ctr"/>
            <a:r>
              <a:rPr lang="en-US" sz="3200" b="1" dirty="0" smtClean="0"/>
              <a:t>INFORMATION LITERACY</a:t>
            </a:r>
            <a:endParaRPr lang="en-US" sz="3200" b="1" dirty="0"/>
          </a:p>
        </p:txBody>
      </p:sp>
      <p:sp>
        <p:nvSpPr>
          <p:cNvPr id="5" name="Rectangle 4"/>
          <p:cNvSpPr/>
          <p:nvPr/>
        </p:nvSpPr>
        <p:spPr>
          <a:xfrm>
            <a:off x="7792278" y="2268745"/>
            <a:ext cx="2951921" cy="20584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t>FACULTY</a:t>
            </a:r>
          </a:p>
          <a:p>
            <a:pPr algn="ctr"/>
            <a:endParaRPr lang="en-US" sz="3200" b="1" dirty="0" smtClean="0"/>
          </a:p>
          <a:p>
            <a:pPr algn="ctr"/>
            <a:r>
              <a:rPr lang="en-US" sz="3200" b="1" dirty="0" smtClean="0"/>
              <a:t>LIBRARIAN</a:t>
            </a:r>
            <a:endParaRPr lang="en-US" sz="3200" b="1" dirty="0"/>
          </a:p>
        </p:txBody>
      </p:sp>
      <p:cxnSp>
        <p:nvCxnSpPr>
          <p:cNvPr id="7" name="Straight Arrow Connector 6"/>
          <p:cNvCxnSpPr/>
          <p:nvPr/>
        </p:nvCxnSpPr>
        <p:spPr>
          <a:xfrm flipV="1">
            <a:off x="6053758" y="2912165"/>
            <a:ext cx="1738520" cy="119635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6013174" y="3829689"/>
            <a:ext cx="1697936" cy="278831"/>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2" name="Title 1"/>
          <p:cNvSpPr txBox="1">
            <a:spLocks/>
          </p:cNvSpPr>
          <p:nvPr/>
        </p:nvSpPr>
        <p:spPr>
          <a:xfrm>
            <a:off x="7035247" y="425796"/>
            <a:ext cx="4837043"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t>   </a:t>
            </a:r>
            <a:r>
              <a:rPr lang="en-US" b="1" dirty="0" smtClean="0"/>
              <a:t>PROFESSIONALS</a:t>
            </a:r>
            <a:endParaRPr lang="en-US" b="1" dirty="0"/>
          </a:p>
        </p:txBody>
      </p:sp>
    </p:spTree>
    <p:extLst>
      <p:ext uri="{BB962C8B-B14F-4D97-AF65-F5344CB8AC3E}">
        <p14:creationId xmlns:p14="http://schemas.microsoft.com/office/powerpoint/2010/main" val="35959539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0739" y="618228"/>
            <a:ext cx="9144000" cy="577228"/>
          </a:xfrm>
          <a:solidFill>
            <a:schemeClr val="accent2"/>
          </a:solidFill>
        </p:spPr>
        <p:txBody>
          <a:bodyPr>
            <a:noAutofit/>
          </a:bodyPr>
          <a:lstStyle/>
          <a:p>
            <a:r>
              <a:rPr lang="en-US" sz="3600" b="1" dirty="0" smtClean="0"/>
              <a:t>Information Literacy Definition</a:t>
            </a:r>
            <a:endParaRPr lang="en-US" sz="3600" b="1" dirty="0"/>
          </a:p>
        </p:txBody>
      </p:sp>
      <p:sp>
        <p:nvSpPr>
          <p:cNvPr id="3" name="Subtitle 2"/>
          <p:cNvSpPr>
            <a:spLocks noGrp="1"/>
          </p:cNvSpPr>
          <p:nvPr>
            <p:ph type="subTitle" idx="1"/>
          </p:nvPr>
        </p:nvSpPr>
        <p:spPr>
          <a:xfrm>
            <a:off x="1572039" y="1625807"/>
            <a:ext cx="9144000" cy="2336593"/>
          </a:xfrm>
        </p:spPr>
        <p:txBody>
          <a:bodyPr>
            <a:noAutofit/>
          </a:bodyPr>
          <a:lstStyle/>
          <a:p>
            <a:pPr>
              <a:lnSpc>
                <a:spcPct val="150000"/>
              </a:lnSpc>
            </a:pPr>
            <a:r>
              <a:rPr lang="en-US" b="1" dirty="0" smtClean="0"/>
              <a:t>"Information literacy is the set of integrated abilities encompassing the reflective discovery of information, how information is produced and valued, and the use of information in creating new knowledge and participating ethically in communities of learning." </a:t>
            </a:r>
          </a:p>
        </p:txBody>
      </p:sp>
      <p:sp>
        <p:nvSpPr>
          <p:cNvPr id="4" name="Rectangle 3"/>
          <p:cNvSpPr/>
          <p:nvPr/>
        </p:nvSpPr>
        <p:spPr>
          <a:xfrm>
            <a:off x="1689100" y="4659451"/>
            <a:ext cx="9461500" cy="13603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r>
              <a:rPr lang="en-US" sz="2400" b="1" dirty="0"/>
              <a:t>F</a:t>
            </a:r>
            <a:r>
              <a:rPr lang="en-US" sz="2400" b="1" dirty="0" smtClean="0"/>
              <a:t>aculty </a:t>
            </a:r>
            <a:r>
              <a:rPr lang="en-US" sz="2400" b="1" dirty="0"/>
              <a:t>and </a:t>
            </a:r>
            <a:r>
              <a:rPr lang="en-US" sz="2400" b="1" dirty="0" smtClean="0"/>
              <a:t>teaching librarians </a:t>
            </a:r>
            <a:r>
              <a:rPr lang="en-US" sz="2400" b="1" dirty="0"/>
              <a:t>need to work together to ensure that students develop the skills needed to successfully achieve their university and life long goals.</a:t>
            </a:r>
          </a:p>
        </p:txBody>
      </p:sp>
    </p:spTree>
    <p:extLst>
      <p:ext uri="{BB962C8B-B14F-4D97-AF65-F5344CB8AC3E}">
        <p14:creationId xmlns:p14="http://schemas.microsoft.com/office/powerpoint/2010/main" val="42943695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79400"/>
            <a:ext cx="4330148" cy="1320800"/>
          </a:xfrm>
          <a:solidFill>
            <a:schemeClr val="accent2"/>
          </a:solidFill>
        </p:spPr>
        <p:txBody>
          <a:bodyPr>
            <a:normAutofit/>
          </a:bodyPr>
          <a:lstStyle/>
          <a:p>
            <a:r>
              <a:rPr lang="en-US" sz="4400" b="1" dirty="0" smtClean="0"/>
              <a:t>WHY?</a:t>
            </a:r>
            <a:br>
              <a:rPr lang="en-US" sz="4400" b="1" dirty="0" smtClean="0"/>
            </a:br>
            <a:r>
              <a:rPr lang="en-US" sz="4400" b="1" dirty="0" smtClean="0"/>
              <a:t>PURPOSE?</a:t>
            </a:r>
            <a:endParaRPr lang="en-US" sz="4400" b="1" dirty="0"/>
          </a:p>
        </p:txBody>
      </p:sp>
      <p:sp>
        <p:nvSpPr>
          <p:cNvPr id="3" name="Subtitle 2"/>
          <p:cNvSpPr>
            <a:spLocks noGrp="1"/>
          </p:cNvSpPr>
          <p:nvPr>
            <p:ph type="subTitle" idx="1"/>
          </p:nvPr>
        </p:nvSpPr>
        <p:spPr>
          <a:xfrm>
            <a:off x="1713948" y="2236349"/>
            <a:ext cx="9144000" cy="4016858"/>
          </a:xfrm>
        </p:spPr>
        <p:txBody>
          <a:bodyPr>
            <a:normAutofit fontScale="85000" lnSpcReduction="20000"/>
          </a:bodyPr>
          <a:lstStyle/>
          <a:p>
            <a:endParaRPr lang="en-US" b="1" dirty="0" smtClean="0"/>
          </a:p>
          <a:p>
            <a:pPr marL="457200" indent="-457200">
              <a:buClr>
                <a:srgbClr val="C00000"/>
              </a:buClr>
              <a:buFont typeface="Wingdings" panose="05000000000000000000" pitchFamily="2" charset="2"/>
              <a:buChar char="v"/>
            </a:pPr>
            <a:r>
              <a:rPr lang="en-US" sz="3100" b="1" dirty="0" smtClean="0"/>
              <a:t> Improve scholarship</a:t>
            </a:r>
          </a:p>
          <a:p>
            <a:pPr marL="457200" indent="-457200">
              <a:buClr>
                <a:srgbClr val="C00000"/>
              </a:buClr>
              <a:buFont typeface="Wingdings" panose="05000000000000000000" pitchFamily="2" charset="2"/>
              <a:buChar char="v"/>
            </a:pPr>
            <a:r>
              <a:rPr lang="en-US" sz="3100" b="1" dirty="0"/>
              <a:t>C</a:t>
            </a:r>
            <a:r>
              <a:rPr lang="en-US" sz="3100" b="1" dirty="0" smtClean="0"/>
              <a:t>reate knowledge</a:t>
            </a:r>
          </a:p>
          <a:p>
            <a:pPr marL="457200" indent="-457200">
              <a:buClr>
                <a:srgbClr val="C00000"/>
              </a:buClr>
              <a:buFont typeface="Wingdings" panose="05000000000000000000" pitchFamily="2" charset="2"/>
              <a:buChar char="v"/>
            </a:pPr>
            <a:r>
              <a:rPr lang="en-US" sz="3100" b="1" dirty="0" smtClean="0"/>
              <a:t> Achieve educational goals </a:t>
            </a:r>
          </a:p>
          <a:p>
            <a:pPr marL="457200" indent="-457200">
              <a:buClr>
                <a:srgbClr val="C00000"/>
              </a:buClr>
              <a:buFont typeface="Wingdings" panose="05000000000000000000" pitchFamily="2" charset="2"/>
              <a:buChar char="v"/>
            </a:pPr>
            <a:r>
              <a:rPr lang="en-US" sz="3100" b="1" dirty="0" smtClean="0"/>
              <a:t>Become lifelong learners</a:t>
            </a:r>
          </a:p>
          <a:p>
            <a:pPr marL="457200" indent="-457200">
              <a:buClr>
                <a:srgbClr val="C00000"/>
              </a:buClr>
              <a:buFont typeface="Wingdings" panose="05000000000000000000" pitchFamily="2" charset="2"/>
              <a:buChar char="v"/>
            </a:pPr>
            <a:r>
              <a:rPr lang="en-US" sz="3100" b="1" dirty="0" smtClean="0"/>
              <a:t>Become critical thinkers</a:t>
            </a:r>
          </a:p>
          <a:p>
            <a:pPr marL="457200" indent="-457200">
              <a:buClr>
                <a:srgbClr val="C00000"/>
              </a:buClr>
              <a:buFont typeface="Wingdings" panose="05000000000000000000" pitchFamily="2" charset="2"/>
              <a:buChar char="v"/>
            </a:pPr>
            <a:r>
              <a:rPr lang="en-US" sz="3100" b="1" dirty="0" smtClean="0"/>
              <a:t>Assess and determine value of information</a:t>
            </a:r>
          </a:p>
          <a:p>
            <a:pPr marL="457200" indent="-457200">
              <a:buClr>
                <a:srgbClr val="C00000"/>
              </a:buClr>
              <a:buFont typeface="Wingdings" panose="05000000000000000000" pitchFamily="2" charset="2"/>
              <a:buChar char="v"/>
            </a:pPr>
            <a:r>
              <a:rPr lang="en-US" sz="3100" b="1" dirty="0"/>
              <a:t>D</a:t>
            </a:r>
            <a:r>
              <a:rPr lang="en-US" sz="3100" b="1" dirty="0" smtClean="0"/>
              <a:t>etermine the reliability of a source</a:t>
            </a:r>
          </a:p>
          <a:p>
            <a:pPr marL="457200" indent="-457200">
              <a:buClr>
                <a:srgbClr val="C00000"/>
              </a:buClr>
              <a:buFont typeface="Wingdings" panose="05000000000000000000" pitchFamily="2" charset="2"/>
              <a:buChar char="v"/>
            </a:pPr>
            <a:r>
              <a:rPr lang="en-US" sz="3100" b="1" dirty="0" smtClean="0"/>
              <a:t>Use information ethically </a:t>
            </a:r>
          </a:p>
          <a:p>
            <a:pPr marL="457200" indent="-457200">
              <a:buClr>
                <a:srgbClr val="C00000"/>
              </a:buClr>
              <a:buFont typeface="Wingdings" panose="05000000000000000000" pitchFamily="2" charset="2"/>
              <a:buChar char="v"/>
            </a:pPr>
            <a:r>
              <a:rPr lang="en-US" sz="3100" b="1" dirty="0" smtClean="0"/>
              <a:t>Establish the authority of a source</a:t>
            </a:r>
          </a:p>
          <a:p>
            <a:endParaRPr lang="en-US" dirty="0"/>
          </a:p>
        </p:txBody>
      </p:sp>
      <p:sp>
        <p:nvSpPr>
          <p:cNvPr id="4" name="TextBox 3"/>
          <p:cNvSpPr txBox="1"/>
          <p:nvPr/>
        </p:nvSpPr>
        <p:spPr>
          <a:xfrm>
            <a:off x="3745948" y="1836240"/>
            <a:ext cx="5080000" cy="584775"/>
          </a:xfrm>
          <a:prstGeom prst="rect">
            <a:avLst/>
          </a:prstGeom>
          <a:noFill/>
        </p:spPr>
        <p:txBody>
          <a:bodyPr wrap="square" rtlCol="0">
            <a:spAutoFit/>
          </a:bodyPr>
          <a:lstStyle/>
          <a:p>
            <a:pPr algn="ctr"/>
            <a:r>
              <a:rPr lang="en-US" sz="3200" dirty="0" smtClean="0"/>
              <a:t>So Students may</a:t>
            </a:r>
            <a:r>
              <a:rPr lang="en-US" dirty="0" smtClean="0"/>
              <a:t>:</a:t>
            </a:r>
            <a:endParaRPr lang="en-US" dirty="0"/>
          </a:p>
        </p:txBody>
      </p:sp>
      <p:sp>
        <p:nvSpPr>
          <p:cNvPr id="5" name="Curved Right Arrow 4"/>
          <p:cNvSpPr/>
          <p:nvPr/>
        </p:nvSpPr>
        <p:spPr>
          <a:xfrm>
            <a:off x="1828800" y="2000309"/>
            <a:ext cx="647700" cy="2098743"/>
          </a:xfrm>
          <a:prstGeom prst="curved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4697654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200" y="172210"/>
            <a:ext cx="10515600" cy="996536"/>
          </a:xfrm>
          <a:solidFill>
            <a:schemeClr val="accent2"/>
          </a:solidFill>
        </p:spPr>
        <p:txBody>
          <a:bodyPr>
            <a:normAutofit/>
          </a:bodyPr>
          <a:lstStyle/>
          <a:p>
            <a:pPr algn="ctr"/>
            <a:r>
              <a:rPr lang="en-US" sz="4000" b="1" dirty="0" smtClean="0"/>
              <a:t>Information Literacy Skills and Concepts</a:t>
            </a:r>
            <a:endParaRPr lang="en-US" sz="4000" b="1" dirty="0"/>
          </a:p>
        </p:txBody>
      </p:sp>
      <p:sp>
        <p:nvSpPr>
          <p:cNvPr id="4" name="Rectangle 3"/>
          <p:cNvSpPr/>
          <p:nvPr/>
        </p:nvSpPr>
        <p:spPr>
          <a:xfrm>
            <a:off x="1010200" y="1464118"/>
            <a:ext cx="3548274" cy="1120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b="1" dirty="0" smtClean="0"/>
              <a:t>STANDARDS, 2002</a:t>
            </a:r>
            <a:endParaRPr lang="en-US" sz="2800" b="1" dirty="0" smtClean="0"/>
          </a:p>
          <a:p>
            <a:pPr algn="ctr"/>
            <a:r>
              <a:rPr lang="en-US" sz="2800" b="1" dirty="0" smtClean="0"/>
              <a:t>SKILLS</a:t>
            </a:r>
          </a:p>
        </p:txBody>
      </p:sp>
      <p:sp>
        <p:nvSpPr>
          <p:cNvPr id="6" name="TextBox 5"/>
          <p:cNvSpPr txBox="1"/>
          <p:nvPr/>
        </p:nvSpPr>
        <p:spPr>
          <a:xfrm>
            <a:off x="1779103" y="2732960"/>
            <a:ext cx="2077277" cy="3416320"/>
          </a:xfrm>
          <a:prstGeom prst="rect">
            <a:avLst/>
          </a:prstGeom>
          <a:noFill/>
        </p:spPr>
        <p:txBody>
          <a:bodyPr wrap="square" rtlCol="0">
            <a:spAutoFit/>
          </a:bodyPr>
          <a:lstStyle/>
          <a:p>
            <a:pPr algn="ctr"/>
            <a:r>
              <a:rPr lang="en-US" sz="2400" b="1" dirty="0" smtClean="0"/>
              <a:t>Identify</a:t>
            </a:r>
          </a:p>
          <a:p>
            <a:pPr algn="ctr"/>
            <a:endParaRPr lang="en-US" sz="2400" b="1" dirty="0"/>
          </a:p>
          <a:p>
            <a:pPr algn="ctr"/>
            <a:r>
              <a:rPr lang="en-US" sz="2400" b="1" dirty="0" smtClean="0"/>
              <a:t>Find</a:t>
            </a:r>
          </a:p>
          <a:p>
            <a:pPr algn="ctr"/>
            <a:endParaRPr lang="en-US" sz="2400" b="1" dirty="0"/>
          </a:p>
          <a:p>
            <a:pPr algn="ctr"/>
            <a:r>
              <a:rPr lang="en-US" sz="2400" b="1" dirty="0" smtClean="0"/>
              <a:t>Evaluate</a:t>
            </a:r>
          </a:p>
          <a:p>
            <a:pPr algn="ctr"/>
            <a:endParaRPr lang="en-US" sz="2400" b="1" dirty="0"/>
          </a:p>
          <a:p>
            <a:pPr algn="ctr"/>
            <a:r>
              <a:rPr lang="en-US" sz="2400" b="1" dirty="0" smtClean="0"/>
              <a:t>Apply</a:t>
            </a:r>
          </a:p>
          <a:p>
            <a:pPr algn="ctr"/>
            <a:endParaRPr lang="en-US" sz="2400" b="1" dirty="0"/>
          </a:p>
          <a:p>
            <a:pPr algn="ctr"/>
            <a:r>
              <a:rPr lang="en-US" sz="2400" b="1" dirty="0" smtClean="0"/>
              <a:t>Acknowledge</a:t>
            </a:r>
            <a:endParaRPr lang="en-US" sz="2400" b="1" dirty="0"/>
          </a:p>
        </p:txBody>
      </p:sp>
      <p:sp>
        <p:nvSpPr>
          <p:cNvPr id="7" name="TextBox 6"/>
          <p:cNvSpPr txBox="1"/>
          <p:nvPr/>
        </p:nvSpPr>
        <p:spPr>
          <a:xfrm>
            <a:off x="6906314" y="2732960"/>
            <a:ext cx="4248977" cy="3700180"/>
          </a:xfrm>
          <a:prstGeom prst="rect">
            <a:avLst/>
          </a:prstGeom>
          <a:noFill/>
        </p:spPr>
        <p:txBody>
          <a:bodyPr wrap="square" rtlCol="0">
            <a:spAutoFit/>
          </a:bodyPr>
          <a:lstStyle/>
          <a:p>
            <a:pPr algn="ctr">
              <a:lnSpc>
                <a:spcPts val="2000"/>
              </a:lnSpc>
            </a:pPr>
            <a:r>
              <a:rPr lang="en-US" sz="2400" b="1" dirty="0" smtClean="0"/>
              <a:t>Research as Inquiry</a:t>
            </a:r>
          </a:p>
          <a:p>
            <a:pPr algn="ctr">
              <a:lnSpc>
                <a:spcPts val="2000"/>
              </a:lnSpc>
            </a:pPr>
            <a:endParaRPr lang="en-US" sz="2400" b="1" dirty="0"/>
          </a:p>
          <a:p>
            <a:pPr algn="ctr">
              <a:lnSpc>
                <a:spcPts val="2000"/>
              </a:lnSpc>
            </a:pPr>
            <a:r>
              <a:rPr lang="en-US" sz="2400" b="1" dirty="0" smtClean="0"/>
              <a:t>Information </a:t>
            </a:r>
            <a:r>
              <a:rPr lang="en-US" sz="2400" b="1" dirty="0"/>
              <a:t>H</a:t>
            </a:r>
            <a:r>
              <a:rPr lang="en-US" sz="2400" b="1" dirty="0" smtClean="0"/>
              <a:t>as Value</a:t>
            </a:r>
          </a:p>
          <a:p>
            <a:pPr algn="ctr">
              <a:lnSpc>
                <a:spcPts val="2000"/>
              </a:lnSpc>
            </a:pPr>
            <a:endParaRPr lang="en-US" sz="2400" b="1" dirty="0"/>
          </a:p>
          <a:p>
            <a:pPr algn="ctr">
              <a:lnSpc>
                <a:spcPts val="2000"/>
              </a:lnSpc>
            </a:pPr>
            <a:r>
              <a:rPr lang="en-US" sz="2400" b="1" dirty="0" smtClean="0"/>
              <a:t>Searching As Strategic Exploration</a:t>
            </a:r>
          </a:p>
          <a:p>
            <a:pPr algn="ctr">
              <a:lnSpc>
                <a:spcPts val="2000"/>
              </a:lnSpc>
            </a:pPr>
            <a:endParaRPr lang="en-US" sz="2400" b="1" dirty="0"/>
          </a:p>
          <a:p>
            <a:pPr algn="ctr">
              <a:lnSpc>
                <a:spcPts val="2000"/>
              </a:lnSpc>
            </a:pPr>
            <a:r>
              <a:rPr lang="en-US" sz="2400" b="1" dirty="0" smtClean="0"/>
              <a:t>Information Creation as a Process</a:t>
            </a:r>
          </a:p>
          <a:p>
            <a:pPr algn="ctr">
              <a:lnSpc>
                <a:spcPts val="2000"/>
              </a:lnSpc>
            </a:pPr>
            <a:endParaRPr lang="en-US" sz="2400" b="1" dirty="0"/>
          </a:p>
          <a:p>
            <a:pPr algn="ctr">
              <a:lnSpc>
                <a:spcPts val="2000"/>
              </a:lnSpc>
            </a:pPr>
            <a:r>
              <a:rPr lang="en-US" sz="2400" b="1" dirty="0" smtClean="0"/>
              <a:t>Scholarship as Conversation</a:t>
            </a:r>
          </a:p>
          <a:p>
            <a:pPr algn="ctr">
              <a:lnSpc>
                <a:spcPts val="2000"/>
              </a:lnSpc>
            </a:pPr>
            <a:endParaRPr lang="en-US" sz="2400" b="1" dirty="0"/>
          </a:p>
          <a:p>
            <a:pPr algn="ctr">
              <a:lnSpc>
                <a:spcPts val="2000"/>
              </a:lnSpc>
            </a:pPr>
            <a:r>
              <a:rPr lang="en-US" sz="2400" b="1" dirty="0" smtClean="0"/>
              <a:t>Authority is Constructed and Contextual</a:t>
            </a:r>
            <a:endParaRPr lang="en-US" sz="2400" b="1" dirty="0"/>
          </a:p>
        </p:txBody>
      </p:sp>
      <p:sp>
        <p:nvSpPr>
          <p:cNvPr id="3" name="Rectangle 2"/>
          <p:cNvSpPr/>
          <p:nvPr/>
        </p:nvSpPr>
        <p:spPr>
          <a:xfrm>
            <a:off x="5237922" y="1623280"/>
            <a:ext cx="1272209" cy="8018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b="1" dirty="0" smtClean="0"/>
              <a:t>ACRL</a:t>
            </a:r>
            <a:endParaRPr lang="en-US" sz="2800" b="1" dirty="0"/>
          </a:p>
        </p:txBody>
      </p:sp>
      <p:sp>
        <p:nvSpPr>
          <p:cNvPr id="8" name="Rectangle 7"/>
          <p:cNvSpPr/>
          <p:nvPr/>
        </p:nvSpPr>
        <p:spPr>
          <a:xfrm>
            <a:off x="7302497" y="1371869"/>
            <a:ext cx="3548274" cy="1120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b="1" dirty="0" smtClean="0"/>
              <a:t>FRAMEWORKS, 2015</a:t>
            </a:r>
            <a:endParaRPr lang="en-US" sz="2800" b="1" dirty="0" smtClean="0"/>
          </a:p>
          <a:p>
            <a:pPr algn="ctr"/>
            <a:r>
              <a:rPr lang="pt-BR" sz="2800" b="1" dirty="0" smtClean="0"/>
              <a:t>CONCEPTS</a:t>
            </a:r>
            <a:endParaRPr lang="en-US" sz="2800" b="1" dirty="0" smtClean="0"/>
          </a:p>
        </p:txBody>
      </p:sp>
      <p:sp>
        <p:nvSpPr>
          <p:cNvPr id="9" name="Right Arrow 8"/>
          <p:cNvSpPr/>
          <p:nvPr/>
        </p:nvSpPr>
        <p:spPr>
          <a:xfrm>
            <a:off x="6417110" y="1781898"/>
            <a:ext cx="978408" cy="484632"/>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0800000">
            <a:off x="4372432" y="1781898"/>
            <a:ext cx="978408" cy="484632"/>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75159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TIPS TO CREATE GOOD ASSIGNMENTS</a:t>
            </a:r>
            <a:endParaRPr lang="en-US" sz="36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210953">
            <a:off x="8799489" y="488994"/>
            <a:ext cx="3143720" cy="1736666"/>
          </a:xfrm>
          <a:prstGeom prst="rect">
            <a:avLst/>
          </a:prstGeom>
        </p:spPr>
      </p:pic>
      <p:sp>
        <p:nvSpPr>
          <p:cNvPr id="5" name="Rectangle 4"/>
          <p:cNvSpPr/>
          <p:nvPr/>
        </p:nvSpPr>
        <p:spPr>
          <a:xfrm>
            <a:off x="965200" y="1650049"/>
            <a:ext cx="9684774" cy="43048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2400" b="1" dirty="0"/>
              <a:t>Tell your students </a:t>
            </a:r>
            <a:r>
              <a:rPr lang="en-US" sz="2400" b="1" u="sng" dirty="0"/>
              <a:t>why</a:t>
            </a:r>
            <a:r>
              <a:rPr lang="en-US" sz="2400" b="1" dirty="0"/>
              <a:t> they are doing the assignment, what purpose it serves, and </a:t>
            </a:r>
            <a:r>
              <a:rPr lang="en-US" sz="2400" b="1" u="sng" dirty="0"/>
              <a:t>why</a:t>
            </a:r>
            <a:r>
              <a:rPr lang="en-US" sz="2400" b="1" dirty="0"/>
              <a:t> it requires specific research materials from the library (books, peer-reviewed articles, primary sources, qualitative studies, etc</a:t>
            </a:r>
            <a:r>
              <a:rPr lang="en-US" sz="2400" b="1" dirty="0" smtClean="0"/>
              <a:t>.).</a:t>
            </a:r>
          </a:p>
          <a:p>
            <a:pPr lvl="0"/>
            <a:endParaRPr lang="en-US" sz="2400" b="1" dirty="0"/>
          </a:p>
          <a:p>
            <a:pPr lvl="0"/>
            <a:r>
              <a:rPr lang="en-US" sz="2400" b="1" dirty="0"/>
              <a:t>Provide specific directions and guidelines for your students about the sources you expect them to use. Without specific guidelines, students will rely solely on the Internet for their information</a:t>
            </a:r>
            <a:r>
              <a:rPr lang="en-US" sz="2400" b="1" dirty="0" smtClean="0"/>
              <a:t>.</a:t>
            </a:r>
          </a:p>
          <a:p>
            <a:pPr lvl="0"/>
            <a:endParaRPr lang="en-US" sz="2400" b="1" dirty="0"/>
          </a:p>
          <a:p>
            <a:pPr lvl="0"/>
            <a:r>
              <a:rPr lang="en-US" sz="2400" b="1" dirty="0"/>
              <a:t>Work through the research component of the assignment ahead of time to make sure there is a reasonable amount of information available on the topic.</a:t>
            </a:r>
          </a:p>
          <a:p>
            <a:r>
              <a:rPr lang="en-US" sz="2400" b="1" dirty="0"/>
              <a:t> </a:t>
            </a:r>
          </a:p>
        </p:txBody>
      </p:sp>
    </p:spTree>
    <p:extLst>
      <p:ext uri="{BB962C8B-B14F-4D97-AF65-F5344CB8AC3E}">
        <p14:creationId xmlns:p14="http://schemas.microsoft.com/office/powerpoint/2010/main" val="8608041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15815</TotalTime>
  <Words>4165</Words>
  <Application>Microsoft Office PowerPoint</Application>
  <PresentationFormat>Widescreen</PresentationFormat>
  <Paragraphs>386</Paragraphs>
  <Slides>46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46</vt:i4>
      </vt:variant>
    </vt:vector>
  </HeadingPairs>
  <TitlesOfParts>
    <vt:vector size="54" baseType="lpstr">
      <vt:lpstr>Algerian</vt:lpstr>
      <vt:lpstr>Arial</vt:lpstr>
      <vt:lpstr>Bodoni MT Black</vt:lpstr>
      <vt:lpstr>Calibri</vt:lpstr>
      <vt:lpstr>Calibri Light</vt:lpstr>
      <vt:lpstr>Times New Roman</vt:lpstr>
      <vt:lpstr>Wingdings</vt:lpstr>
      <vt:lpstr>Office Theme</vt:lpstr>
      <vt:lpstr>Developing Library Assignments</vt:lpstr>
      <vt:lpstr>EGW</vt:lpstr>
      <vt:lpstr>Teachers perform several educational functions and purposes, such as:</vt:lpstr>
      <vt:lpstr>PowerPoint Presentation</vt:lpstr>
      <vt:lpstr>    AUXILIARY SKILLS</vt:lpstr>
      <vt:lpstr>Information Literacy Definition</vt:lpstr>
      <vt:lpstr>WHY? PURPOSE?</vt:lpstr>
      <vt:lpstr>Information Literacy Skills and Concepts</vt:lpstr>
      <vt:lpstr>TIPS TO CREATE GOOD ASSIGNMENTS</vt:lpstr>
      <vt:lpstr>TIPS TO CREATE GOOD ASSIGNMENTS</vt:lpstr>
      <vt:lpstr>AVOIDING PITFALLS</vt:lpstr>
      <vt:lpstr>AVOIDING PITFALLS</vt:lpstr>
      <vt:lpstr>AVOIDING PITFALLS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RESPONSIBILITLY</vt:lpstr>
      <vt:lpstr>PowerPoint Presentation</vt:lpstr>
      <vt:lpstr>Library Assignments Examples</vt:lpstr>
      <vt:lpstr>Library Assignments Examples</vt:lpstr>
      <vt:lpstr>Library Assignments Examples</vt:lpstr>
      <vt:lpstr>Library Assignments Examples</vt:lpstr>
      <vt:lpstr>Library Assignments Examples</vt:lpstr>
      <vt:lpstr>Library Assignments Examples</vt:lpstr>
      <vt:lpstr>Library Assignments Examples</vt:lpstr>
      <vt:lpstr>Library Assignments Examples</vt:lpstr>
      <vt:lpstr>Library Assignments Examples</vt:lpstr>
      <vt:lpstr>Library Assignments Examples</vt:lpstr>
      <vt:lpstr>Library Assignments Examples</vt:lpstr>
      <vt:lpstr>Library Assignments Examples</vt:lpstr>
      <vt:lpstr>Why do we need library’s for? Different uses one can make of the library</vt:lpstr>
      <vt:lpstr>Align Skills with assignments</vt:lpstr>
      <vt:lpstr>More examples... (http://infodome.sdsu.edu/about/depts/instruction/altresch.shtm)</vt:lpstr>
      <vt:lpstr>More examples...</vt:lpstr>
      <vt:lpstr>More examples...</vt:lpstr>
      <vt:lpstr>More examples...</vt:lpstr>
      <vt:lpstr>More examples...</vt:lpstr>
      <vt:lpstr>More examples...</vt:lpstr>
    </vt:vector>
  </TitlesOfParts>
  <Company>Andrews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Hermann Ebbinghaus (1850-1909)was a German psychologist who founded the experimental psychology of memory. </dc:title>
  <dc:creator>Silas Oliveira</dc:creator>
  <cp:lastModifiedBy>Silas Oliveira</cp:lastModifiedBy>
  <cp:revision>108</cp:revision>
  <dcterms:created xsi:type="dcterms:W3CDTF">2020-06-16T23:49:42Z</dcterms:created>
  <dcterms:modified xsi:type="dcterms:W3CDTF">2021-01-06T16:44:25Z</dcterms:modified>
</cp:coreProperties>
</file>