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9" r:id="rId2"/>
    <p:sldId id="304" r:id="rId3"/>
    <p:sldId id="303" r:id="rId4"/>
    <p:sldId id="300" r:id="rId5"/>
    <p:sldId id="259" r:id="rId6"/>
    <p:sldId id="261" r:id="rId7"/>
    <p:sldId id="310" r:id="rId8"/>
    <p:sldId id="317" r:id="rId9"/>
    <p:sldId id="318" r:id="rId10"/>
    <p:sldId id="324" r:id="rId11"/>
    <p:sldId id="319" r:id="rId12"/>
    <p:sldId id="268" r:id="rId13"/>
    <p:sldId id="273" r:id="rId14"/>
    <p:sldId id="276" r:id="rId15"/>
    <p:sldId id="278" r:id="rId16"/>
    <p:sldId id="312" r:id="rId17"/>
    <p:sldId id="306" r:id="rId18"/>
    <p:sldId id="320" r:id="rId19"/>
    <p:sldId id="313" r:id="rId20"/>
    <p:sldId id="311" r:id="rId21"/>
    <p:sldId id="309" r:id="rId22"/>
    <p:sldId id="314" r:id="rId23"/>
    <p:sldId id="315" r:id="rId24"/>
    <p:sldId id="277" r:id="rId25"/>
    <p:sldId id="290" r:id="rId26"/>
    <p:sldId id="325" r:id="rId27"/>
    <p:sldId id="322" r:id="rId28"/>
    <p:sldId id="321" r:id="rId29"/>
    <p:sldId id="323"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A000CD"/>
    <a:srgbClr val="AB2AC0"/>
    <a:srgbClr val="B21414"/>
    <a:srgbClr val="B27BC0"/>
    <a:srgbClr val="00682F"/>
    <a:srgbClr val="CBB677"/>
    <a:srgbClr val="009644"/>
    <a:srgbClr val="973AA4"/>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3" autoAdjust="0"/>
    <p:restoredTop sz="82427" autoAdjust="0"/>
  </p:normalViewPr>
  <p:slideViewPr>
    <p:cSldViewPr>
      <p:cViewPr varScale="1">
        <p:scale>
          <a:sx n="88" d="100"/>
          <a:sy n="88"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DB8A1A-14C7-4971-9935-31D9621441C9}" type="datetimeFigureOut">
              <a:rPr lang="en-US" smtClean="0"/>
              <a:pPr/>
              <a:t>10/20/2020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88FB7-D2B9-4F5A-8658-21F559B246B2}" type="slidenum">
              <a:rPr lang="en-US" smtClean="0"/>
              <a:pPr/>
              <a:t>‹#›</a:t>
            </a:fld>
            <a:endParaRPr lang="en-US"/>
          </a:p>
        </p:txBody>
      </p:sp>
    </p:spTree>
    <p:extLst>
      <p:ext uri="{BB962C8B-B14F-4D97-AF65-F5344CB8AC3E}">
        <p14:creationId xmlns:p14="http://schemas.microsoft.com/office/powerpoint/2010/main" val="1653974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BE37C-2732-4D63-96A4-AFF5D64A98E1}" type="datetimeFigureOut">
              <a:rPr lang="en-US" smtClean="0"/>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0A80F-A7A9-4934-96B8-A94DD4B182A7}" type="slidenum">
              <a:rPr lang="en-US" smtClean="0"/>
              <a:pPr/>
              <a:t>‹#›</a:t>
            </a:fld>
            <a:endParaRPr lang="en-US"/>
          </a:p>
        </p:txBody>
      </p:sp>
    </p:spTree>
    <p:extLst>
      <p:ext uri="{BB962C8B-B14F-4D97-AF65-F5344CB8AC3E}">
        <p14:creationId xmlns:p14="http://schemas.microsoft.com/office/powerpoint/2010/main" val="406645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1</a:t>
            </a:fld>
            <a:endParaRPr lang="en-US"/>
          </a:p>
        </p:txBody>
      </p:sp>
    </p:spTree>
    <p:extLst>
      <p:ext uri="{BB962C8B-B14F-4D97-AF65-F5344CB8AC3E}">
        <p14:creationId xmlns:p14="http://schemas.microsoft.com/office/powerpoint/2010/main" val="193417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471DF86-9825-47F2-A222-AF19BD624B3A}" type="slidenum">
              <a:rPr lang="en-US"/>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atin typeface="Arial" charset="0"/>
              </a:rPr>
              <a:t>Both you and your parents can borrow from a variety of loan programs to help with your educational expenses.  These funds require repayment, usually with interest. Please remember to borrow responsibly!</a:t>
            </a:r>
          </a:p>
          <a:p>
            <a:pPr eaLnBrk="1" hangingPunct="1"/>
            <a:endParaRPr lang="en-US">
              <a:latin typeface="Arial" charset="0"/>
            </a:endParaRPr>
          </a:p>
          <a:p>
            <a:pPr eaLnBrk="1" hangingPunct="1"/>
            <a:endParaRPr lang="en-US" b="1">
              <a:latin typeface="Arial" charset="0"/>
            </a:endParaRPr>
          </a:p>
        </p:txBody>
      </p:sp>
    </p:spTree>
    <p:extLst>
      <p:ext uri="{BB962C8B-B14F-4D97-AF65-F5344CB8AC3E}">
        <p14:creationId xmlns:p14="http://schemas.microsoft.com/office/powerpoint/2010/main" val="224997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32E7720-1C1D-4903-8B03-024326F5DA77}" type="slidenum">
              <a:rPr lang="en-US"/>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After looking at federal and state sources of financial aid, it’s always a good idea to look at institutional aid and private sources.  </a:t>
            </a:r>
          </a:p>
          <a:p>
            <a:pPr eaLnBrk="1" hangingPunct="1"/>
            <a:r>
              <a:rPr lang="en-US">
                <a:latin typeface="Arial" charset="0"/>
              </a:rPr>
              <a:t>Colleges, universities and other higher education institutions also offer financial aid assistance to their students.  The financial aid office is the best place on campus to find out about financial aid.</a:t>
            </a:r>
          </a:p>
          <a:p>
            <a:pPr eaLnBrk="1" hangingPunct="1"/>
            <a:r>
              <a:rPr lang="en-US">
                <a:latin typeface="Arial" charset="0"/>
              </a:rPr>
              <a:t>Many agencies, associations, corporations, and civic, religious and philanthropic groups also provide money for college students. There are different eligibility requirements, award amounts, application forms and deadlines, so be sure to research them carefully.</a:t>
            </a:r>
          </a:p>
          <a:p>
            <a:pPr eaLnBrk="1" hangingPunct="1"/>
            <a:r>
              <a:rPr lang="en-US">
                <a:latin typeface="Arial" charset="0"/>
              </a:rPr>
              <a:t>Access to other trusted sources of information can be found at collegezone.com. </a:t>
            </a:r>
          </a:p>
          <a:p>
            <a:pPr eaLnBrk="1" hangingPunct="1"/>
            <a:endParaRPr lang="en-US"/>
          </a:p>
          <a:p>
            <a:pPr eaLnBrk="1" hangingPunct="1"/>
            <a:endParaRPr lang="en-US"/>
          </a:p>
        </p:txBody>
      </p:sp>
    </p:spTree>
    <p:extLst>
      <p:ext uri="{BB962C8B-B14F-4D97-AF65-F5344CB8AC3E}">
        <p14:creationId xmlns:p14="http://schemas.microsoft.com/office/powerpoint/2010/main" val="310576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pPr/>
              <a:t>15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r>
              <a:rPr lang="en-US" dirty="0">
                <a:latin typeface="Arial" charset="0"/>
              </a:rPr>
              <a:t>The first step in applying for federal and state financial aid programs is the completion of the </a:t>
            </a:r>
            <a:r>
              <a:rPr lang="en-US" i="1" dirty="0">
                <a:latin typeface="Arial" charset="0"/>
              </a:rPr>
              <a:t>Free Application for Federal Student Aid</a:t>
            </a:r>
            <a:r>
              <a:rPr lang="en-US" dirty="0">
                <a:latin typeface="Arial" charset="0"/>
              </a:rPr>
              <a:t> (</a:t>
            </a:r>
            <a:r>
              <a:rPr lang="en-US" b="1" dirty="0">
                <a:latin typeface="Arial" charset="0"/>
              </a:rPr>
              <a:t>FAFSA</a:t>
            </a:r>
            <a:r>
              <a:rPr lang="en-US" dirty="0">
                <a:latin typeface="Arial" charset="0"/>
              </a:rPr>
              <a:t>). A FAFSA can be obtained from several places - on the Internet at </a:t>
            </a:r>
            <a:r>
              <a:rPr lang="en-US" b="1" dirty="0">
                <a:latin typeface="Arial" charset="0"/>
              </a:rPr>
              <a:t>www.fafsa.ed.gov</a:t>
            </a:r>
            <a:r>
              <a:rPr lang="en-US" dirty="0">
                <a:latin typeface="Arial" charset="0"/>
              </a:rPr>
              <a:t>, the high school counselor, college financial aid office, or the local library. The FSA ID is your electronic passport to federal student aid online. </a:t>
            </a:r>
            <a:r>
              <a:rPr lang="en-US" dirty="0"/>
              <a:t>Some independent colleges and private scholarship programs may require more data than is requested on the FAFSA. The form used most often in this process is the CSS/Financial Aid PROFILE, which is administered by the College Scholarship Service (CSS), a division of the College Board organization. </a:t>
            </a:r>
          </a:p>
          <a:p>
            <a:pPr>
              <a:spcBef>
                <a:spcPct val="0"/>
              </a:spcBef>
            </a:pPr>
            <a:r>
              <a:rPr lang="en-US" dirty="0"/>
              <a:t>Be sure to communicate with each college to inquire about the steps you need to take to have a ‘complete application’. </a:t>
            </a:r>
          </a:p>
        </p:txBody>
      </p:sp>
    </p:spTree>
    <p:extLst>
      <p:ext uri="{BB962C8B-B14F-4D97-AF65-F5344CB8AC3E}">
        <p14:creationId xmlns:p14="http://schemas.microsoft.com/office/powerpoint/2010/main" val="287750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pPr/>
              <a:t>16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extLst>
      <p:ext uri="{BB962C8B-B14F-4D97-AF65-F5344CB8AC3E}">
        <p14:creationId xmlns:p14="http://schemas.microsoft.com/office/powerpoint/2010/main" val="282111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solidFill>
                  <a:prstClr val="black"/>
                </a:solidFill>
              </a:rPr>
              <a:pPr/>
              <a:t>17</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solidFill>
                  <a:prstClr val="black"/>
                </a:solidFill>
              </a:rPr>
              <a:pPr/>
              <a:t>19</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extLst>
      <p:ext uri="{BB962C8B-B14F-4D97-AF65-F5344CB8AC3E}">
        <p14:creationId xmlns:p14="http://schemas.microsoft.com/office/powerpoint/2010/main" val="257597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solidFill>
                  <a:prstClr val="black"/>
                </a:solidFill>
              </a:rPr>
              <a:pPr/>
              <a:t>20</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extLst>
      <p:ext uri="{BB962C8B-B14F-4D97-AF65-F5344CB8AC3E}">
        <p14:creationId xmlns:p14="http://schemas.microsoft.com/office/powerpoint/2010/main" val="7264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solidFill>
                  <a:prstClr val="black"/>
                </a:solidFill>
              </a:rPr>
              <a:pPr/>
              <a:t>21</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B4B14F-1CEE-4B29-B3D1-3DE550E79960}" type="slidenum">
              <a:rPr lang="en-US">
                <a:solidFill>
                  <a:prstClr val="black"/>
                </a:solidFill>
              </a:rPr>
              <a:pPr/>
              <a:t>22</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spcBef>
                <a:spcPct val="0"/>
              </a:spcBef>
            </a:pPr>
            <a:endParaRPr lang="en-US" dirty="0"/>
          </a:p>
        </p:txBody>
      </p:sp>
    </p:spTree>
    <p:extLst>
      <p:ext uri="{BB962C8B-B14F-4D97-AF65-F5344CB8AC3E}">
        <p14:creationId xmlns:p14="http://schemas.microsoft.com/office/powerpoint/2010/main" val="189332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3E86047-3CC6-4B1E-8C13-D84DD73DE965}"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1010" indent="-221010"/>
            <a:r>
              <a:rPr lang="en-US" dirty="0"/>
              <a:t>When applying for financial aid: </a:t>
            </a:r>
          </a:p>
          <a:p>
            <a:pPr marL="221010" indent="-221010">
              <a:buFontTx/>
              <a:buAutoNum type="arabicPeriod"/>
            </a:pPr>
            <a:r>
              <a:rPr lang="en-US" dirty="0"/>
              <a:t>Don’t underestimate your options.</a:t>
            </a:r>
          </a:p>
          <a:p>
            <a:pPr marL="221010" indent="-221010">
              <a:buFontTx/>
              <a:buAutoNum type="arabicPeriod"/>
            </a:pPr>
            <a:r>
              <a:rPr lang="en-US" dirty="0"/>
              <a:t>Never assume you’re too poor to attend college or too rich to receive some type of financial aid.  </a:t>
            </a:r>
          </a:p>
          <a:p>
            <a:pPr marL="221010" indent="-221010">
              <a:buFontTx/>
              <a:buAutoNum type="arabicPeriod"/>
            </a:pPr>
            <a:r>
              <a:rPr lang="en-US" dirty="0"/>
              <a:t>Don’t become overwhelmed by the price of attending college, it may not be what is seems.</a:t>
            </a:r>
          </a:p>
          <a:p>
            <a:pPr marL="221010" indent="-221010"/>
            <a:endParaRPr lang="en-US" dirty="0"/>
          </a:p>
        </p:txBody>
      </p:sp>
    </p:spTree>
    <p:extLst>
      <p:ext uri="{BB962C8B-B14F-4D97-AF65-F5344CB8AC3E}">
        <p14:creationId xmlns:p14="http://schemas.microsoft.com/office/powerpoint/2010/main" val="243063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2</a:t>
            </a:fld>
            <a:endParaRPr lang="en-US"/>
          </a:p>
        </p:txBody>
      </p:sp>
    </p:spTree>
    <p:extLst>
      <p:ext uri="{BB962C8B-B14F-4D97-AF65-F5344CB8AC3E}">
        <p14:creationId xmlns:p14="http://schemas.microsoft.com/office/powerpoint/2010/main" val="239801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AED91C2-010E-4066-847C-889E1C54EA3D}" type="slidenum">
              <a:rPr lang="en-US"/>
              <a:pPr/>
              <a:t>25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221010" indent="-221010"/>
            <a:r>
              <a:rPr lang="en-US" dirty="0"/>
              <a:t>To review: </a:t>
            </a:r>
          </a:p>
          <a:p>
            <a:pPr marL="221010" indent="-221010">
              <a:spcAft>
                <a:spcPct val="20000"/>
              </a:spcAft>
            </a:pPr>
            <a:r>
              <a:rPr lang="en-US" dirty="0">
                <a:cs typeface="Arial" charset="0"/>
              </a:rPr>
              <a:t>1</a:t>
            </a:r>
            <a:r>
              <a:rPr lang="en-US" baseline="30000" dirty="0">
                <a:cs typeface="Arial" charset="0"/>
              </a:rPr>
              <a:t>st</a:t>
            </a:r>
            <a:r>
              <a:rPr lang="en-US" dirty="0">
                <a:cs typeface="Arial" charset="0"/>
              </a:rPr>
              <a:t> Start planning for the future</a:t>
            </a:r>
          </a:p>
          <a:p>
            <a:pPr marL="221010" indent="-221010">
              <a:spcAft>
                <a:spcPct val="20000"/>
              </a:spcAft>
            </a:pPr>
            <a:r>
              <a:rPr lang="en-US" dirty="0">
                <a:cs typeface="Arial" charset="0"/>
              </a:rPr>
              <a:t>2</a:t>
            </a:r>
            <a:r>
              <a:rPr lang="en-US" baseline="30000" dirty="0">
                <a:cs typeface="Arial" charset="0"/>
              </a:rPr>
              <a:t>nd</a:t>
            </a:r>
            <a:r>
              <a:rPr lang="en-US" dirty="0">
                <a:cs typeface="Arial" charset="0"/>
              </a:rPr>
              <a:t> Complete the application process</a:t>
            </a:r>
          </a:p>
          <a:p>
            <a:pPr marL="221010" indent="-221010">
              <a:spcAft>
                <a:spcPct val="20000"/>
              </a:spcAft>
            </a:pPr>
            <a:r>
              <a:rPr lang="en-US" dirty="0">
                <a:cs typeface="Arial" charset="0"/>
              </a:rPr>
              <a:t>3</a:t>
            </a:r>
            <a:r>
              <a:rPr lang="en-US" baseline="30000" dirty="0">
                <a:cs typeface="Arial" charset="0"/>
              </a:rPr>
              <a:t>rd</a:t>
            </a:r>
            <a:r>
              <a:rPr lang="en-US" dirty="0">
                <a:cs typeface="Arial" charset="0"/>
              </a:rPr>
              <a:t> Apply for PIN and complete FAFSA</a:t>
            </a:r>
          </a:p>
          <a:p>
            <a:pPr marL="221010" indent="-221010">
              <a:spcAft>
                <a:spcPct val="20000"/>
              </a:spcAft>
            </a:pPr>
            <a:r>
              <a:rPr lang="en-US" dirty="0"/>
              <a:t>4</a:t>
            </a:r>
            <a:r>
              <a:rPr lang="en-US" baseline="30000" dirty="0"/>
              <a:t>th</a:t>
            </a:r>
            <a:r>
              <a:rPr lang="en-US" baseline="0" dirty="0"/>
              <a:t> </a:t>
            </a:r>
            <a:r>
              <a:rPr lang="en-US" dirty="0"/>
              <a:t> Receive, revise and edit the </a:t>
            </a:r>
            <a:r>
              <a:rPr lang="en-US" i="1" dirty="0">
                <a:cs typeface="Arial" charset="0"/>
              </a:rPr>
              <a:t>Student Aid Report</a:t>
            </a:r>
            <a:endParaRPr lang="es-MX" dirty="0">
              <a:cs typeface="Arial" charset="0"/>
            </a:endParaRPr>
          </a:p>
          <a:p>
            <a:pPr marL="221010" indent="-221010">
              <a:spcAft>
                <a:spcPct val="20000"/>
              </a:spcAft>
            </a:pPr>
            <a:r>
              <a:rPr lang="en-US" baseline="0" dirty="0">
                <a:cs typeface="Arial" charset="0"/>
              </a:rPr>
              <a:t>5</a:t>
            </a:r>
            <a:r>
              <a:rPr lang="en-US" baseline="30000" dirty="0">
                <a:cs typeface="Arial" charset="0"/>
              </a:rPr>
              <a:t>th</a:t>
            </a:r>
            <a:r>
              <a:rPr lang="en-US" dirty="0">
                <a:cs typeface="Arial" charset="0"/>
              </a:rPr>
              <a:t> Consider </a:t>
            </a:r>
            <a:r>
              <a:rPr lang="es-MX" i="1" dirty="0"/>
              <a:t>a</a:t>
            </a:r>
            <a:r>
              <a:rPr lang="en-US" i="1" dirty="0"/>
              <a:t>ward letters</a:t>
            </a:r>
            <a:r>
              <a:rPr lang="es-MX" dirty="0"/>
              <a:t> </a:t>
            </a:r>
          </a:p>
          <a:p>
            <a:pPr marL="221010" indent="-221010">
              <a:spcAft>
                <a:spcPct val="20000"/>
              </a:spcAft>
            </a:pPr>
            <a:r>
              <a:rPr lang="en-US" baseline="0" dirty="0">
                <a:cs typeface="Arial" charset="0"/>
              </a:rPr>
              <a:t>6</a:t>
            </a:r>
            <a:r>
              <a:rPr lang="en-US" baseline="30000" dirty="0">
                <a:cs typeface="Arial" charset="0"/>
              </a:rPr>
              <a:t>th</a:t>
            </a:r>
            <a:r>
              <a:rPr lang="en-US" dirty="0">
                <a:cs typeface="Arial" charset="0"/>
              </a:rPr>
              <a:t> Respond to college offers</a:t>
            </a:r>
          </a:p>
          <a:p>
            <a:pPr marL="221010" indent="-221010">
              <a:spcAft>
                <a:spcPct val="20000"/>
              </a:spcAft>
            </a:pPr>
            <a:r>
              <a:rPr lang="en-US" baseline="0" dirty="0">
                <a:cs typeface="Arial" charset="0"/>
              </a:rPr>
              <a:t>7</a:t>
            </a:r>
            <a:r>
              <a:rPr lang="en-US" baseline="30000" dirty="0">
                <a:cs typeface="Arial" charset="0"/>
              </a:rPr>
              <a:t>th</a:t>
            </a:r>
            <a:r>
              <a:rPr lang="en-US" dirty="0">
                <a:cs typeface="Arial" charset="0"/>
              </a:rPr>
              <a:t> Advise school(s) of outside scholarships</a:t>
            </a:r>
            <a:r>
              <a:rPr lang="es-MX" dirty="0">
                <a:cs typeface="Arial" charset="0"/>
              </a:rPr>
              <a:t> </a:t>
            </a:r>
            <a:endParaRPr lang="en-US" dirty="0">
              <a:cs typeface="Arial" charset="0"/>
            </a:endParaRPr>
          </a:p>
          <a:p>
            <a:pPr marL="221010" indent="-221010">
              <a:spcAft>
                <a:spcPct val="20000"/>
              </a:spcAft>
            </a:pPr>
            <a:r>
              <a:rPr lang="en-US" baseline="0" dirty="0">
                <a:cs typeface="Arial" charset="0"/>
              </a:rPr>
              <a:t>8</a:t>
            </a:r>
            <a:r>
              <a:rPr lang="en-US" baseline="30000" dirty="0">
                <a:cs typeface="Arial" charset="0"/>
              </a:rPr>
              <a:t>th</a:t>
            </a:r>
            <a:r>
              <a:rPr lang="en-US" dirty="0">
                <a:cs typeface="Arial" charset="0"/>
              </a:rPr>
              <a:t> Renew the FAFSA every year!</a:t>
            </a:r>
            <a:endParaRPr lang="es-MX" dirty="0">
              <a:cs typeface="Arial" charset="0"/>
            </a:endParaRPr>
          </a:p>
          <a:p>
            <a:pPr marL="221010" indent="-221010"/>
            <a:endParaRPr lang="en-US" dirty="0"/>
          </a:p>
        </p:txBody>
      </p:sp>
    </p:spTree>
    <p:extLst>
      <p:ext uri="{BB962C8B-B14F-4D97-AF65-F5344CB8AC3E}">
        <p14:creationId xmlns:p14="http://schemas.microsoft.com/office/powerpoint/2010/main" val="609145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28</a:t>
            </a:fld>
            <a:endParaRPr lang="en-US"/>
          </a:p>
        </p:txBody>
      </p:sp>
    </p:spTree>
    <p:extLst>
      <p:ext uri="{BB962C8B-B14F-4D97-AF65-F5344CB8AC3E}">
        <p14:creationId xmlns:p14="http://schemas.microsoft.com/office/powerpoint/2010/main" val="551368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29</a:t>
            </a:fld>
            <a:endParaRPr lang="en-US"/>
          </a:p>
        </p:txBody>
      </p:sp>
    </p:spTree>
    <p:extLst>
      <p:ext uri="{BB962C8B-B14F-4D97-AF65-F5344CB8AC3E}">
        <p14:creationId xmlns:p14="http://schemas.microsoft.com/office/powerpoint/2010/main" val="1092609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30</a:t>
            </a:fld>
            <a:endParaRPr lang="en-US"/>
          </a:p>
        </p:txBody>
      </p:sp>
    </p:spTree>
    <p:extLst>
      <p:ext uri="{BB962C8B-B14F-4D97-AF65-F5344CB8AC3E}">
        <p14:creationId xmlns:p14="http://schemas.microsoft.com/office/powerpoint/2010/main" val="414351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3</a:t>
            </a:fld>
            <a:endParaRPr lang="en-US"/>
          </a:p>
        </p:txBody>
      </p:sp>
    </p:spTree>
    <p:extLst>
      <p:ext uri="{BB962C8B-B14F-4D97-AF65-F5344CB8AC3E}">
        <p14:creationId xmlns:p14="http://schemas.microsoft.com/office/powerpoint/2010/main" val="413902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0A80F-A7A9-4934-96B8-A94DD4B182A7}" type="slidenum">
              <a:rPr lang="en-US" smtClean="0"/>
              <a:pPr/>
              <a:t>4</a:t>
            </a:fld>
            <a:endParaRPr lang="en-US"/>
          </a:p>
        </p:txBody>
      </p:sp>
    </p:spTree>
    <p:extLst>
      <p:ext uri="{BB962C8B-B14F-4D97-AF65-F5344CB8AC3E}">
        <p14:creationId xmlns:p14="http://schemas.microsoft.com/office/powerpoint/2010/main" val="92459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298B892-F050-4788-BA2C-CA4772F8424B}" type="slidenum">
              <a:rPr lang="en-US"/>
              <a:pPr/>
              <a:t>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299" y="4341589"/>
            <a:ext cx="5029403" cy="4116572"/>
          </a:xfrm>
          <a:noFill/>
          <a:ln/>
        </p:spPr>
        <p:txBody>
          <a:bodyPr/>
          <a:lstStyle/>
          <a:p>
            <a:pPr eaLnBrk="1" hangingPunct="1"/>
            <a:r>
              <a:rPr lang="en-US" dirty="0">
                <a:latin typeface="Arial" charset="0"/>
              </a:rPr>
              <a:t>As you start planning to go to college, you and your family may have questions such as: “How much will it cost?”, “Can I afford it?”, and “Where do I go for help?”. To assist you in finding the answers to these questions, you first need to learn some of the basics.</a:t>
            </a:r>
          </a:p>
        </p:txBody>
      </p:sp>
    </p:spTree>
    <p:extLst>
      <p:ext uri="{BB962C8B-B14F-4D97-AF65-F5344CB8AC3E}">
        <p14:creationId xmlns:p14="http://schemas.microsoft.com/office/powerpoint/2010/main" val="23584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D27A73-62A8-44EB-B2B8-7113CF72DA92}" type="slidenum">
              <a:rPr lang="en-US"/>
              <a:pPr/>
              <a:t>6</a:t>
            </a:fld>
            <a:endParaRPr lang="en-US" dirty="0"/>
          </a:p>
        </p:txBody>
      </p:sp>
      <p:sp>
        <p:nvSpPr>
          <p:cNvPr id="48131" name="Rectangle 2"/>
          <p:cNvSpPr>
            <a:spLocks noGrp="1" noRot="1" noChangeAspect="1" noChangeArrowheads="1" noTextEdit="1"/>
          </p:cNvSpPr>
          <p:nvPr>
            <p:ph type="sldImg"/>
          </p:nvPr>
        </p:nvSpPr>
        <p:spPr>
          <a:xfrm>
            <a:off x="1147763" y="685800"/>
            <a:ext cx="4567237" cy="3427413"/>
          </a:xfrm>
          <a:ln/>
        </p:spPr>
      </p:sp>
      <p:sp>
        <p:nvSpPr>
          <p:cNvPr id="48132" name="Rectangle 3"/>
          <p:cNvSpPr>
            <a:spLocks noGrp="1" noChangeArrowheads="1"/>
          </p:cNvSpPr>
          <p:nvPr>
            <p:ph type="body" idx="1"/>
          </p:nvPr>
        </p:nvSpPr>
        <p:spPr>
          <a:xfrm>
            <a:off x="914299" y="4341589"/>
            <a:ext cx="5029403" cy="4116572"/>
          </a:xfrm>
          <a:noFill/>
          <a:ln/>
        </p:spPr>
        <p:txBody>
          <a:bodyPr/>
          <a:lstStyle/>
          <a:p>
            <a:pPr eaLnBrk="1" hangingPunct="1">
              <a:spcBef>
                <a:spcPct val="66000"/>
              </a:spcBef>
            </a:pPr>
            <a:r>
              <a:rPr lang="en-US" sz="1000" dirty="0">
                <a:latin typeface="Arial" charset="0"/>
              </a:rPr>
              <a:t>When deciding where to go to college, money shouldn’t be the first thing you think about. Yes, college is expensive. But there are ways to pay for it if you plan ahead.  </a:t>
            </a:r>
          </a:p>
          <a:p>
            <a:pPr eaLnBrk="1" hangingPunct="1">
              <a:spcBef>
                <a:spcPct val="66000"/>
              </a:spcBef>
            </a:pPr>
            <a:r>
              <a:rPr lang="en-US" sz="1000" b="1" dirty="0">
                <a:latin typeface="Arial" charset="0"/>
                <a:ea typeface="Arial Unicode MS" pitchFamily="34" charset="-128"/>
                <a:cs typeface="Arial Unicode MS" pitchFamily="34" charset="-128"/>
              </a:rPr>
              <a:t>Financial Aid Programs  - </a:t>
            </a:r>
            <a:r>
              <a:rPr lang="en-US" sz="1000" dirty="0">
                <a:latin typeface="Arial" charset="0"/>
                <a:ea typeface="Arial Unicode MS" pitchFamily="34" charset="-128"/>
                <a:cs typeface="Arial Unicode MS" pitchFamily="34" charset="-128"/>
              </a:rPr>
              <a:t>Financial aid for college refers to specific borrowed, given or earned money that can be found through a variety of sources, including state, federal, institutional, and private financial aid programs.  Improve your chances of receiving financial aid by doing research, planning carefully, and applying early.  </a:t>
            </a:r>
          </a:p>
          <a:p>
            <a:pPr eaLnBrk="1" hangingPunct="1">
              <a:spcBef>
                <a:spcPct val="66000"/>
              </a:spcBef>
            </a:pPr>
            <a:r>
              <a:rPr lang="en-US" sz="1000" b="1" dirty="0">
                <a:latin typeface="Arial" charset="0"/>
                <a:ea typeface="Arial Unicode MS" pitchFamily="34" charset="-128"/>
                <a:cs typeface="Arial Unicode MS" pitchFamily="34" charset="-128"/>
              </a:rPr>
              <a:t>529 Savings &amp; Prepaid Tuition Programs - </a:t>
            </a:r>
            <a:r>
              <a:rPr lang="en-US" sz="1000" dirty="0">
                <a:latin typeface="Arial" charset="0"/>
                <a:ea typeface="Arial Unicode MS" pitchFamily="34" charset="-128"/>
                <a:cs typeface="Arial Unicode MS" pitchFamily="34" charset="-128"/>
              </a:rPr>
              <a:t>529s are state-sponsored college funding programs designed to help families save for future college costs. </a:t>
            </a:r>
          </a:p>
          <a:p>
            <a:pPr eaLnBrk="1" hangingPunct="1">
              <a:spcBef>
                <a:spcPct val="66000"/>
              </a:spcBef>
            </a:pPr>
            <a:r>
              <a:rPr lang="en-US" sz="1000" b="1" dirty="0">
                <a:latin typeface="Arial" charset="0"/>
                <a:ea typeface="Arial Unicode MS" pitchFamily="34" charset="-128"/>
                <a:cs typeface="Arial Unicode MS" pitchFamily="34" charset="-128"/>
              </a:rPr>
              <a:t>Employer Tuition Reimbursement Plans - </a:t>
            </a:r>
            <a:r>
              <a:rPr lang="en-US" sz="1000" dirty="0">
                <a:latin typeface="Arial" charset="0"/>
                <a:ea typeface="Arial Unicode MS" pitchFamily="34" charset="-128"/>
                <a:cs typeface="Arial Unicode MS" pitchFamily="34" charset="-128"/>
              </a:rPr>
              <a:t>If you work while you’re in college, your employer may offer an employer tuition reimbursement plan. These types of plans allow your employer to pay for part of, or all of your tuition. Such plans are available at certain companies, and each company’s policies are different. Contact potential employers whom you’d like to work for during college to learn about their unique plans.</a:t>
            </a:r>
          </a:p>
          <a:p>
            <a:pPr eaLnBrk="1" hangingPunct="1">
              <a:spcBef>
                <a:spcPct val="66000"/>
              </a:spcBef>
            </a:pPr>
            <a:r>
              <a:rPr lang="en-US" sz="1000" b="1" dirty="0">
                <a:latin typeface="Arial" charset="0"/>
                <a:ea typeface="Arial Unicode MS" pitchFamily="34" charset="-128"/>
                <a:cs typeface="Arial Unicode MS" pitchFamily="34" charset="-128"/>
              </a:rPr>
              <a:t>Tuition Benefits - </a:t>
            </a:r>
            <a:r>
              <a:rPr lang="en-US" sz="1000" dirty="0">
                <a:latin typeface="Arial" charset="0"/>
                <a:ea typeface="Arial Unicode MS" pitchFamily="34" charset="-128"/>
                <a:cs typeface="Arial Unicode MS" pitchFamily="34" charset="-128"/>
              </a:rPr>
              <a:t>If your parent works at a college or university, you might want to consider attending that school to save money. Many colleges offer employees, and/or children of employees, free part-time tuition as an employee benefit. </a:t>
            </a:r>
          </a:p>
          <a:p>
            <a:pPr eaLnBrk="1" hangingPunct="1">
              <a:spcBef>
                <a:spcPct val="66000"/>
              </a:spcBef>
            </a:pPr>
            <a:r>
              <a:rPr lang="en-US" sz="1000" b="1" dirty="0">
                <a:latin typeface="Arial" charset="0"/>
                <a:ea typeface="Arial Unicode MS" pitchFamily="34" charset="-128"/>
                <a:cs typeface="Arial Unicode MS" pitchFamily="34" charset="-128"/>
              </a:rPr>
              <a:t>Tuition Payment Plans - </a:t>
            </a:r>
            <a:r>
              <a:rPr lang="en-US" sz="1000" dirty="0">
                <a:latin typeface="Arial" charset="0"/>
                <a:ea typeface="Arial Unicode MS" pitchFamily="34" charset="-128"/>
                <a:cs typeface="Arial Unicode MS" pitchFamily="34" charset="-128"/>
              </a:rPr>
              <a:t>Tuition payment plans provide you with the option to budget your tuition. Plans vary among colleges. Some allow you to pay multiple installments over several months. Others require that you pay one lump sum per semester. A possible advantage to most tuition payment plans is that you might not incur the interest and finance charges that come with loans and borrowed money. </a:t>
            </a:r>
            <a:endParaRPr lang="en-US" sz="1000" dirty="0">
              <a:latin typeface="Arial" charset="0"/>
            </a:endParaRPr>
          </a:p>
        </p:txBody>
      </p:sp>
    </p:spTree>
    <p:extLst>
      <p:ext uri="{BB962C8B-B14F-4D97-AF65-F5344CB8AC3E}">
        <p14:creationId xmlns:p14="http://schemas.microsoft.com/office/powerpoint/2010/main" val="289883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8EADB6-BA55-4D13-BE50-20117EC06A1A}" type="slidenum">
              <a:rPr lang="en-US"/>
              <a:pPr/>
              <a:t>7</a:t>
            </a:fld>
            <a:endParaRPr lang="en-US"/>
          </a:p>
        </p:txBody>
      </p:sp>
      <p:sp>
        <p:nvSpPr>
          <p:cNvPr id="49155" name="Rectangle 2"/>
          <p:cNvSpPr>
            <a:spLocks noGrp="1" noRot="1" noChangeAspect="1" noChangeArrowheads="1" noTextEdit="1"/>
          </p:cNvSpPr>
          <p:nvPr>
            <p:ph type="sldImg"/>
          </p:nvPr>
        </p:nvSpPr>
        <p:spPr>
          <a:xfrm>
            <a:off x="1147763" y="685800"/>
            <a:ext cx="4567237" cy="3427413"/>
          </a:xfrm>
          <a:ln/>
        </p:spPr>
      </p:sp>
      <p:sp>
        <p:nvSpPr>
          <p:cNvPr id="49156" name="Rectangle 3"/>
          <p:cNvSpPr>
            <a:spLocks noGrp="1" noChangeArrowheads="1"/>
          </p:cNvSpPr>
          <p:nvPr>
            <p:ph type="body" idx="1"/>
          </p:nvPr>
        </p:nvSpPr>
        <p:spPr>
          <a:xfrm>
            <a:off x="914299" y="4341589"/>
            <a:ext cx="5029403" cy="4116572"/>
          </a:xfrm>
          <a:noFill/>
          <a:ln/>
        </p:spPr>
        <p:txBody>
          <a:bodyPr/>
          <a:lstStyle/>
          <a:p>
            <a:pPr marL="331516" indent="-331516">
              <a:spcBef>
                <a:spcPct val="66000"/>
              </a:spcBef>
            </a:pPr>
            <a:endParaRPr lang="en-US" dirty="0">
              <a:latin typeface="Arial" charset="0"/>
            </a:endParaRPr>
          </a:p>
        </p:txBody>
      </p:sp>
    </p:spTree>
    <p:extLst>
      <p:ext uri="{BB962C8B-B14F-4D97-AF65-F5344CB8AC3E}">
        <p14:creationId xmlns:p14="http://schemas.microsoft.com/office/powerpoint/2010/main" val="254035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8EADB6-BA55-4D13-BE50-20117EC06A1A}" type="slidenum">
              <a:rPr lang="en-US"/>
              <a:pPr/>
              <a:t>11</a:t>
            </a:fld>
            <a:endParaRPr lang="en-US"/>
          </a:p>
        </p:txBody>
      </p:sp>
      <p:sp>
        <p:nvSpPr>
          <p:cNvPr id="49155" name="Rectangle 2"/>
          <p:cNvSpPr>
            <a:spLocks noGrp="1" noRot="1" noChangeAspect="1" noChangeArrowheads="1" noTextEdit="1"/>
          </p:cNvSpPr>
          <p:nvPr>
            <p:ph type="sldImg"/>
          </p:nvPr>
        </p:nvSpPr>
        <p:spPr>
          <a:xfrm>
            <a:off x="1147763" y="685800"/>
            <a:ext cx="4567237" cy="3427413"/>
          </a:xfrm>
          <a:ln/>
        </p:spPr>
      </p:sp>
      <p:sp>
        <p:nvSpPr>
          <p:cNvPr id="49156" name="Rectangle 3"/>
          <p:cNvSpPr>
            <a:spLocks noGrp="1" noChangeArrowheads="1"/>
          </p:cNvSpPr>
          <p:nvPr>
            <p:ph type="body" idx="1"/>
          </p:nvPr>
        </p:nvSpPr>
        <p:spPr>
          <a:xfrm>
            <a:off x="914299" y="4341589"/>
            <a:ext cx="5029403" cy="4116572"/>
          </a:xfrm>
          <a:noFill/>
          <a:ln/>
        </p:spPr>
        <p:txBody>
          <a:bodyPr/>
          <a:lstStyle/>
          <a:p>
            <a:pPr marL="331516" indent="-331516">
              <a:spcBef>
                <a:spcPct val="66000"/>
              </a:spcBef>
            </a:pPr>
            <a:r>
              <a:rPr lang="en-US" dirty="0">
                <a:latin typeface="Arial" charset="0"/>
              </a:rPr>
              <a:t>There are two basic types of financial aid, gift aid and self-help aid.</a:t>
            </a:r>
          </a:p>
          <a:p>
            <a:pPr marL="331516" indent="-331516">
              <a:spcBef>
                <a:spcPct val="66000"/>
              </a:spcBef>
            </a:pPr>
            <a:r>
              <a:rPr lang="en-US" b="1" dirty="0">
                <a:latin typeface="Arial" charset="0"/>
              </a:rPr>
              <a:t>Free Money </a:t>
            </a:r>
            <a:r>
              <a:rPr lang="en-US" dirty="0">
                <a:latin typeface="Arial" charset="0"/>
              </a:rPr>
              <a:t>is usually in the form of grants and scholarships.  It is assistance that does not have to be repaid.</a:t>
            </a:r>
          </a:p>
          <a:p>
            <a:pPr marL="331516" indent="-331516">
              <a:spcBef>
                <a:spcPct val="66000"/>
              </a:spcBef>
              <a:buBlip>
                <a:blip r:embed="rId3"/>
              </a:buBlip>
            </a:pPr>
            <a:r>
              <a:rPr lang="en-US" b="1" dirty="0">
                <a:latin typeface="Arial" charset="0"/>
              </a:rPr>
              <a:t>Grants</a:t>
            </a:r>
            <a:r>
              <a:rPr lang="en-US" dirty="0">
                <a:latin typeface="Arial" charset="0"/>
              </a:rPr>
              <a:t> are usually awarded based on a family’s financial need. </a:t>
            </a:r>
          </a:p>
          <a:p>
            <a:pPr marL="331516" indent="-331516">
              <a:spcBef>
                <a:spcPct val="66000"/>
              </a:spcBef>
              <a:buBlip>
                <a:blip r:embed="rId3"/>
              </a:buBlip>
            </a:pPr>
            <a:r>
              <a:rPr lang="en-US" b="1" dirty="0">
                <a:latin typeface="Arial" charset="0"/>
              </a:rPr>
              <a:t>Scholarships</a:t>
            </a:r>
            <a:r>
              <a:rPr lang="en-US" dirty="0">
                <a:latin typeface="Arial" charset="0"/>
              </a:rPr>
              <a:t> may be awarded on the basis of academic achievement, athletic ability, artistic talent, background, or other attributes you may possess.</a:t>
            </a:r>
          </a:p>
          <a:p>
            <a:pPr marL="331516" indent="-331516">
              <a:spcBef>
                <a:spcPct val="66000"/>
              </a:spcBef>
            </a:pPr>
            <a:endParaRPr lang="en-US" dirty="0">
              <a:latin typeface="Arial" charset="0"/>
            </a:endParaRPr>
          </a:p>
          <a:p>
            <a:pPr marL="331516" indent="-331516">
              <a:spcBef>
                <a:spcPct val="66000"/>
              </a:spcBef>
            </a:pPr>
            <a:r>
              <a:rPr lang="en-US" b="1" dirty="0">
                <a:latin typeface="Arial" charset="0"/>
              </a:rPr>
              <a:t>Earned Money </a:t>
            </a:r>
            <a:r>
              <a:rPr lang="en-US" dirty="0">
                <a:solidFill>
                  <a:srgbClr val="000000"/>
                </a:solidFill>
                <a:latin typeface="Arial" charset="0"/>
                <a:cs typeface="Times New Roman" pitchFamily="18" charset="0"/>
              </a:rPr>
              <a:t>requires you to take a bit more responsibility and includes work opportunities and loans. </a:t>
            </a:r>
            <a:r>
              <a:rPr lang="en-US" dirty="0">
                <a:latin typeface="Arial" charset="0"/>
              </a:rPr>
              <a:t>.  </a:t>
            </a:r>
          </a:p>
          <a:p>
            <a:pPr marL="331516" indent="-331516">
              <a:spcBef>
                <a:spcPct val="66000"/>
              </a:spcBef>
              <a:buBlip>
                <a:blip r:embed="rId3"/>
              </a:buBlip>
            </a:pPr>
            <a:r>
              <a:rPr lang="en-US" b="1" dirty="0">
                <a:latin typeface="Arial" charset="0"/>
              </a:rPr>
              <a:t>Work-study</a:t>
            </a:r>
            <a:r>
              <a:rPr lang="en-US" dirty="0">
                <a:latin typeface="Arial" charset="0"/>
              </a:rPr>
              <a:t> allows you an opportunity to earn money while you’re in college.  The money you earn is paid directly to you and it is up to you to use this money wisely.   </a:t>
            </a:r>
          </a:p>
          <a:p>
            <a:pPr marL="331516" indent="-331516">
              <a:spcBef>
                <a:spcPct val="66000"/>
              </a:spcBef>
              <a:buNone/>
            </a:pPr>
            <a:r>
              <a:rPr lang="en-US" b="1" dirty="0">
                <a:latin typeface="Arial" charset="0"/>
              </a:rPr>
              <a:t>Borrowed Money</a:t>
            </a:r>
          </a:p>
          <a:p>
            <a:pPr marL="331516" indent="-331516">
              <a:spcBef>
                <a:spcPct val="66000"/>
              </a:spcBef>
              <a:buBlip>
                <a:blip r:embed="rId3"/>
              </a:buBlip>
            </a:pPr>
            <a:r>
              <a:rPr lang="en-US" b="1" dirty="0">
                <a:latin typeface="Arial" charset="0"/>
              </a:rPr>
              <a:t>Student loans</a:t>
            </a:r>
            <a:r>
              <a:rPr lang="en-US" dirty="0">
                <a:latin typeface="Arial" charset="0"/>
              </a:rPr>
              <a:t> are financial aid that must be repaid and should always be considered as a last resort for paying for college.</a:t>
            </a:r>
          </a:p>
        </p:txBody>
      </p:sp>
    </p:spTree>
    <p:extLst>
      <p:ext uri="{BB962C8B-B14F-4D97-AF65-F5344CB8AC3E}">
        <p14:creationId xmlns:p14="http://schemas.microsoft.com/office/powerpoint/2010/main" val="73242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EB9F344-EB66-47F5-8BFE-EB7134DFCB4F}" type="slidenum">
              <a:rPr lang="en-US"/>
              <a:pPr/>
              <a:t>12</a:t>
            </a:fld>
            <a:endParaRPr lang="en-US"/>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eaLnBrk="1" hangingPunct="1"/>
            <a:r>
              <a:rPr lang="en-US" dirty="0">
                <a:latin typeface="Arial" charset="0"/>
              </a:rPr>
              <a:t>By simply completing and submitting your </a:t>
            </a:r>
            <a:r>
              <a:rPr lang="en-US" b="1" dirty="0">
                <a:latin typeface="Arial" charset="0"/>
              </a:rPr>
              <a:t>Free Application for Federal Student Aid (FAFSA),</a:t>
            </a:r>
            <a:r>
              <a:rPr lang="en-US" dirty="0">
                <a:latin typeface="Arial" charset="0"/>
              </a:rPr>
              <a:t> you will be considered for the </a:t>
            </a:r>
            <a:r>
              <a:rPr lang="en-US" b="1" dirty="0">
                <a:latin typeface="Arial" charset="0"/>
              </a:rPr>
              <a:t>Federal Pell Grant</a:t>
            </a:r>
            <a:r>
              <a:rPr lang="en-US" dirty="0">
                <a:latin typeface="Arial" charset="0"/>
              </a:rPr>
              <a:t>, </a:t>
            </a:r>
            <a:r>
              <a:rPr lang="en-US" b="1" dirty="0">
                <a:latin typeface="Arial" charset="0"/>
              </a:rPr>
              <a:t>Federal Supplemental Educational Opportunity Grant (FSEOG)</a:t>
            </a:r>
            <a:r>
              <a:rPr lang="en-US" dirty="0">
                <a:latin typeface="Arial" charset="0"/>
              </a:rPr>
              <a:t>, </a:t>
            </a:r>
            <a:r>
              <a:rPr lang="en-US" b="1" dirty="0">
                <a:latin typeface="Arial" charset="0"/>
              </a:rPr>
              <a:t>Academic Competitiveness Grant (ACG)</a:t>
            </a:r>
            <a:r>
              <a:rPr lang="en-US" dirty="0">
                <a:latin typeface="Arial" charset="0"/>
              </a:rPr>
              <a:t> or the </a:t>
            </a:r>
            <a:r>
              <a:rPr lang="en-US" b="1" dirty="0">
                <a:latin typeface="Arial" charset="0"/>
              </a:rPr>
              <a:t>Science &amp; Mathematics Access to Retain Talent (SMART) Grant</a:t>
            </a:r>
            <a:r>
              <a:rPr lang="en-US" dirty="0">
                <a:latin typeface="Arial" charset="0"/>
              </a:rPr>
              <a:t>.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03123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28800"/>
            <a:ext cx="3810000" cy="4724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7C459F-CE5C-4625-99CB-2AD30BC3ED9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1ECD6-F52E-4F25-B234-0A9E92C660CC}"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12BEF-F20C-431E-9162-F94CBC15077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ECD6-F52E-4F25-B234-0A9E92C660CC}"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12BEF-F20C-431E-9162-F94CBC1507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5.emf"/><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83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D44BC876-B910-4492-8987-0F5D01AE3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608" y="1868251"/>
            <a:ext cx="2298387" cy="2810528"/>
          </a:xfrm>
          <a:prstGeom prst="rect">
            <a:avLst/>
          </a:prstGeom>
        </p:spPr>
      </p:pic>
      <p:grpSp>
        <p:nvGrpSpPr>
          <p:cNvPr id="4" name="Group 3">
            <a:extLst>
              <a:ext uri="{FF2B5EF4-FFF2-40B4-BE49-F238E27FC236}">
                <a16:creationId xmlns:a16="http://schemas.microsoft.com/office/drawing/2014/main" id="{6EAE0F13-04BF-4590-BDAB-6C8BCE8A94D1}"/>
              </a:ext>
            </a:extLst>
          </p:cNvPr>
          <p:cNvGrpSpPr/>
          <p:nvPr/>
        </p:nvGrpSpPr>
        <p:grpSpPr>
          <a:xfrm>
            <a:off x="-9286" y="0"/>
            <a:ext cx="923686" cy="1394628"/>
            <a:chOff x="-9286" y="0"/>
            <a:chExt cx="923686" cy="1394628"/>
          </a:xfrm>
        </p:grpSpPr>
        <p:pic>
          <p:nvPicPr>
            <p:cNvPr id="5" name="Picture 4" descr="sac_logo_blue.pdf">
              <a:extLst>
                <a:ext uri="{FF2B5EF4-FFF2-40B4-BE49-F238E27FC236}">
                  <a16:creationId xmlns:a16="http://schemas.microsoft.com/office/drawing/2014/main" id="{26117BDB-E5DC-4C5A-8E8F-85EEACBBA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6" name="Rectangle 5">
              <a:extLst>
                <a:ext uri="{FF2B5EF4-FFF2-40B4-BE49-F238E27FC236}">
                  <a16:creationId xmlns:a16="http://schemas.microsoft.com/office/drawing/2014/main" id="{9AE5CFDD-89D0-45EA-8851-8E4C94C07454}"/>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596DCD6-E645-4906-8405-95388E6D8924}"/>
              </a:ext>
            </a:extLst>
          </p:cNvPr>
          <p:cNvSpPr txBox="1"/>
          <p:nvPr/>
        </p:nvSpPr>
        <p:spPr>
          <a:xfrm>
            <a:off x="923686" y="838200"/>
            <a:ext cx="8216348"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Sources of Financial Aid</a:t>
            </a:r>
          </a:p>
        </p:txBody>
      </p:sp>
      <p:sp>
        <p:nvSpPr>
          <p:cNvPr id="10" name="Rectangle: Rounded Corners 9">
            <a:extLst>
              <a:ext uri="{FF2B5EF4-FFF2-40B4-BE49-F238E27FC236}">
                <a16:creationId xmlns:a16="http://schemas.microsoft.com/office/drawing/2014/main" id="{51A8CD03-CFE3-4BEC-B321-7C62A17196F3}"/>
              </a:ext>
            </a:extLst>
          </p:cNvPr>
          <p:cNvSpPr/>
          <p:nvPr/>
        </p:nvSpPr>
        <p:spPr>
          <a:xfrm>
            <a:off x="6443351" y="3421980"/>
            <a:ext cx="1478134" cy="914400"/>
          </a:xfrm>
          <a:prstGeom prst="roundRect">
            <a:avLst/>
          </a:prstGeom>
          <a:solidFill>
            <a:srgbClr val="0067AC"/>
          </a:solidFill>
          <a:ln>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States</a:t>
            </a:r>
          </a:p>
        </p:txBody>
      </p:sp>
      <p:sp>
        <p:nvSpPr>
          <p:cNvPr id="12" name="Rectangle: Rounded Corners 11">
            <a:extLst>
              <a:ext uri="{FF2B5EF4-FFF2-40B4-BE49-F238E27FC236}">
                <a16:creationId xmlns:a16="http://schemas.microsoft.com/office/drawing/2014/main" id="{4E7C20EC-EF7A-44E2-AF68-F3B746DA7F18}"/>
              </a:ext>
            </a:extLst>
          </p:cNvPr>
          <p:cNvSpPr/>
          <p:nvPr/>
        </p:nvSpPr>
        <p:spPr>
          <a:xfrm>
            <a:off x="1016921" y="1987189"/>
            <a:ext cx="1901614" cy="1076273"/>
          </a:xfrm>
          <a:prstGeom prst="roundRect">
            <a:avLst/>
          </a:prstGeom>
          <a:solidFill>
            <a:srgbClr val="0067AC"/>
          </a:solidFill>
          <a:ln>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Federal </a:t>
            </a:r>
          </a:p>
          <a:p>
            <a:pPr algn="ctr"/>
            <a:r>
              <a:rPr lang="en-US" sz="2400" b="1" dirty="0"/>
              <a:t>Government</a:t>
            </a:r>
          </a:p>
        </p:txBody>
      </p:sp>
      <p:sp>
        <p:nvSpPr>
          <p:cNvPr id="13" name="Rectangle: Rounded Corners 12">
            <a:extLst>
              <a:ext uri="{FF2B5EF4-FFF2-40B4-BE49-F238E27FC236}">
                <a16:creationId xmlns:a16="http://schemas.microsoft.com/office/drawing/2014/main" id="{8E3DE5A8-417E-42BE-A250-CEF3B753C6CB}"/>
              </a:ext>
            </a:extLst>
          </p:cNvPr>
          <p:cNvSpPr/>
          <p:nvPr/>
        </p:nvSpPr>
        <p:spPr>
          <a:xfrm>
            <a:off x="5530664" y="1768006"/>
            <a:ext cx="1610412" cy="1051394"/>
          </a:xfrm>
          <a:prstGeom prst="roundRect">
            <a:avLst/>
          </a:prstGeom>
          <a:solidFill>
            <a:srgbClr val="0067AC"/>
          </a:solidFill>
          <a:ln>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Employers</a:t>
            </a:r>
          </a:p>
        </p:txBody>
      </p:sp>
      <p:sp>
        <p:nvSpPr>
          <p:cNvPr id="14" name="Rectangle: Rounded Corners 13">
            <a:extLst>
              <a:ext uri="{FF2B5EF4-FFF2-40B4-BE49-F238E27FC236}">
                <a16:creationId xmlns:a16="http://schemas.microsoft.com/office/drawing/2014/main" id="{A02A6034-D2E0-410B-A6DF-14545636E9D5}"/>
              </a:ext>
            </a:extLst>
          </p:cNvPr>
          <p:cNvSpPr/>
          <p:nvPr/>
        </p:nvSpPr>
        <p:spPr>
          <a:xfrm>
            <a:off x="4226654" y="4780268"/>
            <a:ext cx="1610412" cy="914400"/>
          </a:xfrm>
          <a:prstGeom prst="roundRect">
            <a:avLst/>
          </a:prstGeom>
          <a:solidFill>
            <a:srgbClr val="0067AC"/>
          </a:solidFill>
          <a:ln>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Private</a:t>
            </a:r>
          </a:p>
          <a:p>
            <a:pPr algn="ctr"/>
            <a:r>
              <a:rPr lang="en-US" sz="2400" b="1" dirty="0"/>
              <a:t>Sources</a:t>
            </a:r>
          </a:p>
        </p:txBody>
      </p:sp>
      <p:sp>
        <p:nvSpPr>
          <p:cNvPr id="15" name="Rectangle: Rounded Corners 14">
            <a:extLst>
              <a:ext uri="{FF2B5EF4-FFF2-40B4-BE49-F238E27FC236}">
                <a16:creationId xmlns:a16="http://schemas.microsoft.com/office/drawing/2014/main" id="{86C336F9-0341-49A8-9780-2D7BE005D0E6}"/>
              </a:ext>
            </a:extLst>
          </p:cNvPr>
          <p:cNvSpPr/>
          <p:nvPr/>
        </p:nvSpPr>
        <p:spPr>
          <a:xfrm>
            <a:off x="1103644" y="4647677"/>
            <a:ext cx="1868156" cy="1076273"/>
          </a:xfrm>
          <a:prstGeom prst="roundRect">
            <a:avLst/>
          </a:prstGeom>
          <a:solidFill>
            <a:srgbClr val="0067AC"/>
          </a:solidFill>
          <a:ln>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Colleges &amp;</a:t>
            </a:r>
          </a:p>
          <a:p>
            <a:pPr algn="ctr"/>
            <a:r>
              <a:rPr lang="en-US" sz="2400" b="1" dirty="0"/>
              <a:t>Universities</a:t>
            </a:r>
            <a:endParaRPr lang="en-US" b="1" dirty="0"/>
          </a:p>
        </p:txBody>
      </p:sp>
      <p:cxnSp>
        <p:nvCxnSpPr>
          <p:cNvPr id="17" name="Straight Connector 16">
            <a:extLst>
              <a:ext uri="{FF2B5EF4-FFF2-40B4-BE49-F238E27FC236}">
                <a16:creationId xmlns:a16="http://schemas.microsoft.com/office/drawing/2014/main" id="{7A097EE2-3D72-491A-BAE9-28A2AA6077C7}"/>
              </a:ext>
            </a:extLst>
          </p:cNvPr>
          <p:cNvCxnSpPr>
            <a:cxnSpLocks/>
          </p:cNvCxnSpPr>
          <p:nvPr/>
        </p:nvCxnSpPr>
        <p:spPr>
          <a:xfrm flipH="1" flipV="1">
            <a:off x="4717923" y="4374521"/>
            <a:ext cx="158877" cy="404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4A0667-0187-4C9C-B1F3-563CD3591DFC}"/>
              </a:ext>
            </a:extLst>
          </p:cNvPr>
          <p:cNvCxnSpPr>
            <a:cxnSpLocks/>
          </p:cNvCxnSpPr>
          <p:nvPr/>
        </p:nvCxnSpPr>
        <p:spPr>
          <a:xfrm flipH="1" flipV="1">
            <a:off x="4870024" y="3837913"/>
            <a:ext cx="1558254" cy="19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4102E6-4AEE-4A8B-B685-5D79F91A2F27}"/>
              </a:ext>
            </a:extLst>
          </p:cNvPr>
          <p:cNvCxnSpPr>
            <a:cxnSpLocks/>
          </p:cNvCxnSpPr>
          <p:nvPr/>
        </p:nvCxnSpPr>
        <p:spPr>
          <a:xfrm flipV="1">
            <a:off x="5005327" y="2786518"/>
            <a:ext cx="564826" cy="4068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0633BA-1EC0-4D67-8805-788D010A5811}"/>
              </a:ext>
            </a:extLst>
          </p:cNvPr>
          <p:cNvCxnSpPr>
            <a:cxnSpLocks/>
          </p:cNvCxnSpPr>
          <p:nvPr/>
        </p:nvCxnSpPr>
        <p:spPr>
          <a:xfrm flipH="1" flipV="1">
            <a:off x="2408070" y="3055519"/>
            <a:ext cx="1070804" cy="7390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24ECFE-B663-4B56-A4CD-6B9ED2ACB78E}"/>
              </a:ext>
            </a:extLst>
          </p:cNvPr>
          <p:cNvCxnSpPr>
            <a:cxnSpLocks/>
          </p:cNvCxnSpPr>
          <p:nvPr/>
        </p:nvCxnSpPr>
        <p:spPr>
          <a:xfrm flipV="1">
            <a:off x="2113383" y="4374521"/>
            <a:ext cx="1239417" cy="2824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006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24377" y="2164213"/>
            <a:ext cx="4562714" cy="523220"/>
          </a:xfrm>
          <a:prstGeom prst="rect">
            <a:avLst/>
          </a:prstGeom>
        </p:spPr>
        <p:txBody>
          <a:bodyPr wrap="square">
            <a:spAutoFit/>
          </a:bodyPr>
          <a:lstStyle/>
          <a:p>
            <a:pPr>
              <a:spcBef>
                <a:spcPct val="50000"/>
              </a:spcBef>
              <a:buClr>
                <a:srgbClr val="CC0000"/>
              </a:buClr>
              <a:buSzPct val="120000"/>
            </a:pPr>
            <a:r>
              <a:rPr lang="en-US" sz="2800" dirty="0">
                <a:latin typeface="Arial Black" panose="020B0A04020102020204" pitchFamily="34" charset="0"/>
                <a:cs typeface="Arial" panose="020B0604020202020204" pitchFamily="34" charset="0"/>
              </a:rPr>
              <a:t>Grants &amp; Scholarships</a:t>
            </a:r>
          </a:p>
        </p:txBody>
      </p:sp>
      <p:sp>
        <p:nvSpPr>
          <p:cNvPr id="15" name="Rectangle 14"/>
          <p:cNvSpPr/>
          <p:nvPr/>
        </p:nvSpPr>
        <p:spPr>
          <a:xfrm>
            <a:off x="4572000" y="5485878"/>
            <a:ext cx="4572000" cy="523220"/>
          </a:xfrm>
          <a:prstGeom prst="rect">
            <a:avLst/>
          </a:prstGeom>
        </p:spPr>
        <p:txBody>
          <a:bodyPr wrap="square">
            <a:spAutoFit/>
          </a:bodyPr>
          <a:lstStyle/>
          <a:p>
            <a:pPr>
              <a:spcBef>
                <a:spcPct val="50000"/>
              </a:spcBef>
              <a:buClr>
                <a:srgbClr val="CC0000"/>
              </a:buClr>
              <a:buSzPct val="120000"/>
            </a:pPr>
            <a:r>
              <a:rPr lang="en-US" sz="2800" dirty="0">
                <a:latin typeface="Arial Black" panose="020B0A04020102020204" pitchFamily="34" charset="0"/>
                <a:cs typeface="Arial" panose="020B0604020202020204" pitchFamily="34" charset="0"/>
              </a:rPr>
              <a:t>Loans</a:t>
            </a:r>
          </a:p>
        </p:txBody>
      </p:sp>
      <p:sp>
        <p:nvSpPr>
          <p:cNvPr id="17" name="Rectangle 16"/>
          <p:cNvSpPr/>
          <p:nvPr/>
        </p:nvSpPr>
        <p:spPr>
          <a:xfrm>
            <a:off x="4546148" y="3842440"/>
            <a:ext cx="4562714" cy="523220"/>
          </a:xfrm>
          <a:prstGeom prst="rect">
            <a:avLst/>
          </a:prstGeom>
        </p:spPr>
        <p:txBody>
          <a:bodyPr wrap="square">
            <a:spAutoFit/>
          </a:bodyPr>
          <a:lstStyle/>
          <a:p>
            <a:pPr>
              <a:spcBef>
                <a:spcPct val="50000"/>
              </a:spcBef>
              <a:buClr>
                <a:srgbClr val="CC0000"/>
              </a:buClr>
              <a:buSzPct val="120000"/>
            </a:pPr>
            <a:r>
              <a:rPr lang="en-US" sz="2800" dirty="0">
                <a:latin typeface="Arial Black" panose="020B0A04020102020204" pitchFamily="34" charset="0"/>
                <a:cs typeface="Arial" panose="020B0604020202020204" pitchFamily="34" charset="0"/>
              </a:rPr>
              <a:t>Work-Study</a:t>
            </a:r>
            <a:r>
              <a:rPr lang="en-US" sz="2400" dirty="0">
                <a:latin typeface="Arial Black" panose="020B0A04020102020204" pitchFamily="34" charset="0"/>
                <a:cs typeface="Arial" panose="020B0604020202020204" pitchFamily="34" charset="0"/>
              </a:rPr>
              <a:t> </a:t>
            </a:r>
            <a:r>
              <a:rPr lang="en-US" sz="1600" dirty="0">
                <a:latin typeface="Arial Black" panose="020B0A04020102020204" pitchFamily="34" charset="0"/>
                <a:cs typeface="Arial" panose="020B0604020202020204" pitchFamily="34" charset="0"/>
              </a:rPr>
              <a:t>(Student Labor)</a:t>
            </a:r>
            <a:endParaRPr lang="en-US" sz="2000" dirty="0">
              <a:latin typeface="Arial Black" panose="020B0A04020102020204" pitchFamily="34" charset="0"/>
              <a:cs typeface="Arial" panose="020B0604020202020204" pitchFamily="34" charset="0"/>
            </a:endParaRPr>
          </a:p>
        </p:txBody>
      </p:sp>
      <p:sp>
        <p:nvSpPr>
          <p:cNvPr id="16" name="TextBox 15"/>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Types of Financial Aid</a:t>
            </a:r>
          </a:p>
        </p:txBody>
      </p:sp>
      <p:grpSp>
        <p:nvGrpSpPr>
          <p:cNvPr id="23" name="Group 22">
            <a:extLst>
              <a:ext uri="{FF2B5EF4-FFF2-40B4-BE49-F238E27FC236}">
                <a16:creationId xmlns:a16="http://schemas.microsoft.com/office/drawing/2014/main" id="{4BEEB30D-3995-4F58-BCEC-9A4D9D1F686C}"/>
              </a:ext>
            </a:extLst>
          </p:cNvPr>
          <p:cNvGrpSpPr/>
          <p:nvPr/>
        </p:nvGrpSpPr>
        <p:grpSpPr>
          <a:xfrm>
            <a:off x="-9286" y="0"/>
            <a:ext cx="923686" cy="1394628"/>
            <a:chOff x="-9286" y="0"/>
            <a:chExt cx="923686" cy="1394628"/>
          </a:xfrm>
        </p:grpSpPr>
        <p:pic>
          <p:nvPicPr>
            <p:cNvPr id="24" name="Picture 23" descr="sac_logo_blue.pdf">
              <a:extLst>
                <a:ext uri="{FF2B5EF4-FFF2-40B4-BE49-F238E27FC236}">
                  <a16:creationId xmlns:a16="http://schemas.microsoft.com/office/drawing/2014/main" id="{6EDC2381-93AF-45E9-BB87-7408D819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25" name="Rectangle 24">
              <a:extLst>
                <a:ext uri="{FF2B5EF4-FFF2-40B4-BE49-F238E27FC236}">
                  <a16:creationId xmlns:a16="http://schemas.microsoft.com/office/drawing/2014/main" id="{D2B8E661-7E54-40FE-8C48-ECB8F8931BBD}"/>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EB73269-FFF7-4F30-8202-3212E72A871B}"/>
              </a:ext>
            </a:extLst>
          </p:cNvPr>
          <p:cNvSpPr txBox="1"/>
          <p:nvPr/>
        </p:nvSpPr>
        <p:spPr>
          <a:xfrm>
            <a:off x="1133475" y="1923052"/>
            <a:ext cx="2514600" cy="911602"/>
          </a:xfrm>
          <a:prstGeom prst="rect">
            <a:avLst/>
          </a:prstGeom>
          <a:solidFill>
            <a:srgbClr val="00682F"/>
          </a:solidFill>
          <a:ln w="25400">
            <a:solidFill>
              <a:schemeClr val="tx1"/>
            </a:solidFill>
          </a:ln>
          <a:scene3d>
            <a:camera prst="orthographicFront"/>
            <a:lightRig rig="threePt" dir="t"/>
          </a:scene3d>
          <a:sp3d extrusionH="25400" contourW="25400">
            <a:bevelT w="50800"/>
            <a:bevelB w="50800"/>
          </a:sp3d>
        </p:spPr>
        <p:txBody>
          <a:bodyPr wrap="square" tIns="91440" bIns="91440" rtlCol="0" anchor="ctr" anchorCtr="0">
            <a:noAutofit/>
          </a:bodyPr>
          <a:lstStyle/>
          <a:p>
            <a:pPr algn="ctr"/>
            <a:r>
              <a:rPr lang="en-US" sz="2000" b="1" dirty="0">
                <a:solidFill>
                  <a:schemeClr val="bg1"/>
                </a:solidFill>
                <a:latin typeface="Arial" panose="020B0604020202020204" pitchFamily="34" charset="0"/>
                <a:cs typeface="Arial" panose="020B0604020202020204" pitchFamily="34" charset="0"/>
              </a:rPr>
              <a:t>FREE </a:t>
            </a:r>
          </a:p>
          <a:p>
            <a:pPr algn="ctr"/>
            <a:r>
              <a:rPr lang="en-US" sz="2000" b="1" dirty="0">
                <a:solidFill>
                  <a:schemeClr val="bg1"/>
                </a:solidFill>
                <a:latin typeface="Arial" panose="020B0604020202020204" pitchFamily="34" charset="0"/>
                <a:cs typeface="Arial" panose="020B0604020202020204" pitchFamily="34" charset="0"/>
              </a:rPr>
              <a:t>MONEY</a:t>
            </a:r>
            <a:endParaRPr lang="en-US" b="1"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9BE3334-5BD3-439D-AA3D-F0811E7F55C2}"/>
              </a:ext>
            </a:extLst>
          </p:cNvPr>
          <p:cNvSpPr txBox="1"/>
          <p:nvPr/>
        </p:nvSpPr>
        <p:spPr>
          <a:xfrm>
            <a:off x="1133475" y="3657600"/>
            <a:ext cx="2514600" cy="911602"/>
          </a:xfrm>
          <a:prstGeom prst="rect">
            <a:avLst/>
          </a:prstGeom>
          <a:solidFill>
            <a:srgbClr val="0067AC"/>
          </a:solidFill>
          <a:ln w="25400">
            <a:solidFill>
              <a:schemeClr val="tx1"/>
            </a:solidFill>
          </a:ln>
          <a:scene3d>
            <a:camera prst="orthographicFront"/>
            <a:lightRig rig="threePt" dir="t"/>
          </a:scene3d>
          <a:sp3d extrusionH="25400" contourW="25400">
            <a:bevelT w="50800"/>
            <a:bevelB w="50800"/>
          </a:sp3d>
        </p:spPr>
        <p:txBody>
          <a:bodyPr wrap="square" tIns="91440" bIns="91440" rtlCol="0" anchor="ctr" anchorCtr="0">
            <a:noAutofit/>
          </a:bodyPr>
          <a:lstStyle/>
          <a:p>
            <a:pPr algn="ctr"/>
            <a:r>
              <a:rPr lang="en-US" sz="2000" b="1" dirty="0">
                <a:solidFill>
                  <a:schemeClr val="bg1"/>
                </a:solidFill>
                <a:latin typeface="Arial" panose="020B0604020202020204" pitchFamily="34" charset="0"/>
                <a:cs typeface="Arial" panose="020B0604020202020204" pitchFamily="34" charset="0"/>
              </a:rPr>
              <a:t>EARNED </a:t>
            </a:r>
          </a:p>
          <a:p>
            <a:pPr algn="ctr"/>
            <a:r>
              <a:rPr lang="en-US" sz="2000" b="1" dirty="0">
                <a:solidFill>
                  <a:schemeClr val="bg1"/>
                </a:solidFill>
                <a:latin typeface="Arial" panose="020B0604020202020204" pitchFamily="34" charset="0"/>
                <a:cs typeface="Arial" panose="020B0604020202020204" pitchFamily="34" charset="0"/>
              </a:rPr>
              <a:t>MONEY</a:t>
            </a:r>
          </a:p>
        </p:txBody>
      </p:sp>
      <p:sp>
        <p:nvSpPr>
          <p:cNvPr id="21" name="TextBox 20">
            <a:extLst>
              <a:ext uri="{FF2B5EF4-FFF2-40B4-BE49-F238E27FC236}">
                <a16:creationId xmlns:a16="http://schemas.microsoft.com/office/drawing/2014/main" id="{1C5C3C42-4F9C-41B4-B2F2-2B5EB931F2FC}"/>
              </a:ext>
            </a:extLst>
          </p:cNvPr>
          <p:cNvSpPr txBox="1"/>
          <p:nvPr/>
        </p:nvSpPr>
        <p:spPr>
          <a:xfrm>
            <a:off x="1219200" y="5257800"/>
            <a:ext cx="2438400" cy="911602"/>
          </a:xfrm>
          <a:prstGeom prst="rect">
            <a:avLst/>
          </a:prstGeom>
          <a:solidFill>
            <a:schemeClr val="accent2">
              <a:lumMod val="75000"/>
            </a:schemeClr>
          </a:solidFill>
          <a:ln w="25400">
            <a:solidFill>
              <a:schemeClr val="tx1"/>
            </a:solidFill>
          </a:ln>
          <a:scene3d>
            <a:camera prst="orthographicFront"/>
            <a:lightRig rig="threePt" dir="t"/>
          </a:scene3d>
          <a:sp3d extrusionH="25400" contourW="25400">
            <a:bevelT w="50800"/>
            <a:bevelB w="50800"/>
          </a:sp3d>
        </p:spPr>
        <p:txBody>
          <a:bodyPr wrap="square" tIns="91440" bIns="91440" rtlCol="0" anchor="ctr" anchorCtr="0">
            <a:noAutofit/>
          </a:bodyPr>
          <a:lstStyle/>
          <a:p>
            <a:pPr algn="ctr"/>
            <a:r>
              <a:rPr lang="en-US" sz="2000" b="1" dirty="0">
                <a:solidFill>
                  <a:schemeClr val="bg1"/>
                </a:solidFill>
                <a:latin typeface="Arial" panose="020B0604020202020204" pitchFamily="34" charset="0"/>
                <a:cs typeface="Arial" panose="020B0604020202020204" pitchFamily="34" charset="0"/>
              </a:rPr>
              <a:t>BORROWED MONEY</a:t>
            </a:r>
          </a:p>
        </p:txBody>
      </p:sp>
      <p:sp>
        <p:nvSpPr>
          <p:cNvPr id="4" name="Arrow: Chevron 3">
            <a:extLst>
              <a:ext uri="{FF2B5EF4-FFF2-40B4-BE49-F238E27FC236}">
                <a16:creationId xmlns:a16="http://schemas.microsoft.com/office/drawing/2014/main" id="{1DD734EE-2C1A-42E4-BF35-185D22ED199F}"/>
              </a:ext>
            </a:extLst>
          </p:cNvPr>
          <p:cNvSpPr/>
          <p:nvPr/>
        </p:nvSpPr>
        <p:spPr>
          <a:xfrm>
            <a:off x="3838577" y="2217197"/>
            <a:ext cx="685800" cy="399886"/>
          </a:xfrm>
          <a:prstGeom prst="chevron">
            <a:avLst/>
          </a:prstGeom>
          <a:solidFill>
            <a:srgbClr val="00682F"/>
          </a:solidFill>
          <a:ln w="28575">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D6189F59-8575-415F-B3F2-079960764351}"/>
              </a:ext>
            </a:extLst>
          </p:cNvPr>
          <p:cNvSpPr/>
          <p:nvPr/>
        </p:nvSpPr>
        <p:spPr>
          <a:xfrm>
            <a:off x="3838577" y="3913458"/>
            <a:ext cx="685800" cy="399886"/>
          </a:xfrm>
          <a:prstGeom prst="chevron">
            <a:avLst/>
          </a:prstGeom>
          <a:solidFill>
            <a:srgbClr val="0067AC"/>
          </a:solidFill>
          <a:ln w="28575">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hevron 25">
            <a:extLst>
              <a:ext uri="{FF2B5EF4-FFF2-40B4-BE49-F238E27FC236}">
                <a16:creationId xmlns:a16="http://schemas.microsoft.com/office/drawing/2014/main" id="{63038AA2-8764-4C19-A722-C9D8F5F0AFCC}"/>
              </a:ext>
            </a:extLst>
          </p:cNvPr>
          <p:cNvSpPr/>
          <p:nvPr/>
        </p:nvSpPr>
        <p:spPr>
          <a:xfrm>
            <a:off x="3838577" y="5547545"/>
            <a:ext cx="685800" cy="399886"/>
          </a:xfrm>
          <a:prstGeom prst="chevron">
            <a:avLst/>
          </a:prstGeom>
          <a:solidFill>
            <a:schemeClr val="accent2"/>
          </a:solidFill>
          <a:ln w="28575">
            <a:solidFill>
              <a:schemeClr val="tx1"/>
            </a:solidFill>
          </a:ln>
          <a:scene3d>
            <a:camera prst="orthographicFront"/>
            <a:lightRig rig="threePt" dir="t"/>
          </a:scene3d>
          <a:sp3d extrusionH="25400" contourW="25400">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86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923686" y="1943100"/>
            <a:ext cx="8220314" cy="3390900"/>
          </a:xfrm>
        </p:spPr>
        <p:txBody>
          <a:bodyPr>
            <a:normAutofit/>
          </a:bodyPr>
          <a:lstStyle/>
          <a:p>
            <a:pPr marL="0" lvl="1" indent="1588" eaLnBrk="1" hangingPunct="1">
              <a:buNone/>
              <a:tabLst>
                <a:tab pos="911225" algn="l"/>
              </a:tabLst>
            </a:pPr>
            <a:r>
              <a:rPr lang="en-US" dirty="0">
                <a:latin typeface="Arial" panose="020B0604020202020204" pitchFamily="34" charset="0"/>
                <a:cs typeface="Arial" panose="020B0604020202020204" pitchFamily="34" charset="0"/>
              </a:rPr>
              <a:t>Federal Pell Grant </a:t>
            </a:r>
          </a:p>
          <a:p>
            <a:pPr marL="0" lvl="1" indent="1588">
              <a:buNone/>
              <a:tabLst>
                <a:tab pos="911225" algn="l"/>
              </a:tabLst>
            </a:pPr>
            <a:r>
              <a:rPr lang="en-US" b="1" dirty="0">
                <a:solidFill>
                  <a:srgbClr val="004A84"/>
                </a:solidFill>
                <a:latin typeface="Verdana"/>
                <a:cs typeface="Verdana"/>
              </a:rPr>
              <a:t>		</a:t>
            </a:r>
            <a:r>
              <a:rPr lang="en-US" b="1" dirty="0">
                <a:solidFill>
                  <a:srgbClr val="0067AC"/>
                </a:solidFill>
                <a:latin typeface="Arial Black" panose="020B0A04020102020204" pitchFamily="34" charset="0"/>
                <a:cs typeface="Verdana"/>
              </a:rPr>
              <a:t>$6,345 for 2020-21</a:t>
            </a:r>
          </a:p>
          <a:p>
            <a:pPr marL="0" lvl="1" indent="1588">
              <a:buNone/>
              <a:tabLst>
                <a:tab pos="911225" algn="l"/>
              </a:tabLst>
            </a:pPr>
            <a:endParaRPr lang="en-US" dirty="0">
              <a:latin typeface="Verdana"/>
              <a:cs typeface="Verdana"/>
            </a:endParaRPr>
          </a:p>
          <a:p>
            <a:pPr marL="0" lvl="1" indent="1588">
              <a:buNone/>
              <a:tabLst>
                <a:tab pos="911225" algn="l"/>
              </a:tabLst>
            </a:pPr>
            <a:endParaRPr lang="en-US" dirty="0">
              <a:latin typeface="Verdana"/>
              <a:cs typeface="Verdana"/>
            </a:endParaRPr>
          </a:p>
          <a:p>
            <a:pPr marL="0" lvl="1" indent="1588" eaLnBrk="1" hangingPunct="1">
              <a:buNone/>
              <a:tabLst>
                <a:tab pos="911225" algn="l"/>
              </a:tabLst>
            </a:pPr>
            <a:r>
              <a:rPr lang="en-US" sz="2700" dirty="0">
                <a:latin typeface="Arial" panose="020B0604020202020204" pitchFamily="34" charset="0"/>
                <a:cs typeface="Arial" panose="020B0604020202020204" pitchFamily="34" charset="0"/>
              </a:rPr>
              <a:t>Federal Supplemental Education Opportunity Grant </a:t>
            </a:r>
          </a:p>
          <a:p>
            <a:pPr marL="0" lvl="1" indent="1588">
              <a:buNone/>
              <a:tabLst>
                <a:tab pos="911225" algn="l"/>
              </a:tabLst>
            </a:pPr>
            <a:r>
              <a:rPr lang="en-US" b="1" dirty="0">
                <a:solidFill>
                  <a:srgbClr val="004A84"/>
                </a:solidFill>
                <a:latin typeface="Verdana"/>
                <a:cs typeface="Verdana"/>
              </a:rPr>
              <a:t>		</a:t>
            </a:r>
            <a:r>
              <a:rPr lang="en-US" b="1" dirty="0">
                <a:solidFill>
                  <a:srgbClr val="0067AC"/>
                </a:solidFill>
                <a:latin typeface="Arial Black" panose="020B0A04020102020204" pitchFamily="34" charset="0"/>
                <a:cs typeface="Verdana"/>
              </a:rPr>
              <a:t>$4,000                     </a:t>
            </a:r>
            <a:r>
              <a:rPr lang="en-US" sz="2400" dirty="0">
                <a:solidFill>
                  <a:srgbClr val="0067AC"/>
                </a:solidFill>
                <a:latin typeface="Verdana"/>
                <a:cs typeface="Verdana"/>
              </a:rPr>
              <a:t>(AU Max = $1,000)</a:t>
            </a:r>
          </a:p>
        </p:txBody>
      </p:sp>
      <p:sp>
        <p:nvSpPr>
          <p:cNvPr id="16388" name="Text Box 6"/>
          <p:cNvSpPr txBox="1">
            <a:spLocks noChangeArrowheads="1"/>
          </p:cNvSpPr>
          <p:nvPr/>
        </p:nvSpPr>
        <p:spPr bwMode="auto">
          <a:xfrm>
            <a:off x="905112" y="5867400"/>
            <a:ext cx="5343287" cy="369332"/>
          </a:xfrm>
          <a:prstGeom prst="rect">
            <a:avLst/>
          </a:prstGeom>
          <a:noFill/>
          <a:ln w="9525">
            <a:noFill/>
            <a:miter lim="800000"/>
            <a:headEnd/>
            <a:tailEnd/>
          </a:ln>
        </p:spPr>
        <p:txBody>
          <a:bodyPr wrap="square">
            <a:spAutoFit/>
          </a:bodyPr>
          <a:lstStyle/>
          <a:p>
            <a:pPr>
              <a:spcBef>
                <a:spcPct val="20000"/>
              </a:spcBef>
              <a:buClr>
                <a:srgbClr val="CC0000"/>
              </a:buClr>
              <a:buSzPct val="45000"/>
              <a:buFont typeface="Wingdings" pitchFamily="2" charset="2"/>
              <a:buNone/>
            </a:pPr>
            <a:r>
              <a:rPr lang="en-US" b="1" dirty="0">
                <a:solidFill>
                  <a:srgbClr val="0067AC"/>
                </a:solidFill>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TITLE IV FUNDS-FAFSA Required</a:t>
            </a:r>
          </a:p>
        </p:txBody>
      </p:sp>
      <p:sp>
        <p:nvSpPr>
          <p:cNvPr id="8" name="TextBox 7"/>
          <p:cNvSpPr txBox="1"/>
          <p:nvPr/>
        </p:nvSpPr>
        <p:spPr>
          <a:xfrm>
            <a:off x="905113" y="465008"/>
            <a:ext cx="8220314" cy="1077218"/>
          </a:xfrm>
          <a:prstGeom prst="rect">
            <a:avLst/>
          </a:prstGeom>
          <a:noFill/>
        </p:spPr>
        <p:txBody>
          <a:bodyPr wrap="square" rtlCol="0">
            <a:spAutoFit/>
          </a:bodyPr>
          <a:lstStyle/>
          <a:p>
            <a:r>
              <a:rPr lang="en-US" sz="3200" dirty="0">
                <a:solidFill>
                  <a:srgbClr val="0067AC"/>
                </a:solidFill>
                <a:latin typeface="Arial Black" panose="020B0A04020102020204" pitchFamily="34" charset="0"/>
                <a:cs typeface="Verdana"/>
              </a:rPr>
              <a:t>U.S. Department of Education</a:t>
            </a:r>
          </a:p>
          <a:p>
            <a:r>
              <a:rPr lang="en-US" sz="3200" dirty="0">
                <a:solidFill>
                  <a:srgbClr val="0067AC"/>
                </a:solidFill>
                <a:latin typeface="Arial Black" panose="020B0A04020102020204" pitchFamily="34" charset="0"/>
                <a:cs typeface="Verdana"/>
              </a:rPr>
              <a:t>Federal Financial Aid Programs</a:t>
            </a:r>
          </a:p>
        </p:txBody>
      </p:sp>
      <p:grpSp>
        <p:nvGrpSpPr>
          <p:cNvPr id="13" name="Group 12">
            <a:extLst>
              <a:ext uri="{FF2B5EF4-FFF2-40B4-BE49-F238E27FC236}">
                <a16:creationId xmlns:a16="http://schemas.microsoft.com/office/drawing/2014/main" id="{790F335B-5BB8-4012-904A-B3AB0B85A67C}"/>
              </a:ext>
            </a:extLst>
          </p:cNvPr>
          <p:cNvGrpSpPr/>
          <p:nvPr/>
        </p:nvGrpSpPr>
        <p:grpSpPr>
          <a:xfrm>
            <a:off x="-9286" y="0"/>
            <a:ext cx="923686" cy="1394628"/>
            <a:chOff x="-9286" y="0"/>
            <a:chExt cx="923686" cy="1394628"/>
          </a:xfrm>
        </p:grpSpPr>
        <p:pic>
          <p:nvPicPr>
            <p:cNvPr id="14" name="Picture 13" descr="sac_logo_blue.pdf">
              <a:extLst>
                <a:ext uri="{FF2B5EF4-FFF2-40B4-BE49-F238E27FC236}">
                  <a16:creationId xmlns:a16="http://schemas.microsoft.com/office/drawing/2014/main" id="{BC156B4D-FC3F-406E-90A6-104165D0B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5" name="Rectangle 14">
              <a:extLst>
                <a:ext uri="{FF2B5EF4-FFF2-40B4-BE49-F238E27FC236}">
                  <a16:creationId xmlns:a16="http://schemas.microsoft.com/office/drawing/2014/main" id="{CF92DB28-D75E-4207-8E3F-5C9D52162D56}"/>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914400" y="1752600"/>
            <a:ext cx="8220314" cy="3048000"/>
          </a:xfrm>
        </p:spPr>
        <p:txBody>
          <a:bodyPr>
            <a:normAutofit/>
          </a:bodyPr>
          <a:lstStyle/>
          <a:p>
            <a:pPr marL="0" indent="0" eaLnBrk="1" hangingPunct="1">
              <a:buFontTx/>
              <a:buNone/>
            </a:pPr>
            <a:r>
              <a:rPr lang="en-US" sz="2800" dirty="0">
                <a:latin typeface="Arial" panose="020B0604020202020204" pitchFamily="34" charset="0"/>
                <a:cs typeface="Arial" panose="020B0604020202020204" pitchFamily="34" charset="0"/>
              </a:rPr>
              <a:t>2020-21 Stafford Loans</a:t>
            </a:r>
          </a:p>
          <a:p>
            <a:pPr marL="0" indent="0" eaLnBrk="1" hangingPunct="1">
              <a:buFontTx/>
              <a:buNone/>
            </a:pPr>
            <a:r>
              <a:rPr lang="en-US" sz="2000" dirty="0">
                <a:solidFill>
                  <a:srgbClr val="004A84"/>
                </a:solidFill>
                <a:latin typeface="Arial Narrow" panose="020B0606020202030204" pitchFamily="34" charset="0"/>
                <a:cs typeface="Verdana"/>
              </a:rPr>
              <a:t>	</a:t>
            </a:r>
            <a:r>
              <a:rPr lang="en-US" sz="1800" dirty="0">
                <a:solidFill>
                  <a:srgbClr val="004A84"/>
                </a:solidFill>
                <a:latin typeface="Arial" panose="020B0604020202020204" pitchFamily="34" charset="0"/>
                <a:cs typeface="Arial" panose="020B0604020202020204" pitchFamily="34" charset="0"/>
              </a:rPr>
              <a:t>2.75% fixed, Subsidized, 6 month grace period</a:t>
            </a:r>
          </a:p>
          <a:p>
            <a:pPr marL="0" indent="0" eaLnBrk="1" hangingPunct="1">
              <a:buFontTx/>
              <a:buNone/>
            </a:pPr>
            <a:r>
              <a:rPr lang="en-US" sz="1800" dirty="0">
                <a:solidFill>
                  <a:srgbClr val="004A84"/>
                </a:solidFill>
                <a:latin typeface="Arial" panose="020B0604020202020204" pitchFamily="34" charset="0"/>
                <a:cs typeface="Arial" panose="020B0604020202020204" pitchFamily="34" charset="0"/>
              </a:rPr>
              <a:t>	2.75% fixed, Unsubsidized, 6 month grace period</a:t>
            </a:r>
          </a:p>
          <a:p>
            <a:pPr marL="0" indent="0" eaLnBrk="1" hangingPunct="1">
              <a:buFontTx/>
              <a:buNone/>
            </a:pPr>
            <a:r>
              <a:rPr lang="en-US" sz="1800" dirty="0">
                <a:solidFill>
                  <a:srgbClr val="004A84"/>
                </a:solidFill>
                <a:latin typeface="Arial" panose="020B0604020202020204" pitchFamily="34" charset="0"/>
                <a:cs typeface="Arial" panose="020B0604020202020204" pitchFamily="34" charset="0"/>
              </a:rPr>
              <a:t>	4.30% fixed, Graduate Unsubsidized, 6 month grace period</a:t>
            </a:r>
          </a:p>
          <a:p>
            <a:pPr marL="0" indent="0" eaLnBrk="1" hangingPunct="1">
              <a:buFontTx/>
              <a:buNone/>
            </a:pPr>
            <a:endParaRPr lang="en-US" sz="1500" dirty="0">
              <a:solidFill>
                <a:srgbClr val="0000CC"/>
              </a:solidFill>
              <a:latin typeface="Arial Narrow" panose="020B0606020202030204" pitchFamily="34" charset="0"/>
              <a:cs typeface="Verdana"/>
            </a:endParaRPr>
          </a:p>
          <a:p>
            <a:pPr marL="0" indent="0" eaLnBrk="1" hangingPunct="1">
              <a:buFontTx/>
              <a:buNone/>
            </a:pPr>
            <a:r>
              <a:rPr lang="en-US" sz="2800" dirty="0">
                <a:latin typeface="Arial" panose="020B0604020202020204" pitchFamily="34" charset="0"/>
                <a:cs typeface="Arial" panose="020B0604020202020204" pitchFamily="34" charset="0"/>
              </a:rPr>
              <a:t>2020-21 PLUS Loan</a:t>
            </a:r>
            <a:endParaRPr lang="en-US" sz="2000" dirty="0">
              <a:latin typeface="Arial" panose="020B0604020202020204" pitchFamily="34" charset="0"/>
              <a:cs typeface="Arial" panose="020B0604020202020204" pitchFamily="34" charset="0"/>
            </a:endParaRPr>
          </a:p>
          <a:p>
            <a:pPr marL="0" indent="0" eaLnBrk="1" hangingPunct="1">
              <a:buFontTx/>
              <a:buNone/>
            </a:pPr>
            <a:r>
              <a:rPr lang="en-US" sz="2000" dirty="0">
                <a:solidFill>
                  <a:srgbClr val="004A84"/>
                </a:solidFill>
                <a:latin typeface="Arial Narrow" panose="020B0606020202030204" pitchFamily="34" charset="0"/>
                <a:cs typeface="Verdana"/>
              </a:rPr>
              <a:t>	</a:t>
            </a:r>
            <a:r>
              <a:rPr lang="en-US" sz="1800" dirty="0">
                <a:solidFill>
                  <a:srgbClr val="004A84"/>
                </a:solidFill>
                <a:latin typeface="Arial" panose="020B0604020202020204" pitchFamily="34" charset="0"/>
                <a:cs typeface="Arial" panose="020B0604020202020204" pitchFamily="34" charset="0"/>
              </a:rPr>
              <a:t>5.30% fixed, within 60 days after disbursement, unless deferred</a:t>
            </a:r>
            <a:endParaRPr lang="en-US" sz="2000" dirty="0">
              <a:solidFill>
                <a:srgbClr val="004A84"/>
              </a:solidFill>
              <a:latin typeface="Arial" panose="020B0604020202020204" pitchFamily="34" charset="0"/>
              <a:cs typeface="Arial" panose="020B0604020202020204" pitchFamily="34" charset="0"/>
            </a:endParaRPr>
          </a:p>
          <a:p>
            <a:pPr marL="0" indent="0" eaLnBrk="1" hangingPunct="1">
              <a:buFontTx/>
              <a:buNone/>
            </a:pPr>
            <a:endParaRPr lang="en-US" sz="2000" dirty="0">
              <a:latin typeface="Verdana"/>
              <a:cs typeface="Verdana"/>
            </a:endParaRPr>
          </a:p>
        </p:txBody>
      </p:sp>
      <p:sp>
        <p:nvSpPr>
          <p:cNvPr id="4" name="Rectangle 3"/>
          <p:cNvSpPr/>
          <p:nvPr/>
        </p:nvSpPr>
        <p:spPr>
          <a:xfrm>
            <a:off x="914400" y="5018782"/>
            <a:ext cx="3900777" cy="1569660"/>
          </a:xfrm>
          <a:prstGeom prst="rect">
            <a:avLst/>
          </a:prstGeom>
        </p:spPr>
        <p:txBody>
          <a:bodyPr wrap="square">
            <a:spAutoFit/>
          </a:bodyPr>
          <a:lstStyle/>
          <a:p>
            <a:r>
              <a:rPr lang="en-US" sz="1600" b="1" dirty="0">
                <a:solidFill>
                  <a:srgbClr val="004A84"/>
                </a:solidFill>
                <a:latin typeface="Arial" panose="020B0604020202020204" pitchFamily="34" charset="0"/>
                <a:cs typeface="Arial" panose="020B0604020202020204" pitchFamily="34" charset="0"/>
              </a:rPr>
              <a:t>KNOW</a:t>
            </a:r>
          </a:p>
          <a:p>
            <a:pPr marL="0" lvl="1"/>
            <a:r>
              <a:rPr lang="en-US" sz="1600" dirty="0">
                <a:latin typeface="Arial Narrow" panose="020B0606020202030204" pitchFamily="34" charset="0"/>
                <a:cs typeface="Verdana"/>
              </a:rPr>
              <a:t>Borrowers Rights &amp; Responsibilities</a:t>
            </a:r>
          </a:p>
          <a:p>
            <a:pPr marL="0" lvl="1"/>
            <a:r>
              <a:rPr lang="en-US" sz="1600" dirty="0">
                <a:latin typeface="Arial Narrow" panose="020B0606020202030204" pitchFamily="34" charset="0"/>
                <a:cs typeface="Verdana"/>
              </a:rPr>
              <a:t>Loan Repayment</a:t>
            </a:r>
          </a:p>
          <a:p>
            <a:pPr marL="0" lvl="1"/>
            <a:r>
              <a:rPr lang="en-US" sz="1600" dirty="0">
                <a:latin typeface="Arial Narrow" panose="020B0606020202030204" pitchFamily="34" charset="0"/>
                <a:cs typeface="Verdana"/>
              </a:rPr>
              <a:t>Deferment &amp; Forbearance</a:t>
            </a:r>
          </a:p>
          <a:p>
            <a:pPr marL="0" lvl="1"/>
            <a:r>
              <a:rPr lang="en-US" sz="1600" dirty="0">
                <a:latin typeface="Arial Narrow" panose="020B0606020202030204" pitchFamily="34" charset="0"/>
                <a:cs typeface="Verdana"/>
              </a:rPr>
              <a:t>Entrance &amp; Exit Counseling</a:t>
            </a:r>
          </a:p>
          <a:p>
            <a:pPr marL="0" lvl="1"/>
            <a:r>
              <a:rPr lang="en-US" sz="1600" dirty="0">
                <a:latin typeface="Arial Narrow" panose="020B0606020202030204" pitchFamily="34" charset="0"/>
                <a:cs typeface="Verdana"/>
              </a:rPr>
              <a:t>Title IV regulations </a:t>
            </a:r>
          </a:p>
        </p:txBody>
      </p:sp>
      <p:sp>
        <p:nvSpPr>
          <p:cNvPr id="5" name="Rectangle 4"/>
          <p:cNvSpPr/>
          <p:nvPr/>
        </p:nvSpPr>
        <p:spPr>
          <a:xfrm>
            <a:off x="4495800" y="5049928"/>
            <a:ext cx="3505201" cy="1077218"/>
          </a:xfrm>
          <a:prstGeom prst="rect">
            <a:avLst/>
          </a:prstGeom>
        </p:spPr>
        <p:txBody>
          <a:bodyPr wrap="square">
            <a:spAutoFit/>
          </a:bodyPr>
          <a:lstStyle/>
          <a:p>
            <a:r>
              <a:rPr lang="en-US" sz="1600" b="1" dirty="0">
                <a:solidFill>
                  <a:srgbClr val="004A84"/>
                </a:solidFill>
                <a:latin typeface="Arial" panose="020B0604020202020204" pitchFamily="34" charset="0"/>
                <a:cs typeface="Arial" panose="020B0604020202020204" pitchFamily="34" charset="0"/>
              </a:rPr>
              <a:t>CONSIDER</a:t>
            </a:r>
          </a:p>
          <a:p>
            <a:pPr marL="0" lvl="1"/>
            <a:r>
              <a:rPr lang="en-US" sz="1600" dirty="0">
                <a:latin typeface="Arial Narrow" panose="020B0606020202030204" pitchFamily="34" charset="0"/>
                <a:cs typeface="Verdana"/>
              </a:rPr>
              <a:t>Subsidized vs. Unsubsidized</a:t>
            </a:r>
          </a:p>
          <a:p>
            <a:pPr marL="0" lvl="1"/>
            <a:r>
              <a:rPr lang="en-US" sz="1600" dirty="0">
                <a:latin typeface="Arial Narrow" panose="020B0606020202030204" pitchFamily="34" charset="0"/>
                <a:cs typeface="Verdana"/>
              </a:rPr>
              <a:t>Interest Rate</a:t>
            </a:r>
          </a:p>
          <a:p>
            <a:pPr marL="0" lvl="1"/>
            <a:r>
              <a:rPr lang="en-US" sz="1600" dirty="0">
                <a:latin typeface="Arial Narrow" panose="020B0606020202030204" pitchFamily="34" charset="0"/>
                <a:cs typeface="Verdana"/>
              </a:rPr>
              <a:t>Grace Period</a:t>
            </a:r>
            <a:endParaRPr lang="en-US" sz="1600" b="1" dirty="0">
              <a:solidFill>
                <a:srgbClr val="0000CC"/>
              </a:solidFill>
              <a:latin typeface="Arial Narrow" panose="020B0606020202030204" pitchFamily="34" charset="0"/>
              <a:cs typeface="Verdana"/>
            </a:endParaRPr>
          </a:p>
        </p:txBody>
      </p:sp>
      <p:sp>
        <p:nvSpPr>
          <p:cNvPr id="9" name="TextBox 8"/>
          <p:cNvSpPr txBox="1"/>
          <p:nvPr/>
        </p:nvSpPr>
        <p:spPr>
          <a:xfrm>
            <a:off x="914400" y="457200"/>
            <a:ext cx="8220314" cy="1077218"/>
          </a:xfrm>
          <a:prstGeom prst="rect">
            <a:avLst/>
          </a:prstGeom>
          <a:noFill/>
        </p:spPr>
        <p:txBody>
          <a:bodyPr wrap="square" rtlCol="0">
            <a:spAutoFit/>
          </a:bodyPr>
          <a:lstStyle/>
          <a:p>
            <a:r>
              <a:rPr lang="en-US" sz="3200" dirty="0">
                <a:solidFill>
                  <a:srgbClr val="0067AC"/>
                </a:solidFill>
                <a:latin typeface="Arial Black" panose="020B0A04020102020204" pitchFamily="34" charset="0"/>
                <a:cs typeface="Arial" panose="020B0604020202020204" pitchFamily="34" charset="0"/>
              </a:rPr>
              <a:t>U.S. Department of Education</a:t>
            </a:r>
          </a:p>
          <a:p>
            <a:r>
              <a:rPr lang="en-US" sz="3200" dirty="0">
                <a:solidFill>
                  <a:srgbClr val="0067AC"/>
                </a:solidFill>
                <a:latin typeface="Arial Black" panose="020B0A04020102020204" pitchFamily="34" charset="0"/>
                <a:cs typeface="Arial" panose="020B0604020202020204" pitchFamily="34" charset="0"/>
              </a:rPr>
              <a:t>Federal Loan Programs</a:t>
            </a:r>
          </a:p>
        </p:txBody>
      </p:sp>
      <p:grpSp>
        <p:nvGrpSpPr>
          <p:cNvPr id="13" name="Group 12">
            <a:extLst>
              <a:ext uri="{FF2B5EF4-FFF2-40B4-BE49-F238E27FC236}">
                <a16:creationId xmlns:a16="http://schemas.microsoft.com/office/drawing/2014/main" id="{D9155325-AF90-44B6-B487-966183781F2A}"/>
              </a:ext>
            </a:extLst>
          </p:cNvPr>
          <p:cNvGrpSpPr/>
          <p:nvPr/>
        </p:nvGrpSpPr>
        <p:grpSpPr>
          <a:xfrm>
            <a:off x="-9286" y="0"/>
            <a:ext cx="923686" cy="1394628"/>
            <a:chOff x="-9286" y="0"/>
            <a:chExt cx="923686" cy="1394628"/>
          </a:xfrm>
        </p:grpSpPr>
        <p:pic>
          <p:nvPicPr>
            <p:cNvPr id="14" name="Picture 13" descr="sac_logo_blue.pdf">
              <a:extLst>
                <a:ext uri="{FF2B5EF4-FFF2-40B4-BE49-F238E27FC236}">
                  <a16:creationId xmlns:a16="http://schemas.microsoft.com/office/drawing/2014/main" id="{D4A8873D-56B9-445F-B7E5-8DE850E53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5" name="Rectangle 14">
              <a:extLst>
                <a:ext uri="{FF2B5EF4-FFF2-40B4-BE49-F238E27FC236}">
                  <a16:creationId xmlns:a16="http://schemas.microsoft.com/office/drawing/2014/main" id="{365A7036-3C1D-4378-8E18-D8FB13740C80}"/>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914400" y="1828800"/>
            <a:ext cx="8229600" cy="3886200"/>
          </a:xfrm>
        </p:spPr>
        <p:txBody>
          <a:bodyPr>
            <a:normAutofit/>
          </a:bodyPr>
          <a:lstStyle/>
          <a:p>
            <a:pPr eaLnBrk="1" hangingPunct="1">
              <a:lnSpc>
                <a:spcPct val="90000"/>
              </a:lnSpc>
              <a:buNone/>
            </a:pPr>
            <a:r>
              <a:rPr lang="en-US" sz="2000" b="1" dirty="0">
                <a:solidFill>
                  <a:srgbClr val="0067AC"/>
                </a:solidFill>
                <a:latin typeface="Arial" panose="020B0604020202020204" pitchFamily="34" charset="0"/>
                <a:cs typeface="Arial" panose="020B0604020202020204" pitchFamily="34" charset="0"/>
              </a:rPr>
              <a:t>College</a:t>
            </a:r>
            <a:r>
              <a:rPr lang="en-US" sz="1800" b="1" dirty="0">
                <a:solidFill>
                  <a:srgbClr val="004A84"/>
                </a:solidFill>
                <a:latin typeface="Arial" panose="020B0604020202020204" pitchFamily="34" charset="0"/>
                <a:cs typeface="Arial" panose="020B0604020202020204" pitchFamily="34" charset="0"/>
              </a:rPr>
              <a:t> </a:t>
            </a:r>
          </a:p>
          <a:p>
            <a:pPr lvl="1">
              <a:lnSpc>
                <a:spcPct val="90000"/>
              </a:lnSpc>
              <a:buFont typeface="Arial" pitchFamily="34" charset="0"/>
              <a:buChar char="•"/>
            </a:pPr>
            <a:r>
              <a:rPr lang="en-US" sz="1800" dirty="0">
                <a:latin typeface="Arial" panose="020B0604020202020204" pitchFamily="34" charset="0"/>
                <a:cs typeface="Arial" panose="020B0604020202020204" pitchFamily="34" charset="0"/>
              </a:rPr>
              <a:t>Andrews Partnership Scholarship (</a:t>
            </a:r>
            <a:r>
              <a:rPr lang="en-US" sz="1600" dirty="0">
                <a:latin typeface="Arial" panose="020B0604020202020204" pitchFamily="34" charset="0"/>
                <a:cs typeface="Arial" panose="020B0604020202020204" pitchFamily="34" charset="0"/>
              </a:rPr>
              <a:t>FAFSA not required)</a:t>
            </a:r>
            <a:endParaRPr lang="en-US" sz="1800" dirty="0">
              <a:latin typeface="Arial" panose="020B0604020202020204" pitchFamily="34" charset="0"/>
              <a:cs typeface="Arial" panose="020B0604020202020204" pitchFamily="34" charset="0"/>
            </a:endParaRP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Student Financial Services Web Site &gt; </a:t>
            </a:r>
            <a:r>
              <a:rPr lang="en-US" sz="1600" dirty="0">
                <a:latin typeface="Arial" panose="020B0604020202020204" pitchFamily="34" charset="0"/>
                <a:cs typeface="Arial" panose="020B0604020202020204" pitchFamily="34" charset="0"/>
              </a:rPr>
              <a:t>www.andrews.edu/sfs</a:t>
            </a: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Academic Department</a:t>
            </a:r>
          </a:p>
          <a:p>
            <a:pPr lvl="1" eaLnBrk="1" hangingPunct="1">
              <a:lnSpc>
                <a:spcPct val="90000"/>
              </a:lnSpc>
            </a:pPr>
            <a:endParaRPr lang="en-US" sz="1800" dirty="0">
              <a:latin typeface="Verdana"/>
              <a:cs typeface="Verdana"/>
            </a:endParaRPr>
          </a:p>
          <a:p>
            <a:pPr eaLnBrk="1" hangingPunct="1">
              <a:lnSpc>
                <a:spcPct val="90000"/>
              </a:lnSpc>
              <a:buNone/>
            </a:pPr>
            <a:r>
              <a:rPr lang="en-US" sz="2000" b="1" dirty="0">
                <a:solidFill>
                  <a:srgbClr val="0067AC"/>
                </a:solidFill>
                <a:latin typeface="Arial" panose="020B0604020202020204" pitchFamily="34" charset="0"/>
                <a:cs typeface="Arial" panose="020B0604020202020204" pitchFamily="34" charset="0"/>
              </a:rPr>
              <a:t>Private</a:t>
            </a: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Local, state, and national agencies, associations, organizations</a:t>
            </a: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Employers</a:t>
            </a:r>
          </a:p>
          <a:p>
            <a:pPr lvl="1" eaLnBrk="1" hangingPunct="1">
              <a:lnSpc>
                <a:spcPct val="90000"/>
              </a:lnSpc>
            </a:pPr>
            <a:endParaRPr lang="en-US" sz="1800" dirty="0">
              <a:latin typeface="Verdana"/>
              <a:cs typeface="Verdana"/>
            </a:endParaRPr>
          </a:p>
          <a:p>
            <a:pPr eaLnBrk="1" hangingPunct="1">
              <a:lnSpc>
                <a:spcPct val="90000"/>
              </a:lnSpc>
              <a:buNone/>
            </a:pPr>
            <a:r>
              <a:rPr lang="en-US" sz="2000" b="1" dirty="0">
                <a:solidFill>
                  <a:srgbClr val="0067AC"/>
                </a:solidFill>
                <a:latin typeface="Arial" panose="020B0604020202020204" pitchFamily="34" charset="0"/>
                <a:cs typeface="Arial" panose="020B0604020202020204" pitchFamily="34" charset="0"/>
              </a:rPr>
              <a:t>Trusted sources of information</a:t>
            </a: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U.S. Department of Education &gt; </a:t>
            </a:r>
            <a:r>
              <a:rPr lang="en-US" sz="1600" dirty="0">
                <a:latin typeface="Arial" panose="020B0604020202020204" pitchFamily="34" charset="0"/>
                <a:cs typeface="Arial" panose="020B0604020202020204" pitchFamily="34" charset="0"/>
              </a:rPr>
              <a:t>www.studentaid.ed.gov</a:t>
            </a:r>
            <a:r>
              <a:rPr lang="en-US" sz="1600" dirty="0">
                <a:solidFill>
                  <a:srgbClr val="000099"/>
                </a:solidFill>
                <a:latin typeface="Arial" panose="020B0604020202020204" pitchFamily="34" charset="0"/>
                <a:cs typeface="Arial" panose="020B0604020202020204" pitchFamily="34" charset="0"/>
              </a:rPr>
              <a:t> </a:t>
            </a:r>
            <a:endParaRPr lang="en-US" sz="1800" dirty="0">
              <a:solidFill>
                <a:srgbClr val="000099"/>
              </a:solidFill>
              <a:latin typeface="Arial" panose="020B0604020202020204" pitchFamily="34" charset="0"/>
              <a:cs typeface="Arial" panose="020B0604020202020204" pitchFamily="34" charset="0"/>
            </a:endParaRPr>
          </a:p>
          <a:p>
            <a:pPr lvl="1" eaLnBrk="1" hangingPunct="1">
              <a:lnSpc>
                <a:spcPct val="90000"/>
              </a:lnSpc>
              <a:buFont typeface="Arial" pitchFamily="34" charset="0"/>
              <a:buChar char="•"/>
            </a:pPr>
            <a:r>
              <a:rPr lang="en-US" sz="1800" dirty="0">
                <a:latin typeface="Arial" panose="020B0604020202020204" pitchFamily="34" charset="0"/>
                <a:cs typeface="Arial" panose="020B0604020202020204" pitchFamily="34" charset="0"/>
              </a:rPr>
              <a:t>FAFSA on the Web &gt; </a:t>
            </a:r>
            <a:r>
              <a:rPr lang="en-US" sz="1600" dirty="0">
                <a:latin typeface="Arial" panose="020B0604020202020204" pitchFamily="34" charset="0"/>
                <a:cs typeface="Arial" panose="020B0604020202020204" pitchFamily="34" charset="0"/>
              </a:rPr>
              <a:t>www.fafsa.ed.gov</a:t>
            </a:r>
            <a:endParaRPr lang="en-US" sz="1800" dirty="0">
              <a:latin typeface="Arial" panose="020B0604020202020204" pitchFamily="34" charset="0"/>
              <a:cs typeface="Arial" panose="020B0604020202020204" pitchFamily="34" charset="0"/>
            </a:endParaRPr>
          </a:p>
        </p:txBody>
      </p:sp>
      <p:sp>
        <p:nvSpPr>
          <p:cNvPr id="9" name="TextBox 8"/>
          <p:cNvSpPr txBox="1"/>
          <p:nvPr/>
        </p:nvSpPr>
        <p:spPr>
          <a:xfrm>
            <a:off x="914400" y="445273"/>
            <a:ext cx="8220314" cy="1077218"/>
          </a:xfrm>
          <a:prstGeom prst="rect">
            <a:avLst/>
          </a:prstGeom>
          <a:noFill/>
        </p:spPr>
        <p:txBody>
          <a:bodyPr wrap="square" rtlCol="0">
            <a:spAutoFit/>
          </a:bodyPr>
          <a:lstStyle/>
          <a:p>
            <a:r>
              <a:rPr lang="en-US" sz="3200" dirty="0">
                <a:solidFill>
                  <a:srgbClr val="0067AC"/>
                </a:solidFill>
                <a:latin typeface="Arial Black" panose="020B0A04020102020204" pitchFamily="34" charset="0"/>
                <a:cs typeface="Verdana"/>
              </a:rPr>
              <a:t>Institutional Aid </a:t>
            </a:r>
            <a:br>
              <a:rPr lang="en-US" sz="3200" dirty="0">
                <a:solidFill>
                  <a:srgbClr val="0067AC"/>
                </a:solidFill>
                <a:latin typeface="Arial Black" panose="020B0A04020102020204" pitchFamily="34" charset="0"/>
                <a:cs typeface="Verdana"/>
              </a:rPr>
            </a:br>
            <a:r>
              <a:rPr lang="en-US" sz="3200" dirty="0">
                <a:solidFill>
                  <a:srgbClr val="0067AC"/>
                </a:solidFill>
                <a:latin typeface="Arial Black" panose="020B0A04020102020204" pitchFamily="34" charset="0"/>
                <a:cs typeface="Verdana"/>
              </a:rPr>
              <a:t>&amp; Private Sources</a:t>
            </a:r>
          </a:p>
        </p:txBody>
      </p:sp>
      <p:grpSp>
        <p:nvGrpSpPr>
          <p:cNvPr id="11" name="Group 10">
            <a:extLst>
              <a:ext uri="{FF2B5EF4-FFF2-40B4-BE49-F238E27FC236}">
                <a16:creationId xmlns:a16="http://schemas.microsoft.com/office/drawing/2014/main" id="{272CE1F3-7177-4FA5-84AB-11C246084FF5}"/>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8A0F69DF-DFD9-4C97-A7AB-E10597C48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186A4549-6DBD-4019-89EF-6C559D085B56}"/>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123406" y="1632399"/>
            <a:ext cx="2767346" cy="3743216"/>
          </a:xfrm>
        </p:spPr>
        <p:txBody>
          <a:bodyPr>
            <a:normAutofit fontScale="92500" lnSpcReduction="10000"/>
          </a:bodyPr>
          <a:lstStyle/>
          <a:p>
            <a:pPr marL="223838" lvl="1" indent="-223838">
              <a:lnSpc>
                <a:spcPct val="150000"/>
              </a:lnSpc>
              <a:spcAft>
                <a:spcPct val="20000"/>
              </a:spcAft>
              <a:buFont typeface="Arial" pitchFamily="34" charset="0"/>
              <a:buChar char="•"/>
            </a:pPr>
            <a:r>
              <a:rPr lang="en-US" sz="1800" b="1" dirty="0">
                <a:solidFill>
                  <a:srgbClr val="0067AC"/>
                </a:solidFill>
                <a:latin typeface="Arial" panose="020B0604020202020204" pitchFamily="34" charset="0"/>
                <a:cs typeface="Arial" panose="020B0604020202020204" pitchFamily="34" charset="0"/>
              </a:rPr>
              <a:t>FSA ID</a:t>
            </a:r>
            <a:br>
              <a:rPr lang="en-US" sz="18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www.fsaid.ed.gov</a:t>
            </a:r>
            <a:endParaRPr lang="en-US" sz="1800" dirty="0">
              <a:latin typeface="Arial" panose="020B0604020202020204" pitchFamily="34" charset="0"/>
              <a:cs typeface="Arial" panose="020B0604020202020204" pitchFamily="34" charset="0"/>
            </a:endParaRPr>
          </a:p>
          <a:p>
            <a:pPr marL="223838" lvl="1" indent="-223838" eaLnBrk="1" hangingPunct="1">
              <a:lnSpc>
                <a:spcPct val="150000"/>
              </a:lnSpc>
              <a:spcAft>
                <a:spcPct val="20000"/>
              </a:spcAft>
              <a:buFont typeface="Arial" pitchFamily="34" charset="0"/>
              <a:buChar char="•"/>
            </a:pPr>
            <a:r>
              <a:rPr lang="en-US" sz="1800" b="1" dirty="0">
                <a:solidFill>
                  <a:srgbClr val="0067AC"/>
                </a:solidFill>
                <a:latin typeface="Arial" panose="020B0604020202020204" pitchFamily="34" charset="0"/>
                <a:cs typeface="Arial" panose="020B0604020202020204" pitchFamily="34" charset="0"/>
              </a:rPr>
              <a:t>FAFSA</a:t>
            </a:r>
            <a:br>
              <a:rPr lang="en-US" sz="1800" b="1" dirty="0">
                <a:solidFill>
                  <a:schemeClr val="tx2"/>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www.fafsa.ed.gov</a:t>
            </a:r>
            <a:endParaRPr lang="en-US" sz="1800" dirty="0">
              <a:latin typeface="Arial" panose="020B0604020202020204" pitchFamily="34" charset="0"/>
              <a:cs typeface="Arial" panose="020B0604020202020204" pitchFamily="34" charset="0"/>
            </a:endParaRPr>
          </a:p>
          <a:p>
            <a:pPr marL="223838" lvl="1" indent="-223838" eaLnBrk="1" hangingPunct="1">
              <a:lnSpc>
                <a:spcPct val="150000"/>
              </a:lnSpc>
              <a:spcAft>
                <a:spcPct val="20000"/>
              </a:spcAft>
              <a:buFont typeface="Arial" pitchFamily="34" charset="0"/>
              <a:buChar char="•"/>
            </a:pPr>
            <a:r>
              <a:rPr lang="en-US" sz="1800" b="1" dirty="0">
                <a:solidFill>
                  <a:srgbClr val="0067AC"/>
                </a:solidFill>
                <a:latin typeface="Arial" panose="020B0604020202020204" pitchFamily="34" charset="0"/>
                <a:cs typeface="Arial" panose="020B0604020202020204" pitchFamily="34" charset="0"/>
              </a:rPr>
              <a:t>FAFSA Forecast</a:t>
            </a:r>
            <a:br>
              <a:rPr lang="en-US" sz="18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www.fafsa.ed.gov</a:t>
            </a:r>
          </a:p>
          <a:p>
            <a:pPr marL="223838" lvl="1" indent="-223838" eaLnBrk="1" hangingPunct="1">
              <a:lnSpc>
                <a:spcPct val="150000"/>
              </a:lnSpc>
              <a:spcAft>
                <a:spcPct val="20000"/>
              </a:spcAft>
              <a:buFont typeface="Arial" pitchFamily="34" charset="0"/>
              <a:buChar char="•"/>
            </a:pPr>
            <a:r>
              <a:rPr lang="en-US" sz="1800" b="1" dirty="0">
                <a:solidFill>
                  <a:srgbClr val="0067AC"/>
                </a:solidFill>
                <a:latin typeface="Arial" panose="020B0604020202020204" pitchFamily="34" charset="0"/>
                <a:cs typeface="Arial" panose="020B0604020202020204" pitchFamily="34" charset="0"/>
              </a:rPr>
              <a:t>Net Price Calculator </a:t>
            </a:r>
            <a:r>
              <a:rPr lang="en-US" sz="1600" dirty="0">
                <a:latin typeface="Arial" panose="020B0604020202020204" pitchFamily="34" charset="0"/>
                <a:cs typeface="Arial" panose="020B0604020202020204" pitchFamily="34" charset="0"/>
              </a:rPr>
              <a:t>www.andrews.edu/go/npc</a:t>
            </a:r>
          </a:p>
          <a:p>
            <a:pPr marL="223838" lvl="1" indent="-223838" eaLnBrk="1" hangingPunct="1">
              <a:lnSpc>
                <a:spcPct val="150000"/>
              </a:lnSpc>
              <a:spcAft>
                <a:spcPct val="20000"/>
              </a:spcAft>
              <a:buFont typeface="Arial" pitchFamily="34" charset="0"/>
              <a:buChar char="•"/>
            </a:pPr>
            <a:r>
              <a:rPr lang="en-US" sz="1800" b="1" dirty="0">
                <a:solidFill>
                  <a:srgbClr val="0067AC"/>
                </a:solidFill>
                <a:latin typeface="Arial" panose="020B0604020202020204" pitchFamily="34" charset="0"/>
                <a:cs typeface="Arial" panose="020B0604020202020204" pitchFamily="34" charset="0"/>
              </a:rPr>
              <a:t>Institutional Forms</a:t>
            </a:r>
          </a:p>
          <a:p>
            <a:pPr marL="0" lvl="1" indent="0" eaLnBrk="1" hangingPunct="1">
              <a:spcAft>
                <a:spcPct val="20000"/>
              </a:spcAft>
              <a:buNone/>
            </a:pPr>
            <a:endParaRPr lang="en-US" sz="2000" dirty="0">
              <a:latin typeface="Verdana"/>
              <a:cs typeface="Verdana"/>
            </a:endParaRPr>
          </a:p>
        </p:txBody>
      </p:sp>
      <p:sp>
        <p:nvSpPr>
          <p:cNvPr id="8" name="TextBox 7"/>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Applying for Financial Aid</a:t>
            </a:r>
          </a:p>
        </p:txBody>
      </p:sp>
      <p:sp>
        <p:nvSpPr>
          <p:cNvPr id="2" name="TextBox 1"/>
          <p:cNvSpPr txBox="1"/>
          <p:nvPr/>
        </p:nvSpPr>
        <p:spPr>
          <a:xfrm>
            <a:off x="901148" y="5541062"/>
            <a:ext cx="8242852" cy="923330"/>
          </a:xfrm>
          <a:prstGeom prst="rect">
            <a:avLst/>
          </a:prstGeom>
          <a:noFill/>
        </p:spPr>
        <p:txBody>
          <a:bodyPr wrap="square" rtlCol="0">
            <a:spAutoFit/>
          </a:bodyPr>
          <a:lstStyle/>
          <a:p>
            <a:pPr>
              <a:buClr>
                <a:schemeClr val="folHlink"/>
              </a:buClr>
            </a:pPr>
            <a:r>
              <a:rPr lang="en-US" b="1" dirty="0">
                <a:solidFill>
                  <a:srgbClr val="0067AC"/>
                </a:solidFill>
                <a:latin typeface="Arial" panose="020B0604020202020204" pitchFamily="34" charset="0"/>
                <a:cs typeface="Arial" panose="020B0604020202020204" pitchFamily="34" charset="0"/>
              </a:rPr>
              <a:t>Note:</a:t>
            </a:r>
            <a:r>
              <a:rPr lang="en-US" dirty="0">
                <a:solidFill>
                  <a:srgbClr val="0067AC"/>
                </a:solidFill>
                <a:latin typeface="Arial" panose="020B0604020202020204" pitchFamily="34" charset="0"/>
                <a:cs typeface="Arial" panose="020B0604020202020204" pitchFamily="34" charset="0"/>
              </a:rPr>
              <a:t>  </a:t>
            </a:r>
          </a:p>
          <a:p>
            <a:pPr>
              <a:buClr>
                <a:schemeClr val="folHlink"/>
              </a:buClr>
            </a:pPr>
            <a:r>
              <a:rPr lang="en-US" dirty="0">
                <a:latin typeface="Arial" panose="020B0604020202020204" pitchFamily="34" charset="0"/>
                <a:cs typeface="Arial" panose="020B0604020202020204" pitchFamily="34" charset="0"/>
              </a:rPr>
              <a:t>Communicate with each college to inquire about steps you need to take </a:t>
            </a:r>
          </a:p>
          <a:p>
            <a:pPr>
              <a:buClr>
                <a:schemeClr val="folHlink"/>
              </a:buClr>
            </a:pPr>
            <a:r>
              <a:rPr lang="en-US" dirty="0">
                <a:latin typeface="Arial" panose="020B0604020202020204" pitchFamily="34" charset="0"/>
                <a:cs typeface="Arial" panose="020B0604020202020204" pitchFamily="34" charset="0"/>
              </a:rPr>
              <a:t>to have a </a:t>
            </a:r>
            <a:r>
              <a:rPr lang="en-US" b="1" i="1" dirty="0">
                <a:latin typeface="Arial" panose="020B0604020202020204" pitchFamily="34" charset="0"/>
                <a:cs typeface="Arial" panose="020B0604020202020204" pitchFamily="34" charset="0"/>
              </a:rPr>
              <a:t>complete application</a:t>
            </a:r>
            <a:r>
              <a:rPr lang="en-US"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5D77980B-799C-4CBC-8491-3EB33FCE3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984582"/>
            <a:ext cx="4800599" cy="2807505"/>
          </a:xfrm>
          <a:prstGeom prst="rect">
            <a:avLst/>
          </a:prstGeom>
          <a:ln w="31750">
            <a:solidFill>
              <a:schemeClr val="tx1"/>
            </a:solidFill>
          </a:ln>
        </p:spPr>
      </p:pic>
      <p:grpSp>
        <p:nvGrpSpPr>
          <p:cNvPr id="16" name="Group 15">
            <a:extLst>
              <a:ext uri="{FF2B5EF4-FFF2-40B4-BE49-F238E27FC236}">
                <a16:creationId xmlns:a16="http://schemas.microsoft.com/office/drawing/2014/main" id="{E0091C42-AB88-47A3-9950-B3D4861563A2}"/>
              </a:ext>
            </a:extLst>
          </p:cNvPr>
          <p:cNvGrpSpPr/>
          <p:nvPr/>
        </p:nvGrpSpPr>
        <p:grpSpPr>
          <a:xfrm>
            <a:off x="76200" y="2286000"/>
            <a:ext cx="1066800" cy="707886"/>
            <a:chOff x="76200" y="2286000"/>
            <a:chExt cx="1066800" cy="707886"/>
          </a:xfrm>
        </p:grpSpPr>
        <p:sp>
          <p:nvSpPr>
            <p:cNvPr id="6" name="Arrow: Notched Right 5">
              <a:extLst>
                <a:ext uri="{FF2B5EF4-FFF2-40B4-BE49-F238E27FC236}">
                  <a16:creationId xmlns:a16="http://schemas.microsoft.com/office/drawing/2014/main" id="{EB1EE74B-DF48-4E8E-AE84-002AD4AB1E82}"/>
                </a:ext>
              </a:extLst>
            </p:cNvPr>
            <p:cNvSpPr/>
            <p:nvPr/>
          </p:nvSpPr>
          <p:spPr>
            <a:xfrm>
              <a:off x="76200" y="2286000"/>
              <a:ext cx="1066800" cy="707886"/>
            </a:xfrm>
            <a:prstGeom prst="notchedRightArrow">
              <a:avLst/>
            </a:prstGeom>
            <a:solidFill>
              <a:srgbClr val="0067AC"/>
            </a:solidFill>
            <a:ln>
              <a:solidFill>
                <a:srgbClr val="00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AA3A849-BFE2-40F7-A235-E656C1B60AD7}"/>
                </a:ext>
              </a:extLst>
            </p:cNvPr>
            <p:cNvSpPr txBox="1"/>
            <p:nvPr/>
          </p:nvSpPr>
          <p:spPr>
            <a:xfrm>
              <a:off x="209006" y="2486054"/>
              <a:ext cx="914400" cy="307777"/>
            </a:xfrm>
            <a:prstGeom prst="rect">
              <a:avLst/>
            </a:prstGeom>
            <a:noFill/>
          </p:spPr>
          <p:txBody>
            <a:bodyPr wrap="square" rtlCol="0">
              <a:spAutoFit/>
            </a:bodyPr>
            <a:lstStyle/>
            <a:p>
              <a:r>
                <a:rPr lang="en-US" sz="1400" b="1" dirty="0">
                  <a:solidFill>
                    <a:schemeClr val="bg1"/>
                  </a:solidFill>
                </a:rPr>
                <a:t>October 1</a:t>
              </a:r>
            </a:p>
          </p:txBody>
        </p:sp>
      </p:grpSp>
      <p:grpSp>
        <p:nvGrpSpPr>
          <p:cNvPr id="21" name="Group 20">
            <a:extLst>
              <a:ext uri="{FF2B5EF4-FFF2-40B4-BE49-F238E27FC236}">
                <a16:creationId xmlns:a16="http://schemas.microsoft.com/office/drawing/2014/main" id="{75385308-3EED-4A86-A5F2-8BA290344B99}"/>
              </a:ext>
            </a:extLst>
          </p:cNvPr>
          <p:cNvGrpSpPr/>
          <p:nvPr/>
        </p:nvGrpSpPr>
        <p:grpSpPr>
          <a:xfrm>
            <a:off x="-9286" y="0"/>
            <a:ext cx="923686" cy="1394628"/>
            <a:chOff x="-9286" y="0"/>
            <a:chExt cx="923686" cy="1394628"/>
          </a:xfrm>
        </p:grpSpPr>
        <p:pic>
          <p:nvPicPr>
            <p:cNvPr id="22" name="Picture 21" descr="sac_logo_blue.pdf">
              <a:extLst>
                <a:ext uri="{FF2B5EF4-FFF2-40B4-BE49-F238E27FC236}">
                  <a16:creationId xmlns:a16="http://schemas.microsoft.com/office/drawing/2014/main" id="{EAC9D302-DD2A-46CD-BA58-1D05F4CCE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23" name="Rectangle 22">
              <a:extLst>
                <a:ext uri="{FF2B5EF4-FFF2-40B4-BE49-F238E27FC236}">
                  <a16:creationId xmlns:a16="http://schemas.microsoft.com/office/drawing/2014/main" id="{BDFD3CCC-66FF-47F0-8E91-8D954F385C61}"/>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868680"/>
            <a:ext cx="8216348" cy="707886"/>
          </a:xfrm>
          <a:prstGeom prst="rect">
            <a:avLst/>
          </a:prstGeom>
          <a:noFill/>
        </p:spPr>
        <p:txBody>
          <a:bodyPr wrap="square" rtlCol="0">
            <a:spAutoFit/>
          </a:bodyPr>
          <a:lstStyle/>
          <a:p>
            <a:r>
              <a:rPr lang="en-US" altLang="en-US" sz="4000" b="1" dirty="0">
                <a:solidFill>
                  <a:srgbClr val="0067AC"/>
                </a:solidFill>
                <a:latin typeface="Arial Black" panose="020B0A04020102020204" pitchFamily="34" charset="0"/>
                <a:ea typeface="Verdana" panose="020B0604030504040204" pitchFamily="34" charset="0"/>
                <a:cs typeface="Arial" charset="0"/>
              </a:rPr>
              <a:t>Using Your FSA ID</a:t>
            </a:r>
            <a:endParaRPr lang="en-US" sz="4000" b="1" dirty="0">
              <a:solidFill>
                <a:srgbClr val="0067AC"/>
              </a:solidFill>
              <a:latin typeface="Arial Black" panose="020B0A04020102020204" pitchFamily="34" charset="0"/>
              <a:ea typeface="Verdana" panose="020B0604030504040204" pitchFamily="34" charset="0"/>
              <a:cs typeface="Verdana"/>
            </a:endParaRPr>
          </a:p>
        </p:txBody>
      </p:sp>
      <p:sp>
        <p:nvSpPr>
          <p:cNvPr id="2" name="TextBox 1"/>
          <p:cNvSpPr txBox="1"/>
          <p:nvPr/>
        </p:nvSpPr>
        <p:spPr>
          <a:xfrm>
            <a:off x="1143000" y="5181600"/>
            <a:ext cx="184731" cy="369332"/>
          </a:xfrm>
          <a:prstGeom prst="rect">
            <a:avLst/>
          </a:prstGeom>
          <a:noFill/>
        </p:spPr>
        <p:txBody>
          <a:bodyPr wrap="none" rtlCol="0">
            <a:spAutoFit/>
          </a:bodyPr>
          <a:lstStyle/>
          <a:p>
            <a:endParaRPr lang="en-US" dirty="0">
              <a:latin typeface="Verdana"/>
              <a:cs typeface="Verdana"/>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1066800" y="1600201"/>
            <a:ext cx="7214068" cy="4724400"/>
          </a:xfrm>
          <a:prstGeom prst="rect">
            <a:avLst/>
          </a:prstGeom>
        </p:spPr>
      </p:pic>
      <p:grpSp>
        <p:nvGrpSpPr>
          <p:cNvPr id="13" name="Group 12">
            <a:extLst>
              <a:ext uri="{FF2B5EF4-FFF2-40B4-BE49-F238E27FC236}">
                <a16:creationId xmlns:a16="http://schemas.microsoft.com/office/drawing/2014/main" id="{B9AA0837-FB41-47C1-9CAE-392B1B1F749F}"/>
              </a:ext>
            </a:extLst>
          </p:cNvPr>
          <p:cNvGrpSpPr/>
          <p:nvPr/>
        </p:nvGrpSpPr>
        <p:grpSpPr>
          <a:xfrm>
            <a:off x="-9286" y="0"/>
            <a:ext cx="923686" cy="1394628"/>
            <a:chOff x="-9286" y="0"/>
            <a:chExt cx="923686" cy="1394628"/>
          </a:xfrm>
        </p:grpSpPr>
        <p:pic>
          <p:nvPicPr>
            <p:cNvPr id="14" name="Picture 13" descr="sac_logo_blue.pdf">
              <a:extLst>
                <a:ext uri="{FF2B5EF4-FFF2-40B4-BE49-F238E27FC236}">
                  <a16:creationId xmlns:a16="http://schemas.microsoft.com/office/drawing/2014/main" id="{7FB09C94-2B55-455D-9891-B0E855E4D2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5" name="Rectangle 14">
              <a:extLst>
                <a:ext uri="{FF2B5EF4-FFF2-40B4-BE49-F238E27FC236}">
                  <a16:creationId xmlns:a16="http://schemas.microsoft.com/office/drawing/2014/main" id="{DDE44BC1-0D5C-4E70-8B70-2731488CAA3D}"/>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968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914400" y="1806108"/>
            <a:ext cx="7315200" cy="3527892"/>
          </a:xfrm>
        </p:spPr>
        <p:txBody>
          <a:bodyPr>
            <a:noAutofit/>
          </a:bodyPr>
          <a:lstStyle/>
          <a:p>
            <a:pPr marL="0" lvl="0" indent="0" defTabSz="457200" fontAlgn="base">
              <a:spcAft>
                <a:spcPct val="0"/>
              </a:spcAft>
              <a:buSzPct val="80000"/>
              <a:buNone/>
            </a:pPr>
            <a:r>
              <a:rPr lang="en-US" altLang="en-US" sz="2000" b="1" dirty="0">
                <a:solidFill>
                  <a:srgbClr val="0067AC"/>
                </a:solidFill>
                <a:latin typeface="Arial" panose="020B0604020202020204" pitchFamily="34" charset="0"/>
                <a:ea typeface="Verdana" panose="020B0604030504040204" pitchFamily="34" charset="0"/>
                <a:cs typeface="Arial" panose="020B0604020202020204" pitchFamily="34" charset="0"/>
              </a:rPr>
              <a:t>It starts at fafsa.gov. </a:t>
            </a:r>
          </a:p>
          <a:p>
            <a:pPr marL="804863" lvl="2" indent="-174625" defTabSz="457200" fontAlgn="base">
              <a:lnSpc>
                <a:spcPct val="150000"/>
              </a:lnSpc>
              <a:spcAft>
                <a:spcPct val="0"/>
              </a:spcAft>
              <a:buSzPct val="75000"/>
            </a:pP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Apply on or after </a:t>
            </a:r>
            <a:r>
              <a:rPr lang="en-US" altLang="en-US" sz="1600" b="1" dirty="0">
                <a:solidFill>
                  <a:srgbClr val="535353"/>
                </a:solidFill>
                <a:latin typeface="Arial" panose="020B0604020202020204" pitchFamily="34" charset="0"/>
                <a:ea typeface="Verdana" panose="020B0604030504040204" pitchFamily="34" charset="0"/>
                <a:cs typeface="Arial" panose="020B0604020202020204" pitchFamily="34" charset="0"/>
              </a:rPr>
              <a:t>October 1</a:t>
            </a: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 but as early as possible to meet all deadlines. State deadlines are at fafsa.gov. School deadlines are listed on schools’ websites.</a:t>
            </a:r>
          </a:p>
          <a:p>
            <a:pPr marL="804863" lvl="2" indent="-174625" defTabSz="457200" fontAlgn="base">
              <a:lnSpc>
                <a:spcPct val="150000"/>
              </a:lnSpc>
              <a:spcAft>
                <a:spcPct val="0"/>
              </a:spcAft>
              <a:buSzPct val="75000"/>
            </a:pP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Use student FSA ID to start the application; saves time and confusion.</a:t>
            </a:r>
          </a:p>
          <a:p>
            <a:pPr marL="804863" lvl="2" indent="-174625" defTabSz="457200" fontAlgn="base">
              <a:lnSpc>
                <a:spcPct val="150000"/>
              </a:lnSpc>
              <a:spcAft>
                <a:spcPct val="0"/>
              </a:spcAft>
              <a:buSzPct val="75000"/>
            </a:pPr>
            <a:r>
              <a:rPr lang="en-US" altLang="en-US" sz="1600" b="1" dirty="0">
                <a:solidFill>
                  <a:srgbClr val="0067AC"/>
                </a:solidFill>
                <a:latin typeface="Arial" panose="020B0604020202020204" pitchFamily="34" charset="0"/>
                <a:ea typeface="Verdana" panose="020B0604030504040204" pitchFamily="34" charset="0"/>
                <a:cs typeface="Arial" panose="020B0604020202020204" pitchFamily="34" charset="0"/>
              </a:rPr>
              <a:t>Need help? </a:t>
            </a: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Use the help functions within the FAFSA form (including live chat) or call 1-800-4-FED-AID.</a:t>
            </a:r>
          </a:p>
          <a:p>
            <a:pPr marL="804863" lvl="2" indent="-174625" defTabSz="457200" fontAlgn="base">
              <a:lnSpc>
                <a:spcPct val="150000"/>
              </a:lnSpc>
              <a:spcAft>
                <a:spcPct val="0"/>
              </a:spcAft>
              <a:buSzPct val="75000"/>
            </a:pP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Don’t forget: watch for the confirmation page that says your FAFSA form has been submitted. </a:t>
            </a:r>
            <a:r>
              <a:rPr lang="en-US" altLang="en-US" sz="1600" b="1" dirty="0">
                <a:solidFill>
                  <a:srgbClr val="0067AC"/>
                </a:solidFill>
                <a:latin typeface="Arial" panose="020B0604020202020204" pitchFamily="34" charset="0"/>
                <a:ea typeface="Verdana" panose="020B0604030504040204" pitchFamily="34" charset="0"/>
                <a:cs typeface="Arial" panose="020B0604020202020204" pitchFamily="34" charset="0"/>
              </a:rPr>
              <a:t>THEN</a:t>
            </a:r>
            <a:r>
              <a:rPr lang="en-US" altLang="en-US" sz="1600" dirty="0">
                <a:solidFill>
                  <a:srgbClr val="535353"/>
                </a:solidFill>
                <a:latin typeface="Arial" panose="020B0604020202020204" pitchFamily="34" charset="0"/>
                <a:ea typeface="Verdana" panose="020B0604030504040204" pitchFamily="34" charset="0"/>
                <a:cs typeface="Arial" panose="020B0604020202020204" pitchFamily="34" charset="0"/>
              </a:rPr>
              <a:t> log out.</a:t>
            </a:r>
          </a:p>
        </p:txBody>
      </p:sp>
      <p:sp>
        <p:nvSpPr>
          <p:cNvPr id="11" name="TextBox 10"/>
          <p:cNvSpPr txBox="1"/>
          <p:nvPr/>
        </p:nvSpPr>
        <p:spPr>
          <a:xfrm>
            <a:off x="914400" y="868680"/>
            <a:ext cx="8210550"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Applying for Financial Aid</a:t>
            </a:r>
          </a:p>
        </p:txBody>
      </p:sp>
      <p:grpSp>
        <p:nvGrpSpPr>
          <p:cNvPr id="13" name="Group 12">
            <a:extLst>
              <a:ext uri="{FF2B5EF4-FFF2-40B4-BE49-F238E27FC236}">
                <a16:creationId xmlns:a16="http://schemas.microsoft.com/office/drawing/2014/main" id="{CEAE9475-570D-4A23-9DC4-E085A0231C5E}"/>
              </a:ext>
            </a:extLst>
          </p:cNvPr>
          <p:cNvGrpSpPr/>
          <p:nvPr/>
        </p:nvGrpSpPr>
        <p:grpSpPr>
          <a:xfrm>
            <a:off x="-9286" y="0"/>
            <a:ext cx="923686" cy="1394628"/>
            <a:chOff x="-9286" y="0"/>
            <a:chExt cx="923686" cy="1394628"/>
          </a:xfrm>
        </p:grpSpPr>
        <p:pic>
          <p:nvPicPr>
            <p:cNvPr id="14" name="Picture 13" descr="sac_logo_blue.pdf">
              <a:extLst>
                <a:ext uri="{FF2B5EF4-FFF2-40B4-BE49-F238E27FC236}">
                  <a16:creationId xmlns:a16="http://schemas.microsoft.com/office/drawing/2014/main" id="{9789A00D-E35A-48B4-AF87-3C4CC8A0F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5" name="Rectangle 14">
              <a:extLst>
                <a:ext uri="{FF2B5EF4-FFF2-40B4-BE49-F238E27FC236}">
                  <a16:creationId xmlns:a16="http://schemas.microsoft.com/office/drawing/2014/main" id="{6ED1DFD9-97D3-41FE-9B44-885D494ADB12}"/>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7358DA2-9D21-4223-B6A9-AA2924DACD18}"/>
              </a:ext>
            </a:extLst>
          </p:cNvPr>
          <p:cNvSpPr txBox="1"/>
          <p:nvPr/>
        </p:nvSpPr>
        <p:spPr>
          <a:xfrm>
            <a:off x="19051" y="5943600"/>
            <a:ext cx="9105899" cy="646331"/>
          </a:xfrm>
          <a:prstGeom prst="rect">
            <a:avLst/>
          </a:prstGeom>
          <a:noFill/>
        </p:spPr>
        <p:txBody>
          <a:bodyPr wrap="square" rtlCol="0">
            <a:spAutoFit/>
          </a:bodyPr>
          <a:lstStyle/>
          <a:p>
            <a:pPr algn="ctr"/>
            <a:r>
              <a:rPr lang="en-US" sz="3600" dirty="0">
                <a:solidFill>
                  <a:srgbClr val="0067AC"/>
                </a:solidFill>
                <a:latin typeface="Arial Black" panose="020B0A04020102020204" pitchFamily="34" charset="0"/>
              </a:rPr>
              <a:t>START EARLY</a:t>
            </a:r>
          </a:p>
        </p:txBody>
      </p:sp>
    </p:spTree>
    <p:extLst>
      <p:ext uri="{BB962C8B-B14F-4D97-AF65-F5344CB8AC3E}">
        <p14:creationId xmlns:p14="http://schemas.microsoft.com/office/powerpoint/2010/main" val="219800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D66B40-B1CC-4251-9F8B-E42061714B48}"/>
              </a:ext>
            </a:extLst>
          </p:cNvPr>
          <p:cNvSpPr txBox="1"/>
          <p:nvPr/>
        </p:nvSpPr>
        <p:spPr>
          <a:xfrm>
            <a:off x="914400" y="868680"/>
            <a:ext cx="8229600"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Before you begin</a:t>
            </a:r>
          </a:p>
        </p:txBody>
      </p:sp>
      <p:pic>
        <p:nvPicPr>
          <p:cNvPr id="8" name="Picture 7">
            <a:extLst>
              <a:ext uri="{FF2B5EF4-FFF2-40B4-BE49-F238E27FC236}">
                <a16:creationId xmlns:a16="http://schemas.microsoft.com/office/drawing/2014/main" id="{5041F9B0-32C0-4354-9071-0CEE198E2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76400"/>
            <a:ext cx="7086600" cy="4204924"/>
          </a:xfrm>
          <a:prstGeom prst="rect">
            <a:avLst/>
          </a:prstGeom>
          <a:ln w="28575">
            <a:solidFill>
              <a:schemeClr val="accent6">
                <a:lumMod val="75000"/>
              </a:schemeClr>
            </a:solidFill>
          </a:ln>
        </p:spPr>
      </p:pic>
      <p:grpSp>
        <p:nvGrpSpPr>
          <p:cNvPr id="12" name="Group 11">
            <a:extLst>
              <a:ext uri="{FF2B5EF4-FFF2-40B4-BE49-F238E27FC236}">
                <a16:creationId xmlns:a16="http://schemas.microsoft.com/office/drawing/2014/main" id="{7F626261-007E-4CAE-AB0B-043E3D1B2BCC}"/>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E091C819-532E-4865-9A59-6D30C7983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7E5C20DB-DF76-48F6-9F74-B136F863CBCF}"/>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1833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143000" y="1752600"/>
            <a:ext cx="8001000" cy="4495800"/>
          </a:xfrm>
        </p:spPr>
        <p:txBody>
          <a:bodyPr>
            <a:noAutofit/>
          </a:bodyPr>
          <a:lstStyle/>
          <a:p>
            <a:pPr>
              <a:spcBef>
                <a:spcPts val="1200"/>
              </a:spcBef>
            </a:pPr>
            <a:r>
              <a:rPr lang="en-US" sz="1600" dirty="0">
                <a:latin typeface="Arial" panose="020B0604020202020204" pitchFamily="34" charset="0"/>
                <a:cs typeface="Arial" panose="020B0604020202020204" pitchFamily="34" charset="0"/>
              </a:rPr>
              <a:t>While completing FAFSA, applicant may submit real-time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request to IRS for tax data</a:t>
            </a:r>
          </a:p>
          <a:p>
            <a:pPr>
              <a:spcBef>
                <a:spcPts val="1200"/>
              </a:spcBef>
            </a:pPr>
            <a:r>
              <a:rPr lang="en-US" sz="1600" dirty="0">
                <a:latin typeface="Arial" panose="020B0604020202020204" pitchFamily="34" charset="0"/>
                <a:cs typeface="Arial" panose="020B0604020202020204" pitchFamily="34" charset="0"/>
              </a:rPr>
              <a:t>IRS will authenticate taxpayer’s identity</a:t>
            </a:r>
          </a:p>
          <a:p>
            <a:pPr>
              <a:spcBef>
                <a:spcPts val="1200"/>
              </a:spcBef>
            </a:pPr>
            <a:r>
              <a:rPr lang="en-US" sz="1600" dirty="0">
                <a:latin typeface="Arial" panose="020B0604020202020204" pitchFamily="34" charset="0"/>
                <a:cs typeface="Arial" panose="020B0604020202020204" pitchFamily="34" charset="0"/>
              </a:rPr>
              <a:t>If match found, IRS sends real-time results to applicant 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new window</a:t>
            </a:r>
          </a:p>
          <a:p>
            <a:pPr>
              <a:spcBef>
                <a:spcPts val="1200"/>
              </a:spcBef>
            </a:pPr>
            <a:r>
              <a:rPr lang="en-US" sz="1600" dirty="0">
                <a:latin typeface="Arial" panose="020B0604020202020204" pitchFamily="34" charset="0"/>
                <a:cs typeface="Arial" panose="020B0604020202020204" pitchFamily="34" charset="0"/>
              </a:rPr>
              <a:t>Applicant chooses whether or not to transfer data to FAFSA</a:t>
            </a:r>
          </a:p>
          <a:p>
            <a:pPr>
              <a:spcBef>
                <a:spcPts val="1200"/>
              </a:spcBef>
            </a:pPr>
            <a:r>
              <a:rPr lang="en-US" sz="1600" dirty="0">
                <a:latin typeface="Arial" panose="020B0604020202020204" pitchFamily="34" charset="0"/>
                <a:cs typeface="Arial" panose="020B0604020202020204" pitchFamily="34" charset="0"/>
              </a:rPr>
              <a:t>Available after refund process has been completed for taxes.</a:t>
            </a:r>
          </a:p>
          <a:p>
            <a:pPr>
              <a:spcBef>
                <a:spcPts val="1200"/>
              </a:spcBef>
            </a:pPr>
            <a:r>
              <a:rPr lang="en-US" sz="1600" dirty="0">
                <a:latin typeface="Arial" panose="020B0604020202020204" pitchFamily="34" charset="0"/>
                <a:cs typeface="Arial" panose="020B0604020202020204" pitchFamily="34" charset="0"/>
              </a:rPr>
              <a:t>Participation is voluntary but suggested.</a:t>
            </a:r>
          </a:p>
          <a:p>
            <a:pPr>
              <a:spcBef>
                <a:spcPts val="1200"/>
              </a:spcBef>
            </a:pPr>
            <a:r>
              <a:rPr lang="en-US" sz="1600" dirty="0">
                <a:latin typeface="Arial" panose="020B0604020202020204" pitchFamily="34" charset="0"/>
                <a:cs typeface="Arial" panose="020B0604020202020204" pitchFamily="34" charset="0"/>
              </a:rPr>
              <a:t>Will reduce documents requested by financial aid office</a:t>
            </a:r>
          </a:p>
          <a:p>
            <a:pPr>
              <a:spcBef>
                <a:spcPts val="1200"/>
              </a:spcBef>
            </a:pPr>
            <a:r>
              <a:rPr lang="en-US" sz="1600" dirty="0">
                <a:latin typeface="Arial" panose="020B0604020202020204" pitchFamily="34" charset="0"/>
                <a:cs typeface="Arial" panose="020B0604020202020204" pitchFamily="34" charset="0"/>
              </a:rPr>
              <a:t>Not available to certain applicants </a:t>
            </a:r>
          </a:p>
          <a:p>
            <a:pPr>
              <a:spcBef>
                <a:spcPts val="1200"/>
              </a:spcBef>
            </a:pPr>
            <a:r>
              <a:rPr lang="en-US" sz="1600" dirty="0">
                <a:latin typeface="Arial" panose="020B0604020202020204" pitchFamily="34" charset="0"/>
                <a:cs typeface="Arial" panose="020B0604020202020204" pitchFamily="34" charset="0"/>
              </a:rPr>
              <a:t>IRS Transcript Request available at www.irs.gov.</a:t>
            </a:r>
          </a:p>
        </p:txBody>
      </p:sp>
      <p:sp>
        <p:nvSpPr>
          <p:cNvPr id="11" name="TextBox 10"/>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IRS Data Retrieval</a:t>
            </a:r>
          </a:p>
        </p:txBody>
      </p:sp>
      <p:grpSp>
        <p:nvGrpSpPr>
          <p:cNvPr id="12" name="Group 11">
            <a:extLst>
              <a:ext uri="{FF2B5EF4-FFF2-40B4-BE49-F238E27FC236}">
                <a16:creationId xmlns:a16="http://schemas.microsoft.com/office/drawing/2014/main" id="{3F10918D-5077-45ED-AC3A-72C94304092C}"/>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0429C047-BD91-4B41-8DE6-F605F4FE0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0A99BE15-9703-4461-9DAB-A8413CF888CE}"/>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2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19400"/>
            <a:ext cx="6858000" cy="1159808"/>
          </a:xfrm>
          <a:prstGeom prst="rect">
            <a:avLst/>
          </a:prstGeom>
        </p:spPr>
      </p:pic>
    </p:spTree>
    <p:extLst>
      <p:ext uri="{BB962C8B-B14F-4D97-AF65-F5344CB8AC3E}">
        <p14:creationId xmlns:p14="http://schemas.microsoft.com/office/powerpoint/2010/main" val="20442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143000" y="1685010"/>
            <a:ext cx="7086600" cy="2658390"/>
          </a:xfrm>
        </p:spPr>
        <p:txBody>
          <a:bodyPr>
            <a:noAutofit/>
          </a:bodyPr>
          <a:lstStyle/>
          <a:p>
            <a:pPr marL="0" indent="0">
              <a:buNone/>
            </a:pPr>
            <a:r>
              <a:rPr lang="en-US" b="1" dirty="0"/>
              <a:t>What You Need</a:t>
            </a:r>
            <a:endParaRPr lang="en-US" dirty="0"/>
          </a:p>
          <a:p>
            <a:pPr lvl="1"/>
            <a:r>
              <a:rPr lang="en-US" dirty="0"/>
              <a:t>SSN or </a:t>
            </a:r>
          </a:p>
          <a:p>
            <a:pPr lvl="2"/>
            <a:r>
              <a:rPr lang="en-US" dirty="0"/>
              <a:t>Individual Tax Identification Number (ITIN)</a:t>
            </a:r>
          </a:p>
          <a:p>
            <a:pPr lvl="1"/>
            <a:r>
              <a:rPr lang="en-US" dirty="0"/>
              <a:t>date of birth</a:t>
            </a:r>
          </a:p>
          <a:p>
            <a:pPr lvl="1"/>
            <a:r>
              <a:rPr lang="en-US" dirty="0"/>
              <a:t>mailing address from your latest tax return</a:t>
            </a:r>
          </a:p>
          <a:p>
            <a:pPr marL="0" indent="0">
              <a:spcBef>
                <a:spcPts val="1200"/>
              </a:spcBef>
              <a:buNone/>
            </a:pPr>
            <a:endParaRPr lang="en-US" dirty="0">
              <a:latin typeface="Verdana"/>
              <a:cs typeface="Verdana"/>
            </a:endParaRPr>
          </a:p>
        </p:txBody>
      </p:sp>
      <p:sp>
        <p:nvSpPr>
          <p:cNvPr id="11" name="TextBox 10"/>
          <p:cNvSpPr txBox="1"/>
          <p:nvPr/>
        </p:nvSpPr>
        <p:spPr>
          <a:xfrm>
            <a:off x="914400" y="868680"/>
            <a:ext cx="8229600" cy="707886"/>
          </a:xfrm>
          <a:prstGeom prst="rect">
            <a:avLst/>
          </a:prstGeom>
          <a:noFill/>
        </p:spPr>
        <p:txBody>
          <a:bodyPr wrap="square" rtlCol="0">
            <a:spAutoFit/>
          </a:bodyPr>
          <a:lstStyle/>
          <a:p>
            <a:r>
              <a:rPr lang="en-US" sz="4000" b="1" dirty="0">
                <a:solidFill>
                  <a:srgbClr val="004A84"/>
                </a:solidFill>
                <a:latin typeface="Arial Black" panose="020B0A04020102020204" pitchFamily="34" charset="0"/>
                <a:cs typeface="Verdana"/>
              </a:rPr>
              <a:t> </a:t>
            </a:r>
            <a:r>
              <a:rPr lang="en-US" sz="4000" b="1" dirty="0">
                <a:solidFill>
                  <a:srgbClr val="0067AC"/>
                </a:solidFill>
                <a:latin typeface="Arial Black" panose="020B0A04020102020204" pitchFamily="34" charset="0"/>
                <a:cs typeface="Verdana"/>
              </a:rPr>
              <a:t>Transcript by Mail</a:t>
            </a:r>
          </a:p>
        </p:txBody>
      </p:sp>
      <p:grpSp>
        <p:nvGrpSpPr>
          <p:cNvPr id="14" name="Group 13">
            <a:extLst>
              <a:ext uri="{FF2B5EF4-FFF2-40B4-BE49-F238E27FC236}">
                <a16:creationId xmlns:a16="http://schemas.microsoft.com/office/drawing/2014/main" id="{2A6BF765-5BDF-4EDC-9DF6-35546AD8B1BD}"/>
              </a:ext>
            </a:extLst>
          </p:cNvPr>
          <p:cNvGrpSpPr/>
          <p:nvPr/>
        </p:nvGrpSpPr>
        <p:grpSpPr>
          <a:xfrm>
            <a:off x="-9286" y="0"/>
            <a:ext cx="923686" cy="1394628"/>
            <a:chOff x="-9286" y="0"/>
            <a:chExt cx="923686" cy="1394628"/>
          </a:xfrm>
        </p:grpSpPr>
        <p:pic>
          <p:nvPicPr>
            <p:cNvPr id="15" name="Picture 14" descr="sac_logo_blue.pdf">
              <a:extLst>
                <a:ext uri="{FF2B5EF4-FFF2-40B4-BE49-F238E27FC236}">
                  <a16:creationId xmlns:a16="http://schemas.microsoft.com/office/drawing/2014/main" id="{994F9677-92BC-4D69-9AFA-539FB85DA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6" name="Rectangle 15">
              <a:extLst>
                <a:ext uri="{FF2B5EF4-FFF2-40B4-BE49-F238E27FC236}">
                  <a16:creationId xmlns:a16="http://schemas.microsoft.com/office/drawing/2014/main" id="{8D83B764-423C-442D-B9F4-5328345B6906}"/>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9ECCE22-4F8D-4759-9B1A-D8A65D0B92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4572000"/>
            <a:ext cx="1828800" cy="1828800"/>
          </a:xfrm>
          <a:prstGeom prst="rect">
            <a:avLst/>
          </a:prstGeom>
        </p:spPr>
      </p:pic>
    </p:spTree>
    <p:extLst>
      <p:ext uri="{BB962C8B-B14F-4D97-AF65-F5344CB8AC3E}">
        <p14:creationId xmlns:p14="http://schemas.microsoft.com/office/powerpoint/2010/main" val="372455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66800" y="1890929"/>
            <a:ext cx="7315200" cy="4648200"/>
          </a:xfrm>
        </p:spPr>
        <p:txBody>
          <a:bodyPr>
            <a:normAutofit fontScale="92500" lnSpcReduction="20000"/>
          </a:bodyPr>
          <a:lstStyle/>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completing the FAFSA</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using the correct website</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getting a FSA ID ahead of time</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Waiting to fill out the FAFSA</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filing by the deadline</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using your FSA ID to start the FAFSA</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reading definitions carefully</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Entering incorrect information</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reporting parent information</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Listing only one college</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using the IRS Data Retrieval Tool</a:t>
            </a:r>
          </a:p>
          <a:p>
            <a:pPr marL="457200" indent="-457200">
              <a:lnSpc>
                <a:spcPct val="90000"/>
              </a:lnSpc>
              <a:spcBef>
                <a:spcPct val="30000"/>
              </a:spcBef>
              <a:buAutoNum type="arabicPeriod"/>
              <a:defRPr/>
            </a:pPr>
            <a:r>
              <a:rPr lang="en-US" sz="2400" dirty="0">
                <a:latin typeface="Arial" panose="020B0604020202020204" pitchFamily="34" charset="0"/>
                <a:cs typeface="Arial" panose="020B0604020202020204" pitchFamily="34" charset="0"/>
              </a:rPr>
              <a:t>Not signing the FAFSA</a:t>
            </a:r>
          </a:p>
          <a:p>
            <a:pPr marL="0" indent="0">
              <a:lnSpc>
                <a:spcPct val="90000"/>
              </a:lnSpc>
              <a:spcBef>
                <a:spcPct val="30000"/>
              </a:spcBef>
              <a:buNone/>
              <a:defRPr/>
            </a:pPr>
            <a:endParaRPr lang="en-US" sz="1900" dirty="0">
              <a:latin typeface="Arial" panose="020B0604020202020204" pitchFamily="34" charset="0"/>
              <a:cs typeface="Arial" panose="020B0604020202020204" pitchFamily="34" charset="0"/>
            </a:endParaRPr>
          </a:p>
          <a:p>
            <a:pPr marL="0" indent="0" algn="r">
              <a:lnSpc>
                <a:spcPct val="90000"/>
              </a:lnSpc>
              <a:spcBef>
                <a:spcPct val="30000"/>
              </a:spcBef>
              <a:buNone/>
              <a:defRPr/>
            </a:pPr>
            <a:r>
              <a:rPr lang="en-US" sz="1300" dirty="0">
                <a:latin typeface="Arial Narrow" panose="020B0606020202030204" pitchFamily="34" charset="0"/>
                <a:cs typeface="Arial" panose="020B0604020202020204" pitchFamily="34" charset="0"/>
              </a:rPr>
              <a:t>SOURCE: BLOG.ED.GOV</a:t>
            </a:r>
          </a:p>
        </p:txBody>
      </p:sp>
      <p:sp>
        <p:nvSpPr>
          <p:cNvPr id="9" name="TextBox 8"/>
          <p:cNvSpPr txBox="1"/>
          <p:nvPr/>
        </p:nvSpPr>
        <p:spPr>
          <a:xfrm>
            <a:off x="914400" y="868680"/>
            <a:ext cx="8229600" cy="677108"/>
          </a:xfrm>
          <a:prstGeom prst="rect">
            <a:avLst/>
          </a:prstGeom>
          <a:noFill/>
        </p:spPr>
        <p:txBody>
          <a:bodyPr wrap="square" rtlCol="0">
            <a:spAutoFit/>
          </a:bodyPr>
          <a:lstStyle/>
          <a:p>
            <a:r>
              <a:rPr lang="en-US" sz="3800" dirty="0">
                <a:solidFill>
                  <a:srgbClr val="0067AC"/>
                </a:solidFill>
                <a:latin typeface="Arial Black" panose="020B0A04020102020204" pitchFamily="34" charset="0"/>
                <a:cs typeface="Verdana"/>
              </a:rPr>
              <a:t>12 Common FAFSA Mistakes</a:t>
            </a:r>
          </a:p>
        </p:txBody>
      </p:sp>
      <p:grpSp>
        <p:nvGrpSpPr>
          <p:cNvPr id="12" name="Group 11">
            <a:extLst>
              <a:ext uri="{FF2B5EF4-FFF2-40B4-BE49-F238E27FC236}">
                <a16:creationId xmlns:a16="http://schemas.microsoft.com/office/drawing/2014/main" id="{A5400D7A-5A42-488E-ACC9-2B9D8D2BA77E}"/>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D43BACE0-6B1E-472A-BB9E-80EA6325D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B36FCC70-8708-4A77-AE99-DF173984A511}"/>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24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143000" y="1828800"/>
            <a:ext cx="7620000" cy="3352800"/>
          </a:xfrm>
        </p:spPr>
        <p:txBody>
          <a:bodyPr>
            <a:noAutofit/>
          </a:bodyPr>
          <a:lstStyle/>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Change in income</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Change in employment status</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Unusual medical expenses not covered by insurance</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Change in parent marital status</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Unusual dependent care expenses</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Student cannot obtain parental information</a:t>
            </a:r>
          </a:p>
          <a:p>
            <a:pPr marL="230188" lvl="0" indent="-230188" defTabSz="457200" fontAlgn="base">
              <a:spcAft>
                <a:spcPct val="0"/>
              </a:spcAft>
              <a:buSzPct val="80000"/>
            </a:pPr>
            <a:r>
              <a:rPr lang="en-US" sz="2400" dirty="0">
                <a:solidFill>
                  <a:srgbClr val="535353"/>
                </a:solidFill>
                <a:latin typeface="Arial" panose="020B0604020202020204" pitchFamily="34" charset="0"/>
                <a:ea typeface="Verdana" panose="020B0604030504040204" pitchFamily="34" charset="0"/>
                <a:cs typeface="Arial" panose="020B0604020202020204" pitchFamily="34" charset="0"/>
              </a:rPr>
              <a:t>Sibling tuition for primary or secondary education</a:t>
            </a:r>
          </a:p>
          <a:p>
            <a:pPr marL="0" lvl="0" indent="0" defTabSz="457200" eaLnBrk="0" fontAlgn="base" hangingPunct="0">
              <a:spcAft>
                <a:spcPct val="0"/>
              </a:spcAft>
              <a:buSzPct val="80000"/>
              <a:buNone/>
            </a:pPr>
            <a:endParaRPr lang="en-US" sz="2000" dirty="0">
              <a:solidFill>
                <a:srgbClr val="535353"/>
              </a:solidFill>
              <a:latin typeface="Arial"/>
              <a:cs typeface="Arial"/>
            </a:endParaRPr>
          </a:p>
        </p:txBody>
      </p:sp>
      <p:sp>
        <p:nvSpPr>
          <p:cNvPr id="11" name="TextBox 10"/>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Special Circumstances</a:t>
            </a:r>
          </a:p>
        </p:txBody>
      </p:sp>
      <p:grpSp>
        <p:nvGrpSpPr>
          <p:cNvPr id="7" name="Group 6">
            <a:extLst>
              <a:ext uri="{FF2B5EF4-FFF2-40B4-BE49-F238E27FC236}">
                <a16:creationId xmlns:a16="http://schemas.microsoft.com/office/drawing/2014/main" id="{DDC58CFB-1EA9-4FED-9949-36466CDF62B9}"/>
              </a:ext>
            </a:extLst>
          </p:cNvPr>
          <p:cNvGrpSpPr/>
          <p:nvPr/>
        </p:nvGrpSpPr>
        <p:grpSpPr>
          <a:xfrm>
            <a:off x="-9286" y="0"/>
            <a:ext cx="923686" cy="1394628"/>
            <a:chOff x="-9286" y="0"/>
            <a:chExt cx="923686" cy="1394628"/>
          </a:xfrm>
        </p:grpSpPr>
        <p:pic>
          <p:nvPicPr>
            <p:cNvPr id="8" name="Picture 7" descr="sac_logo_blue.pdf">
              <a:extLst>
                <a:ext uri="{FF2B5EF4-FFF2-40B4-BE49-F238E27FC236}">
                  <a16:creationId xmlns:a16="http://schemas.microsoft.com/office/drawing/2014/main" id="{65553759-B45C-458C-870C-AE7521819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2" name="Rectangle 11">
              <a:extLst>
                <a:ext uri="{FF2B5EF4-FFF2-40B4-BE49-F238E27FC236}">
                  <a16:creationId xmlns:a16="http://schemas.microsoft.com/office/drawing/2014/main" id="{F8B0A1E3-E17C-4CB7-9010-08491D719ABD}"/>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32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792162"/>
          </a:xfrm>
        </p:spPr>
        <p:txBody>
          <a:bodyPr>
            <a:normAutofit/>
          </a:bodyPr>
          <a:lstStyle/>
          <a:p>
            <a:pPr algn="l"/>
            <a:r>
              <a:rPr lang="en-US" sz="4000" b="1" dirty="0">
                <a:solidFill>
                  <a:srgbClr val="0067AC"/>
                </a:solidFill>
                <a:latin typeface="Arial Black" panose="020B0A04020102020204" pitchFamily="34" charset="0"/>
                <a:ea typeface="Verdana" panose="020B0604030504040204" pitchFamily="34" charset="0"/>
              </a:rPr>
              <a:t>Student Aid Mobile App</a:t>
            </a:r>
          </a:p>
        </p:txBody>
      </p:sp>
      <p:grpSp>
        <p:nvGrpSpPr>
          <p:cNvPr id="7" name="Group 6">
            <a:extLst>
              <a:ext uri="{FF2B5EF4-FFF2-40B4-BE49-F238E27FC236}">
                <a16:creationId xmlns:a16="http://schemas.microsoft.com/office/drawing/2014/main" id="{84AA4838-C2F8-4FD4-9288-CDCF9FC28000}"/>
              </a:ext>
            </a:extLst>
          </p:cNvPr>
          <p:cNvGrpSpPr/>
          <p:nvPr/>
        </p:nvGrpSpPr>
        <p:grpSpPr>
          <a:xfrm>
            <a:off x="0" y="0"/>
            <a:ext cx="914400" cy="1371600"/>
            <a:chOff x="0" y="0"/>
            <a:chExt cx="914400" cy="1371600"/>
          </a:xfrm>
        </p:grpSpPr>
        <p:sp>
          <p:nvSpPr>
            <p:cNvPr id="8" name="Rectangle 7">
              <a:extLst>
                <a:ext uri="{FF2B5EF4-FFF2-40B4-BE49-F238E27FC236}">
                  <a16:creationId xmlns:a16="http://schemas.microsoft.com/office/drawing/2014/main" id="{60D3B2AB-788F-4030-8D14-87E200A57745}"/>
                </a:ext>
              </a:extLst>
            </p:cNvPr>
            <p:cNvSpPr/>
            <p:nvPr/>
          </p:nvSpPr>
          <p:spPr>
            <a:xfrm>
              <a:off x="0" y="0"/>
              <a:ext cx="914400"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sac_logo_blue.pdf">
              <a:extLst>
                <a:ext uri="{FF2B5EF4-FFF2-40B4-BE49-F238E27FC236}">
                  <a16:creationId xmlns:a16="http://schemas.microsoft.com/office/drawing/2014/main" id="{7A01AE39-401C-47B8-98CB-0AECF5F3B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14400" cy="914400"/>
            </a:xfrm>
            <a:prstGeom prst="rect">
              <a:avLst/>
            </a:prstGeom>
          </p:spPr>
        </p:pic>
      </p:grpSp>
      <p:pic>
        <p:nvPicPr>
          <p:cNvPr id="12" name="Picture 11">
            <a:extLst>
              <a:ext uri="{FF2B5EF4-FFF2-40B4-BE49-F238E27FC236}">
                <a16:creationId xmlns:a16="http://schemas.microsoft.com/office/drawing/2014/main" id="{67F2C95C-BA60-46FA-A5E9-C9B33E33D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4673"/>
            <a:ext cx="8534400" cy="4286931"/>
          </a:xfrm>
          <a:prstGeom prst="rect">
            <a:avLst/>
          </a:prstGeom>
        </p:spPr>
      </p:pic>
      <p:pic>
        <p:nvPicPr>
          <p:cNvPr id="20" name="Picture 19">
            <a:extLst>
              <a:ext uri="{FF2B5EF4-FFF2-40B4-BE49-F238E27FC236}">
                <a16:creationId xmlns:a16="http://schemas.microsoft.com/office/drawing/2014/main" id="{476C97B2-ED57-4CC9-9A06-56C4A966C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300" y="5600508"/>
            <a:ext cx="2133599" cy="721433"/>
          </a:xfrm>
          <a:prstGeom prst="rect">
            <a:avLst/>
          </a:prstGeom>
          <a:ln w="15875">
            <a:noFill/>
          </a:ln>
        </p:spPr>
      </p:pic>
      <p:pic>
        <p:nvPicPr>
          <p:cNvPr id="22" name="Picture 21">
            <a:extLst>
              <a:ext uri="{FF2B5EF4-FFF2-40B4-BE49-F238E27FC236}">
                <a16:creationId xmlns:a16="http://schemas.microsoft.com/office/drawing/2014/main" id="{F397D384-0F70-4B39-A26A-06215E2735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103" y="5600508"/>
            <a:ext cx="2133600" cy="721433"/>
          </a:xfrm>
          <a:prstGeom prst="rect">
            <a:avLst/>
          </a:prstGeom>
          <a:solidFill>
            <a:schemeClr val="bg1"/>
          </a:solidFill>
          <a:ln w="25400">
            <a:noFill/>
          </a:ln>
        </p:spPr>
      </p:pic>
    </p:spTree>
    <p:extLst>
      <p:ext uri="{BB962C8B-B14F-4D97-AF65-F5344CB8AC3E}">
        <p14:creationId xmlns:p14="http://schemas.microsoft.com/office/powerpoint/2010/main" val="17570256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9000" r="-19000"/>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914400" y="1828800"/>
            <a:ext cx="8220314" cy="2895600"/>
          </a:xfrm>
        </p:spPr>
        <p:txBody>
          <a:bodyPr>
            <a:normAutofit/>
          </a:bodyPr>
          <a:lstStyle/>
          <a:p>
            <a:pPr marL="285750" lvl="1">
              <a:spcBef>
                <a:spcPts val="0"/>
              </a:spcBef>
              <a:spcAft>
                <a:spcPts val="1800"/>
              </a:spcAft>
              <a:buFont typeface="Arial" pitchFamily="34" charset="0"/>
              <a:buChar char="•"/>
            </a:pPr>
            <a:r>
              <a:rPr lang="en-US" dirty="0">
                <a:latin typeface="Arial" panose="020B0604020202020204" pitchFamily="34" charset="0"/>
                <a:cs typeface="Arial" panose="020B0604020202020204" pitchFamily="34" charset="0"/>
              </a:rPr>
              <a:t>Don’t underestimate your options.</a:t>
            </a:r>
          </a:p>
          <a:p>
            <a:pPr marL="285750" lvl="1">
              <a:spcBef>
                <a:spcPts val="0"/>
              </a:spcBef>
              <a:spcAft>
                <a:spcPts val="1800"/>
              </a:spcAft>
              <a:buFont typeface="Arial" pitchFamily="34" charset="0"/>
              <a:buChar char="•"/>
            </a:pPr>
            <a:r>
              <a:rPr lang="en-US" dirty="0">
                <a:latin typeface="Arial" panose="020B0604020202020204" pitchFamily="34" charset="0"/>
                <a:cs typeface="Arial" panose="020B0604020202020204" pitchFamily="34" charset="0"/>
              </a:rPr>
              <a:t>Never assume you’re too poor to attend college or too rich to receive some type of financial aid.</a:t>
            </a:r>
          </a:p>
          <a:p>
            <a:pPr marL="285750" lvl="1">
              <a:spcBef>
                <a:spcPts val="0"/>
              </a:spcBef>
              <a:spcAft>
                <a:spcPts val="1800"/>
              </a:spcAft>
              <a:buFont typeface="Arial" pitchFamily="34" charset="0"/>
              <a:buChar char="•"/>
            </a:pPr>
            <a:r>
              <a:rPr lang="en-US" dirty="0">
                <a:latin typeface="Arial" panose="020B0604020202020204" pitchFamily="34" charset="0"/>
                <a:cs typeface="Arial" panose="020B0604020202020204" pitchFamily="34" charset="0"/>
              </a:rPr>
              <a:t>Don’t become overwhelmed by the price of attending college, it may not be what it seems.</a:t>
            </a:r>
          </a:p>
        </p:txBody>
      </p:sp>
      <p:sp>
        <p:nvSpPr>
          <p:cNvPr id="6" name="TextBox 5"/>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Do the Math</a:t>
            </a:r>
          </a:p>
        </p:txBody>
      </p:sp>
      <p:grpSp>
        <p:nvGrpSpPr>
          <p:cNvPr id="11" name="Group 10">
            <a:extLst>
              <a:ext uri="{FF2B5EF4-FFF2-40B4-BE49-F238E27FC236}">
                <a16:creationId xmlns:a16="http://schemas.microsoft.com/office/drawing/2014/main" id="{56125991-A2D2-4F85-A4D9-08C26D398FFB}"/>
              </a:ext>
            </a:extLst>
          </p:cNvPr>
          <p:cNvGrpSpPr/>
          <p:nvPr/>
        </p:nvGrpSpPr>
        <p:grpSpPr>
          <a:xfrm>
            <a:off x="-9286" y="0"/>
            <a:ext cx="923686" cy="1394628"/>
            <a:chOff x="-9286" y="0"/>
            <a:chExt cx="923686" cy="1394628"/>
          </a:xfrm>
        </p:grpSpPr>
        <p:pic>
          <p:nvPicPr>
            <p:cNvPr id="12" name="Picture 11" descr="sac_logo_blue.pdf">
              <a:extLst>
                <a:ext uri="{FF2B5EF4-FFF2-40B4-BE49-F238E27FC236}">
                  <a16:creationId xmlns:a16="http://schemas.microsoft.com/office/drawing/2014/main" id="{DF82BF4F-9B15-4F66-A039-B16116D43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3" name="Rectangle 12">
              <a:extLst>
                <a:ext uri="{FF2B5EF4-FFF2-40B4-BE49-F238E27FC236}">
                  <a16:creationId xmlns:a16="http://schemas.microsoft.com/office/drawing/2014/main" id="{1C4F2DD9-0ED1-48DC-90E9-29F608900843}"/>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D8066-3D9E-487A-AFFC-7050CF492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646" y="4343400"/>
            <a:ext cx="2047354" cy="2057400"/>
          </a:xfrm>
          <a:prstGeom prst="rect">
            <a:avLst/>
          </a:prstGeom>
        </p:spPr>
      </p:pic>
      <p:sp>
        <p:nvSpPr>
          <p:cNvPr id="36867" name="Rectangle 3"/>
          <p:cNvSpPr>
            <a:spLocks noGrp="1" noChangeArrowheads="1"/>
          </p:cNvSpPr>
          <p:nvPr>
            <p:ph type="body" idx="1"/>
          </p:nvPr>
        </p:nvSpPr>
        <p:spPr>
          <a:xfrm>
            <a:off x="914400" y="1752600"/>
            <a:ext cx="8220314" cy="3505200"/>
          </a:xfrm>
          <a:noFill/>
        </p:spPr>
        <p:txBody>
          <a:bodyPr>
            <a:normAutofit/>
          </a:bodyPr>
          <a:lstStyle/>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Start planning for the future now.</a:t>
            </a: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Complete the admission process.</a:t>
            </a: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Apply for FSA ID, complete FAFSA, upload IRS data.</a:t>
            </a: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Receive, revise &amp; edit the Student Aid Report </a:t>
            </a:r>
            <a:r>
              <a:rPr lang="en-US" sz="2000" dirty="0">
                <a:latin typeface="Arial" panose="020B0604020202020204" pitchFamily="34" charset="0"/>
                <a:cs typeface="Arial" panose="020B0604020202020204" pitchFamily="34" charset="0"/>
              </a:rPr>
              <a:t>(SAR).</a:t>
            </a:r>
            <a:endParaRPr lang="es-MX" sz="2000" dirty="0">
              <a:latin typeface="Arial" panose="020B0604020202020204" pitchFamily="34" charset="0"/>
              <a:cs typeface="Arial" panose="020B0604020202020204" pitchFamily="34" charset="0"/>
            </a:endParaRP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Consider </a:t>
            </a:r>
            <a:r>
              <a:rPr lang="es-MX" sz="2200"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ward letters in determining out-of-pocket.</a:t>
            </a:r>
            <a:r>
              <a:rPr lang="es-MX" sz="2200" dirty="0">
                <a:latin typeface="Arial" panose="020B0604020202020204" pitchFamily="34" charset="0"/>
                <a:cs typeface="Arial" panose="020B0604020202020204" pitchFamily="34" charset="0"/>
              </a:rPr>
              <a:t> </a:t>
            </a: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Respond to college offers ASAP.</a:t>
            </a: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Advise school(s) of external scholarships.</a:t>
            </a:r>
            <a:r>
              <a:rPr lang="es-MX"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609600" indent="-609600" eaLnBrk="1" hangingPunct="1">
              <a:lnSpc>
                <a:spcPct val="90000"/>
              </a:lnSpc>
              <a:spcAft>
                <a:spcPct val="20000"/>
              </a:spcAft>
              <a:buFontTx/>
              <a:buAutoNum type="arabicPeriod"/>
            </a:pPr>
            <a:r>
              <a:rPr lang="en-US" sz="2200" dirty="0">
                <a:latin typeface="Arial" panose="020B0604020202020204" pitchFamily="34" charset="0"/>
                <a:cs typeface="Arial" panose="020B0604020202020204" pitchFamily="34" charset="0"/>
              </a:rPr>
              <a:t>Renew the FAFSA every year ASAP.</a:t>
            </a:r>
            <a:endParaRPr lang="es-MX" sz="2200" dirty="0">
              <a:latin typeface="Arial" panose="020B0604020202020204" pitchFamily="34" charset="0"/>
              <a:cs typeface="Arial" panose="020B0604020202020204" pitchFamily="34" charset="0"/>
            </a:endParaRPr>
          </a:p>
        </p:txBody>
      </p:sp>
      <p:sp>
        <p:nvSpPr>
          <p:cNvPr id="6" name="TextBox 5"/>
          <p:cNvSpPr txBox="1"/>
          <p:nvPr/>
        </p:nvSpPr>
        <p:spPr>
          <a:xfrm>
            <a:off x="914400" y="865728"/>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Steps for Students</a:t>
            </a:r>
          </a:p>
        </p:txBody>
      </p:sp>
      <p:grpSp>
        <p:nvGrpSpPr>
          <p:cNvPr id="7" name="Group 6">
            <a:extLst>
              <a:ext uri="{FF2B5EF4-FFF2-40B4-BE49-F238E27FC236}">
                <a16:creationId xmlns:a16="http://schemas.microsoft.com/office/drawing/2014/main" id="{108C06DF-3339-4C71-8027-D23D27068F54}"/>
              </a:ext>
            </a:extLst>
          </p:cNvPr>
          <p:cNvGrpSpPr/>
          <p:nvPr/>
        </p:nvGrpSpPr>
        <p:grpSpPr>
          <a:xfrm>
            <a:off x="-9286" y="0"/>
            <a:ext cx="923686" cy="1394628"/>
            <a:chOff x="-9286" y="0"/>
            <a:chExt cx="923686" cy="1394628"/>
          </a:xfrm>
        </p:grpSpPr>
        <p:pic>
          <p:nvPicPr>
            <p:cNvPr id="8" name="Picture 7" descr="sac_logo_blue.pdf">
              <a:extLst>
                <a:ext uri="{FF2B5EF4-FFF2-40B4-BE49-F238E27FC236}">
                  <a16:creationId xmlns:a16="http://schemas.microsoft.com/office/drawing/2014/main" id="{C1B05329-2F20-44AB-8ADD-5B811351D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9" name="Rectangle 8">
              <a:extLst>
                <a:ext uri="{FF2B5EF4-FFF2-40B4-BE49-F238E27FC236}">
                  <a16:creationId xmlns:a16="http://schemas.microsoft.com/office/drawing/2014/main" id="{E8EE5ACB-B7FE-4FC8-AA59-9C732F220801}"/>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0B1E895-F87C-45D5-948F-29BAACB1D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62146">
            <a:off x="3310450" y="389381"/>
            <a:ext cx="1597300" cy="1197975"/>
          </a:xfrm>
          <a:prstGeom prst="rect">
            <a:avLst/>
          </a:prstGeom>
        </p:spPr>
      </p:pic>
      <p:grpSp>
        <p:nvGrpSpPr>
          <p:cNvPr id="4" name="Group 3">
            <a:extLst>
              <a:ext uri="{FF2B5EF4-FFF2-40B4-BE49-F238E27FC236}">
                <a16:creationId xmlns:a16="http://schemas.microsoft.com/office/drawing/2014/main" id="{B21DFC0A-1C6E-4EF0-8E8C-6C747E519615}"/>
              </a:ext>
            </a:extLst>
          </p:cNvPr>
          <p:cNvGrpSpPr/>
          <p:nvPr/>
        </p:nvGrpSpPr>
        <p:grpSpPr>
          <a:xfrm>
            <a:off x="-9286" y="0"/>
            <a:ext cx="923686" cy="1394628"/>
            <a:chOff x="-9286" y="0"/>
            <a:chExt cx="923686" cy="1394628"/>
          </a:xfrm>
        </p:grpSpPr>
        <p:pic>
          <p:nvPicPr>
            <p:cNvPr id="5" name="Picture 4" descr="sac_logo_blue.pdf">
              <a:extLst>
                <a:ext uri="{FF2B5EF4-FFF2-40B4-BE49-F238E27FC236}">
                  <a16:creationId xmlns:a16="http://schemas.microsoft.com/office/drawing/2014/main" id="{0A105766-CED9-40F4-8E72-8CC03832D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6" name="Rectangle 5">
              <a:extLst>
                <a:ext uri="{FF2B5EF4-FFF2-40B4-BE49-F238E27FC236}">
                  <a16:creationId xmlns:a16="http://schemas.microsoft.com/office/drawing/2014/main" id="{7F784C1A-F9AA-4375-8FFB-6950832F7B5E}"/>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8FF55476-6924-4B62-B637-0DCDFD92E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546086"/>
            <a:ext cx="6400800" cy="4323545"/>
          </a:xfrm>
          <a:prstGeom prst="rect">
            <a:avLst/>
          </a:prstGeom>
        </p:spPr>
      </p:pic>
      <p:pic>
        <p:nvPicPr>
          <p:cNvPr id="16" name="Picture 15">
            <a:extLst>
              <a:ext uri="{FF2B5EF4-FFF2-40B4-BE49-F238E27FC236}">
                <a16:creationId xmlns:a16="http://schemas.microsoft.com/office/drawing/2014/main" id="{375825C3-5C6E-4E9C-8254-1AA320BA0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4572000"/>
            <a:ext cx="934720" cy="876300"/>
          </a:xfrm>
          <a:prstGeom prst="rect">
            <a:avLst/>
          </a:prstGeom>
          <a:ln w="25400">
            <a:solidFill>
              <a:schemeClr val="tx1">
                <a:lumMod val="50000"/>
                <a:lumOff val="50000"/>
              </a:schemeClr>
            </a:solidFill>
          </a:ln>
          <a:scene3d>
            <a:camera prst="orthographicFront"/>
            <a:lightRig rig="threePt" dir="t"/>
          </a:scene3d>
          <a:sp3d>
            <a:bevelT w="50800"/>
            <a:bevelB w="50800"/>
          </a:sp3d>
        </p:spPr>
      </p:pic>
      <p:sp>
        <p:nvSpPr>
          <p:cNvPr id="9" name="TextBox 8">
            <a:extLst>
              <a:ext uri="{FF2B5EF4-FFF2-40B4-BE49-F238E27FC236}">
                <a16:creationId xmlns:a16="http://schemas.microsoft.com/office/drawing/2014/main" id="{D49A88BC-1222-47EE-91C0-F97A94121698}"/>
              </a:ext>
            </a:extLst>
          </p:cNvPr>
          <p:cNvSpPr txBox="1"/>
          <p:nvPr/>
        </p:nvSpPr>
        <p:spPr>
          <a:xfrm>
            <a:off x="905113" y="83820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Need help?</a:t>
            </a:r>
          </a:p>
        </p:txBody>
      </p:sp>
      <p:sp>
        <p:nvSpPr>
          <p:cNvPr id="21" name="Arrow: Notched Right 20">
            <a:extLst>
              <a:ext uri="{FF2B5EF4-FFF2-40B4-BE49-F238E27FC236}">
                <a16:creationId xmlns:a16="http://schemas.microsoft.com/office/drawing/2014/main" id="{5F3A4138-700C-40CE-B40B-9815E685D65C}"/>
              </a:ext>
            </a:extLst>
          </p:cNvPr>
          <p:cNvSpPr/>
          <p:nvPr/>
        </p:nvSpPr>
        <p:spPr>
          <a:xfrm rot="10800000">
            <a:off x="7398326" y="4843462"/>
            <a:ext cx="335974" cy="228600"/>
          </a:xfrm>
          <a:prstGeom prst="notchedRightArrow">
            <a:avLst/>
          </a:prstGeom>
          <a:solidFill>
            <a:srgbClr val="0067AC"/>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6FA1183-AEA4-43B4-B002-4FCD7F3E15B6}"/>
              </a:ext>
            </a:extLst>
          </p:cNvPr>
          <p:cNvSpPr txBox="1"/>
          <p:nvPr/>
        </p:nvSpPr>
        <p:spPr>
          <a:xfrm>
            <a:off x="1143000" y="6096000"/>
            <a:ext cx="6324600" cy="504941"/>
          </a:xfrm>
          <a:prstGeom prst="rect">
            <a:avLst/>
          </a:prstGeom>
          <a:solidFill>
            <a:srgbClr val="0067AC"/>
          </a:solidFill>
          <a:ln w="50800">
            <a:solidFill>
              <a:schemeClr val="bg1"/>
            </a:solidFill>
          </a:ln>
          <a:scene3d>
            <a:camera prst="orthographicFront"/>
            <a:lightRig rig="threePt" dir="t"/>
          </a:scene3d>
          <a:sp3d extrusionH="25400" contourW="25400">
            <a:bevelT w="50800"/>
            <a:bevelB w="50800"/>
            <a:contourClr>
              <a:schemeClr val="bg1"/>
            </a:contourClr>
          </a:sp3d>
        </p:spPr>
        <p:txBody>
          <a:bodyPr wrap="square" rtlCol="0" anchor="ctr" anchorCtr="0">
            <a:noAutofit/>
          </a:bodyPr>
          <a:lstStyle/>
          <a:p>
            <a:pPr algn="ctr"/>
            <a:r>
              <a:rPr lang="en-US" sz="2000" b="1" dirty="0">
                <a:solidFill>
                  <a:schemeClr val="bg1"/>
                </a:solidFill>
              </a:rPr>
              <a:t>www.andrews.edu/sfs</a:t>
            </a:r>
          </a:p>
        </p:txBody>
      </p:sp>
    </p:spTree>
    <p:extLst>
      <p:ext uri="{BB962C8B-B14F-4D97-AF65-F5344CB8AC3E}">
        <p14:creationId xmlns:p14="http://schemas.microsoft.com/office/powerpoint/2010/main" val="2525016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DBB943-58FD-4933-9D3F-0BA12DF5CDED}"/>
              </a:ext>
            </a:extLst>
          </p:cNvPr>
          <p:cNvGrpSpPr/>
          <p:nvPr/>
        </p:nvGrpSpPr>
        <p:grpSpPr>
          <a:xfrm>
            <a:off x="-9286" y="0"/>
            <a:ext cx="923686" cy="1394628"/>
            <a:chOff x="-9286" y="0"/>
            <a:chExt cx="923686" cy="1394628"/>
          </a:xfrm>
        </p:grpSpPr>
        <p:pic>
          <p:nvPicPr>
            <p:cNvPr id="5" name="Picture 4" descr="sac_logo_blue.pdf">
              <a:extLst>
                <a:ext uri="{FF2B5EF4-FFF2-40B4-BE49-F238E27FC236}">
                  <a16:creationId xmlns:a16="http://schemas.microsoft.com/office/drawing/2014/main" id="{6C21CD6B-0039-4BAE-B729-76EFADA58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6" name="Rectangle 5">
              <a:extLst>
                <a:ext uri="{FF2B5EF4-FFF2-40B4-BE49-F238E27FC236}">
                  <a16:creationId xmlns:a16="http://schemas.microsoft.com/office/drawing/2014/main" id="{43509A44-0DCC-4BFE-B00E-71DF234B1118}"/>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490F801-5FF8-48F3-9349-6B3E75EBE63B}"/>
              </a:ext>
            </a:extLst>
          </p:cNvPr>
          <p:cNvSpPr txBox="1"/>
          <p:nvPr/>
        </p:nvSpPr>
        <p:spPr>
          <a:xfrm>
            <a:off x="914400" y="803916"/>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Contact Us</a:t>
            </a:r>
          </a:p>
        </p:txBody>
      </p:sp>
      <p:pic>
        <p:nvPicPr>
          <p:cNvPr id="20" name="Picture 19">
            <a:extLst>
              <a:ext uri="{FF2B5EF4-FFF2-40B4-BE49-F238E27FC236}">
                <a16:creationId xmlns:a16="http://schemas.microsoft.com/office/drawing/2014/main" id="{0B5740B5-6B89-49C0-9443-4DF40FDE7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1839" y="1552659"/>
            <a:ext cx="3733800" cy="583717"/>
          </a:xfrm>
          <a:prstGeom prst="rect">
            <a:avLst/>
          </a:prstGeom>
        </p:spPr>
      </p:pic>
      <p:grpSp>
        <p:nvGrpSpPr>
          <p:cNvPr id="30" name="Group 29">
            <a:extLst>
              <a:ext uri="{FF2B5EF4-FFF2-40B4-BE49-F238E27FC236}">
                <a16:creationId xmlns:a16="http://schemas.microsoft.com/office/drawing/2014/main" id="{781B0A44-C767-470C-94DA-E462BDDCD648}"/>
              </a:ext>
            </a:extLst>
          </p:cNvPr>
          <p:cNvGrpSpPr/>
          <p:nvPr/>
        </p:nvGrpSpPr>
        <p:grpSpPr>
          <a:xfrm>
            <a:off x="3053865" y="2362200"/>
            <a:ext cx="5691189" cy="2743200"/>
            <a:chOff x="3053865" y="2362200"/>
            <a:chExt cx="5691189" cy="2743200"/>
          </a:xfrm>
        </p:grpSpPr>
        <p:sp>
          <p:nvSpPr>
            <p:cNvPr id="8" name="Rectangle 3">
              <a:extLst>
                <a:ext uri="{FF2B5EF4-FFF2-40B4-BE49-F238E27FC236}">
                  <a16:creationId xmlns:a16="http://schemas.microsoft.com/office/drawing/2014/main" id="{87697468-2A59-4782-8FBB-F591C9A06199}"/>
                </a:ext>
              </a:extLst>
            </p:cNvPr>
            <p:cNvSpPr txBox="1">
              <a:spLocks noChangeArrowheads="1"/>
            </p:cNvSpPr>
            <p:nvPr/>
          </p:nvSpPr>
          <p:spPr>
            <a:xfrm>
              <a:off x="3053865" y="2362200"/>
              <a:ext cx="5181600" cy="27432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s-MX" sz="2000" b="1" dirty="0">
                  <a:latin typeface="Arial" panose="020B0604020202020204" pitchFamily="34" charset="0"/>
                  <a:cs typeface="Arial" panose="020B0604020202020204" pitchFamily="34" charset="0"/>
                </a:rPr>
                <a:t>4150 </a:t>
              </a:r>
              <a:r>
                <a:rPr lang="es-MX" sz="2000" b="1" dirty="0" err="1">
                  <a:latin typeface="Arial" panose="020B0604020202020204" pitchFamily="34" charset="0"/>
                  <a:cs typeface="Arial" panose="020B0604020202020204" pitchFamily="34" charset="0"/>
                </a:rPr>
                <a:t>Administration</a:t>
              </a:r>
              <a:r>
                <a:rPr lang="es-MX" sz="2000" b="1" dirty="0">
                  <a:latin typeface="Arial" panose="020B0604020202020204" pitchFamily="34" charset="0"/>
                  <a:cs typeface="Arial" panose="020B0604020202020204" pitchFamily="34" charset="0"/>
                </a:rPr>
                <a:t> Drive</a:t>
              </a:r>
            </a:p>
            <a:p>
              <a:pPr marL="0" indent="0" algn="r">
                <a:lnSpc>
                  <a:spcPct val="150000"/>
                </a:lnSpc>
                <a:buNone/>
              </a:pPr>
              <a:r>
                <a:rPr lang="es-MX" sz="2000" b="1" dirty="0" err="1">
                  <a:latin typeface="Arial" panose="020B0604020202020204" pitchFamily="34" charset="0"/>
                  <a:cs typeface="Arial" panose="020B0604020202020204" pitchFamily="34" charset="0"/>
                </a:rPr>
                <a:t>Berrien</a:t>
              </a:r>
              <a:r>
                <a:rPr lang="es-MX" sz="2000" b="1" dirty="0">
                  <a:latin typeface="Arial" panose="020B0604020202020204" pitchFamily="34" charset="0"/>
                  <a:cs typeface="Arial" panose="020B0604020202020204" pitchFamily="34" charset="0"/>
                </a:rPr>
                <a:t> Springs, MI 49104-0750</a:t>
              </a:r>
            </a:p>
            <a:p>
              <a:pPr marL="0" indent="0" algn="r">
                <a:lnSpc>
                  <a:spcPct val="150000"/>
                </a:lnSpc>
                <a:buNone/>
              </a:pPr>
              <a:r>
                <a:rPr lang="es-MX" sz="2000" b="1" dirty="0">
                  <a:latin typeface="Arial" panose="020B0604020202020204" pitchFamily="34" charset="0"/>
                  <a:cs typeface="Arial" panose="020B0604020202020204" pitchFamily="34" charset="0"/>
                </a:rPr>
                <a:t> 269.471.3334</a:t>
              </a:r>
            </a:p>
            <a:p>
              <a:pPr marL="0" indent="0" algn="r">
                <a:lnSpc>
                  <a:spcPct val="150000"/>
                </a:lnSpc>
                <a:buNone/>
              </a:pPr>
              <a:r>
                <a:rPr lang="es-MX" sz="2000" b="1" dirty="0">
                  <a:latin typeface="Arial" panose="020B0604020202020204" pitchFamily="34" charset="0"/>
                  <a:cs typeface="Arial" panose="020B0604020202020204" pitchFamily="34" charset="0"/>
                </a:rPr>
                <a:t>sfs@andrews.edu</a:t>
              </a:r>
            </a:p>
            <a:p>
              <a:pPr marL="0" indent="0" algn="r">
                <a:lnSpc>
                  <a:spcPct val="150000"/>
                </a:lnSpc>
                <a:buNone/>
              </a:pPr>
              <a:r>
                <a:rPr lang="es-MX" sz="2000" b="1" dirty="0">
                  <a:latin typeface="Arial" panose="020B0604020202020204" pitchFamily="34" charset="0"/>
                  <a:cs typeface="Arial" panose="020B0604020202020204" pitchFamily="34" charset="0"/>
                </a:rPr>
                <a:t>www.andrews.edu/sfs</a:t>
              </a:r>
            </a:p>
          </p:txBody>
        </p:sp>
        <p:pic>
          <p:nvPicPr>
            <p:cNvPr id="23" name="Graphic 22" descr="Internet">
              <a:extLst>
                <a:ext uri="{FF2B5EF4-FFF2-40B4-BE49-F238E27FC236}">
                  <a16:creationId xmlns:a16="http://schemas.microsoft.com/office/drawing/2014/main" id="{8299A71A-A531-4103-9271-6D39A3F287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1337" y="4378563"/>
              <a:ext cx="583717" cy="583717"/>
            </a:xfrm>
            <a:prstGeom prst="rect">
              <a:avLst/>
            </a:prstGeom>
          </p:spPr>
        </p:pic>
        <p:pic>
          <p:nvPicPr>
            <p:cNvPr id="27" name="Graphic 26" descr="Telephone">
              <a:extLst>
                <a:ext uri="{FF2B5EF4-FFF2-40B4-BE49-F238E27FC236}">
                  <a16:creationId xmlns:a16="http://schemas.microsoft.com/office/drawing/2014/main" id="{68A7F9BC-C89F-4AFC-BA3C-84472441B6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5639" y="3374970"/>
              <a:ext cx="514179" cy="514179"/>
            </a:xfrm>
            <a:prstGeom prst="rect">
              <a:avLst/>
            </a:prstGeom>
          </p:spPr>
        </p:pic>
        <p:pic>
          <p:nvPicPr>
            <p:cNvPr id="29" name="Graphic 28" descr="Email">
              <a:extLst>
                <a:ext uri="{FF2B5EF4-FFF2-40B4-BE49-F238E27FC236}">
                  <a16:creationId xmlns:a16="http://schemas.microsoft.com/office/drawing/2014/main" id="{FCFD862C-051C-4662-B5C7-2F77985EC4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5465" y="3979981"/>
              <a:ext cx="418713" cy="339963"/>
            </a:xfrm>
            <a:prstGeom prst="rect">
              <a:avLst/>
            </a:prstGeom>
          </p:spPr>
        </p:pic>
      </p:grpSp>
    </p:spTree>
    <p:extLst>
      <p:ext uri="{BB962C8B-B14F-4D97-AF65-F5344CB8AC3E}">
        <p14:creationId xmlns:p14="http://schemas.microsoft.com/office/powerpoint/2010/main" val="2938760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ignature_Horizontal-Blue-Ta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19400"/>
            <a:ext cx="6858000" cy="1159809"/>
          </a:xfrm>
          <a:prstGeom prst="rect">
            <a:avLst/>
          </a:prstGeom>
        </p:spPr>
      </p:pic>
    </p:spTree>
    <p:extLst>
      <p:ext uri="{BB962C8B-B14F-4D97-AF65-F5344CB8AC3E}">
        <p14:creationId xmlns:p14="http://schemas.microsoft.com/office/powerpoint/2010/main" val="38464050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19400"/>
            <a:ext cx="6858000" cy="1159808"/>
          </a:xfrm>
          <a:prstGeom prst="rect">
            <a:avLst/>
          </a:prstGeom>
        </p:spPr>
      </p:pic>
    </p:spTree>
    <p:extLst>
      <p:ext uri="{BB962C8B-B14F-4D97-AF65-F5344CB8AC3E}">
        <p14:creationId xmlns:p14="http://schemas.microsoft.com/office/powerpoint/2010/main" val="8001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_Signature_Horizontal-Blue-Ta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19400"/>
            <a:ext cx="6858000" cy="1159809"/>
          </a:xfrm>
          <a:prstGeom prst="rect">
            <a:avLst/>
          </a:prstGeom>
        </p:spPr>
      </p:pic>
    </p:spTree>
    <p:extLst>
      <p:ext uri="{BB962C8B-B14F-4D97-AF65-F5344CB8AC3E}">
        <p14:creationId xmlns:p14="http://schemas.microsoft.com/office/powerpoint/2010/main" val="17093175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2064"/>
            <a:ext cx="7315200" cy="2362200"/>
          </a:xfrm>
        </p:spPr>
        <p:txBody>
          <a:bodyPr anchor="t">
            <a:noAutofit/>
          </a:bodyPr>
          <a:lstStyle/>
          <a:p>
            <a:pPr>
              <a:lnSpc>
                <a:spcPct val="90000"/>
              </a:lnSpc>
            </a:pPr>
            <a:r>
              <a:rPr lang="en-US" sz="8000" b="0" dirty="0">
                <a:solidFill>
                  <a:srgbClr val="0067AC"/>
                </a:solidFill>
                <a:latin typeface="Arial Black" panose="020B0A04020102020204" pitchFamily="34" charset="0"/>
                <a:cs typeface="Verdana"/>
              </a:rPr>
              <a:t>Paying For College 101</a:t>
            </a:r>
          </a:p>
        </p:txBody>
      </p:sp>
      <p:sp>
        <p:nvSpPr>
          <p:cNvPr id="6" name="Text Placeholder 5"/>
          <p:cNvSpPr>
            <a:spLocks noGrp="1"/>
          </p:cNvSpPr>
          <p:nvPr>
            <p:ph type="body" sz="half" idx="2"/>
          </p:nvPr>
        </p:nvSpPr>
        <p:spPr>
          <a:xfrm>
            <a:off x="1066800" y="5183275"/>
            <a:ext cx="2514600" cy="428855"/>
          </a:xfrm>
        </p:spPr>
        <p:txBody>
          <a:bodyPr anchor="t" anchorCtr="0">
            <a:noAutofit/>
          </a:bodyPr>
          <a:lstStyle/>
          <a:p>
            <a:pPr>
              <a:lnSpc>
                <a:spcPct val="90000"/>
              </a:lnSpc>
            </a:pPr>
            <a:r>
              <a:rPr lang="en-US" sz="1800" b="1" dirty="0">
                <a:latin typeface="Arial" panose="020B0604020202020204" pitchFamily="34" charset="0"/>
                <a:cs typeface="Arial" panose="020B0604020202020204" pitchFamily="34" charset="0"/>
              </a:rPr>
              <a:t>A Virtual Presentation</a:t>
            </a:r>
          </a:p>
        </p:txBody>
      </p:sp>
      <p:pic>
        <p:nvPicPr>
          <p:cNvPr id="3" name="Picture 2" descr="sac_logo_whit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914400" cy="914400"/>
          </a:xfrm>
          <a:prstGeom prst="rect">
            <a:avLst/>
          </a:prstGeom>
        </p:spPr>
      </p:pic>
      <p:pic>
        <p:nvPicPr>
          <p:cNvPr id="16" name="Picture 15"/>
          <p:cNvPicPr>
            <a:picLocks noChangeAspect="1"/>
          </p:cNvPicPr>
          <p:nvPr/>
        </p:nvPicPr>
        <p:blipFill>
          <a:blip r:embed="rId4"/>
          <a:stretch>
            <a:fillRect/>
          </a:stretch>
        </p:blipFill>
        <p:spPr>
          <a:xfrm>
            <a:off x="6400800" y="5257800"/>
            <a:ext cx="2362200" cy="708660"/>
          </a:xfrm>
          <a:prstGeom prst="rect">
            <a:avLst/>
          </a:prstGeom>
        </p:spPr>
      </p:pic>
      <p:grpSp>
        <p:nvGrpSpPr>
          <p:cNvPr id="5" name="Group 4">
            <a:extLst>
              <a:ext uri="{FF2B5EF4-FFF2-40B4-BE49-F238E27FC236}">
                <a16:creationId xmlns:a16="http://schemas.microsoft.com/office/drawing/2014/main" id="{E5FD84F6-547C-4D35-95B6-5A280CF4ABCF}"/>
              </a:ext>
            </a:extLst>
          </p:cNvPr>
          <p:cNvGrpSpPr/>
          <p:nvPr/>
        </p:nvGrpSpPr>
        <p:grpSpPr>
          <a:xfrm>
            <a:off x="-9286" y="0"/>
            <a:ext cx="923686" cy="1394628"/>
            <a:chOff x="-9286" y="0"/>
            <a:chExt cx="923686" cy="1394628"/>
          </a:xfrm>
        </p:grpSpPr>
        <p:pic>
          <p:nvPicPr>
            <p:cNvPr id="7" name="Picture 6" descr="sac_logo_blue.pdf">
              <a:extLst>
                <a:ext uri="{FF2B5EF4-FFF2-40B4-BE49-F238E27FC236}">
                  <a16:creationId xmlns:a16="http://schemas.microsoft.com/office/drawing/2014/main" id="{DDB0A76A-860A-46C5-B390-F175EC34F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8" name="Rectangle 7">
              <a:extLst>
                <a:ext uri="{FF2B5EF4-FFF2-40B4-BE49-F238E27FC236}">
                  <a16:creationId xmlns:a16="http://schemas.microsoft.com/office/drawing/2014/main" id="{EE0054DA-FB2A-4BD7-8032-AFC03F81DD54}"/>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80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914400" y="1524000"/>
            <a:ext cx="5943600" cy="4572000"/>
          </a:xfrm>
          <a:noFill/>
        </p:spPr>
        <p:txBody>
          <a:bodyPr>
            <a:normAutofit fontScale="92500"/>
          </a:bodyPr>
          <a:lstStyle/>
          <a:p>
            <a:pPr>
              <a:lnSpc>
                <a:spcPct val="200000"/>
              </a:lnSpc>
              <a:spcBef>
                <a:spcPts val="0"/>
              </a:spcBef>
            </a:pPr>
            <a:r>
              <a:rPr lang="en-US" sz="2400" dirty="0">
                <a:latin typeface="Arial" panose="020B0604020202020204" pitchFamily="34" charset="0"/>
                <a:cs typeface="Arial" panose="020B0604020202020204" pitchFamily="34" charset="0"/>
              </a:rPr>
              <a:t>Can I afford it?</a:t>
            </a:r>
          </a:p>
          <a:p>
            <a:pPr>
              <a:lnSpc>
                <a:spcPct val="200000"/>
              </a:lnSpc>
              <a:spcBef>
                <a:spcPts val="0"/>
              </a:spcBef>
            </a:pPr>
            <a:r>
              <a:rPr lang="en-US" sz="2400" dirty="0">
                <a:latin typeface="Arial" panose="020B0604020202020204" pitchFamily="34" charset="0"/>
                <a:cs typeface="Arial" panose="020B0604020202020204" pitchFamily="34" charset="0"/>
              </a:rPr>
              <a:t>What is financial need?</a:t>
            </a:r>
          </a:p>
          <a:p>
            <a:pPr>
              <a:lnSpc>
                <a:spcPct val="200000"/>
              </a:lnSpc>
              <a:spcBef>
                <a:spcPts val="0"/>
              </a:spcBef>
            </a:pPr>
            <a:r>
              <a:rPr lang="en-US" sz="2400" dirty="0">
                <a:latin typeface="Arial" panose="020B0604020202020204" pitchFamily="34" charset="0"/>
                <a:cs typeface="Arial" panose="020B0604020202020204" pitchFamily="34" charset="0"/>
              </a:rPr>
              <a:t>What is financial aid?</a:t>
            </a:r>
          </a:p>
          <a:p>
            <a:pPr>
              <a:lnSpc>
                <a:spcPct val="200000"/>
              </a:lnSpc>
              <a:spcBef>
                <a:spcPts val="0"/>
              </a:spcBef>
            </a:pPr>
            <a:r>
              <a:rPr lang="en-US" sz="2400" dirty="0">
                <a:latin typeface="Arial" panose="020B0604020202020204" pitchFamily="34" charset="0"/>
                <a:cs typeface="Arial" panose="020B0604020202020204" pitchFamily="34" charset="0"/>
              </a:rPr>
              <a:t>FAFSA </a:t>
            </a:r>
          </a:p>
          <a:p>
            <a:pPr lvl="1">
              <a:lnSpc>
                <a:spcPct val="200000"/>
              </a:lnSpc>
              <a:spcBef>
                <a:spcPts val="0"/>
              </a:spcBef>
            </a:pPr>
            <a:r>
              <a:rPr lang="en-US" sz="2000" dirty="0">
                <a:latin typeface="Arial" panose="020B0604020202020204" pitchFamily="34" charset="0"/>
                <a:cs typeface="Arial" panose="020B0604020202020204" pitchFamily="34" charset="0"/>
              </a:rPr>
              <a:t>When do I apply?</a:t>
            </a:r>
          </a:p>
          <a:p>
            <a:pPr lvl="1">
              <a:lnSpc>
                <a:spcPct val="200000"/>
              </a:lnSpc>
              <a:spcBef>
                <a:spcPts val="0"/>
              </a:spcBef>
            </a:pPr>
            <a:r>
              <a:rPr lang="en-US" sz="2000" dirty="0">
                <a:latin typeface="Arial" panose="020B0604020202020204" pitchFamily="34" charset="0"/>
                <a:cs typeface="Arial" panose="020B0604020202020204" pitchFamily="34" charset="0"/>
              </a:rPr>
              <a:t>Where can I get it?</a:t>
            </a:r>
          </a:p>
          <a:p>
            <a:pPr>
              <a:lnSpc>
                <a:spcPct val="200000"/>
              </a:lnSpc>
              <a:spcBef>
                <a:spcPts val="0"/>
              </a:spcBef>
            </a:pPr>
            <a:r>
              <a:rPr lang="en-US" sz="2400" dirty="0">
                <a:latin typeface="Arial" panose="020B0604020202020204" pitchFamily="34" charset="0"/>
                <a:cs typeface="Arial" panose="020B0604020202020204" pitchFamily="34" charset="0"/>
              </a:rPr>
              <a:t>Who can help me?</a:t>
            </a:r>
          </a:p>
        </p:txBody>
      </p:sp>
      <p:sp>
        <p:nvSpPr>
          <p:cNvPr id="2" name="TextBox 1"/>
          <p:cNvSpPr txBox="1"/>
          <p:nvPr/>
        </p:nvSpPr>
        <p:spPr>
          <a:xfrm>
            <a:off x="914400"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Financing College</a:t>
            </a:r>
          </a:p>
        </p:txBody>
      </p:sp>
      <p:grpSp>
        <p:nvGrpSpPr>
          <p:cNvPr id="12" name="Group 11">
            <a:extLst>
              <a:ext uri="{FF2B5EF4-FFF2-40B4-BE49-F238E27FC236}">
                <a16:creationId xmlns:a16="http://schemas.microsoft.com/office/drawing/2014/main" id="{AF8C9C17-124F-4811-A1EF-0ABCDFC86054}"/>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4F0A4B10-C218-4EDE-A0E0-795112E58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634505BB-4F6D-41B5-9B1C-C39C4FA5CB8F}"/>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D85D6AE-8A80-4A3B-9503-F937F8EAE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714" y="2667000"/>
            <a:ext cx="4572000" cy="2286000"/>
          </a:xfrm>
          <a:prstGeom prst="rect">
            <a:avLst/>
          </a:prstGeom>
          <a:ln w="47625">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2000" fill="hold"/>
                                        <p:tgtEl>
                                          <p:spTgt spid="11267">
                                            <p:txEl>
                                              <p:pRg st="0" end="0"/>
                                            </p:txEl>
                                          </p:spTgt>
                                        </p:tgtEl>
                                        <p:attrNameLst>
                                          <p:attrName>ppt_x</p:attrName>
                                        </p:attrNameLst>
                                      </p:cBhvr>
                                      <p:tavLst>
                                        <p:tav tm="0">
                                          <p:val>
                                            <p:strVal val="#ppt_x-#ppt_w/2"/>
                                          </p:val>
                                        </p:tav>
                                        <p:tav tm="100000">
                                          <p:val>
                                            <p:strVal val="#ppt_x"/>
                                          </p:val>
                                        </p:tav>
                                      </p:tavLst>
                                    </p:anim>
                                    <p:anim calcmode="lin" valueType="num">
                                      <p:cBhvr>
                                        <p:cTn id="8" dur="2000" fill="hold"/>
                                        <p:tgtEl>
                                          <p:spTgt spid="11267">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2000"/>
                            </p:stCondLst>
                            <p:childTnLst>
                              <p:par>
                                <p:cTn id="12" presetID="17" presetClass="entr" presetSubtype="8" fill="hold" grpId="0" nodeType="after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2000" fill="hold"/>
                                        <p:tgtEl>
                                          <p:spTgt spid="11267">
                                            <p:txEl>
                                              <p:pRg st="1" end="1"/>
                                            </p:txEl>
                                          </p:spTgt>
                                        </p:tgtEl>
                                        <p:attrNameLst>
                                          <p:attrName>ppt_x</p:attrName>
                                        </p:attrNameLst>
                                      </p:cBhvr>
                                      <p:tavLst>
                                        <p:tav tm="0">
                                          <p:val>
                                            <p:strVal val="#ppt_x-#ppt_w/2"/>
                                          </p:val>
                                        </p:tav>
                                        <p:tav tm="100000">
                                          <p:val>
                                            <p:strVal val="#ppt_x"/>
                                          </p:val>
                                        </p:tav>
                                      </p:tavLst>
                                    </p:anim>
                                    <p:anim calcmode="lin" valueType="num">
                                      <p:cBhvr>
                                        <p:cTn id="15" dur="2000" fill="hold"/>
                                        <p:tgtEl>
                                          <p:spTgt spid="11267">
                                            <p:txEl>
                                              <p:pRg st="1" end="1"/>
                                            </p:txEl>
                                          </p:spTgt>
                                        </p:tgtEl>
                                        <p:attrNameLst>
                                          <p:attrName>ppt_y</p:attrName>
                                        </p:attrNameLst>
                                      </p:cBhvr>
                                      <p:tavLst>
                                        <p:tav tm="0">
                                          <p:val>
                                            <p:strVal val="#ppt_y"/>
                                          </p:val>
                                        </p:tav>
                                        <p:tav tm="100000">
                                          <p:val>
                                            <p:strVal val="#ppt_y"/>
                                          </p:val>
                                        </p:tav>
                                      </p:tavLst>
                                    </p:anim>
                                    <p:anim calcmode="lin" valueType="num">
                                      <p:cBhvr>
                                        <p:cTn id="16" dur="2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11267">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8" fill="hold" grpId="0" nodeType="after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2000" fill="hold"/>
                                        <p:tgtEl>
                                          <p:spTgt spid="11267">
                                            <p:txEl>
                                              <p:pRg st="2" end="2"/>
                                            </p:txEl>
                                          </p:spTgt>
                                        </p:tgtEl>
                                        <p:attrNameLst>
                                          <p:attrName>ppt_x</p:attrName>
                                        </p:attrNameLst>
                                      </p:cBhvr>
                                      <p:tavLst>
                                        <p:tav tm="0">
                                          <p:val>
                                            <p:strVal val="#ppt_x-#ppt_w/2"/>
                                          </p:val>
                                        </p:tav>
                                        <p:tav tm="100000">
                                          <p:val>
                                            <p:strVal val="#ppt_x"/>
                                          </p:val>
                                        </p:tav>
                                      </p:tavLst>
                                    </p:anim>
                                    <p:anim calcmode="lin" valueType="num">
                                      <p:cBhvr>
                                        <p:cTn id="22" dur="2000" fill="hold"/>
                                        <p:tgtEl>
                                          <p:spTgt spid="11267">
                                            <p:txEl>
                                              <p:pRg st="2" end="2"/>
                                            </p:txEl>
                                          </p:spTgt>
                                        </p:tgtEl>
                                        <p:attrNameLst>
                                          <p:attrName>ppt_y</p:attrName>
                                        </p:attrNameLst>
                                      </p:cBhvr>
                                      <p:tavLst>
                                        <p:tav tm="0">
                                          <p:val>
                                            <p:strVal val="#ppt_y"/>
                                          </p:val>
                                        </p:tav>
                                        <p:tav tm="100000">
                                          <p:val>
                                            <p:strVal val="#ppt_y"/>
                                          </p:val>
                                        </p:tav>
                                      </p:tavLst>
                                    </p:anim>
                                    <p:anim calcmode="lin" valueType="num">
                                      <p:cBhvr>
                                        <p:cTn id="23" dur="2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11267">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 calcmode="lin" valueType="num">
                                      <p:cBhvr>
                                        <p:cTn id="28" dur="2000" fill="hold"/>
                                        <p:tgtEl>
                                          <p:spTgt spid="11267">
                                            <p:txEl>
                                              <p:pRg st="3" end="3"/>
                                            </p:txEl>
                                          </p:spTgt>
                                        </p:tgtEl>
                                        <p:attrNameLst>
                                          <p:attrName>ppt_x</p:attrName>
                                        </p:attrNameLst>
                                      </p:cBhvr>
                                      <p:tavLst>
                                        <p:tav tm="0">
                                          <p:val>
                                            <p:strVal val="#ppt_x-#ppt_w/2"/>
                                          </p:val>
                                        </p:tav>
                                        <p:tav tm="100000">
                                          <p:val>
                                            <p:strVal val="#ppt_x"/>
                                          </p:val>
                                        </p:tav>
                                      </p:tavLst>
                                    </p:anim>
                                    <p:anim calcmode="lin" valueType="num">
                                      <p:cBhvr>
                                        <p:cTn id="29" dur="2000" fill="hold"/>
                                        <p:tgtEl>
                                          <p:spTgt spid="11267">
                                            <p:txEl>
                                              <p:pRg st="3" end="3"/>
                                            </p:txEl>
                                          </p:spTgt>
                                        </p:tgtEl>
                                        <p:attrNameLst>
                                          <p:attrName>ppt_y</p:attrName>
                                        </p:attrNameLst>
                                      </p:cBhvr>
                                      <p:tavLst>
                                        <p:tav tm="0">
                                          <p:val>
                                            <p:strVal val="#ppt_y"/>
                                          </p:val>
                                        </p:tav>
                                        <p:tav tm="100000">
                                          <p:val>
                                            <p:strVal val="#ppt_y"/>
                                          </p:val>
                                        </p:tav>
                                      </p:tavLst>
                                    </p:anim>
                                    <p:anim calcmode="lin" valueType="num">
                                      <p:cBhvr>
                                        <p:cTn id="30" dur="2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11267">
                                            <p:txEl>
                                              <p:pRg st="3" end="3"/>
                                            </p:txEl>
                                          </p:spTgt>
                                        </p:tgtEl>
                                        <p:attrNameLst>
                                          <p:attrName>ppt_h</p:attrName>
                                        </p:attrNameLst>
                                      </p:cBhvr>
                                      <p:tavLst>
                                        <p:tav tm="0">
                                          <p:val>
                                            <p:strVal val="#ppt_h"/>
                                          </p:val>
                                        </p:tav>
                                        <p:tav tm="100000">
                                          <p:val>
                                            <p:strVal val="#ppt_h"/>
                                          </p:val>
                                        </p:tav>
                                      </p:tavLst>
                                    </p:anim>
                                  </p:childTnLst>
                                </p:cTn>
                              </p:par>
                              <p:par>
                                <p:cTn id="32" presetID="17" presetClass="entr" presetSubtype="8" fill="hold" grpId="0" nodeType="withEffect">
                                  <p:stCondLst>
                                    <p:cond delay="0"/>
                                  </p:stCondLst>
                                  <p:childTnLst>
                                    <p:set>
                                      <p:cBhvr>
                                        <p:cTn id="33" dur="1" fill="hold">
                                          <p:stCondLst>
                                            <p:cond delay="0"/>
                                          </p:stCondLst>
                                        </p:cTn>
                                        <p:tgtEl>
                                          <p:spTgt spid="11267">
                                            <p:txEl>
                                              <p:pRg st="4" end="4"/>
                                            </p:txEl>
                                          </p:spTgt>
                                        </p:tgtEl>
                                        <p:attrNameLst>
                                          <p:attrName>style.visibility</p:attrName>
                                        </p:attrNameLst>
                                      </p:cBhvr>
                                      <p:to>
                                        <p:strVal val="visible"/>
                                      </p:to>
                                    </p:set>
                                    <p:anim calcmode="lin" valueType="num">
                                      <p:cBhvr>
                                        <p:cTn id="34" dur="2000" fill="hold"/>
                                        <p:tgtEl>
                                          <p:spTgt spid="11267">
                                            <p:txEl>
                                              <p:pRg st="4" end="4"/>
                                            </p:txEl>
                                          </p:spTgt>
                                        </p:tgtEl>
                                        <p:attrNameLst>
                                          <p:attrName>ppt_x</p:attrName>
                                        </p:attrNameLst>
                                      </p:cBhvr>
                                      <p:tavLst>
                                        <p:tav tm="0">
                                          <p:val>
                                            <p:strVal val="#ppt_x-#ppt_w/2"/>
                                          </p:val>
                                        </p:tav>
                                        <p:tav tm="100000">
                                          <p:val>
                                            <p:strVal val="#ppt_x"/>
                                          </p:val>
                                        </p:tav>
                                      </p:tavLst>
                                    </p:anim>
                                    <p:anim calcmode="lin" valueType="num">
                                      <p:cBhvr>
                                        <p:cTn id="35" dur="2000" fill="hold"/>
                                        <p:tgtEl>
                                          <p:spTgt spid="11267">
                                            <p:txEl>
                                              <p:pRg st="4" end="4"/>
                                            </p:txEl>
                                          </p:spTgt>
                                        </p:tgtEl>
                                        <p:attrNameLst>
                                          <p:attrName>ppt_y</p:attrName>
                                        </p:attrNameLst>
                                      </p:cBhvr>
                                      <p:tavLst>
                                        <p:tav tm="0">
                                          <p:val>
                                            <p:strVal val="#ppt_y"/>
                                          </p:val>
                                        </p:tav>
                                        <p:tav tm="100000">
                                          <p:val>
                                            <p:strVal val="#ppt_y"/>
                                          </p:val>
                                        </p:tav>
                                      </p:tavLst>
                                    </p:anim>
                                    <p:anim calcmode="lin" valueType="num">
                                      <p:cBhvr>
                                        <p:cTn id="36" dur="2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11267">
                                            <p:txEl>
                                              <p:pRg st="4" end="4"/>
                                            </p:txEl>
                                          </p:spTgt>
                                        </p:tgtEl>
                                        <p:attrNameLst>
                                          <p:attrName>ppt_h</p:attrName>
                                        </p:attrNameLst>
                                      </p:cBhvr>
                                      <p:tavLst>
                                        <p:tav tm="0">
                                          <p:val>
                                            <p:strVal val="#ppt_h"/>
                                          </p:val>
                                        </p:tav>
                                        <p:tav tm="100000">
                                          <p:val>
                                            <p:strVal val="#ppt_h"/>
                                          </p:val>
                                        </p:tav>
                                      </p:tavLst>
                                    </p:anim>
                                  </p:childTnLst>
                                </p:cTn>
                              </p:par>
                              <p:par>
                                <p:cTn id="38" presetID="17" presetClass="entr" presetSubtype="8" fill="hold" grpId="0" nodeType="withEffect">
                                  <p:stCondLst>
                                    <p:cond delay="0"/>
                                  </p:stCondLst>
                                  <p:childTnLst>
                                    <p:set>
                                      <p:cBhvr>
                                        <p:cTn id="39" dur="1" fill="hold">
                                          <p:stCondLst>
                                            <p:cond delay="0"/>
                                          </p:stCondLst>
                                        </p:cTn>
                                        <p:tgtEl>
                                          <p:spTgt spid="11267">
                                            <p:txEl>
                                              <p:pRg st="5" end="5"/>
                                            </p:txEl>
                                          </p:spTgt>
                                        </p:tgtEl>
                                        <p:attrNameLst>
                                          <p:attrName>style.visibility</p:attrName>
                                        </p:attrNameLst>
                                      </p:cBhvr>
                                      <p:to>
                                        <p:strVal val="visible"/>
                                      </p:to>
                                    </p:set>
                                    <p:anim calcmode="lin" valueType="num">
                                      <p:cBhvr>
                                        <p:cTn id="40" dur="2000" fill="hold"/>
                                        <p:tgtEl>
                                          <p:spTgt spid="11267">
                                            <p:txEl>
                                              <p:pRg st="5" end="5"/>
                                            </p:txEl>
                                          </p:spTgt>
                                        </p:tgtEl>
                                        <p:attrNameLst>
                                          <p:attrName>ppt_x</p:attrName>
                                        </p:attrNameLst>
                                      </p:cBhvr>
                                      <p:tavLst>
                                        <p:tav tm="0">
                                          <p:val>
                                            <p:strVal val="#ppt_x-#ppt_w/2"/>
                                          </p:val>
                                        </p:tav>
                                        <p:tav tm="100000">
                                          <p:val>
                                            <p:strVal val="#ppt_x"/>
                                          </p:val>
                                        </p:tav>
                                      </p:tavLst>
                                    </p:anim>
                                    <p:anim calcmode="lin" valueType="num">
                                      <p:cBhvr>
                                        <p:cTn id="41" dur="2000" fill="hold"/>
                                        <p:tgtEl>
                                          <p:spTgt spid="11267">
                                            <p:txEl>
                                              <p:pRg st="5" end="5"/>
                                            </p:txEl>
                                          </p:spTgt>
                                        </p:tgtEl>
                                        <p:attrNameLst>
                                          <p:attrName>ppt_y</p:attrName>
                                        </p:attrNameLst>
                                      </p:cBhvr>
                                      <p:tavLst>
                                        <p:tav tm="0">
                                          <p:val>
                                            <p:strVal val="#ppt_y"/>
                                          </p:val>
                                        </p:tav>
                                        <p:tav tm="100000">
                                          <p:val>
                                            <p:strVal val="#ppt_y"/>
                                          </p:val>
                                        </p:tav>
                                      </p:tavLst>
                                    </p:anim>
                                    <p:anim calcmode="lin" valueType="num">
                                      <p:cBhvr>
                                        <p:cTn id="42" dur="20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11267">
                                            <p:txEl>
                                              <p:pRg st="5" end="5"/>
                                            </p:txEl>
                                          </p:spTgt>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7" presetClass="entr" presetSubtype="8" fill="hold" grpId="0" nodeType="afterEffect">
                                  <p:stCondLst>
                                    <p:cond delay="0"/>
                                  </p:stCondLst>
                                  <p:childTnLst>
                                    <p:set>
                                      <p:cBhvr>
                                        <p:cTn id="46" dur="1" fill="hold">
                                          <p:stCondLst>
                                            <p:cond delay="0"/>
                                          </p:stCondLst>
                                        </p:cTn>
                                        <p:tgtEl>
                                          <p:spTgt spid="11267">
                                            <p:txEl>
                                              <p:pRg st="6" end="6"/>
                                            </p:txEl>
                                          </p:spTgt>
                                        </p:tgtEl>
                                        <p:attrNameLst>
                                          <p:attrName>style.visibility</p:attrName>
                                        </p:attrNameLst>
                                      </p:cBhvr>
                                      <p:to>
                                        <p:strVal val="visible"/>
                                      </p:to>
                                    </p:set>
                                    <p:anim calcmode="lin" valueType="num">
                                      <p:cBhvr>
                                        <p:cTn id="47" dur="2000" fill="hold"/>
                                        <p:tgtEl>
                                          <p:spTgt spid="11267">
                                            <p:txEl>
                                              <p:pRg st="6" end="6"/>
                                            </p:txEl>
                                          </p:spTgt>
                                        </p:tgtEl>
                                        <p:attrNameLst>
                                          <p:attrName>ppt_x</p:attrName>
                                        </p:attrNameLst>
                                      </p:cBhvr>
                                      <p:tavLst>
                                        <p:tav tm="0">
                                          <p:val>
                                            <p:strVal val="#ppt_x-#ppt_w/2"/>
                                          </p:val>
                                        </p:tav>
                                        <p:tav tm="100000">
                                          <p:val>
                                            <p:strVal val="#ppt_x"/>
                                          </p:val>
                                        </p:tav>
                                      </p:tavLst>
                                    </p:anim>
                                    <p:anim calcmode="lin" valueType="num">
                                      <p:cBhvr>
                                        <p:cTn id="48" dur="2000" fill="hold"/>
                                        <p:tgtEl>
                                          <p:spTgt spid="11267">
                                            <p:txEl>
                                              <p:pRg st="6" end="6"/>
                                            </p:txEl>
                                          </p:spTgt>
                                        </p:tgtEl>
                                        <p:attrNameLst>
                                          <p:attrName>ppt_y</p:attrName>
                                        </p:attrNameLst>
                                      </p:cBhvr>
                                      <p:tavLst>
                                        <p:tav tm="0">
                                          <p:val>
                                            <p:strVal val="#ppt_y"/>
                                          </p:val>
                                        </p:tav>
                                        <p:tav tm="100000">
                                          <p:val>
                                            <p:strVal val="#ppt_y"/>
                                          </p:val>
                                        </p:tav>
                                      </p:tavLst>
                                    </p:anim>
                                    <p:anim calcmode="lin" valueType="num">
                                      <p:cBhvr>
                                        <p:cTn id="49" dur="20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1126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8"/>
          <p:cNvSpPr>
            <a:spLocks noGrp="1" noChangeArrowheads="1"/>
          </p:cNvSpPr>
          <p:nvPr>
            <p:ph type="body" sz="half" idx="1"/>
          </p:nvPr>
        </p:nvSpPr>
        <p:spPr>
          <a:xfrm>
            <a:off x="905113" y="1752600"/>
            <a:ext cx="8229600" cy="2514600"/>
          </a:xfrm>
          <a:noFill/>
        </p:spPr>
        <p:txBody>
          <a:bodyPr>
            <a:normAutofit/>
          </a:bodyPr>
          <a:lstStyle/>
          <a:p>
            <a:pPr eaLnBrk="1" hangingPunct="1">
              <a:lnSpc>
                <a:spcPct val="120000"/>
              </a:lnSpc>
              <a:spcBef>
                <a:spcPts val="0"/>
              </a:spcBef>
            </a:pPr>
            <a:r>
              <a:rPr lang="en-US" sz="2400" dirty="0">
                <a:latin typeface="Arial" panose="020B0604020202020204" pitchFamily="34" charset="0"/>
                <a:cs typeface="Arial" panose="020B0604020202020204" pitchFamily="34" charset="0"/>
              </a:rPr>
              <a:t>Financial Aid Programs</a:t>
            </a:r>
          </a:p>
          <a:p>
            <a:pPr eaLnBrk="1" hangingPunct="1">
              <a:lnSpc>
                <a:spcPct val="120000"/>
              </a:lnSpc>
              <a:spcBef>
                <a:spcPts val="0"/>
              </a:spcBef>
            </a:pPr>
            <a:r>
              <a:rPr lang="en-US" sz="2400" dirty="0">
                <a:latin typeface="Arial" panose="020B0604020202020204" pitchFamily="34" charset="0"/>
                <a:cs typeface="Arial" panose="020B0604020202020204" pitchFamily="34" charset="0"/>
              </a:rPr>
              <a:t>529 Savings &amp; Prepaid Tuition Programs</a:t>
            </a:r>
          </a:p>
          <a:p>
            <a:pPr eaLnBrk="1" hangingPunct="1">
              <a:lnSpc>
                <a:spcPct val="120000"/>
              </a:lnSpc>
              <a:spcBef>
                <a:spcPts val="0"/>
              </a:spcBef>
            </a:pPr>
            <a:r>
              <a:rPr lang="en-US" sz="2400" dirty="0">
                <a:latin typeface="Arial" panose="020B0604020202020204" pitchFamily="34" charset="0"/>
                <a:cs typeface="Arial" panose="020B0604020202020204" pitchFamily="34" charset="0"/>
              </a:rPr>
              <a:t>Employer Tuition Reimbursement Plan</a:t>
            </a:r>
          </a:p>
          <a:p>
            <a:pPr eaLnBrk="1" hangingPunct="1">
              <a:lnSpc>
                <a:spcPct val="120000"/>
              </a:lnSpc>
              <a:spcBef>
                <a:spcPts val="0"/>
              </a:spcBef>
            </a:pPr>
            <a:r>
              <a:rPr lang="en-US" sz="2400" dirty="0">
                <a:latin typeface="Arial" panose="020B0604020202020204" pitchFamily="34" charset="0"/>
                <a:cs typeface="Arial" panose="020B0604020202020204" pitchFamily="34" charset="0"/>
              </a:rPr>
              <a:t>Tuition Benefits</a:t>
            </a:r>
          </a:p>
          <a:p>
            <a:pPr eaLnBrk="1" hangingPunct="1">
              <a:lnSpc>
                <a:spcPct val="120000"/>
              </a:lnSpc>
              <a:spcBef>
                <a:spcPts val="0"/>
              </a:spcBef>
            </a:pPr>
            <a:r>
              <a:rPr lang="en-US" sz="2400" dirty="0">
                <a:latin typeface="Arial" panose="020B0604020202020204" pitchFamily="34" charset="0"/>
                <a:cs typeface="Arial" panose="020B0604020202020204" pitchFamily="34" charset="0"/>
              </a:rPr>
              <a:t>Tuition Payment Plans</a:t>
            </a:r>
          </a:p>
        </p:txBody>
      </p:sp>
      <p:sp>
        <p:nvSpPr>
          <p:cNvPr id="7" name="TextBox 6"/>
          <p:cNvSpPr txBox="1"/>
          <p:nvPr/>
        </p:nvSpPr>
        <p:spPr>
          <a:xfrm>
            <a:off x="914400" y="868680"/>
            <a:ext cx="8140148"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Ways to Pay for College</a:t>
            </a:r>
          </a:p>
        </p:txBody>
      </p:sp>
      <p:grpSp>
        <p:nvGrpSpPr>
          <p:cNvPr id="12" name="Group 11">
            <a:extLst>
              <a:ext uri="{FF2B5EF4-FFF2-40B4-BE49-F238E27FC236}">
                <a16:creationId xmlns:a16="http://schemas.microsoft.com/office/drawing/2014/main" id="{C9336B0B-B8E6-40CA-85C7-30BF8DCFC5ED}"/>
              </a:ext>
            </a:extLst>
          </p:cNvPr>
          <p:cNvGrpSpPr/>
          <p:nvPr/>
        </p:nvGrpSpPr>
        <p:grpSpPr>
          <a:xfrm>
            <a:off x="-9286" y="0"/>
            <a:ext cx="923686" cy="1394628"/>
            <a:chOff x="-9286" y="0"/>
            <a:chExt cx="923686" cy="1394628"/>
          </a:xfrm>
        </p:grpSpPr>
        <p:pic>
          <p:nvPicPr>
            <p:cNvPr id="13" name="Picture 12" descr="sac_logo_blue.pdf">
              <a:extLst>
                <a:ext uri="{FF2B5EF4-FFF2-40B4-BE49-F238E27FC236}">
                  <a16:creationId xmlns:a16="http://schemas.microsoft.com/office/drawing/2014/main" id="{CBF43A13-020E-4E8D-A9C2-1853CDA89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4" name="Rectangle 13">
              <a:extLst>
                <a:ext uri="{FF2B5EF4-FFF2-40B4-BE49-F238E27FC236}">
                  <a16:creationId xmlns:a16="http://schemas.microsoft.com/office/drawing/2014/main" id="{439EDAEB-552F-4279-9150-5E9A0283EAD8}"/>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5DE684E-0FCD-4DC0-9A3D-230387733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6" y="4028761"/>
            <a:ext cx="7311013" cy="2852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23686" y="868680"/>
            <a:ext cx="8220314" cy="707886"/>
          </a:xfrm>
          <a:prstGeom prst="rect">
            <a:avLst/>
          </a:prstGeom>
          <a:noFill/>
        </p:spPr>
        <p:txBody>
          <a:bodyPr wrap="square" rtlCol="0">
            <a:spAutoFit/>
          </a:bodyPr>
          <a:lstStyle/>
          <a:p>
            <a:r>
              <a:rPr lang="en-US" sz="4000" dirty="0">
                <a:solidFill>
                  <a:srgbClr val="0067AC"/>
                </a:solidFill>
                <a:latin typeface="Arial Black" panose="020B0A04020102020204" pitchFamily="34" charset="0"/>
                <a:cs typeface="Verdana"/>
              </a:rPr>
              <a:t>Calculating Financial Need</a:t>
            </a:r>
          </a:p>
        </p:txBody>
      </p:sp>
      <p:sp>
        <p:nvSpPr>
          <p:cNvPr id="22" name="Rectangle 3"/>
          <p:cNvSpPr>
            <a:spLocks noGrp="1" noChangeArrowheads="1"/>
          </p:cNvSpPr>
          <p:nvPr>
            <p:ph type="body" idx="1"/>
          </p:nvPr>
        </p:nvSpPr>
        <p:spPr>
          <a:xfrm>
            <a:off x="927652" y="1638300"/>
            <a:ext cx="7315200" cy="3581400"/>
          </a:xfrm>
        </p:spPr>
        <p:txBody>
          <a:bodyPr/>
          <a:lstStyle/>
          <a:p>
            <a:pPr eaLnBrk="1" hangingPunct="1">
              <a:spcBef>
                <a:spcPct val="100000"/>
              </a:spcBef>
              <a:buFontTx/>
              <a:buNone/>
            </a:pPr>
            <a:r>
              <a:rPr lang="en-US" b="1" dirty="0">
                <a:latin typeface="Arial" panose="020B0604020202020204" pitchFamily="34" charset="0"/>
                <a:ea typeface="ＭＳ Ｐゴシック" charset="-128"/>
                <a:cs typeface="Arial" panose="020B0604020202020204" pitchFamily="34" charset="0"/>
              </a:rPr>
              <a:t>Cost of Attendance </a:t>
            </a:r>
            <a:r>
              <a:rPr lang="en-US" sz="2800" b="1" dirty="0">
                <a:latin typeface="Arial" panose="020B0604020202020204" pitchFamily="34" charset="0"/>
                <a:ea typeface="ＭＳ Ｐゴシック" charset="-128"/>
                <a:cs typeface="Arial" panose="020B0604020202020204" pitchFamily="34" charset="0"/>
              </a:rPr>
              <a:t>(COA)</a:t>
            </a:r>
          </a:p>
          <a:p>
            <a:pPr marL="0" indent="0" eaLnBrk="1" hangingPunct="1">
              <a:spcBef>
                <a:spcPct val="100000"/>
              </a:spcBef>
              <a:buNone/>
            </a:pPr>
            <a:r>
              <a:rPr lang="en-US" sz="1800" dirty="0">
                <a:latin typeface="Arial" panose="020B0604020202020204" pitchFamily="34" charset="0"/>
                <a:ea typeface="ＭＳ Ｐゴシック" charset="-128"/>
                <a:cs typeface="Arial" panose="020B0604020202020204" pitchFamily="34" charset="0"/>
              </a:rPr>
              <a:t>	-Tuition and fees</a:t>
            </a:r>
          </a:p>
          <a:p>
            <a:pPr marL="0" indent="0" eaLnBrk="1" hangingPunct="1">
              <a:spcBef>
                <a:spcPct val="100000"/>
              </a:spcBef>
              <a:buNone/>
            </a:pPr>
            <a:r>
              <a:rPr lang="en-US" sz="1800" dirty="0">
                <a:latin typeface="Arial" panose="020B0604020202020204" pitchFamily="34" charset="0"/>
                <a:ea typeface="ＭＳ Ｐゴシック" charset="-128"/>
                <a:cs typeface="Arial" panose="020B0604020202020204" pitchFamily="34" charset="0"/>
              </a:rPr>
              <a:t>	-Room and board</a:t>
            </a:r>
          </a:p>
          <a:p>
            <a:pPr eaLnBrk="1" hangingPunct="1">
              <a:spcBef>
                <a:spcPct val="100000"/>
              </a:spcBef>
              <a:buFontTx/>
              <a:buNone/>
            </a:pPr>
            <a:r>
              <a:rPr lang="en-US" sz="1800" dirty="0">
                <a:latin typeface="Arial" panose="020B0604020202020204" pitchFamily="34" charset="0"/>
                <a:ea typeface="ＭＳ Ｐゴシック" charset="-128"/>
                <a:cs typeface="Arial" panose="020B0604020202020204" pitchFamily="34" charset="0"/>
              </a:rPr>
              <a:t>		-Books and supplies</a:t>
            </a:r>
          </a:p>
          <a:p>
            <a:pPr eaLnBrk="1" hangingPunct="1">
              <a:spcBef>
                <a:spcPct val="100000"/>
              </a:spcBef>
              <a:buFontTx/>
              <a:buNone/>
            </a:pPr>
            <a:r>
              <a:rPr lang="en-US" sz="1800" dirty="0">
                <a:latin typeface="Arial" panose="020B0604020202020204" pitchFamily="34" charset="0"/>
                <a:ea typeface="ＭＳ Ｐゴシック" charset="-128"/>
                <a:cs typeface="Arial" panose="020B0604020202020204" pitchFamily="34" charset="0"/>
              </a:rPr>
              <a:t>		-Transportation </a:t>
            </a:r>
          </a:p>
          <a:p>
            <a:pPr eaLnBrk="1" hangingPunct="1">
              <a:spcBef>
                <a:spcPct val="100000"/>
              </a:spcBef>
              <a:buFontTx/>
              <a:buNone/>
            </a:pPr>
            <a:r>
              <a:rPr lang="en-US" sz="1800" dirty="0">
                <a:latin typeface="Arial" panose="020B0604020202020204" pitchFamily="34" charset="0"/>
                <a:ea typeface="ＭＳ Ｐゴシック" charset="-128"/>
                <a:cs typeface="Arial" panose="020B0604020202020204" pitchFamily="34" charset="0"/>
              </a:rPr>
              <a:t>		-Miscellaneous personal expenses</a:t>
            </a:r>
          </a:p>
        </p:txBody>
      </p:sp>
      <p:grpSp>
        <p:nvGrpSpPr>
          <p:cNvPr id="9" name="Group 8">
            <a:extLst>
              <a:ext uri="{FF2B5EF4-FFF2-40B4-BE49-F238E27FC236}">
                <a16:creationId xmlns:a16="http://schemas.microsoft.com/office/drawing/2014/main" id="{DA616689-29D3-493A-9ACB-496398D7B98A}"/>
              </a:ext>
            </a:extLst>
          </p:cNvPr>
          <p:cNvGrpSpPr/>
          <p:nvPr/>
        </p:nvGrpSpPr>
        <p:grpSpPr>
          <a:xfrm>
            <a:off x="-9286" y="0"/>
            <a:ext cx="923686" cy="1394628"/>
            <a:chOff x="-9286" y="0"/>
            <a:chExt cx="923686" cy="1394628"/>
          </a:xfrm>
        </p:grpSpPr>
        <p:pic>
          <p:nvPicPr>
            <p:cNvPr id="10" name="Picture 9" descr="sac_logo_blue.pdf">
              <a:extLst>
                <a:ext uri="{FF2B5EF4-FFF2-40B4-BE49-F238E27FC236}">
                  <a16:creationId xmlns:a16="http://schemas.microsoft.com/office/drawing/2014/main" id="{BBFE4940-952A-4CB9-A357-632C40EA9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1" name="Rectangle 10">
              <a:extLst>
                <a:ext uri="{FF2B5EF4-FFF2-40B4-BE49-F238E27FC236}">
                  <a16:creationId xmlns:a16="http://schemas.microsoft.com/office/drawing/2014/main" id="{4FCD22DA-F0A3-4370-B678-918CA0A5F85B}"/>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2A8BE72-1CE8-4530-BAC7-63FEB1A1D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133600"/>
            <a:ext cx="2423669" cy="4038600"/>
          </a:xfrm>
          <a:prstGeom prst="rect">
            <a:avLst/>
          </a:prstGeom>
          <a:ln w="38100">
            <a:solidFill>
              <a:schemeClr val="tx1"/>
            </a:solidFill>
          </a:ln>
        </p:spPr>
      </p:pic>
    </p:spTree>
    <p:extLst>
      <p:ext uri="{BB962C8B-B14F-4D97-AF65-F5344CB8AC3E}">
        <p14:creationId xmlns:p14="http://schemas.microsoft.com/office/powerpoint/2010/main" val="21030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304800"/>
            <a:ext cx="8229602" cy="1739202"/>
          </a:xfrm>
        </p:spPr>
        <p:txBody>
          <a:bodyPr>
            <a:noAutofit/>
          </a:bodyPr>
          <a:lstStyle/>
          <a:p>
            <a:pPr algn="l"/>
            <a:r>
              <a:rPr lang="en-US" b="1" dirty="0">
                <a:solidFill>
                  <a:srgbClr val="0067AC"/>
                </a:solidFill>
                <a:latin typeface="Arial Black" panose="020B0A04020102020204" pitchFamily="34" charset="0"/>
              </a:rPr>
              <a:t>EFC</a:t>
            </a:r>
            <a:endParaRPr lang="en-US" dirty="0">
              <a:solidFill>
                <a:srgbClr val="0067AC"/>
              </a:solidFill>
            </a:endParaRPr>
          </a:p>
        </p:txBody>
      </p:sp>
      <p:sp>
        <p:nvSpPr>
          <p:cNvPr id="3" name="Text Placeholder 2"/>
          <p:cNvSpPr>
            <a:spLocks noGrp="1"/>
          </p:cNvSpPr>
          <p:nvPr>
            <p:ph type="body" sz="half" idx="1"/>
          </p:nvPr>
        </p:nvSpPr>
        <p:spPr>
          <a:xfrm>
            <a:off x="914400" y="1465385"/>
            <a:ext cx="8229600" cy="700035"/>
          </a:xfrm>
        </p:spPr>
        <p:txBody>
          <a:bodyPr>
            <a:noAutofit/>
          </a:bodyPr>
          <a:lstStyle/>
          <a:p>
            <a:pPr marL="0" indent="0">
              <a:buNone/>
            </a:pPr>
            <a:r>
              <a:rPr lang="en-US" b="1" dirty="0">
                <a:latin typeface="Arial" panose="020B0604020202020204" pitchFamily="34" charset="0"/>
                <a:cs typeface="Arial" panose="020B0604020202020204" pitchFamily="34" charset="0"/>
              </a:rPr>
              <a:t>Expected Family Contribution </a:t>
            </a:r>
            <a:r>
              <a:rPr lang="en-US" dirty="0"/>
              <a:t>		</a:t>
            </a:r>
          </a:p>
          <a:p>
            <a:pPr marL="0" indent="0">
              <a:buNone/>
            </a:pPr>
            <a:r>
              <a:rPr lang="en-US" dirty="0"/>
              <a:t>					</a:t>
            </a:r>
          </a:p>
          <a:p>
            <a:pPr marL="0" indent="0">
              <a:buNone/>
            </a:pPr>
            <a:r>
              <a:rPr lang="en-US" dirty="0"/>
              <a:t>				</a:t>
            </a:r>
          </a:p>
        </p:txBody>
      </p:sp>
      <p:sp>
        <p:nvSpPr>
          <p:cNvPr id="7" name="Freeform 6"/>
          <p:cNvSpPr/>
          <p:nvPr/>
        </p:nvSpPr>
        <p:spPr>
          <a:xfrm>
            <a:off x="1099215" y="2412651"/>
            <a:ext cx="3128382" cy="3029578"/>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682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Arial" charset="0"/>
                <a:ea typeface="Arial" charset="0"/>
                <a:cs typeface="Arial" charset="0"/>
              </a:rPr>
              <a:t>Measurement of student’s </a:t>
            </a:r>
            <a:r>
              <a:rPr lang="en-US" sz="2400" b="1" dirty="0">
                <a:latin typeface="Arial" charset="0"/>
                <a:ea typeface="Arial" charset="0"/>
                <a:cs typeface="Arial" charset="0"/>
              </a:rPr>
              <a:t>&amp;</a:t>
            </a:r>
            <a:r>
              <a:rPr lang="en-US" sz="2400" b="1" kern="1200" dirty="0">
                <a:latin typeface="Arial" charset="0"/>
                <a:ea typeface="Arial" charset="0"/>
                <a:cs typeface="Arial" charset="0"/>
              </a:rPr>
              <a:t> family’s ability to pay postsecondary educational expenses</a:t>
            </a:r>
          </a:p>
        </p:txBody>
      </p:sp>
      <p:sp>
        <p:nvSpPr>
          <p:cNvPr id="9" name="Left Brace 8"/>
          <p:cNvSpPr/>
          <p:nvPr/>
        </p:nvSpPr>
        <p:spPr>
          <a:xfrm>
            <a:off x="4346406" y="2874666"/>
            <a:ext cx="404396" cy="1981200"/>
          </a:xfrm>
          <a:prstGeom prst="leftBrace">
            <a:avLst/>
          </a:prstGeom>
          <a:ln w="38100">
            <a:solidFill>
              <a:srgbClr val="006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sp>
        <p:nvSpPr>
          <p:cNvPr id="10" name="Freeform 9"/>
          <p:cNvSpPr/>
          <p:nvPr/>
        </p:nvSpPr>
        <p:spPr>
          <a:xfrm>
            <a:off x="4869611" y="2244132"/>
            <a:ext cx="2895600" cy="1544445"/>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67AC"/>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p:txBody>
      </p:sp>
      <p:sp>
        <p:nvSpPr>
          <p:cNvPr id="11" name="Freeform 10"/>
          <p:cNvSpPr/>
          <p:nvPr/>
        </p:nvSpPr>
        <p:spPr>
          <a:xfrm>
            <a:off x="4869611" y="4170066"/>
            <a:ext cx="2895600" cy="13716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CBB677"/>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spcBef>
                <a:spcPct val="0"/>
              </a:spcBef>
            </a:pPr>
            <a:r>
              <a:rPr lang="en-US" sz="2400" b="1" dirty="0">
                <a:latin typeface="Arial" charset="0"/>
                <a:ea typeface="Arial" charset="0"/>
                <a:cs typeface="Arial" charset="0"/>
              </a:rPr>
              <a:t>Parent contribution</a:t>
            </a:r>
          </a:p>
          <a:p>
            <a:pPr algn="ctr" defTabSz="1022350">
              <a:spcBef>
                <a:spcPct val="0"/>
              </a:spcBef>
            </a:pPr>
            <a:r>
              <a:rPr lang="en-US" sz="1200" dirty="0">
                <a:latin typeface="Arial" charset="0"/>
                <a:ea typeface="Arial" charset="0"/>
                <a:cs typeface="Arial" charset="0"/>
              </a:rPr>
              <a:t> </a:t>
            </a:r>
            <a:r>
              <a:rPr lang="en-US" dirty="0">
                <a:latin typeface="Arial" charset="0"/>
                <a:ea typeface="Arial" charset="0"/>
                <a:cs typeface="Arial" charset="0"/>
              </a:rPr>
              <a:t>(dependent students)</a:t>
            </a:r>
            <a:endParaRPr lang="en-US" sz="2400" dirty="0">
              <a:latin typeface="Arial" charset="0"/>
              <a:ea typeface="Arial" charset="0"/>
              <a:cs typeface="Arial" charset="0"/>
            </a:endParaRPr>
          </a:p>
        </p:txBody>
      </p:sp>
      <p:grpSp>
        <p:nvGrpSpPr>
          <p:cNvPr id="16" name="Group 15">
            <a:extLst>
              <a:ext uri="{FF2B5EF4-FFF2-40B4-BE49-F238E27FC236}">
                <a16:creationId xmlns:a16="http://schemas.microsoft.com/office/drawing/2014/main" id="{5092D673-4AA2-4ED6-81D2-4B5536981A72}"/>
              </a:ext>
            </a:extLst>
          </p:cNvPr>
          <p:cNvGrpSpPr/>
          <p:nvPr/>
        </p:nvGrpSpPr>
        <p:grpSpPr>
          <a:xfrm>
            <a:off x="-9286" y="0"/>
            <a:ext cx="923686" cy="1394628"/>
            <a:chOff x="-9286" y="0"/>
            <a:chExt cx="923686" cy="1394628"/>
          </a:xfrm>
        </p:grpSpPr>
        <p:pic>
          <p:nvPicPr>
            <p:cNvPr id="17" name="Picture 16" descr="sac_logo_blue.pdf">
              <a:extLst>
                <a:ext uri="{FF2B5EF4-FFF2-40B4-BE49-F238E27FC236}">
                  <a16:creationId xmlns:a16="http://schemas.microsoft.com/office/drawing/2014/main" id="{B216498C-B796-425E-A6CC-CFE3BB6F2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8" name="Rectangle 17">
              <a:extLst>
                <a:ext uri="{FF2B5EF4-FFF2-40B4-BE49-F238E27FC236}">
                  <a16:creationId xmlns:a16="http://schemas.microsoft.com/office/drawing/2014/main" id="{98E821CB-D67D-4244-B7D1-101582EDF4F1}"/>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63854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672A5E-A34E-4691-A26E-0627D3C70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572587"/>
            <a:ext cx="4048125" cy="2695575"/>
          </a:xfrm>
          <a:prstGeom prst="rect">
            <a:avLst/>
          </a:prstGeom>
          <a:ln w="28575">
            <a:solidFill>
              <a:schemeClr val="accent3">
                <a:lumMod val="50000"/>
              </a:schemeClr>
            </a:solidFill>
          </a:ln>
        </p:spPr>
      </p:pic>
      <p:sp>
        <p:nvSpPr>
          <p:cNvPr id="2" name="Title 1"/>
          <p:cNvSpPr>
            <a:spLocks noGrp="1"/>
          </p:cNvSpPr>
          <p:nvPr>
            <p:ph type="title"/>
          </p:nvPr>
        </p:nvSpPr>
        <p:spPr>
          <a:xfrm>
            <a:off x="923686" y="640080"/>
            <a:ext cx="8238888" cy="1092758"/>
          </a:xfrm>
        </p:spPr>
        <p:txBody>
          <a:bodyPr>
            <a:normAutofit/>
          </a:bodyPr>
          <a:lstStyle/>
          <a:p>
            <a:pPr algn="l"/>
            <a:r>
              <a:rPr lang="en-US" dirty="0">
                <a:solidFill>
                  <a:srgbClr val="0067AC"/>
                </a:solidFill>
                <a:latin typeface="Arial Black" panose="020B0A04020102020204" pitchFamily="34" charset="0"/>
                <a:cs typeface="Verdana"/>
              </a:rPr>
              <a:t>Financial Need</a:t>
            </a:r>
            <a:endParaRPr lang="en-US" dirty="0">
              <a:solidFill>
                <a:srgbClr val="0067AC"/>
              </a:solidFill>
              <a:latin typeface="Arial Black" panose="020B0A04020102020204" pitchFamily="34" charset="0"/>
            </a:endParaRPr>
          </a:p>
        </p:txBody>
      </p:sp>
      <p:sp>
        <p:nvSpPr>
          <p:cNvPr id="3" name="Text Placeholder 2"/>
          <p:cNvSpPr>
            <a:spLocks noGrp="1"/>
          </p:cNvSpPr>
          <p:nvPr>
            <p:ph type="body" sz="half" idx="1"/>
          </p:nvPr>
        </p:nvSpPr>
        <p:spPr>
          <a:xfrm>
            <a:off x="0" y="1854758"/>
            <a:ext cx="9144000" cy="2590800"/>
          </a:xfrm>
        </p:spPr>
        <p:txBody>
          <a:bodyPr lIns="0" rIns="0">
            <a:noAutofit/>
          </a:bodyPr>
          <a:lstStyle/>
          <a:p>
            <a:pPr marL="0" indent="0">
              <a:buNone/>
            </a:pPr>
            <a:r>
              <a:rPr lang="en-US" dirty="0"/>
              <a:t>   	 </a:t>
            </a:r>
            <a:r>
              <a:rPr lang="en-US" sz="2400" dirty="0"/>
              <a:t>  </a:t>
            </a:r>
            <a:r>
              <a:rPr lang="en-US" dirty="0"/>
              <a:t>Cost of attendance </a:t>
            </a:r>
            <a:r>
              <a:rPr lang="en-US" sz="2800" dirty="0"/>
              <a:t>(COA)</a:t>
            </a:r>
          </a:p>
          <a:p>
            <a:pPr marL="0" indent="0">
              <a:buNone/>
            </a:pPr>
            <a:r>
              <a:rPr lang="en-US" dirty="0"/>
              <a:t> 	- </a:t>
            </a:r>
            <a:r>
              <a:rPr lang="en-US" u="sng" dirty="0"/>
              <a:t>Expected family contribution </a:t>
            </a:r>
            <a:r>
              <a:rPr lang="en-US" sz="2800" u="sng" dirty="0"/>
              <a:t>(EFC)</a:t>
            </a:r>
          </a:p>
          <a:p>
            <a:pPr marL="0" indent="0">
              <a:buNone/>
            </a:pPr>
            <a:r>
              <a:rPr lang="en-US" dirty="0"/>
              <a:t>         = Financial Need</a:t>
            </a:r>
          </a:p>
        </p:txBody>
      </p:sp>
      <p:grpSp>
        <p:nvGrpSpPr>
          <p:cNvPr id="11" name="Group 10">
            <a:extLst>
              <a:ext uri="{FF2B5EF4-FFF2-40B4-BE49-F238E27FC236}">
                <a16:creationId xmlns:a16="http://schemas.microsoft.com/office/drawing/2014/main" id="{D8946F0C-6619-4A85-AB0B-A8B383876EC2}"/>
              </a:ext>
            </a:extLst>
          </p:cNvPr>
          <p:cNvGrpSpPr/>
          <p:nvPr/>
        </p:nvGrpSpPr>
        <p:grpSpPr>
          <a:xfrm>
            <a:off x="-9286" y="0"/>
            <a:ext cx="923686" cy="1394628"/>
            <a:chOff x="-9286" y="0"/>
            <a:chExt cx="923686" cy="1394628"/>
          </a:xfrm>
        </p:grpSpPr>
        <p:pic>
          <p:nvPicPr>
            <p:cNvPr id="12" name="Picture 11" descr="sac_logo_blue.pdf">
              <a:extLst>
                <a:ext uri="{FF2B5EF4-FFF2-40B4-BE49-F238E27FC236}">
                  <a16:creationId xmlns:a16="http://schemas.microsoft.com/office/drawing/2014/main" id="{9B98ACD2-53C5-4F30-B2DE-2F892449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 cy="937428"/>
            </a:xfrm>
            <a:prstGeom prst="rect">
              <a:avLst/>
            </a:prstGeom>
          </p:spPr>
        </p:pic>
        <p:sp>
          <p:nvSpPr>
            <p:cNvPr id="13" name="Rectangle 12">
              <a:extLst>
                <a:ext uri="{FF2B5EF4-FFF2-40B4-BE49-F238E27FC236}">
                  <a16:creationId xmlns:a16="http://schemas.microsoft.com/office/drawing/2014/main" id="{AFF76AF4-593F-420B-B719-7B478780C783}"/>
                </a:ext>
              </a:extLst>
            </p:cNvPr>
            <p:cNvSpPr/>
            <p:nvPr/>
          </p:nvSpPr>
          <p:spPr>
            <a:xfrm>
              <a:off x="-9286" y="0"/>
              <a:ext cx="914399" cy="6400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955843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15215</TotalTime>
  <Words>1963</Words>
  <Application>Microsoft Office PowerPoint</Application>
  <PresentationFormat>On-screen Show (4:3)</PresentationFormat>
  <Paragraphs>234</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Arial Black</vt:lpstr>
      <vt:lpstr>Arial Narrow</vt:lpstr>
      <vt:lpstr>Arial Unicode MS</vt:lpstr>
      <vt:lpstr>Calibri</vt:lpstr>
      <vt:lpstr>Times New Roman</vt:lpstr>
      <vt:lpstr>Verdana</vt:lpstr>
      <vt:lpstr>Wingdings</vt:lpstr>
      <vt:lpstr>Office Theme</vt:lpstr>
      <vt:lpstr>PowerPoint Presentation</vt:lpstr>
      <vt:lpstr>PowerPoint Presentation</vt:lpstr>
      <vt:lpstr>PowerPoint Presentation</vt:lpstr>
      <vt:lpstr>Paying For College 101</vt:lpstr>
      <vt:lpstr>PowerPoint Presentation</vt:lpstr>
      <vt:lpstr>PowerPoint Presentation</vt:lpstr>
      <vt:lpstr>PowerPoint Presentation</vt:lpstr>
      <vt:lpstr>EFC</vt:lpstr>
      <vt:lpstr>Financial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Aid Mobile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Magesa</dc:creator>
  <cp:lastModifiedBy>Kathleen Allen</cp:lastModifiedBy>
  <cp:revision>308</cp:revision>
  <cp:lastPrinted>2012-10-29T18:53:47Z</cp:lastPrinted>
  <dcterms:created xsi:type="dcterms:W3CDTF">2008-10-29T17:20:49Z</dcterms:created>
  <dcterms:modified xsi:type="dcterms:W3CDTF">2020-10-20T16:50:48Z</dcterms:modified>
</cp:coreProperties>
</file>