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8"/>
  </p:notesMasterIdLst>
  <p:sldIdLst>
    <p:sldId id="256" r:id="rId2"/>
    <p:sldId id="345" r:id="rId3"/>
    <p:sldId id="257" r:id="rId4"/>
    <p:sldId id="258" r:id="rId5"/>
    <p:sldId id="26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78" r:id="rId15"/>
    <p:sldId id="279" r:id="rId16"/>
    <p:sldId id="280" r:id="rId17"/>
    <p:sldId id="281" r:id="rId18"/>
    <p:sldId id="288" r:id="rId19"/>
    <p:sldId id="283" r:id="rId20"/>
    <p:sldId id="294" r:id="rId21"/>
    <p:sldId id="290" r:id="rId22"/>
    <p:sldId id="292" r:id="rId23"/>
    <p:sldId id="293" r:id="rId24"/>
    <p:sldId id="295" r:id="rId25"/>
    <p:sldId id="296" r:id="rId26"/>
    <p:sldId id="266" r:id="rId27"/>
    <p:sldId id="297" r:id="rId28"/>
    <p:sldId id="267" r:id="rId29"/>
    <p:sldId id="298" r:id="rId30"/>
    <p:sldId id="276" r:id="rId31"/>
    <p:sldId id="277" r:id="rId32"/>
    <p:sldId id="317" r:id="rId33"/>
    <p:sldId id="318" r:id="rId34"/>
    <p:sldId id="320" r:id="rId35"/>
    <p:sldId id="321" r:id="rId36"/>
    <p:sldId id="270" r:id="rId37"/>
    <p:sldId id="319" r:id="rId38"/>
    <p:sldId id="272" r:id="rId39"/>
    <p:sldId id="273" r:id="rId40"/>
    <p:sldId id="274" r:id="rId41"/>
    <p:sldId id="322" r:id="rId42"/>
    <p:sldId id="291" r:id="rId43"/>
    <p:sldId id="327" r:id="rId44"/>
    <p:sldId id="314" r:id="rId45"/>
    <p:sldId id="323" r:id="rId46"/>
    <p:sldId id="316" r:id="rId47"/>
    <p:sldId id="324" r:id="rId48"/>
    <p:sldId id="325" r:id="rId49"/>
    <p:sldId id="326" r:id="rId50"/>
    <p:sldId id="328" r:id="rId51"/>
    <p:sldId id="329" r:id="rId52"/>
    <p:sldId id="330" r:id="rId53"/>
    <p:sldId id="331" r:id="rId54"/>
    <p:sldId id="332" r:id="rId55"/>
    <p:sldId id="299" r:id="rId56"/>
    <p:sldId id="333" r:id="rId57"/>
    <p:sldId id="300" r:id="rId58"/>
    <p:sldId id="301" r:id="rId59"/>
    <p:sldId id="334" r:id="rId60"/>
    <p:sldId id="284" r:id="rId61"/>
    <p:sldId id="285" r:id="rId62"/>
    <p:sldId id="286" r:id="rId63"/>
    <p:sldId id="287" r:id="rId64"/>
    <p:sldId id="335" r:id="rId65"/>
    <p:sldId id="336" r:id="rId66"/>
    <p:sldId id="337" r:id="rId67"/>
  </p:sldIdLst>
  <p:sldSz cx="12192000" cy="6858000"/>
  <p:notesSz cx="7315200" cy="9601200"/>
  <p:embeddedFontLst>
    <p:embeddedFont>
      <p:font typeface="Cambria" panose="02040503050406030204" pitchFamily="18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Comic Sans MS" panose="030F0702030302020204" pitchFamily="66" charset="0"/>
      <p:regular r:id="rId74"/>
      <p:bold r:id="rId75"/>
      <p:italic r:id="rId76"/>
      <p:boldItalic r:id="rId77"/>
    </p:embeddedFont>
    <p:embeddedFont>
      <p:font typeface="Georgia" panose="02040502050405020303" pitchFamily="18" charset="0"/>
      <p:regular r:id="rId78"/>
      <p:bold r:id="rId79"/>
      <p:italic r:id="rId80"/>
      <p:boldItalic r:id="rId81"/>
    </p:embeddedFont>
    <p:embeddedFont>
      <p:font typeface="NumWorks Keys" panose="00000500000000000000" pitchFamily="2" charset="0"/>
      <p:regular r:id="rId82"/>
    </p:embeddedFont>
    <p:embeddedFont>
      <p:font typeface="Rockwell Condensed" panose="02060603050405020104" pitchFamily="18" charset="0"/>
      <p:regular r:id="rId83"/>
      <p:bold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03" autoAdjust="0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D72045-E98A-42B7-B930-69B4FAF2C08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1996D1-A159-4E30-90DF-8D9FF110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=16.7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h𝑟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=719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h𝑟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=29.9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𝐷𝑖𝑠𝑡𝑎𝑛𝑐𝑒=𝑟𝑎𝑡𝑒</a:t>
                </a:r>
                <a:r>
                  <a:rPr lang="en-US" b="0" i="0" dirty="0">
                    <a:latin typeface="Cambria Math" panose="02040503050406030204" pitchFamily="18" charset="0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</a:rPr>
                  <a:t>𝑡𝑖𝑚𝑒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12000 𝑚𝑖=16.7 𝑚𝑖/ℎ𝑟</a:t>
                </a:r>
                <a:r>
                  <a:rPr lang="en-US" b="0" i="0" dirty="0">
                    <a:latin typeface="Cambria Math" panose="02040503050406030204" pitchFamily="18" charset="0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</a:rPr>
                  <a:t>𝑡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𝑡=719 </a:t>
                </a:r>
                <a:r>
                  <a:rPr lang="en-US" i="0" dirty="0" err="1">
                    <a:latin typeface="Cambria Math" panose="02040503050406030204" pitchFamily="18" charset="0"/>
                  </a:rPr>
                  <a:t>ℎ𝑟</a:t>
                </a:r>
                <a:r>
                  <a:rPr lang="en-US" i="0" dirty="0">
                    <a:latin typeface="Cambria Math" panose="02040503050406030204" pitchFamily="18" charset="0"/>
                  </a:rPr>
                  <a:t>=29.9 𝑑𝑎𝑦𝑠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Subtracting</a:t>
                </a:r>
                <a:r>
                  <a:rPr lang="en-US" baseline="0" dirty="0"/>
                  <a:t> consecutive heights shows that the </a:t>
                </a:r>
                <a:r>
                  <a:rPr lang="en-US" baseline="0" dirty="0" err="1"/>
                  <a:t>paramotorist</a:t>
                </a:r>
                <a:r>
                  <a:rPr lang="en-US" baseline="0" dirty="0"/>
                  <a:t> is losing 210 ft per min.</a:t>
                </a:r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=2400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210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i="1" baseline="0" dirty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=720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Subtracting</a:t>
                </a:r>
                <a:r>
                  <a:rPr lang="en-US" baseline="0" dirty="0"/>
                  <a:t> consecutive heights shows that the </a:t>
                </a:r>
                <a:r>
                  <a:rPr lang="en-US" baseline="0" dirty="0" err="1"/>
                  <a:t>paramotorist</a:t>
                </a:r>
                <a:r>
                  <a:rPr lang="en-US" baseline="0" dirty="0"/>
                  <a:t> is losing 210 ft per min.</a:t>
                </a:r>
              </a:p>
              <a:p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𝐻𝑒𝑖𝑔ℎ𝑡=𝑖𝑛𝑖𝑡𝑖𝑎𝑙 ℎ𝑒𝑖𝑔ℎ𝑡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𝑟𝑎𝑡𝑒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𝑡𝑖𝑚𝑒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ℎ=2400 𝑓𝑡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210 𝑓𝑡/min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 min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ℎ=720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Draw a diagram (west is negative)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.+2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=−13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13 miles to the west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Draw a diagram (west is negative)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−10 𝑚𝑖.+2 𝑚𝑖.−5 𝑚𝑖. =−13 𝑚𝑖.</a:t>
                </a:r>
                <a:endParaRPr lang="en-US" b="0" dirty="0"/>
              </a:p>
              <a:p>
                <a:r>
                  <a:rPr lang="en-US" dirty="0"/>
                  <a:t>13 miles to the west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7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3=10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3)=10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3=−10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+5=3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−(2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+5)=3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+5=−3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5=−5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trike="sngStrike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trike="sngStrike" baseline="0" dirty="0">
                          <a:latin typeface="Cambria Math" panose="02040503050406030204" pitchFamily="18" charset="0"/>
                        </a:rPr>
                        <m:t>=−1 (−1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𝑐h𝑒𝑐𝑘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3=10 𝑜𝑟 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(𝑥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3)=10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𝑥=13 𝑜𝑟 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3=−10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𝑥=13 𝑜𝑟 𝑥=−7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2𝑥+5=3𝑥 𝑜𝑟 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(2𝑥+5)=3𝑥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5=𝑥 𝑜𝑟 2𝑥+5=−3𝑥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𝑥=5 𝑜𝑟 5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=−5𝑥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𝑥=5 𝑜𝑟 </a:t>
                </a:r>
                <a:r>
                  <a:rPr lang="en-US" i="0" strike="sngStrike" baseline="0" dirty="0">
                    <a:latin typeface="Cambria Math" panose="02040503050406030204" pitchFamily="18" charset="0"/>
                  </a:rPr>
                  <a:t>𝑥=−1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(−1 𝑑𝑜𝑒𝑠 𝑛𝑜𝑡 𝑐ℎ𝑒𝑐𝑘)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1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+9 →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1=9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=10 →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+9 → −4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+1=2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+9 → −6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+1=9 → −6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=8 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Cambria Math" panose="02040503050406030204" pitchFamily="18" charset="0"/>
                  </a:rPr>
                  <a:t>4𝑥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1=2𝑥+9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2𝑥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1=9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2𝑥=10  𝑥=5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−(4𝑥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1)=2𝑥+9  −4𝑥+1=2𝑥+9  −6𝑥+1=9  −6𝑥=8  𝑥=−8/6=−4/3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7&gt;1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2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&gt;8 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&gt;4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7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&gt;1 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7&lt;−1 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&lt;6 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&lt;3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&gt;4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≤4  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≤−3 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≥3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7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≤4  7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≥−4  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≥−11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≤11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3≤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2𝑥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7&gt;1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2𝑥&gt;8  𝑥&gt;4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−(2𝑥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7)&gt;1  2𝑥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7&lt;−1  2𝑥&lt;6  𝑥&lt;3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𝑥&lt;3 𝑜𝑟 𝑥&gt;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4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𝑥≤4  −𝑥≤−3  𝑥≥3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−(7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𝑥)≤4  7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𝑥≥−4  −𝑥≥−11  𝑥≤11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3≤𝑥≤11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distance</a:t>
                </a:r>
                <a:r>
                  <a:rPr lang="en-US" baseline="0" dirty="0"/>
                  <a:t> between the actual weight and the target weight should be less than or equal to the tolerance.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1950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≤350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1950≤350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≤2300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𝑂𝑅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1950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≤350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1950≥−350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≥1600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1600≤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≤2300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distance</a:t>
                </a:r>
                <a:r>
                  <a:rPr lang="en-US" baseline="0" dirty="0"/>
                  <a:t> between the actual weight and the target weight should be less than or equal to the tolerance.</a:t>
                </a: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|𝑥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1950|≤350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1950≤350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𝑥≤2300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𝑂𝑅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−(𝑥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1950)≤350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1950≥−350  𝑥≥1600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1600≤𝑥≤2300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5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rises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falls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7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baseline="0" dirty="0">
                    <a:sym typeface="Wingdings" pitchFamily="2" charset="2"/>
                  </a:rPr>
                  <a:t> undefined; vertical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(8−3)/(4−0)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=5/4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rises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=(7−3)/(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−1−7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4/(−8)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−1/2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falls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1 – 1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7 –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 7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−2/0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undefined; </a:t>
                </a:r>
                <a:r>
                  <a:rPr lang="en-US" baseline="0" dirty="0" smtClean="0">
                    <a:sym typeface="Wingdings" pitchFamily="2" charset="2"/>
                  </a:rPr>
                  <a:t>vertical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 1: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−3</m:t>
                    </m:r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Perpendicular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 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(−4 – 8)/(2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(−2)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−12/4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(2 – 1)/(−2 – (−5)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1/3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Perpendicular</a:t>
                </a:r>
                <a:endParaRPr lang="en-US" baseline="0" dirty="0" smtClean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9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slope</a:t>
                </a:r>
                <a:r>
                  <a:rPr lang="en-US" baseline="0" dirty="0"/>
                  <a:t> and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6=4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6=4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two points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 – 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10 −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20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𝑦=𝑚𝑥+𝑏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=−2𝑥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4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slope</a:t>
                </a:r>
                <a:r>
                  <a:rPr lang="en-US" baseline="0" dirty="0" smtClean="0"/>
                  <a:t> and point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6=4(𝑥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−1))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6=4𝑥+4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𝑦=4𝑥+10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/>
                  <a:t>Two points: (1, -5), (6, 20)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6−1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+5=5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Two points: (1</a:t>
                </a:r>
                <a:r>
                  <a:rPr lang="en-US" baseline="0" dirty="0" smtClean="0"/>
                  <a:t>, -5), (6, 20)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=(𝑦_2−𝑦_1)/(𝑥_2−𝑥_1 )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=(20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−5))/(6−1)=25/5=5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(−5)=5(𝑥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𝑦+5=5𝑥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10 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2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a table always works to graph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4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table</a:t>
            </a:r>
          </a:p>
          <a:p>
            <a:r>
              <a:rPr lang="en-US" dirty="0"/>
              <a:t>x	-3	-2	-1	0	1	2	3</a:t>
            </a:r>
          </a:p>
          <a:p>
            <a:r>
              <a:rPr lang="en-US" dirty="0"/>
              <a:t>y	6	1	-2	-3	-2	1	6</a:t>
            </a:r>
          </a:p>
          <a:p>
            <a:r>
              <a:rPr lang="en-US" dirty="0"/>
              <a:t>Graph the points and draw a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6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y-intercept is where the line crosses the y-axis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𝑦=−2𝑥+0</a:t>
                </a:r>
                <a:endParaRPr lang="en-US" b="0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𝑚=−2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=−2/1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; 𝑏=0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𝑦=𝑥−3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𝑚=1=1/1;𝑏=−3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𝑓(𝑥)=2−𝑥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𝑓(𝑥)=−𝑥+2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𝑚=−1=−1/1;𝑏=2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6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b="0" dirty="0"/>
                  <a:t>; (5, 0)</a:t>
                </a:r>
              </a:p>
              <a:p>
                <a:r>
                  <a:rPr lang="en-US" dirty="0"/>
                  <a:t>y-</a:t>
                </a:r>
                <a:r>
                  <a:rPr lang="en-US" dirty="0" err="1"/>
                  <a:t>int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; (0, 2)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>
                    <a:solidFill>
                      <a:srgbClr val="FF0000"/>
                    </a:solidFill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y-int: (0, −4)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2𝑥+5(0)=10→2𝑥=10→𝑥=5</a:t>
                </a:r>
                <a:r>
                  <a:rPr lang="en-US" b="0" dirty="0" smtClean="0"/>
                  <a:t>; (5, 0)</a:t>
                </a:r>
              </a:p>
              <a:p>
                <a:r>
                  <a:rPr lang="en-US" dirty="0" smtClean="0"/>
                  <a:t>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2(0)+5𝑦=10→5𝑦=10→𝑦=2</a:t>
                </a:r>
                <a:r>
                  <a:rPr lang="en-US" dirty="0" smtClean="0"/>
                  <a:t>; (0, 2)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84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over the </a:t>
            </a:r>
            <a:r>
              <a:rPr lang="en-US" i="1" dirty="0"/>
              <a:t>x</a:t>
            </a:r>
            <a:r>
              <a:rPr lang="en-US" dirty="0"/>
              <a:t>-axis because</a:t>
            </a:r>
            <a:r>
              <a:rPr lang="en-US" baseline="0" dirty="0"/>
              <a:t> of the -</a:t>
            </a:r>
            <a:r>
              <a:rPr lang="en-US" dirty="0"/>
              <a:t>,</a:t>
            </a:r>
            <a:r>
              <a:rPr lang="en-US" baseline="0" dirty="0"/>
              <a:t> shrunk vertically by factor of ½ because of the ½.</a:t>
            </a:r>
          </a:p>
          <a:p>
            <a:r>
              <a:rPr lang="en-US" baseline="0" dirty="0"/>
              <a:t>Reflect the graph over the </a:t>
            </a:r>
            <a:r>
              <a:rPr lang="en-US" i="1" baseline="0" dirty="0"/>
              <a:t>x</a:t>
            </a:r>
            <a:r>
              <a:rPr lang="en-US" i="0" baseline="0" dirty="0"/>
              <a:t>-axis first.</a:t>
            </a:r>
          </a:p>
          <a:p>
            <a:r>
              <a:rPr lang="en-US" i="0" baseline="0" dirty="0"/>
              <a:t>Make the distance from each point to the </a:t>
            </a:r>
            <a:r>
              <a:rPr lang="en-US" i="1" baseline="0" dirty="0"/>
              <a:t>x</a:t>
            </a:r>
            <a:r>
              <a:rPr lang="en-US" i="0" baseline="0" dirty="0"/>
              <a:t>-axis half the distance.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baseline="0" dirty="0"/>
              <a:t>h</a:t>
            </a:r>
            <a:r>
              <a:rPr lang="en-US" i="0" baseline="0" dirty="0"/>
              <a:t> = 1 and </a:t>
            </a:r>
            <a:r>
              <a:rPr lang="en-US" i="1" baseline="0" dirty="0"/>
              <a:t>k</a:t>
            </a:r>
            <a:r>
              <a:rPr lang="en-US" i="0" baseline="0" dirty="0"/>
              <a:t> = 3, so t</a:t>
            </a:r>
            <a:r>
              <a:rPr lang="en-US" baseline="0" dirty="0"/>
              <a:t>ranslated right 1 and up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1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2, </a:t>
                </a:r>
                <a:r>
                  <a:rPr lang="en-US" i="1" dirty="0"/>
                  <a:t>k</a:t>
                </a:r>
                <a:r>
                  <a:rPr lang="en-US" i="0" dirty="0"/>
                  <a:t> = 3</a:t>
                </a:r>
                <a:endParaRPr lang="en-US" i="1" dirty="0"/>
              </a:p>
              <a:p>
                <a:r>
                  <a:rPr lang="en-US" dirty="0"/>
                  <a:t>Translated 2 right and 3 up.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(2, 3)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1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1. (</a:t>
                </a:r>
                <a:r>
                  <a:rPr lang="en-US" b="1" i="0" baseline="0" dirty="0"/>
                  <a:t>Translated 2 right and 3 up.</a:t>
                </a:r>
                <a:r>
                  <a:rPr lang="en-US" i="0" baseline="0" dirty="0"/>
                  <a:t>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h</a:t>
                </a:r>
                <a:r>
                  <a:rPr lang="en-US" i="0" dirty="0">
                    <a:solidFill>
                      <a:srgbClr val="FF0000"/>
                    </a:solidFill>
                  </a:rPr>
                  <a:t> = 0,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i="0" dirty="0">
                    <a:solidFill>
                      <a:srgbClr val="FF0000"/>
                    </a:solidFill>
                  </a:rPr>
                  <a:t> = 0 since they are missing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 translated. The vertex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) = (0, 0)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baseline="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i="0" baseline="0" dirty="0">
                    <a:solidFill>
                      <a:srgbClr val="FF0000"/>
                    </a:solidFill>
                  </a:rPr>
                  <a:t>The slope of the right side will be 1/4. (</a:t>
                </a:r>
                <a:r>
                  <a:rPr lang="en-US" b="1" dirty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>
                    <a:solidFill>
                      <a:srgbClr val="FF0000"/>
                    </a:solidFill>
                  </a:rPr>
                  <a:t> vertically by factor of ¼.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0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-1, </a:t>
                </a:r>
                <a:r>
                  <a:rPr lang="en-US" i="1" dirty="0"/>
                  <a:t>k</a:t>
                </a:r>
                <a:r>
                  <a:rPr lang="en-US" i="0" dirty="0"/>
                  <a:t> = -2</a:t>
                </a:r>
                <a:endParaRPr lang="en-US" i="1" dirty="0"/>
              </a:p>
              <a:p>
                <a:r>
                  <a:rPr lang="en-US" dirty="0"/>
                  <a:t>Translated 1 left and 2 down.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(-1, -2)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-3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-3. (</a:t>
                </a:r>
                <a:r>
                  <a:rPr lang="en-US" b="1" baseline="0" dirty="0"/>
                  <a:t>Reflected over the x-axis, stretched by factor of 3, translated 1 left and 2 down.</a:t>
                </a:r>
                <a:r>
                  <a:rPr lang="en-US" baseline="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Vertex</a:t>
                </a:r>
                <a:r>
                  <a:rPr lang="en-US" baseline="0" dirty="0"/>
                  <a:t> is at (-3, 5), so 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 = -3 and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 = 5.</a:t>
                </a:r>
              </a:p>
              <a:p>
                <a:r>
                  <a:rPr lang="en-US" i="0" baseline="0" dirty="0"/>
                  <a:t>The slope of the right side is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, so </a:t>
                </a:r>
                <a:r>
                  <a:rPr lang="en-US" i="1" dirty="0"/>
                  <a:t>a</a:t>
                </a:r>
                <a:r>
                  <a:rPr lang="en-US" i="0" dirty="0"/>
                  <a:t> = -5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=−5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Vertex</a:t>
                </a:r>
                <a:r>
                  <a:rPr lang="en-US" baseline="0" dirty="0" smtClean="0"/>
                  <a:t> is at (-3, 5), so 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 = -3 and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 = 5.</a:t>
                </a:r>
              </a:p>
              <a:p>
                <a:r>
                  <a:rPr lang="en-US" i="0" baseline="0" dirty="0" smtClean="0"/>
                  <a:t>The slope of the right side is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−5/1=−5</a:t>
                </a:r>
                <a:r>
                  <a:rPr lang="en-US" dirty="0" smtClean="0"/>
                  <a:t>, so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-5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=−5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|𝑥+3|+5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8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58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 true, so </a:t>
                </a:r>
                <a:r>
                  <a:rPr lang="en-US" b="1" dirty="0">
                    <a:sym typeface="Wingdings" pitchFamily="2" charset="2"/>
                  </a:rPr>
                  <a:t>not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−15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−31≤6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True, so it </a:t>
                </a:r>
                <a:r>
                  <a:rPr lang="en-US" b="1" baseline="0" dirty="0">
                    <a:sym typeface="Wingdings" pitchFamily="2" charset="2"/>
                  </a:rPr>
                  <a:t>is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5𝑥−2𝑦≤6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5(0)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2(−4)≤6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8≤6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Not true, so </a:t>
                </a:r>
                <a:r>
                  <a:rPr lang="en-US" b="1" dirty="0" smtClean="0">
                    <a:sym typeface="Wingdings" pitchFamily="2" charset="2"/>
                  </a:rPr>
                  <a:t>not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="0" i="0" baseline="0" smtClean="0">
                    <a:latin typeface="Cambria Math" panose="02040503050406030204" pitchFamily="18" charset="0"/>
                    <a:sym typeface="Wingdings" pitchFamily="2" charset="2"/>
                  </a:rPr>
                  <a:t>5𝑥−2𝑦≤6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5(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2(8)≤6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−15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16≤6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−31≤6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True, so it </a:t>
                </a:r>
                <a:r>
                  <a:rPr lang="en-US" b="1" baseline="0" dirty="0" smtClean="0">
                    <a:sym typeface="Wingdings" pitchFamily="2" charset="2"/>
                  </a:rPr>
                  <a:t>is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Vertical</a:t>
                </a:r>
                <a:r>
                  <a:rPr lang="en-US" baseline="0" dirty="0"/>
                  <a:t> line at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= −4</a:t>
                </a:r>
                <a:r>
                  <a:rPr lang="en-US" baseline="0" dirty="0"/>
                  <a:t>.</a:t>
                </a:r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baseline="0" dirty="0"/>
                  <a:t>Shade the right because that is where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’s are bigger than −4.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/>
                  <a:t>Graph line: </a:t>
                </a:r>
                <a:r>
                  <a:rPr lang="en-US" i="1" baseline="0" dirty="0"/>
                  <a:t>y</a:t>
                </a:r>
                <a:r>
                  <a:rPr lang="en-US" i="0" baseline="0" dirty="0"/>
                  <a:t>-int = 0, slope = −3.</a:t>
                </a:r>
              </a:p>
              <a:p>
                <a:r>
                  <a:rPr lang="en-US" i="0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86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</a:t>
                </a:r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 = 3, slope = 2.</a:t>
                </a:r>
                <a:endParaRPr lang="en-US" i="1" baseline="0" dirty="0"/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i="0" baseline="0" dirty="0"/>
                  <a:t>Pick (0,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absolute value: </a:t>
                </a:r>
                <a:r>
                  <a:rPr lang="en-US" i="1" dirty="0"/>
                  <a:t>h</a:t>
                </a:r>
                <a:r>
                  <a:rPr lang="en-US" i="0" dirty="0"/>
                  <a:t> = 1, </a:t>
                </a:r>
                <a:r>
                  <a:rPr lang="en-US" i="1" dirty="0"/>
                  <a:t>k</a:t>
                </a:r>
                <a:r>
                  <a:rPr lang="en-US" i="0" dirty="0"/>
                  <a:t> = −3, </a:t>
                </a:r>
                <a:r>
                  <a:rPr lang="en-US" i="1" dirty="0"/>
                  <a:t>a</a:t>
                </a:r>
                <a:r>
                  <a:rPr lang="en-US" i="0" dirty="0"/>
                  <a:t> = 3</a:t>
                </a:r>
                <a:endParaRPr lang="en-US" i="1" baseline="0" dirty="0"/>
              </a:p>
              <a:p>
                <a:r>
                  <a:rPr lang="en-US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−3→0&lt;−3</m:t>
                    </m:r>
                  </m:oMath>
                </a14:m>
                <a:r>
                  <a:rPr lang="en-US" dirty="0"/>
                  <a:t>. This is false so shade the other side of</a:t>
                </a:r>
                <a:r>
                  <a:rPr lang="en-US" baseline="0" dirty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70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Rate problem: rate × amount</a:t>
                </a:r>
                <a:r>
                  <a:rPr lang="en-US" baseline="0" dirty="0"/>
                  <a:t> = total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dirty="0"/>
                  <a:t>Greater</a:t>
                </a:r>
                <a:r>
                  <a:rPr lang="en-US" baseline="0" dirty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Rate problem: rate × amount</a:t>
                </a:r>
                <a:r>
                  <a:rPr lang="en-US" baseline="0" dirty="0" smtClean="0"/>
                  <a:t> = total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9𝑥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r>
                  <a:rPr lang="en-US" dirty="0" smtClean="0"/>
                  <a:t>Greater</a:t>
                </a:r>
                <a:r>
                  <a:rPr lang="en-US" baseline="0" dirty="0" smtClean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8430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pPr defTabSz="984302"/>
                <a:r>
                  <a:rPr lang="en-US" dirty="0"/>
                  <a:t>Graph the line: This is in standard form,</a:t>
                </a:r>
                <a:r>
                  <a:rPr lang="en-US" baseline="0" dirty="0"/>
                  <a:t> so find the intercepts.</a:t>
                </a:r>
              </a:p>
              <a:p>
                <a:pPr defTabSz="984302"/>
                <a:r>
                  <a:rPr lang="en-US" i="1" baseline="0" dirty="0"/>
                  <a:t>x</a:t>
                </a:r>
                <a:r>
                  <a:rPr lang="en-US" i="0" baseline="0" dirty="0"/>
                  <a:t>-</a:t>
                </a:r>
                <a:r>
                  <a:rPr lang="en-US" i="0" baseline="0" dirty="0" err="1"/>
                  <a:t>int</a:t>
                </a:r>
                <a:r>
                  <a:rPr lang="en-US" i="0" baseline="0" dirty="0"/>
                  <a:t>: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b="0" i="0" baseline="0" dirty="0"/>
              </a:p>
              <a:p>
                <a:pPr defTabSz="984302"/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:</a:t>
                </a:r>
                <a:r>
                  <a:rPr lang="en-US" i="0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/>
              </a:p>
              <a:p>
                <a:pPr defTabSz="984302"/>
                <a:r>
                  <a:rPr lang="en-US" i="0" dirty="0"/>
                  <a:t>Solid</a:t>
                </a:r>
                <a:r>
                  <a:rPr lang="en-US" i="0" baseline="0" dirty="0"/>
                  <a:t> line because equal to.</a:t>
                </a:r>
              </a:p>
              <a:p>
                <a:pPr defTabSz="984302"/>
                <a:r>
                  <a:rPr lang="en-US" i="0" baseline="0" dirty="0"/>
                  <a:t>Test (0, 0).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≥0→9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≥240→0≥240</m:t>
                    </m:r>
                  </m:oMath>
                </a14:m>
                <a:r>
                  <a:rPr lang="en-US" i="0" dirty="0"/>
                  <a:t>. This is false, so shade the other side of the line.</a:t>
                </a:r>
              </a:p>
              <a:p>
                <a:endParaRPr lang="en-US" dirty="0"/>
              </a:p>
              <a:p>
                <a:r>
                  <a:rPr lang="en-US" dirty="0"/>
                  <a:t>Pick any three points in the shaded area.</a:t>
                </a:r>
              </a:p>
              <a:p>
                <a:r>
                  <a:rPr lang="en-US" dirty="0"/>
                  <a:t>Sample Answers: (15,</a:t>
                </a:r>
                <a:r>
                  <a:rPr lang="en-US" baseline="0" dirty="0"/>
                  <a:t> 12), (24, 4), (3, 20)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:r>
                  <a:rPr lang="en-US" i="0" dirty="0" smtClean="0">
                    <a:latin typeface="Cambria Math" panose="02040503050406030204" pitchFamily="18" charset="0"/>
                  </a:rPr>
                  <a:t>9𝑥+12𝑦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pPr defTabSz="931134"/>
                <a:r>
                  <a:rPr lang="en-US" dirty="0" smtClean="0"/>
                  <a:t>Graph the line: This is in standard form,</a:t>
                </a:r>
                <a:r>
                  <a:rPr lang="en-US" baseline="0" dirty="0" smtClean="0"/>
                  <a:t> so find the intercepts.</a:t>
                </a:r>
              </a:p>
              <a:p>
                <a:pPr defTabSz="931134"/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9𝑥+12(0)=240→𝑥≈26.7</a:t>
                </a:r>
                <a:endParaRPr lang="en-US" b="0" i="0" baseline="0" dirty="0" smtClean="0"/>
              </a:p>
              <a:p>
                <a:pPr defTabSz="931134"/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:</a:t>
                </a:r>
                <a:r>
                  <a:rPr lang="en-US" i="0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9(0)+12𝑦=240→𝑦=20</a:t>
                </a:r>
                <a:endParaRPr lang="en-US" i="1" dirty="0" smtClean="0"/>
              </a:p>
              <a:p>
                <a:pPr defTabSz="931134"/>
                <a:r>
                  <a:rPr lang="en-US" i="0" dirty="0" smtClean="0"/>
                  <a:t>Solid</a:t>
                </a:r>
                <a:r>
                  <a:rPr lang="en-US" i="0" baseline="0" dirty="0" smtClean="0"/>
                  <a:t> line because equal to.</a:t>
                </a:r>
              </a:p>
              <a:p>
                <a:pPr defTabSz="931134"/>
                <a:r>
                  <a:rPr lang="en-US" i="0" baseline="0" dirty="0" smtClean="0"/>
                  <a:t>Test (0, 0).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9𝑥+12𝑦≥0→9(0)+12(0)≥240→0≥240</a:t>
                </a:r>
                <a:r>
                  <a:rPr lang="en-US" i="0" dirty="0" smtClean="0"/>
                  <a:t>. This is false, so shade the other side of the line.</a:t>
                </a:r>
                <a:endParaRPr lang="en-US" i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any three points in the shaded area.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Answers: </a:t>
                </a:r>
                <a:r>
                  <a:rPr lang="en-US" dirty="0" smtClean="0"/>
                  <a:t>(15,</a:t>
                </a:r>
                <a:r>
                  <a:rPr lang="en-US" baseline="0" dirty="0" smtClean="0"/>
                  <a:t> 12), (24, 4), (3, 20)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3𝑥+6=0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3𝑥=−6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2(𝑥+1)=5𝑥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2𝑥+2=5𝑥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2=3𝑥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4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</a:t>
            </a:r>
            <a:r>
              <a:rPr lang="en-US" baseline="0" dirty="0"/>
              <a:t>, </a:t>
            </a:r>
            <a:r>
              <a:rPr lang="en-US" i="1" baseline="0" dirty="0"/>
              <a:t>r</a:t>
            </a:r>
            <a:r>
              <a:rPr lang="en-US" dirty="0"/>
              <a:t> ≈ 0.5 </a:t>
            </a:r>
          </a:p>
          <a:p>
            <a:endParaRPr lang="en-US" dirty="0"/>
          </a:p>
          <a:p>
            <a:r>
              <a:rPr lang="en-US" dirty="0"/>
              <a:t>Negative, </a:t>
            </a:r>
            <a:r>
              <a:rPr lang="en-US" i="1" dirty="0"/>
              <a:t>r</a:t>
            </a:r>
            <a:r>
              <a:rPr lang="en-US" dirty="0"/>
              <a:t> ≈ −1</a:t>
            </a:r>
          </a:p>
          <a:p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correlation, </a:t>
            </a:r>
            <a:r>
              <a:rPr lang="en-US" i="1" baseline="0" dirty="0"/>
              <a:t>r</a:t>
            </a:r>
            <a:r>
              <a:rPr lang="en-US" baseline="0" dirty="0"/>
              <a:t> </a:t>
            </a:r>
            <a:r>
              <a:rPr lang="en-US" dirty="0"/>
              <a:t>≈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example</a:t>
            </a:r>
            <a:r>
              <a:rPr lang="en-US" baseline="0" dirty="0"/>
              <a:t> 4 in the textbook to see how to do this on a TI graphing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</a:t>
                </a:r>
                <a:r>
                  <a:rPr lang="en-US" baseline="0" dirty="0"/>
                  <a:t> Answer: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+14.97</m:t>
                    </m:r>
                  </m:oMath>
                </a14:m>
                <a:endParaRPr lang="en-US" i="0" baseline="0" dirty="0"/>
              </a:p>
              <a:p>
                <a:endParaRPr lang="en-US" baseline="0" dirty="0"/>
              </a:p>
              <a:p>
                <a:r>
                  <a:rPr lang="en-US" baseline="0" dirty="0"/>
                  <a:t>Sample Answer: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=−1.89(10)+14.97=−3.93 </m:t>
                    </m:r>
                  </m:oMath>
                </a14:m>
                <a:r>
                  <a:rPr lang="en-US" baseline="0" dirty="0"/>
                  <a:t>acres (they would be gone, extinct!)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Sample</a:t>
                </a:r>
                <a:r>
                  <a:rPr lang="en-US" baseline="0" dirty="0" smtClean="0"/>
                  <a:t> Answer: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𝑦=−1.89𝑥+14.97</a:t>
                </a:r>
                <a:endParaRPr lang="en-US" i="0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Sample Answer: 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𝑦=−1.89(10)+14.97=−3.93 </a:t>
                </a:r>
                <a:r>
                  <a:rPr lang="en-US" baseline="0" dirty="0" smtClean="0"/>
                  <a:t>acres (they would be gone, extinct!)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dirty="0"/>
              <a:t>Note: Older TI graphing calculators do not have the screen in steps 6 and 7. After selecting the 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), the screen just shows "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)". Press ENTER again to see the result. To see the graph, enter the equation into the Y= screen and press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1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+5≥4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+5&lt;17−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+5&lt;17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4(𝑥+5)≥16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𝑥+5≥4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𝑥≥−1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−2𝑥+5&lt;17−𝑥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−𝑥+5&lt;17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−𝑥&lt;12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𝑥≻12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2𝑥+5𝑦=12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5𝑦=12−2𝑥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𝑦=(12−2𝑥)/5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3𝑟ℎ+5ℎ=7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ℎ(3𝑟+5)=7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ℎ=7/(3𝑟+5)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𝑚𝑜𝑛𝑒𝑦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𝑠𝑎𝑙𝑎𝑟𝑦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𝑐𝑜𝑚𝑚𝑖𝑠𝑠𝑖𝑜𝑛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𝑝𝑒𝑟𝑐𝑒𝑛𝑡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𝑠𝑎𝑙𝑒𝑠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60000=22000+0.04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38000=0.04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=950,000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𝑇𝑜𝑡𝑎𝑙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𝑚𝑜𝑛𝑒𝑦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𝑏𝑎𝑠𝑒 𝑠𝑎𝑙𝑎𝑟𝑦+𝑐𝑜𝑚𝑚𝑖𝑠𝑠𝑖𝑜𝑛 𝑝𝑒𝑟𝑐𝑒𝑛𝑡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𝑠𝑎𝑙𝑒𝑠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60000=22000+0.04𝑥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38000=0.04𝑥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𝑥=950,000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2AC3-0452-BEAE-1B9B-0BE3836B6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1E4AF-915A-951B-DEB2-59D62B976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6DF9-5FC1-E9EE-40B0-3EFDC924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9C4-CAC5-4681-A94D-ECFA942CFED5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52CE-835B-8B77-D684-96911168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3DE7-2C03-7ABF-FC7B-8D84803B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A090-A47C-A494-137D-93740CF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BD042-13F2-3158-A1C1-B6705F6B1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E8DE-BA26-76ED-305C-9A7AC048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158-F031-4669-B476-7BDE710BBAFB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A374-866A-2162-249C-82524EBD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C303-DB70-4394-DF75-A16B4F4E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DCBAD-1F9B-CEC2-341F-1426D4BB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380A5-B454-56B1-5FA9-28F7F78C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C5CBD-741A-7B44-2E7B-1F78144B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E57-1DD5-46A8-ADAC-FBDAEF4AE80B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D95A-505F-7296-60D6-0913FE00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16D1-E50E-8E90-8894-D182270B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ACFE-4D67-8AED-E8B5-2693290A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36FA-A3CB-1E9C-1536-6EBB6784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42DE-14A5-64EC-FCA6-9926722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4B3A-9FAB-4576-BBBC-33409440E712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3379-72B7-9D2D-D965-D11C39C8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315A6-CE07-8DEB-B513-BFE5F9E1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2966-C089-BDC1-2611-F6844DC1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5684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9BF14-0E11-2432-E708-A6AD837C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70198"/>
            <a:ext cx="10515600" cy="1984578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8801-42DF-8E5F-AF72-4EBEFB08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1657-985D-4898-AC0A-C2AA62013B4A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F045-C160-2981-B959-2EE5551E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1CE1-8AEE-5547-4B00-AFCF195E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3E893-A525-C344-9D79-3EEF82289E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461-E911-F94F-2F16-8994CA3C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6355-2099-D90C-B857-776150ADD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3"/>
            <a:ext cx="6019800" cy="51673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34D1-FDA8-635D-9BF9-CE74943E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6019800" cy="51673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F0CEA-B62A-5D8F-E54D-C39C4F56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103D-6B17-473C-965A-9AA96C910A5A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C6A34-DA59-CEC8-62F5-B16B2D56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B01F0-D8A8-AEA8-B6F7-E59D49B6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866F-B19F-43CC-6AF1-42787B83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" y="5555"/>
            <a:ext cx="121903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D445D-8C2E-1610-C337-CDF0479D9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1118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14BE5-7634-D5B4-052A-FBB3F8F2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55030"/>
            <a:ext cx="5997575" cy="4337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88BFE-1ADC-CB6B-17CA-0CC3D4A9E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331118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8E4FF-E66C-7D94-6E3B-2BA7CC20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55030"/>
            <a:ext cx="5997575" cy="4337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A87D-70CF-FEB3-18E9-B7FFD5F8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9E6-6DB3-473C-8082-B8205C1B10B2}" type="datetime1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17DDC-0160-087D-782D-054DC748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27E69-2F76-1071-E507-513C359A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B672-9A4D-96C8-E59E-DCDF385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2BD4F-21E5-51C1-F0B2-11524750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BFDE-5B14-4913-99F1-90006E10D0EE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F8992-2650-03E1-BE5A-FC09F47D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5B9CA-C481-0309-E6BE-891921E6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E32C9-0F51-C0ED-55E5-4ED4AABE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4B41-63A9-4B62-AA47-9E4786D80BBE}" type="datetime1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C489B-9AD2-B888-CF6B-F036C2F7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2B36B-081C-545F-4FDE-E80E9F2B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94DC-13C6-255A-6912-D4B005CF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" y="1322961"/>
            <a:ext cx="3932237" cy="13583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39D0-3034-A2F6-8BFC-D4F4008B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090" y="1322962"/>
            <a:ext cx="8176910" cy="516991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C25C1-4EC4-0C40-B4EC-1021F2ED9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39" y="2681285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94673-E049-1824-DBEB-9C08527A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B897-6785-450D-9634-5BA1A00FD5C9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97DDE-1961-2A86-2AEA-BB3B6A50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8B32-FFAE-870A-24C7-779B3467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5731-50FC-4EA3-42F6-1CFDEA9F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2689"/>
            <a:ext cx="3932237" cy="13485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9AD91-3DA6-D119-FDAF-3D04AC427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251" y="1332689"/>
            <a:ext cx="8163126" cy="5160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BE5F-80DD-8994-831D-5913E395A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681285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6BBB7-96AD-A205-4BFA-29F56D1D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D2EC-3EF1-4DA9-AFFA-E143C5671491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A8C5F-AA0F-1D18-60DD-DDBC9293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A3037-AB11-B544-04D3-6052641D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D6B10-7FE4-EECE-0E1E-970BF5D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375CA-C0F2-62BF-0F8C-00574B50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3"/>
            <a:ext cx="12192000" cy="516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B8B0-E572-6ECE-F869-FE6C5FEA8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2C9B-D233-41BC-8A19-9B93F6250E83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D89CA-988C-9A13-F729-A99F8E5A7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2914" y="6492873"/>
            <a:ext cx="6564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1E9C-29A3-ABB6-9DD0-461F4B33B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4F46EE-0524-4F12-A410-1732630F0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stone-fish-bear-catch-baribal-black-bear-wallpaper-hksw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lickr.com/photos/the-open-university/8958807534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vectors/ruler-straight-edge-maths-tool-307475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24CBA-BC10-419B-8B61-E9EA6C9CB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0B393-28A5-3CBE-23C7-58EF79C5A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C6307-3D3F-25F7-89F6-3181FEEFA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/>
              <a:t>Chapter 0</a:t>
            </a:r>
          </a:p>
        </p:txBody>
      </p:sp>
    </p:spTree>
    <p:extLst>
      <p:ext uri="{BB962C8B-B14F-4D97-AF65-F5344CB8AC3E}">
        <p14:creationId xmlns:p14="http://schemas.microsoft.com/office/powerpoint/2010/main" val="122431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CE92-FEDB-4C65-A87C-C0F5F23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99625-529E-48B7-97B8-FB3940194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problem solving strategies to solve real-life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19F38-B862-426A-88A2-6A39D9EC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4B7F-E4BB-42EB-963F-A6F1E1DE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C6B2-5C73-4AAD-B457-822C4203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USA uses degrees Fahrenheit for temperature.</a:t>
            </a:r>
          </a:p>
          <a:p>
            <a:r>
              <a:rPr lang="en-US" dirty="0"/>
              <a:t>The rest of the world uses degrees Celsius.</a:t>
            </a:r>
          </a:p>
          <a:p>
            <a:r>
              <a:rPr lang="en-US" dirty="0"/>
              <a:t>That means we need a formula to convert between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B8B3-2F6C-403F-98BD-04C94982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EF50-9833-403B-8E96-5E565631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EA2-991B-41F0-BD03-722630510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Common formulas </a:t>
                </a:r>
                <a:r>
                  <a:rPr lang="en-US" dirty="0"/>
                  <a:t>(Memorize!)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Distance/Rate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Temperature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Triangle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Rectangle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Perimeter of a Rectangle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=2ℓ+2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Trapezoid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Circle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Circumference of a Circle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EA2-991B-41F0-BD03-722630510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830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B58060-9F99-41B9-86A3-59750917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A605D-D037-4937-A0D5-CB2ECC8D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C612-84FD-4365-8E60-0A43E843C4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Easiest to start by writing an equation in words. This is called a </a:t>
            </a:r>
            <a:r>
              <a:rPr lang="en-US" b="1" i="1" dirty="0"/>
              <a:t>verbal model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You probably think this way in your head already.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C9642-024C-4743-AFBA-AF61E23524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Ways to find a verbal model</a:t>
            </a:r>
          </a:p>
          <a:p>
            <a:r>
              <a:rPr lang="en-US" dirty="0"/>
              <a:t>Use a formula</a:t>
            </a:r>
          </a:p>
          <a:p>
            <a:r>
              <a:rPr lang="en-US" dirty="0"/>
              <a:t>Look for a pattern</a:t>
            </a:r>
          </a:p>
          <a:p>
            <a:r>
              <a:rPr lang="en-US" dirty="0"/>
              <a:t>Draw a diagram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13CF9-008F-4801-B0BF-7C82DDCB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artic tern flies an average speed of 16.7 miles per hour. How long will it take to fly from its winter grounds in Antarctica to its breeding grounds in Greenland, a distance of 12000 miles?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4" y="4802503"/>
            <a:ext cx="3572656" cy="206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9ADE7-4C44-47E3-9A7F-9A73BCEC0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-17072"/>
            <a:ext cx="3572656" cy="47909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BDB53-C6A8-4DEE-B966-9EF9FEFB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PARAMOTORING: The table shows the height </a:t>
            </a:r>
            <a:r>
              <a:rPr lang="en-US" i="1" dirty="0"/>
              <a:t>h </a:t>
            </a:r>
            <a:r>
              <a:rPr lang="en-US" dirty="0"/>
              <a:t>of a </a:t>
            </a:r>
            <a:r>
              <a:rPr lang="en-US" dirty="0" err="1"/>
              <a:t>paramotorist</a:t>
            </a:r>
            <a:r>
              <a:rPr lang="en-US" dirty="0"/>
              <a:t> after </a:t>
            </a:r>
            <a:r>
              <a:rPr lang="en-US" i="1" dirty="0"/>
              <a:t>t </a:t>
            </a:r>
            <a:r>
              <a:rPr lang="en-US" dirty="0"/>
              <a:t>minutes. Find the height of the </a:t>
            </a:r>
            <a:r>
              <a:rPr lang="en-US" dirty="0" err="1"/>
              <a:t>paramotorist</a:t>
            </a:r>
            <a:r>
              <a:rPr lang="en-US" dirty="0"/>
              <a:t> after 8 minutes.</a:t>
            </a:r>
          </a:p>
        </p:txBody>
      </p:sp>
      <p:pic>
        <p:nvPicPr>
          <p:cNvPr id="6" name="Picture 5" descr="paramoto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760" y="2687493"/>
            <a:ext cx="3208241" cy="417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69824"/>
            <a:ext cx="8737597" cy="12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EC076-26B4-48F2-A0E5-9B5674A8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67" dirty="0">
                <a:solidFill>
                  <a:srgbClr val="000000"/>
                </a:solidFill>
              </a:rPr>
              <a:t>A bear walks 10 miles towards the west. Then it turns around and walks back east for 2 miles to try to catch a fish. After lunch it walks 5 more miles west until it finds a place to sleep. How far is the bear’s sleeping location from its starting position?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B12EE-4404-4D72-8149-1C01D7DC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8EBDC-836E-4898-9886-CBCFD231C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463" y="3295650"/>
            <a:ext cx="4537218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F21D-F0A4-4FCE-89EB-AC57B639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4C8D-3905-4DF9-9242-81F0980E0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absolute value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absolute value inequalities.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1E67-20A2-4106-BF26-9439E2C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5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Absolute Values</a:t>
            </a:r>
          </a:p>
          <a:p>
            <a:pPr lvl="1"/>
            <a:r>
              <a:rPr lang="en-US" dirty="0"/>
              <a:t>Distance from origin to coordinate</a:t>
            </a:r>
          </a:p>
          <a:p>
            <a:pPr lvl="1"/>
            <a:r>
              <a:rPr lang="en-US" dirty="0"/>
              <a:t>In one dimension, turns the number positive</a:t>
            </a:r>
          </a:p>
          <a:p>
            <a:endParaRPr lang="en-US" dirty="0"/>
          </a:p>
          <a:p>
            <a:r>
              <a:rPr lang="en-US" dirty="0"/>
              <a:t>| </a:t>
            </a:r>
            <a:r>
              <a:rPr lang="en-US" i="1" dirty="0"/>
              <a:t>x</a:t>
            </a:r>
            <a:r>
              <a:rPr lang="en-US" dirty="0"/>
              <a:t> | =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Distance between </a:t>
            </a:r>
            <a:r>
              <a:rPr lang="en-US" i="1" dirty="0"/>
              <a:t>x</a:t>
            </a:r>
            <a:r>
              <a:rPr lang="en-US" dirty="0"/>
              <a:t> and 0 is </a:t>
            </a:r>
            <a:r>
              <a:rPr lang="en-US" i="1" dirty="0"/>
              <a:t>b</a:t>
            </a:r>
          </a:p>
          <a:p>
            <a:endParaRPr lang="en-US" dirty="0"/>
          </a:p>
          <a:p>
            <a:r>
              <a:rPr lang="en-US" dirty="0"/>
              <a:t>| 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dirty="0"/>
              <a:t> | =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Distance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i="1" dirty="0"/>
              <a:t>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AC90-0DD2-44A6-962B-A9C073D0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D8D937-9F2B-467C-8700-5B03E2CA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A501-2586-46C5-BF9D-C06E82B7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Steps to Solve Absolute Value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two equations.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One with the absolute value expression positive.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One with the absolute value expression negative.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each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solutions.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B4179-513C-4DDF-BD4D-C3F8CA54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2A41A-B3BB-4614-865B-67FE87E8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A8283-FB6E-4267-8AE4-68DD724F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absolute value inequalities the same as equations</a:t>
            </a:r>
          </a:p>
          <a:p>
            <a:pPr lvl="1"/>
            <a:r>
              <a:rPr lang="en-US" dirty="0"/>
              <a:t>Exception: write answer as compound inequality</a:t>
            </a:r>
          </a:p>
          <a:p>
            <a:r>
              <a:rPr lang="en-US" dirty="0"/>
              <a:t>Solve</a:t>
            </a:r>
          </a:p>
          <a:p>
            <a:pPr lvl="1"/>
            <a:r>
              <a:rPr lang="en-US" dirty="0"/>
              <a:t>| 2x – 7 | &gt;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2231135"/>
            <a:ext cx="6019800" cy="4261739"/>
          </a:xfrm>
        </p:spPr>
        <p:txBody>
          <a:bodyPr/>
          <a:lstStyle/>
          <a:p>
            <a:pPr marL="487668" lvl="1" indent="-341367">
              <a:buFont typeface="Georgia"/>
              <a:buChar char="•"/>
            </a:pPr>
            <a:r>
              <a:rPr lang="en-US" dirty="0"/>
              <a:t>| 7 – x | ≤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482AC-8A84-4056-8AE5-1EFA68E8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manufacturing, tolerance is the amount of allowed difference between the real-life measurement and the standard.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𝐴𝑐𝑡𝑢𝑎𝑙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𝑇𝑜𝑙𝑒𝑟𝑎𝑛𝑐𝑒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Ostrich eggs have an average mass of 1950 grams, with a tolerance of 350 grams. Write and solve an absolute value inequality that describes the mass of ostrich eggs.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B1D8D-BB23-40D3-84C4-DED1F8EE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CE87-2B44-41EB-8827-7276D70F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61200-B132-4041-9378-EB140841F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slope of a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lines are parallel, perpendicular, or neither using slopes.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equation of a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CD27-C1A7-48CA-8E7A-923DBC53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91200" y="1905795"/>
            <a:ext cx="5689600" cy="3657600"/>
            <a:chOff x="4343400" y="1905794"/>
            <a:chExt cx="4267200" cy="3657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276600" y="3733800"/>
              <a:ext cx="3657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5181600"/>
              <a:ext cx="4267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6299200" y="2438400"/>
            <a:ext cx="4673600" cy="2286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416800" y="2590800"/>
            <a:ext cx="2844800" cy="1909464"/>
            <a:chOff x="5562600" y="2590800"/>
            <a:chExt cx="2133600" cy="1909463"/>
          </a:xfrm>
        </p:grpSpPr>
        <p:sp>
          <p:nvSpPr>
            <p:cNvPr id="12" name="Oval 11"/>
            <p:cNvSpPr/>
            <p:nvPr/>
          </p:nvSpPr>
          <p:spPr>
            <a:xfrm>
              <a:off x="5791200" y="3962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7543800" y="2819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2590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baseline="-25000" dirty="0"/>
                <a:t>2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baseline="-25000" dirty="0"/>
                <a:t>2</a:t>
              </a:r>
              <a:r>
                <a:rPr lang="en-US" sz="2400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03859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baseline="-25000" dirty="0"/>
                <a:t>1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baseline="-25000" dirty="0"/>
                <a:t>1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" y="5791201"/>
            <a:ext cx="6197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Slope is the rate of change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789333" y="3962394"/>
            <a:ext cx="2336800" cy="461665"/>
            <a:chOff x="5842000" y="3962400"/>
            <a:chExt cx="1752600" cy="46166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842000" y="4000500"/>
              <a:ext cx="1752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553200" y="3962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109200" y="2870201"/>
            <a:ext cx="863600" cy="1131843"/>
            <a:chOff x="7581900" y="2870200"/>
            <a:chExt cx="647700" cy="1131842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7023146" y="3428954"/>
              <a:ext cx="1131842" cy="143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336446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rise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7602" y="1961552"/>
                <a:ext cx="2937214" cy="116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latin typeface="Cambria Math"/>
                        </a:rPr>
                        <m:t>𝑆𝑙𝑜𝑝𝑒</m:t>
                      </m:r>
                      <m:r>
                        <a:rPr lang="en-US" sz="3733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i="1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733" i="1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2" y="1961552"/>
                <a:ext cx="2937214" cy="1164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3" y="3581400"/>
                <a:ext cx="3210879" cy="13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latin typeface="Cambria Math"/>
                        </a:rPr>
                        <m:t>𝑚</m:t>
                      </m:r>
                      <m:r>
                        <a:rPr lang="en-US" sz="42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267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267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3" y="3581400"/>
                <a:ext cx="3210879" cy="13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8DBEC1-6C8C-441E-A1BF-DAEDB05C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Positive Slope</a:t>
            </a:r>
          </a:p>
          <a:p>
            <a:pPr lvl="1"/>
            <a:r>
              <a:rPr lang="en-US" dirty="0"/>
              <a:t>Rises</a:t>
            </a:r>
          </a:p>
          <a:p>
            <a:pPr lvl="1"/>
            <a:endParaRPr lang="en-US" dirty="0"/>
          </a:p>
          <a:p>
            <a:r>
              <a:rPr lang="en-US" dirty="0"/>
              <a:t>Zero Slope</a:t>
            </a:r>
          </a:p>
          <a:p>
            <a:pPr lvl="1"/>
            <a:r>
              <a:rPr lang="en-US" dirty="0"/>
              <a:t>Horizontal </a:t>
            </a:r>
          </a:p>
          <a:p>
            <a:endParaRPr lang="en-US" dirty="0"/>
          </a:p>
          <a:p>
            <a:r>
              <a:rPr lang="en-US" dirty="0"/>
              <a:t>Negative Slope</a:t>
            </a:r>
          </a:p>
          <a:p>
            <a:pPr lvl="1"/>
            <a:r>
              <a:rPr lang="en-US" dirty="0"/>
              <a:t>Falls</a:t>
            </a:r>
          </a:p>
          <a:p>
            <a:pPr lvl="1"/>
            <a:endParaRPr lang="en-US" dirty="0"/>
          </a:p>
          <a:p>
            <a:r>
              <a:rPr lang="en-US" dirty="0"/>
              <a:t>No Slope (Undefined)</a:t>
            </a:r>
          </a:p>
          <a:p>
            <a:pPr lvl="1"/>
            <a:r>
              <a:rPr lang="en-US" dirty="0"/>
              <a:t>Vertical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92800" y="3124200"/>
            <a:ext cx="14224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5200" y="3124201"/>
            <a:ext cx="142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37600" y="3124200"/>
            <a:ext cx="14224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474200" y="4800336"/>
            <a:ext cx="1371600" cy="2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572000" y="2209800"/>
            <a:ext cx="1016000" cy="1752600"/>
            <a:chOff x="8077200" y="4495800"/>
            <a:chExt cx="762000" cy="1752600"/>
          </a:xfrm>
        </p:grpSpPr>
        <p:sp>
          <p:nvSpPr>
            <p:cNvPr id="31" name="Smiley Face 30"/>
            <p:cNvSpPr/>
            <p:nvPr/>
          </p:nvSpPr>
          <p:spPr>
            <a:xfrm>
              <a:off x="8077200" y="4495800"/>
              <a:ext cx="685800" cy="68580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 rot="5400000">
              <a:off x="8058150" y="5505450"/>
              <a:ext cx="685800" cy="381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8343900" y="5905500"/>
              <a:ext cx="381000" cy="304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077200" y="5943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53400" y="5486400"/>
              <a:ext cx="685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768541" y="3886200"/>
            <a:ext cx="915459" cy="534195"/>
            <a:chOff x="8076406" y="3886200"/>
            <a:chExt cx="686594" cy="534194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78486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33606" y="41902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228806" y="41140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791200" y="5498293"/>
            <a:ext cx="3352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There’s </a:t>
            </a:r>
            <a:r>
              <a:rPr lang="en-US" sz="3200" b="1" u="sng" dirty="0"/>
              <a:t>No Slope</a:t>
            </a:r>
            <a:r>
              <a:rPr lang="en-US" sz="3200" dirty="0"/>
              <a:t> to stand 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0800" y="358140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21600" y="3119737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8940800" y="350520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–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50400" y="46482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919D26-117C-45EB-9425-05FCE363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46821E-6 C 0.00156 -0.00047 0.00989 -0.00278 0.0118 -0.0044 C 0.01805 -0.00995 0.021 -0.01711 0.02881 -0.02012 C 0.03715 -0.02775 0.04565 -0.03538 0.05416 -0.04278 C 0.06735 -0.05411 0.05173 -0.04625 0.0644 -0.0518 C 0.06926 -0.05642 0.07048 -0.05665 0.07447 -0.06313 C 0.07586 -0.06521 0.07638 -0.06821 0.07794 -0.06983 C 0.08124 -0.0733 0.0861 -0.07376 0.08975 -0.07677 C 0.10381 -0.0881 0.09513 -0.0837 0.10503 -0.08786 C 0.11249 -0.09457 0.12083 -0.0985 0.12881 -0.10382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0382 C 0.1757 -0.11815 0.22274 -0.11584 0.27118 -0.11723 C 0.27726 -0.12 0.27448 -0.11954 0.27969 -0.11954 " pathEditMode="relative" ptsTypes="ff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8 -0.11954 C 0.28385 -0.11468 0.28854 -0.11098 0.29253 -0.1059 C 0.29809 -0.09896 0.30277 -0.0904 0.30816 -0.08324 C 0.32274 -0.06335 0.30052 -0.08925 0.31718 -0.07214 C 0.31979 -0.06936 0.325 -0.06312 0.325 -0.06289 C 0.32864 -0.05341 0.33472 -0.05087 0.34062 -0.04486 C 0.34826 -0.03676 0.35521 -0.0252 0.36389 -0.02012 C 0.36927 -0.00555 0.36302 -0.01942 0.37031 -0.0111 C 0.37482 -0.00601 0.37673 -0.00069 0.38194 0.00254 C 0.39045 0.02381 0.40972 0.03769 0.42222 0.05202 C 0.42291 0.05434 0.42343 0.05734 0.42465 0.05896 C 0.42569 0.06058 0.42743 0.06035 0.42864 0.06104 C 0.43211 0.06289 0.43767 0.06798 0.44166 0.06798 " pathEditMode="relative" rAng="0" ptsTypes="ffffffffffff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06798 C 0.58333 0.17965 0.48958 0.0911 0.48958 0.33434 " pathEditMode="relative" rAng="0" ptsTypes="f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3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3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slope of the line passing through the given points.  Classify as </a:t>
            </a:r>
            <a:r>
              <a:rPr lang="en-US" i="1" dirty="0"/>
              <a:t>rises</a:t>
            </a:r>
            <a:r>
              <a:rPr lang="en-US" dirty="0"/>
              <a:t>, </a:t>
            </a:r>
            <a:r>
              <a:rPr lang="en-US" i="1" dirty="0"/>
              <a:t>falls</a:t>
            </a:r>
            <a:r>
              <a:rPr lang="en-US" dirty="0"/>
              <a:t>, </a:t>
            </a:r>
            <a:r>
              <a:rPr lang="en-US" i="1" dirty="0"/>
              <a:t>horizontal</a:t>
            </a:r>
            <a:r>
              <a:rPr lang="en-US" dirty="0"/>
              <a:t>, or </a:t>
            </a:r>
            <a:r>
              <a:rPr lang="en-US" i="1" dirty="0"/>
              <a:t>vertical</a:t>
            </a:r>
            <a:r>
              <a:rPr lang="en-US" dirty="0"/>
              <a:t>.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(7, 3), (–1, 7)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(7, 1), (7, −1)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C741-693A-4B4A-855E-440DFB2F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Parallel Lines</a:t>
                </a:r>
              </a:p>
              <a:p>
                <a:pPr lvl="1"/>
                <a:r>
                  <a:rPr lang="en-US" dirty="0"/>
                  <a:t>In the same plane and do not intersect</a:t>
                </a:r>
              </a:p>
              <a:p>
                <a:pPr lvl="1"/>
                <a:r>
                  <a:rPr lang="en-US" dirty="0"/>
                  <a:t>Go the same direction</a:t>
                </a:r>
              </a:p>
              <a:p>
                <a:pPr lvl="1"/>
                <a:r>
                  <a:rPr lang="en-US" dirty="0"/>
                  <a:t>Slopes are the same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Perpendicular Lines</a:t>
                </a:r>
              </a:p>
              <a:p>
                <a:pPr lvl="1"/>
                <a:r>
                  <a:rPr lang="en-US" dirty="0"/>
                  <a:t>Intersect to form a right angle</a:t>
                </a:r>
              </a:p>
              <a:p>
                <a:pPr lvl="1"/>
                <a:r>
                  <a:rPr lang="en-US" dirty="0"/>
                  <a:t>Slopes are negative reciprocals</a:t>
                </a:r>
              </a:p>
              <a:p>
                <a:pPr lvl="1"/>
                <a:r>
                  <a:rPr lang="en-US" dirty="0"/>
                  <a:t>OR Product of slopes is −1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839200" y="1600200"/>
            <a:ext cx="2032000" cy="1676400"/>
            <a:chOff x="6629400" y="1600200"/>
            <a:chExt cx="1524000" cy="1676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629400" y="21336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629400" y="16002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026400" y="4344195"/>
            <a:ext cx="3048000" cy="1448595"/>
            <a:chOff x="6019800" y="4344194"/>
            <a:chExt cx="2286000" cy="144859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6362700" y="5067300"/>
              <a:ext cx="14478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5791200"/>
              <a:ext cx="22860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5C999-B47B-4F03-99C2-63752EB2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whether the lines are </a:t>
            </a:r>
            <a:r>
              <a:rPr lang="en-US" i="1" dirty="0"/>
              <a:t>parallel</a:t>
            </a:r>
            <a:r>
              <a:rPr lang="en-US" dirty="0"/>
              <a:t>, </a:t>
            </a:r>
            <a:r>
              <a:rPr lang="en-US" i="1" dirty="0"/>
              <a:t>perpendicular</a:t>
            </a:r>
            <a:r>
              <a:rPr lang="en-US" dirty="0"/>
              <a:t>, or </a:t>
            </a:r>
            <a:r>
              <a:rPr lang="en-US" i="1" dirty="0"/>
              <a:t>neither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Line 1: through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2, 8) and (2, 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4)</a:t>
            </a:r>
          </a:p>
          <a:p>
            <a:pPr lvl="1"/>
            <a:r>
              <a:rPr lang="en-US" dirty="0"/>
              <a:t>Line 2: through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5, 1) and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2, 2)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FF6C-D569-48C2-9510-C8910C2B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DE-F324-FA29-DDE3-EDD924A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67C2-9357-2ECA-0A1A-C285D315C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linear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linear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 linear formula for a variable.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45EEE-B699-44AB-B201-277C9B85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Writing Equations of Lines</a:t>
            </a:r>
            <a:endParaRPr lang="en-US" dirty="0"/>
          </a:p>
          <a:p>
            <a:r>
              <a:rPr lang="en-US" dirty="0"/>
              <a:t>Given slope and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lvl="1"/>
            <a:r>
              <a:rPr lang="en-US" dirty="0"/>
              <a:t>Use slope-intercept form	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mx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pPr lvl="1"/>
            <a:endParaRPr lang="en-US" dirty="0"/>
          </a:p>
          <a:p>
            <a:r>
              <a:rPr lang="en-US" dirty="0"/>
              <a:t>Any other line</a:t>
            </a:r>
          </a:p>
          <a:p>
            <a:pPr lvl="1"/>
            <a:r>
              <a:rPr lang="en-US" dirty="0"/>
              <a:t>Find the slope (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Find a point the line goes through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point-slope form		</a:t>
            </a:r>
            <a:r>
              <a:rPr lang="en-US" i="1" dirty="0"/>
              <a:t>y</a:t>
            </a:r>
            <a:r>
              <a:rPr lang="en-US" dirty="0"/>
              <a:t> –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53FC-5BC6-4B86-8A38-993C9540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passes through (–1, 6) and has a slope of 4.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it passes through (−1, 2) and (10, 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6ECD45-048F-49A7-9DAD-639F6E0F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 chemistry experiment, you record the temperature to be −5 °F one minute after you begin.  Six minutes after you begin the temperature is 20 °F.  Write a linear equation to model this.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EAA0-F10D-4AD8-9C9C-B82381E9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BCD4-6C88-480F-8078-09C4673B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61E7-49C8-4B3D-A493-B0A9FD750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of lines in slope-intercept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of lines in standard form.</a:t>
            </a:r>
          </a:p>
        </p:txBody>
      </p:sp>
    </p:spTree>
    <p:extLst>
      <p:ext uri="{BB962C8B-B14F-4D97-AF65-F5344CB8AC3E}">
        <p14:creationId xmlns:p14="http://schemas.microsoft.com/office/powerpoint/2010/main" val="130312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E87227-16EA-45C0-AEFA-DC72A8C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D8DB2-F185-42F5-93D6-37E46E3A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way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</a:t>
            </a:r>
          </a:p>
          <a:p>
            <a:pPr lvl="1"/>
            <a:r>
              <a:rPr lang="en-US" dirty="0"/>
              <a:t>Make a table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a reasonable range of </a:t>
            </a:r>
            <a:r>
              <a:rPr lang="en-US" i="1" dirty="0"/>
              <a:t>x</a:t>
            </a:r>
            <a:r>
              <a:rPr lang="en-US" dirty="0"/>
              <a:t> values usually including negatives.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each </a:t>
            </a:r>
            <a:r>
              <a:rPr lang="en-US" i="1" dirty="0"/>
              <a:t>x</a:t>
            </a:r>
            <a:r>
              <a:rPr lang="en-US" dirty="0"/>
              <a:t> value into the function to find the corresponding </a:t>
            </a:r>
            <a:r>
              <a:rPr lang="en-US" i="1" dirty="0"/>
              <a:t>y</a:t>
            </a:r>
            <a:r>
              <a:rPr lang="en-US" dirty="0"/>
              <a:t>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the points on a coordinate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line through the points.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A6A4-5C35-4E7D-9201-2624D79E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3EA9-233A-4EAD-B6B4-74B5723B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06B92-EC87-4378-832D-9966BA8D7AD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06B92-EC87-4378-832D-9966BA8D7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0F600E-D178-4A44-B7B0-001C77669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89" y="1504376"/>
            <a:ext cx="5158711" cy="51673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584F5-CEA5-4ED3-B2D6-928A9ADC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63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Slope-intercept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m</a:t>
                </a:r>
                <a:r>
                  <a:rPr lang="en-US" dirty="0"/>
                  <a:t> is slope</a:t>
                </a:r>
              </a:p>
              <a:p>
                <a:pPr lvl="2"/>
                <a:r>
                  <a:rPr lang="en-US" i="1" dirty="0"/>
                  <a:t>b</a:t>
                </a:r>
                <a:r>
                  <a:rPr lang="en-US" dirty="0"/>
                  <a:t> is </a:t>
                </a:r>
                <a:r>
                  <a:rPr lang="en-US" i="1" dirty="0"/>
                  <a:t>y</a:t>
                </a:r>
                <a:r>
                  <a:rPr lang="en-US" dirty="0"/>
                  <a:t>-intercept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Solve equation for </a:t>
            </a:r>
            <a:r>
              <a:rPr lang="en-US" i="1" dirty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the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From there move up and over the slope to find another couple of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line neatly through the points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)=2−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9288632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723720" y="50115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10160000" y="58674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595088" y="6723232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8867888" y="32843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8432800" y="244168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7996520" y="15571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9288632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/>
          <p:cNvCxnSpPr>
            <a:stCxn id="11" idx="4"/>
            <a:endCxn id="8" idx="1"/>
          </p:cNvCxnSpPr>
          <p:nvPr/>
        </p:nvCxnSpPr>
        <p:spPr>
          <a:xfrm>
            <a:off x="8047321" y="1658769"/>
            <a:ext cx="2562647" cy="50793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9144" y="543197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9710056" y="5011056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10160000" y="4561112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10580915" y="414020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>
          <a:xfrm>
            <a:off x="11016344" y="3719285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>
            <a:off x="11451773" y="326934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11887200" y="2862944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8853715" y="58674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8432800" y="6288315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7997373" y="6723744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9289144" y="5431968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8" name="Straight Connector 27"/>
          <p:cNvCxnSpPr>
            <a:stCxn id="25" idx="0"/>
            <a:endCxn id="22" idx="3"/>
          </p:cNvCxnSpPr>
          <p:nvPr/>
        </p:nvCxnSpPr>
        <p:spPr>
          <a:xfrm flipV="1">
            <a:off x="8048174" y="2949666"/>
            <a:ext cx="3853905" cy="3774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313333" y="3292835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Oval 29"/>
          <p:cNvSpPr/>
          <p:nvPr/>
        </p:nvSpPr>
        <p:spPr>
          <a:xfrm>
            <a:off x="9724931" y="37220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10156731" y="41538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10600267" y="45856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11023600" y="501226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11452131" y="544079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11883931" y="587259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Oval 35"/>
          <p:cNvSpPr/>
          <p:nvPr/>
        </p:nvSpPr>
        <p:spPr>
          <a:xfrm>
            <a:off x="8873067" y="28617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8446464" y="24299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8009467" y="19948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7577667" y="1574800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9313333" y="32935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Straight Connector 41"/>
          <p:cNvCxnSpPr>
            <a:stCxn id="39" idx="5"/>
            <a:endCxn id="35" idx="1"/>
          </p:cNvCxnSpPr>
          <p:nvPr/>
        </p:nvCxnSpPr>
        <p:spPr>
          <a:xfrm>
            <a:off x="7652725" y="1649859"/>
            <a:ext cx="4244083" cy="42356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5 L -2.22222E-6 0.121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2377 L 0.03403 0.121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2161 L 0.03403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25 L 0.06736 0.244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416 -0.13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321 L -0.03854 -0.13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226 -0.06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666 L 0.03385 -0.066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399 0.062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6297 L -0.0375 0.062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0.0617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173 L 0.0349 0.061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-0.0694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6945 L -0.03298 -0.0694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Form</a:t>
            </a:r>
          </a:p>
          <a:p>
            <a:pPr lvl="1"/>
            <a:r>
              <a:rPr lang="en-US" dirty="0"/>
              <a:t>A</a:t>
            </a:r>
            <a:r>
              <a:rPr lang="en-US" i="1" dirty="0"/>
              <a:t>x</a:t>
            </a:r>
            <a:r>
              <a:rPr lang="en-US" dirty="0"/>
              <a:t> + B</a:t>
            </a:r>
            <a:r>
              <a:rPr lang="en-US" i="1" dirty="0"/>
              <a:t>y</a:t>
            </a:r>
            <a:r>
              <a:rPr lang="en-US" dirty="0"/>
              <a:t> = C</a:t>
            </a:r>
          </a:p>
          <a:p>
            <a:pPr lvl="2"/>
            <a:r>
              <a:rPr lang="en-US" dirty="0"/>
              <a:t>A, B, and C are integers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-intercepts by letting the other variable = 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the two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line through the two points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x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+ B(0) = C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i="1" dirty="0"/>
                  <a:t>y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A(0) + 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:r>
                  <a:rPr lang="en-US" dirty="0"/>
                  <a:t>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Horizontal Lines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c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Vertical Lines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C05B-8539-C8EB-2DC8-1321FE91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D0391-610E-EE11-BE53-2ED4FD4A49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Golden Rule</a:t>
            </a:r>
          </a:p>
          <a:p>
            <a:r>
              <a:rPr lang="en-US" dirty="0">
                <a:highlight>
                  <a:srgbClr val="FFFF00"/>
                </a:highlight>
              </a:rPr>
              <a:t>Do unto others as you would like them to do unto you. </a:t>
            </a:r>
            <a:br>
              <a:rPr lang="en-US" dirty="0"/>
            </a:br>
            <a:r>
              <a:rPr lang="en-US" dirty="0"/>
              <a:t>                                               Jesus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EA14-F67F-EDEF-47E1-4E2238CE1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Golden Rule of Algebra </a:t>
            </a:r>
          </a:p>
          <a:p>
            <a:r>
              <a:rPr lang="en-US" dirty="0"/>
              <a:t>Do unto one side of the equation as you have done unto the other side.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BEE89-6396-49CD-BB66-F2B5FAD13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941" y="3105221"/>
            <a:ext cx="3715966" cy="1863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64E7D-8CDB-4150-9C59-5734995C0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27260" y="2971800"/>
            <a:ext cx="4876799" cy="3252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3C14EF-B151-492F-806B-F6446E21476F}"/>
              </a:ext>
            </a:extLst>
          </p:cNvPr>
          <p:cNvSpPr txBox="1"/>
          <p:nvPr/>
        </p:nvSpPr>
        <p:spPr>
          <a:xfrm>
            <a:off x="7931286" y="6340003"/>
            <a:ext cx="347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flickr.com/photos/the-open-university/8958807534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95D07D-3C95-43F9-86A6-63300755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8072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Graph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dirty="0"/>
              <a:t> + 5</a:t>
            </a:r>
            <a:r>
              <a:rPr lang="en-US" i="1" dirty="0"/>
              <a:t>y</a:t>
            </a:r>
            <a:r>
              <a:rPr lang="en-US" dirty="0"/>
              <a:t> = 10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1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 = −4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1446933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296400" y="3285067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807200" y="2311400"/>
            <a:ext cx="5080000" cy="20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719733" y="41402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779000" y="1600200"/>
            <a:ext cx="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96400" y="586740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07200" y="5918200"/>
            <a:ext cx="50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64C-D56F-4A8F-98DB-0BBDEE8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0-06 Graph Absolute Value Functions and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3A83-DC53-4EC0-A350-06C023C41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absolute value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transformations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4519F-D07D-4D1F-8A9B-CF41396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89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Transformations</a:t>
                </a:r>
                <a:r>
                  <a:rPr lang="en-US" dirty="0"/>
                  <a:t> (changes to graph’s size, shape, position, or orientation)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Stretch/Shrink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 is the factor the graph is stretched or shrunk vertically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Multiply the </a:t>
                </a:r>
                <a:r>
                  <a:rPr lang="en-US" i="1" dirty="0">
                    <a:sym typeface="Wingdings" pitchFamily="2" charset="2"/>
                  </a:rPr>
                  <a:t>y</a:t>
                </a:r>
                <a:r>
                  <a:rPr lang="en-US" dirty="0">
                    <a:sym typeface="Wingdings" pitchFamily="2" charset="2"/>
                  </a:rPr>
                  <a:t>-coordinates by 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Reflection</a:t>
                </a:r>
                <a:r>
                  <a:rPr lang="en-US" dirty="0">
                    <a:sym typeface="Wingdings" pitchFamily="2" charset="2"/>
                  </a:rPr>
                  <a:t>  Flips the graph over a line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If 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 is negative, the graph will be flipped over the </a:t>
                </a:r>
                <a:r>
                  <a:rPr lang="en-US" i="1" dirty="0">
                    <a:sym typeface="Wingdings" pitchFamily="2" charset="2"/>
                  </a:rPr>
                  <a:t>x</a:t>
                </a:r>
                <a:r>
                  <a:rPr lang="en-US" dirty="0">
                    <a:sym typeface="Wingdings" pitchFamily="2" charset="2"/>
                  </a:rPr>
                  <a:t>-axis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Translation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moves graph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h</a:t>
                </a:r>
                <a:r>
                  <a:rPr lang="en-US" dirty="0">
                    <a:sym typeface="Wingdings" pitchFamily="2" charset="2"/>
                  </a:rPr>
                  <a:t> is how far graph moves to right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k</a:t>
                </a:r>
                <a:r>
                  <a:rPr lang="en-US" dirty="0">
                    <a:sym typeface="Wingdings" pitchFamily="2" charset="2"/>
                  </a:rPr>
                  <a:t> is how far graph moves up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Apply stretch/shrinks and reflections before translations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Multiply before adding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t="-2005" r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839200" y="3661176"/>
            <a:ext cx="1117600" cy="2307824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56800" y="3661176"/>
            <a:ext cx="1219200" cy="38100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V="1">
            <a:off x="8839200" y="2921000"/>
            <a:ext cx="2336800" cy="2307824"/>
            <a:chOff x="67056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056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38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839200" y="3661176"/>
            <a:ext cx="2336800" cy="2307824"/>
            <a:chOff x="6781800" y="2898282"/>
            <a:chExt cx="1752600" cy="173086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-3.33333E-6 -0.05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753E-6 L -3.33333E-6 0.024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t="-2005" r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839200" y="3661176"/>
            <a:ext cx="1117600" cy="2307824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56800" y="3661176"/>
            <a:ext cx="1219200" cy="38100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839200" y="3661176"/>
            <a:ext cx="2336800" cy="2307824"/>
            <a:chOff x="67818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4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0.03299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093 L 0.03299 -0.172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00200"/>
            <a:ext cx="550672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Absolute Value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Simplest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To graph an absolute value graph</a:t>
                </a:r>
                <a:r>
                  <a:rPr lang="en-US" dirty="0"/>
                  <a:t>, </a:t>
                </a:r>
              </a:p>
              <a:p>
                <a:r>
                  <a:rPr lang="en-US" dirty="0"/>
                  <a:t>Make a table of values,</a:t>
                </a:r>
              </a:p>
              <a:p>
                <a:r>
                  <a:rPr lang="en-US" dirty="0"/>
                  <a:t>OR </a:t>
                </a:r>
              </a:p>
              <a:p>
                <a:pPr lvl="1"/>
                <a:r>
                  <a:rPr lang="en-US" dirty="0"/>
                  <a:t>plot the vertex (</a:t>
                </a:r>
                <a:r>
                  <a:rPr lang="en-US" i="1" dirty="0"/>
                  <a:t>h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follow a slope of </a:t>
                </a:r>
                <a:r>
                  <a:rPr lang="en-US" i="1" dirty="0"/>
                  <a:t>a</a:t>
                </a:r>
                <a:r>
                  <a:rPr lang="en-US" dirty="0"/>
                  <a:t> on the right and −</a:t>
                </a:r>
                <a:r>
                  <a:rPr lang="en-US" i="1" dirty="0"/>
                  <a:t>a</a:t>
                </a:r>
                <a:r>
                  <a:rPr lang="en-US" dirty="0"/>
                  <a:t> on the left.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86600" y="2006601"/>
            <a:ext cx="4495800" cy="2059009"/>
            <a:chOff x="5350604" y="2008321"/>
            <a:chExt cx="3155156" cy="173182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921500" y="2008321"/>
              <a:ext cx="1584260" cy="1719129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350604" y="2063748"/>
              <a:ext cx="1558196" cy="1676402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07200" y="3225800"/>
            <a:ext cx="1524000" cy="2056199"/>
            <a:chOff x="4648200" y="3352800"/>
            <a:chExt cx="1143000" cy="2056199"/>
          </a:xfrm>
        </p:grpSpPr>
        <p:sp>
          <p:nvSpPr>
            <p:cNvPr id="19" name="TextBox 18"/>
            <p:cNvSpPr txBox="1"/>
            <p:nvPr/>
          </p:nvSpPr>
          <p:spPr>
            <a:xfrm>
              <a:off x="4648200" y="4495800"/>
              <a:ext cx="1143000" cy="9131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Slope of left is −1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5219700" y="3352800"/>
              <a:ext cx="190500" cy="1143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798757" y="4195810"/>
            <a:ext cx="1219200" cy="959966"/>
            <a:chOff x="6248400" y="4191001"/>
            <a:chExt cx="914400" cy="959966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4648201"/>
              <a:ext cx="914400" cy="5027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Vertex</a:t>
              </a:r>
            </a:p>
          </p:txBody>
        </p:sp>
        <p:cxnSp>
          <p:nvCxnSpPr>
            <p:cNvPr id="23" name="Straight Arrow Connector 22"/>
            <p:cNvCxnSpPr>
              <a:stCxn id="17" idx="0"/>
            </p:cNvCxnSpPr>
            <p:nvPr/>
          </p:nvCxnSpPr>
          <p:spPr>
            <a:xfrm flipH="1" flipV="1">
              <a:off x="6629400" y="4191001"/>
              <a:ext cx="762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337800" y="3352800"/>
            <a:ext cx="1524000" cy="2132399"/>
            <a:chOff x="7391400" y="3429001"/>
            <a:chExt cx="1143000" cy="2132399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4648201"/>
              <a:ext cx="1143000" cy="9131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Slope of right is 1</a:t>
              </a:r>
            </a:p>
          </p:txBody>
        </p:sp>
        <p:cxnSp>
          <p:nvCxnSpPr>
            <p:cNvPr id="25" name="Straight Arrow Connector 24"/>
            <p:cNvCxnSpPr>
              <a:stCxn id="18" idx="0"/>
            </p:cNvCxnSpPr>
            <p:nvPr/>
          </p:nvCxnSpPr>
          <p:spPr>
            <a:xfrm flipH="1" flipV="1">
              <a:off x="7543800" y="3429001"/>
              <a:ext cx="419100" cy="1219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0363200" y="284988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10789920" y="24130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11216640" y="198628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1653520" y="155956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9926320" y="24130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499600" y="197612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9072880" y="15494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stCxn id="4" idx="1"/>
            <a:endCxn id="11" idx="5"/>
          </p:cNvCxnSpPr>
          <p:nvPr/>
        </p:nvCxnSpPr>
        <p:spPr>
          <a:xfrm flipH="1" flipV="1">
            <a:off x="9159602" y="1636122"/>
            <a:ext cx="1218477" cy="1228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8" idx="3"/>
          </p:cNvCxnSpPr>
          <p:nvPr/>
        </p:nvCxnSpPr>
        <p:spPr>
          <a:xfrm flipV="1">
            <a:off x="10449922" y="1646282"/>
            <a:ext cx="1218477" cy="1218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9499600" y="413004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11216640" y="370332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7772400" y="370332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Connector 19"/>
          <p:cNvCxnSpPr>
            <a:stCxn id="16" idx="1"/>
          </p:cNvCxnSpPr>
          <p:nvPr/>
        </p:nvCxnSpPr>
        <p:spPr>
          <a:xfrm flipH="1" flipV="1">
            <a:off x="6908801" y="3530601"/>
            <a:ext cx="2605679" cy="614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9586322" y="3530601"/>
            <a:ext cx="2605679" cy="614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=−3|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+1|−2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9062720" y="499364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9499600" y="629412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8636000" y="628396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 flipH="1">
            <a:off x="8534401" y="5080362"/>
            <a:ext cx="543199" cy="17776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5"/>
          </p:cNvCxnSpPr>
          <p:nvPr/>
        </p:nvCxnSpPr>
        <p:spPr>
          <a:xfrm>
            <a:off x="9149442" y="5080362"/>
            <a:ext cx="502559" cy="17014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an absolute value equation for the given graph.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21600" y="2514600"/>
            <a:ext cx="711200" cy="3556000"/>
          </a:xfrm>
          <a:prstGeom prst="line">
            <a:avLst/>
          </a:prstGeom>
          <a:ln w="38100" cap="rnd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2800" y="2514600"/>
            <a:ext cx="711200" cy="3556000"/>
          </a:xfrm>
          <a:prstGeom prst="line">
            <a:avLst/>
          </a:prstGeom>
          <a:ln w="38100" cap="rnd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 way to solve linear equations</a:t>
            </a:r>
          </a:p>
          <a:p>
            <a:pPr lvl="1"/>
            <a:r>
              <a:rPr lang="en-US" dirty="0"/>
              <a:t>Get the variables all on one side</a:t>
            </a:r>
          </a:p>
          <a:p>
            <a:pPr lvl="1"/>
            <a:r>
              <a:rPr lang="en-US" dirty="0"/>
              <a:t>Get everything away from the variables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9144000" cy="22814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90000">
                      <a:srgbClr val="FFFF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Always follow the Golden Rule!!!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D1EA2-F2EF-4A19-86AD-E79F7904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F8F9-3F1F-43DD-9AE4-284BB915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D94C-5697-4C51-BABE-A4A00E9E4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an ordered pair is a solution to an inequality in two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 linear inequality in two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A4C10-7083-4C06-9C00-DBCA5FB1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30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Inequality in two variables</a:t>
                </a:r>
              </a:p>
              <a:p>
                <a:pPr lvl="1"/>
                <a:r>
                  <a:rPr lang="en-US" dirty="0"/>
                  <a:t>Like linear equation, but with inequality instead of =</a:t>
                </a:r>
              </a:p>
              <a:p>
                <a:endParaRPr lang="en-US" dirty="0"/>
              </a:p>
              <a:p>
                <a:r>
                  <a:rPr lang="en-US" dirty="0"/>
                  <a:t>Tell whether the given ordered pair is a solution of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(0, −4)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/>
              <a:t>(−3, 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Graphing a linear inequality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Graph the line as if it was =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Dotted or Solid line</a:t>
            </a:r>
          </a:p>
          <a:p>
            <a:pPr lvl="2"/>
            <a:r>
              <a:rPr lang="en-US" dirty="0"/>
              <a:t>Dotted if &lt;, &gt;</a:t>
            </a:r>
          </a:p>
          <a:p>
            <a:pPr lvl="2"/>
            <a:r>
              <a:rPr lang="en-US" dirty="0"/>
              <a:t>Solid if ≤, =, ≥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Shade</a:t>
            </a:r>
          </a:p>
          <a:p>
            <a:pPr lvl="2"/>
            <a:r>
              <a:rPr lang="en-US" dirty="0"/>
              <a:t>Test a point not on the line</a:t>
            </a:r>
          </a:p>
          <a:p>
            <a:pPr lvl="2"/>
            <a:r>
              <a:rPr lang="en-US" dirty="0"/>
              <a:t>If the point is a solution, shade that side of the line</a:t>
            </a:r>
          </a:p>
          <a:p>
            <a:pPr lvl="2"/>
            <a:r>
              <a:rPr lang="en-US" dirty="0"/>
              <a:t>If the point is not a solution, shade the other side of the line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926" y="1570816"/>
            <a:ext cx="4368803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≥ −4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7620000" y="1600200"/>
            <a:ext cx="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0" y="1600200"/>
            <a:ext cx="4368800" cy="5181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&gt; −3</a:t>
            </a:r>
            <a:r>
              <a:rPr lang="en-US" i="1" dirty="0"/>
              <a:t>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8470900" y="1600200"/>
            <a:ext cx="1727200" cy="51816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8470901" y="1600201"/>
            <a:ext cx="3467100" cy="5168900"/>
          </a:xfrm>
          <a:custGeom>
            <a:avLst/>
            <a:gdLst>
              <a:gd name="connsiteX0" fmla="*/ 2600325 w 2600325"/>
              <a:gd name="connsiteY0" fmla="*/ 0 h 3876675"/>
              <a:gd name="connsiteX1" fmla="*/ 2600325 w 2600325"/>
              <a:gd name="connsiteY1" fmla="*/ 3876675 h 3876675"/>
              <a:gd name="connsiteX2" fmla="*/ 1295400 w 2600325"/>
              <a:gd name="connsiteY2" fmla="*/ 3876675 h 3876675"/>
              <a:gd name="connsiteX3" fmla="*/ 0 w 2600325"/>
              <a:gd name="connsiteY3" fmla="*/ 9525 h 3876675"/>
              <a:gd name="connsiteX4" fmla="*/ 2600325 w 2600325"/>
              <a:gd name="connsiteY4" fmla="*/ 0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3876675">
                <a:moveTo>
                  <a:pt x="2600325" y="0"/>
                </a:moveTo>
                <a:lnTo>
                  <a:pt x="2600325" y="3876675"/>
                </a:lnTo>
                <a:lnTo>
                  <a:pt x="1295400" y="3876675"/>
                </a:lnTo>
                <a:lnTo>
                  <a:pt x="0" y="9525"/>
                </a:lnTo>
                <a:lnTo>
                  <a:pt x="2600325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73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≤ 2</a:t>
            </a:r>
            <a:r>
              <a:rPr lang="en-US" i="1" dirty="0"/>
              <a:t>x</a:t>
            </a:r>
            <a:r>
              <a:rPr lang="en-US" dirty="0"/>
              <a:t> + 3</a:t>
            </a:r>
          </a:p>
          <a:p>
            <a:pPr lvl="1"/>
            <a:endParaRPr lang="en-US" dirty="0"/>
          </a:p>
        </p:txBody>
      </p:sp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7366000" y="1600200"/>
            <a:ext cx="264160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378700" y="1612900"/>
            <a:ext cx="4546600" cy="5156200"/>
          </a:xfrm>
          <a:custGeom>
            <a:avLst/>
            <a:gdLst>
              <a:gd name="connsiteX0" fmla="*/ 1952625 w 3409950"/>
              <a:gd name="connsiteY0" fmla="*/ 0 h 3867150"/>
              <a:gd name="connsiteX1" fmla="*/ 3409950 w 3409950"/>
              <a:gd name="connsiteY1" fmla="*/ 0 h 3867150"/>
              <a:gd name="connsiteX2" fmla="*/ 3409950 w 3409950"/>
              <a:gd name="connsiteY2" fmla="*/ 3867150 h 3867150"/>
              <a:gd name="connsiteX3" fmla="*/ 0 w 3409950"/>
              <a:gd name="connsiteY3" fmla="*/ 3867150 h 3867150"/>
              <a:gd name="connsiteX4" fmla="*/ 1952625 w 3409950"/>
              <a:gd name="connsiteY4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3867150">
                <a:moveTo>
                  <a:pt x="1952625" y="0"/>
                </a:moveTo>
                <a:lnTo>
                  <a:pt x="3409950" y="0"/>
                </a:lnTo>
                <a:lnTo>
                  <a:pt x="3409950" y="3867150"/>
                </a:lnTo>
                <a:lnTo>
                  <a:pt x="0" y="3867150"/>
                </a:lnTo>
                <a:lnTo>
                  <a:pt x="19526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&lt; 3|</a:t>
            </a:r>
            <a:r>
              <a:rPr lang="en-US" i="1" dirty="0"/>
              <a:t>x</a:t>
            </a:r>
            <a:r>
              <a:rPr lang="en-US" dirty="0"/>
              <a:t> – 1| – 3</a:t>
            </a:r>
          </a:p>
        </p:txBody>
      </p:sp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9753600" y="1612901"/>
            <a:ext cx="1320800" cy="38481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458200" y="1600201"/>
            <a:ext cx="1320800" cy="38481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756401" y="1612900"/>
            <a:ext cx="5168900" cy="5156200"/>
          </a:xfrm>
          <a:custGeom>
            <a:avLst/>
            <a:gdLst>
              <a:gd name="connsiteX0" fmla="*/ 3228975 w 3876675"/>
              <a:gd name="connsiteY0" fmla="*/ 0 h 3867150"/>
              <a:gd name="connsiteX1" fmla="*/ 3876675 w 3876675"/>
              <a:gd name="connsiteY1" fmla="*/ 0 h 3867150"/>
              <a:gd name="connsiteX2" fmla="*/ 3876675 w 3876675"/>
              <a:gd name="connsiteY2" fmla="*/ 3867150 h 3867150"/>
              <a:gd name="connsiteX3" fmla="*/ 0 w 3876675"/>
              <a:gd name="connsiteY3" fmla="*/ 3867150 h 3867150"/>
              <a:gd name="connsiteX4" fmla="*/ 0 w 3876675"/>
              <a:gd name="connsiteY4" fmla="*/ 9525 h 3867150"/>
              <a:gd name="connsiteX5" fmla="*/ 1295400 w 3876675"/>
              <a:gd name="connsiteY5" fmla="*/ 9525 h 3867150"/>
              <a:gd name="connsiteX6" fmla="*/ 2257425 w 3876675"/>
              <a:gd name="connsiteY6" fmla="*/ 2905125 h 3867150"/>
              <a:gd name="connsiteX7" fmla="*/ 3228975 w 387667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675" h="3867150">
                <a:moveTo>
                  <a:pt x="3228975" y="0"/>
                </a:moveTo>
                <a:lnTo>
                  <a:pt x="3876675" y="0"/>
                </a:lnTo>
                <a:lnTo>
                  <a:pt x="3876675" y="3867150"/>
                </a:lnTo>
                <a:lnTo>
                  <a:pt x="0" y="3867150"/>
                </a:lnTo>
                <a:lnTo>
                  <a:pt x="0" y="9525"/>
                </a:lnTo>
                <a:lnTo>
                  <a:pt x="1295400" y="9525"/>
                </a:lnTo>
                <a:lnTo>
                  <a:pt x="2257425" y="2905125"/>
                </a:lnTo>
                <a:lnTo>
                  <a:pt x="3228975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87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have two part-time summer jobs, one that pays $9 an hour and another that pays $12 an hour.  You would like to earn at least $240 a week.  Write an inequality describing the possible amounts of time you can schedule at both jobs.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785247" y="990601"/>
            <a:ext cx="553998" cy="55306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/>
              <a:t>0    2    4   6    8   10  12 14 16 18 20 22  24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the previous answer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three possible solutions of the inequality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1219202"/>
            <a:ext cx="5588000" cy="5114925"/>
            <a:chOff x="5332412" y="1828800"/>
            <a:chExt cx="3659188" cy="3657600"/>
          </a:xfrm>
        </p:grpSpPr>
        <p:grpSp>
          <p:nvGrpSpPr>
            <p:cNvPr id="5" name="Group 47"/>
            <p:cNvGrpSpPr/>
            <p:nvPr/>
          </p:nvGrpSpPr>
          <p:grpSpPr>
            <a:xfrm>
              <a:off x="5332412" y="1828800"/>
              <a:ext cx="3659188" cy="3657600"/>
              <a:chOff x="5332412" y="1828800"/>
              <a:chExt cx="3659188" cy="46489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3314700" y="4152900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923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3619500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228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533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37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42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47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52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057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361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666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09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5334000" y="1828800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0" y="2132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0" y="2436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2741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3046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3351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656012"/>
              <a:ext cx="3657600" cy="1588"/>
            </a:xfrm>
            <a:prstGeom prst="line">
              <a:avLst/>
            </a:prstGeom>
            <a:ln w="28575"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3960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4265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4570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4875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5180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5484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97601" y="6334126"/>
            <a:ext cx="619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0     3    6    9    12  15  18  21  24  27 30  33  36</a:t>
            </a:r>
          </a:p>
        </p:txBody>
      </p:sp>
      <p:sp>
        <p:nvSpPr>
          <p:cNvPr id="34" name="Oval 33"/>
          <p:cNvSpPr/>
          <p:nvPr/>
        </p:nvSpPr>
        <p:spPr>
          <a:xfrm>
            <a:off x="10464800" y="6290733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6358467" y="2023533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373345" y="2021468"/>
            <a:ext cx="4178176" cy="43390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00801" y="1219201"/>
            <a:ext cx="5600700" cy="5118100"/>
          </a:xfrm>
          <a:custGeom>
            <a:avLst/>
            <a:gdLst>
              <a:gd name="connsiteX0" fmla="*/ 0 w 4200525"/>
              <a:gd name="connsiteY0" fmla="*/ 0 h 3838575"/>
              <a:gd name="connsiteX1" fmla="*/ 4200525 w 4200525"/>
              <a:gd name="connsiteY1" fmla="*/ 0 h 3838575"/>
              <a:gd name="connsiteX2" fmla="*/ 4200525 w 4200525"/>
              <a:gd name="connsiteY2" fmla="*/ 3838575 h 3838575"/>
              <a:gd name="connsiteX3" fmla="*/ 3095625 w 4200525"/>
              <a:gd name="connsiteY3" fmla="*/ 3838575 h 3838575"/>
              <a:gd name="connsiteX4" fmla="*/ 9525 w 4200525"/>
              <a:gd name="connsiteY4" fmla="*/ 638175 h 3838575"/>
              <a:gd name="connsiteX5" fmla="*/ 0 w 4200525"/>
              <a:gd name="connsiteY5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25" h="3838575">
                <a:moveTo>
                  <a:pt x="0" y="0"/>
                </a:moveTo>
                <a:lnTo>
                  <a:pt x="4200525" y="0"/>
                </a:lnTo>
                <a:lnTo>
                  <a:pt x="4200525" y="3838575"/>
                </a:lnTo>
                <a:lnTo>
                  <a:pt x="3095625" y="3838575"/>
                </a:lnTo>
                <a:lnTo>
                  <a:pt x="9525" y="6381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6821541" y="2036924"/>
            <a:ext cx="92364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10078720" y="5420360"/>
            <a:ext cx="101600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/>
          <p:nvPr/>
        </p:nvSpPr>
        <p:spPr>
          <a:xfrm>
            <a:off x="8676640" y="3723640"/>
            <a:ext cx="101600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uiExpand="1" build="p"/>
      <p:bldP spid="32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7689-7B2E-41F6-B61D-E68621B3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39CD1-14F3-4A17-B5C6-142546C68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how well data fits a linear relationship.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equation of the best-fitting line given a set of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A818-80DB-4C6E-9A2C-6B9B9545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8762-570A-40C5-B875-3EF30D15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9688E-2477-4F3D-8205-3F4D0A47BA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9688E-2477-4F3D-8205-3F4D0A47B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46E7EF-E9FC-489F-85CD-D5C1C152C2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46E7EF-E9FC-489F-85CD-D5C1C152C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AF5B0-AD07-430C-8259-C01F7192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Scatter Plot</a:t>
            </a:r>
          </a:p>
          <a:p>
            <a:pPr lvl="1"/>
            <a:r>
              <a:rPr lang="en-US" dirty="0"/>
              <a:t>Graph of many data points</a:t>
            </a:r>
          </a:p>
          <a:p>
            <a:pPr lvl="1"/>
            <a:endParaRPr lang="en-US" dirty="0"/>
          </a:p>
          <a:p>
            <a:r>
              <a:rPr lang="en-US" dirty="0"/>
              <a:t>Positive Correlation</a:t>
            </a:r>
          </a:p>
          <a:p>
            <a:pPr lvl="1"/>
            <a:r>
              <a:rPr lang="en-US" dirty="0"/>
              <a:t>The slope of the scatter plot tends to be positive</a:t>
            </a:r>
          </a:p>
          <a:p>
            <a:endParaRPr lang="en-US" dirty="0"/>
          </a:p>
          <a:p>
            <a:r>
              <a:rPr lang="en-US" dirty="0"/>
              <a:t>Negative Correlation</a:t>
            </a:r>
          </a:p>
          <a:p>
            <a:pPr lvl="1"/>
            <a:r>
              <a:rPr lang="en-US" dirty="0"/>
              <a:t>The slope of the scatter plot tends to be negative</a:t>
            </a:r>
          </a:p>
          <a:p>
            <a:endParaRPr lang="en-US" dirty="0"/>
          </a:p>
          <a:p>
            <a:r>
              <a:rPr lang="en-US" dirty="0"/>
              <a:t>No Correlation</a:t>
            </a:r>
          </a:p>
          <a:p>
            <a:pPr lvl="1"/>
            <a:r>
              <a:rPr lang="en-US" dirty="0"/>
              <a:t>There is no obvious pattern from the scatter plot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762000"/>
            <a:ext cx="279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0805" y="2895600"/>
            <a:ext cx="30611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8800" y="4872475"/>
            <a:ext cx="2743200" cy="1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Correlation Coefficient (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 between −1 and 1 that measures how well the data fits a line.</a:t>
            </a:r>
          </a:p>
          <a:p>
            <a:pPr lvl="1"/>
            <a:r>
              <a:rPr lang="en-US" dirty="0"/>
              <a:t>Positive for positive correlation, negative for negative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 = 0 means there is no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each scatter plot,  (a) tell whether the data have a positive correlation, a negative correlation, or approximately no correlation, and  (b) tell whether the correlation coefficient is closest to –1, –0.5, 0, 0.5, or 1.</a:t>
            </a:r>
          </a:p>
          <a:p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4" y="2651127"/>
            <a:ext cx="3268493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021" y="2651126"/>
            <a:ext cx="3318933" cy="2065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908" y="2651126"/>
            <a:ext cx="3322801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Best-fitting line</a:t>
            </a:r>
          </a:p>
          <a:p>
            <a:pPr lvl="1"/>
            <a:r>
              <a:rPr lang="en-US" dirty="0"/>
              <a:t>Line that most closely approximates the data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 the best-fitting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scatter plot of the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Sketch the line that appears to follow the data the closest</a:t>
            </a:r>
          </a:p>
          <a:p>
            <a:pPr lvl="2"/>
            <a:r>
              <a:rPr lang="en-US" dirty="0"/>
              <a:t>There should be about as many points below the line as above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two points on the line and find the equation of the line</a:t>
            </a:r>
          </a:p>
          <a:p>
            <a:pPr lvl="2"/>
            <a:r>
              <a:rPr lang="en-US" dirty="0"/>
              <a:t>These do not have to be original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/>
        </p:blipFill>
        <p:spPr>
          <a:xfrm>
            <a:off x="8026401" y="4197590"/>
            <a:ext cx="4165599" cy="271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Monarch Butterflies: The table shows the area in Mexico used by Monarch Butterflies to spend winter, </a:t>
            </a:r>
            <a:r>
              <a:rPr lang="en-US" i="1" dirty="0"/>
              <a:t>y</a:t>
            </a:r>
            <a:r>
              <a:rPr lang="en-US" dirty="0"/>
              <a:t>, in acres </a:t>
            </a:r>
            <a:r>
              <a:rPr lang="en-US" i="1" dirty="0"/>
              <a:t>x</a:t>
            </a:r>
            <a:r>
              <a:rPr lang="en-US" dirty="0"/>
              <a:t> years after 2006.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/>
              <a:t>Approximate the best-fitting line for the data.</a:t>
            </a:r>
          </a:p>
          <a:p>
            <a:pPr lvl="1"/>
            <a:r>
              <a:rPr lang="en-US" dirty="0"/>
              <a:t>Use your equation from part (a) to predict the area used by the butterflies in 2016.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5806"/>
              </p:ext>
            </p:extLst>
          </p:nvPr>
        </p:nvGraphicFramePr>
        <p:xfrm>
          <a:off x="8648" y="3414765"/>
          <a:ext cx="12174705" cy="988906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135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i="1" dirty="0"/>
                        <a:t>x</a:t>
                      </a:r>
                      <a:endParaRPr lang="en-US" sz="2400" b="0" i="1" dirty="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i="1" dirty="0"/>
                        <a:t>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12.5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41EB-1FB4-48A5-90FB-119BA45A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5162-6E85-4A2D-BF93-A0C9AAACD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2"/>
            <a:ext cx="8875776" cy="553243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Finding Linear Regression on a TI-84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STAT and select Edit….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the </a:t>
            </a:r>
            <a:r>
              <a:rPr lang="en-US" i="1" dirty="0"/>
              <a:t>x</a:t>
            </a:r>
            <a:r>
              <a:rPr lang="en-US" dirty="0"/>
              <a:t>-values in List 1 (L1) and the </a:t>
            </a:r>
            <a:r>
              <a:rPr lang="en-US" i="1" dirty="0"/>
              <a:t>y</a:t>
            </a:r>
            <a:r>
              <a:rPr lang="en-US" dirty="0"/>
              <a:t>-values in List 2 (L2).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see the graph of the points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Push Y= and clear any equations.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While still in Y=, go up and highlight Plot1 and press ENTER.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Press ZOOM and select </a:t>
            </a:r>
            <a:r>
              <a:rPr lang="en-US" dirty="0" err="1"/>
              <a:t>ZoomStat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STAT and move over to the CALC menu.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 (Linear Regression).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the </a:t>
            </a:r>
            <a:r>
              <a:rPr lang="en-US" dirty="0" err="1"/>
              <a:t>Xlist</a:t>
            </a:r>
            <a:r>
              <a:rPr lang="en-US" dirty="0"/>
              <a:t>: is L1,the </a:t>
            </a:r>
            <a:r>
              <a:rPr lang="en-US" dirty="0" err="1"/>
              <a:t>Ylist</a:t>
            </a:r>
            <a:r>
              <a:rPr lang="en-US" dirty="0"/>
              <a:t>: is L1, the </a:t>
            </a:r>
            <a:r>
              <a:rPr lang="en-US" dirty="0" err="1"/>
              <a:t>FreqList</a:t>
            </a:r>
            <a:r>
              <a:rPr lang="en-US" dirty="0"/>
              <a:t>: is blank, and the Store </a:t>
            </a:r>
            <a:r>
              <a:rPr lang="en-US" dirty="0" err="1"/>
              <a:t>RegEQ</a:t>
            </a:r>
            <a:r>
              <a:rPr lang="en-US" dirty="0"/>
              <a:t>: is Y1.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Get Y1 by pressing VARS and select Y-VARS menu.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Function….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Y1.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 Calculate</a:t>
            </a:r>
          </a:p>
          <a:p>
            <a:r>
              <a:rPr lang="en-US" dirty="0"/>
              <a:t>The calculator will display the equation. To see the graph of the points and line, press GRAPH.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852DAD-64C9-4DDE-995C-78956148E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2565051"/>
            <a:ext cx="3316224" cy="248716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11D3C-7223-42FB-8A69-64C569D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37E9-8AE3-4EFE-8BFA-E4CF39D7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D4E3-109A-4FA7-A953-DF24D49C5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3"/>
            <a:ext cx="7388352" cy="516731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Finding Linear Regression on a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NumWorks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graphing calculator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the home screen select Regression.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Data tab, enter the points.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to the Graph tab.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To set the regression type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Press </a:t>
            </a:r>
            <a:r>
              <a:rPr lang="en-US" dirty="0">
                <a:latin typeface="NumWorks Keys" panose="00000500000000000000" pitchFamily="2" charset="0"/>
              </a:rPr>
              <a:t>O</a:t>
            </a:r>
            <a:r>
              <a:rPr lang="en-US" dirty="0"/>
              <a:t> or select Regression.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the desired regression type.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Press </a:t>
            </a:r>
            <a:r>
              <a:rPr lang="en-US" dirty="0">
                <a:latin typeface="NumWorks Keys" panose="00000500000000000000" pitchFamily="2" charset="0"/>
              </a:rPr>
              <a:t>O</a:t>
            </a:r>
            <a:r>
              <a:rPr lang="en-US" dirty="0"/>
              <a:t> or the down arrow and read the equation and correlation coefficient.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F0740B-49B8-41E9-9E19-9226F8C7C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100" y="1651794"/>
            <a:ext cx="4533900" cy="34004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F45F5-D1C4-4BFD-B1EE-AE8431FD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5CC4-62B5-41B2-A8A4-95B690D8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7D84-F461-4EED-8DB6-575E85037C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7D84-F461-4EED-8DB6-575E85037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96B040-4BCF-45F9-A88C-C55B392A4F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+5&lt;17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96B040-4BCF-45F9-A88C-C55B392A4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9F48-02BC-4DD4-9D44-1CC1CE60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18F5-93C9-49BF-A6FD-C4C5A3F0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4BB5-6113-44BC-9DE8-0EDEAF6199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for </a:t>
                </a:r>
                <a:r>
                  <a:rPr lang="en-US" i="1" dirty="0"/>
                  <a:t>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4BB5-6113-44BC-9DE8-0EDEAF619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98DF2-A660-45FC-8271-0B1AF773A1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for </a:t>
                </a:r>
                <a:r>
                  <a:rPr lang="en-US" i="1" dirty="0"/>
                  <a:t>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98DF2-A660-45FC-8271-0B1AF773A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BF958-834F-4A6A-B89B-ECC0B31A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0-01 Solve Linear Equations and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real estate agent’s base salary is $22,000 per year.  The agent earns a 4% commission on total sales.  How much must the agent sell to earn $60,000 in one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B168-B354-4E30-A469-BBDB5060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Rockwell Condense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4468</Words>
  <Application>Microsoft Office PowerPoint</Application>
  <PresentationFormat>Widescreen</PresentationFormat>
  <Paragraphs>708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Rockwell Condensed</vt:lpstr>
      <vt:lpstr>Calibri</vt:lpstr>
      <vt:lpstr>Arial</vt:lpstr>
      <vt:lpstr>Cambria</vt:lpstr>
      <vt:lpstr>Cambria Math</vt:lpstr>
      <vt:lpstr>Wingdings</vt:lpstr>
      <vt:lpstr>Comic Sans MS</vt:lpstr>
      <vt:lpstr>Georgia</vt:lpstr>
      <vt:lpstr>NumWorks Keys</vt:lpstr>
      <vt:lpstr>Office Theme</vt:lpstr>
      <vt:lpstr>Linear Functions</vt:lpstr>
      <vt:lpstr>PowerPoint Presentation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</dc:title>
  <dc:creator>Richard Wright</dc:creator>
  <cp:lastModifiedBy>Richard Wright</cp:lastModifiedBy>
  <cp:revision>79</cp:revision>
  <cp:lastPrinted>2022-05-03T11:48:21Z</cp:lastPrinted>
  <dcterms:created xsi:type="dcterms:W3CDTF">2022-04-28T13:00:46Z</dcterms:created>
  <dcterms:modified xsi:type="dcterms:W3CDTF">2025-09-02T19:40:47Z</dcterms:modified>
</cp:coreProperties>
</file>