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50"/>
  </p:notesMasterIdLst>
  <p:sldIdLst>
    <p:sldId id="256" r:id="rId2"/>
    <p:sldId id="345" r:id="rId3"/>
    <p:sldId id="348" r:id="rId4"/>
    <p:sldId id="271" r:id="rId5"/>
    <p:sldId id="272" r:id="rId6"/>
    <p:sldId id="273" r:id="rId7"/>
    <p:sldId id="351" r:id="rId8"/>
    <p:sldId id="386" r:id="rId9"/>
    <p:sldId id="387" r:id="rId10"/>
    <p:sldId id="352" r:id="rId11"/>
    <p:sldId id="388" r:id="rId12"/>
    <p:sldId id="389" r:id="rId13"/>
    <p:sldId id="390" r:id="rId14"/>
    <p:sldId id="391" r:id="rId15"/>
    <p:sldId id="392" r:id="rId16"/>
    <p:sldId id="393" r:id="rId17"/>
    <p:sldId id="394" r:id="rId18"/>
    <p:sldId id="395" r:id="rId19"/>
    <p:sldId id="396" r:id="rId20"/>
    <p:sldId id="397" r:id="rId21"/>
    <p:sldId id="398" r:id="rId22"/>
    <p:sldId id="399" r:id="rId23"/>
    <p:sldId id="400" r:id="rId24"/>
    <p:sldId id="401" r:id="rId25"/>
    <p:sldId id="402" r:id="rId26"/>
    <p:sldId id="403" r:id="rId27"/>
    <p:sldId id="404" r:id="rId28"/>
    <p:sldId id="405" r:id="rId29"/>
    <p:sldId id="406" r:id="rId30"/>
    <p:sldId id="267" r:id="rId31"/>
    <p:sldId id="268" r:id="rId32"/>
    <p:sldId id="265" r:id="rId33"/>
    <p:sldId id="407" r:id="rId34"/>
    <p:sldId id="408" r:id="rId35"/>
    <p:sldId id="409" r:id="rId36"/>
    <p:sldId id="312" r:id="rId37"/>
    <p:sldId id="313" r:id="rId38"/>
    <p:sldId id="410" r:id="rId39"/>
    <p:sldId id="411" r:id="rId40"/>
    <p:sldId id="315" r:id="rId41"/>
    <p:sldId id="412" r:id="rId42"/>
    <p:sldId id="316" r:id="rId43"/>
    <p:sldId id="317" r:id="rId44"/>
    <p:sldId id="318" r:id="rId45"/>
    <p:sldId id="413" r:id="rId46"/>
    <p:sldId id="414" r:id="rId47"/>
    <p:sldId id="319" r:id="rId48"/>
    <p:sldId id="415" r:id="rId49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7541" autoAdjust="0"/>
  </p:normalViewPr>
  <p:slideViewPr>
    <p:cSldViewPr snapToGrid="0">
      <p:cViewPr varScale="1">
        <p:scale>
          <a:sx n="58" d="100"/>
          <a:sy n="58" d="100"/>
        </p:scale>
        <p:origin x="16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6" rIns="96653" bIns="4832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6" rIns="96653" bIns="48326" rtlCol="0"/>
          <a:lstStyle>
            <a:lvl1pPr algn="r">
              <a:defRPr sz="1300"/>
            </a:lvl1pPr>
          </a:lstStyle>
          <a:p>
            <a:fld id="{7FAB0B50-7E6C-47C3-BD3A-E244733A0B62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6" rIns="96653" bIns="483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6" rIns="96653" bIns="4832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53" tIns="48326" rIns="96653" bIns="4832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53" tIns="48326" rIns="96653" bIns="48326" rtlCol="0" anchor="b"/>
          <a:lstStyle>
            <a:lvl1pPr algn="r">
              <a:defRPr sz="1300"/>
            </a:lvl1pPr>
          </a:lstStyle>
          <a:p>
            <a:fld id="{9C83FE47-60BC-4E49-A895-AED38331F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8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43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30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016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07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11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745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graph of </a:t>
            </a:r>
            <a:r>
              <a:rPr lang="en-US" i="1" dirty="0"/>
              <a:t>g </a:t>
            </a:r>
            <a:r>
              <a:rPr lang="en-US" dirty="0"/>
              <a:t>is a translation 1 unit right and 2 units up of the graph of </a:t>
            </a:r>
            <a:r>
              <a:rPr lang="en-US" i="1" dirty="0"/>
              <a:t>f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The graph of </a:t>
            </a:r>
            <a:r>
              <a:rPr lang="en-US" i="1" dirty="0"/>
              <a:t>g </a:t>
            </a:r>
            <a:r>
              <a:rPr lang="en-US" dirty="0"/>
              <a:t>is a horizontal stretch by a factor of 4, followed by a translation 2 units down of the graph of </a:t>
            </a:r>
            <a:r>
              <a:rPr lang="en-US" i="1" dirty="0"/>
              <a:t>f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65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563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054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Vertex (0, 3)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Vertex (0, 3)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𝑎=−1</a:t>
                </a:r>
                <a:endParaRPr lang="en-US" b="0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55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Vertex (−1, −2)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Vertex (−1, −2)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𝑎=1/2</a:t>
                </a:r>
                <a:endParaRPr lang="en-US" b="0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43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777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Vertex at (−1, −2), so </a:t>
                </a:r>
                <a:r>
                  <a:rPr lang="en-US" i="1" dirty="0"/>
                  <a:t>h</a:t>
                </a:r>
                <a:r>
                  <a:rPr lang="en-US" i="0" dirty="0"/>
                  <a:t> = −1 and </a:t>
                </a:r>
                <a:r>
                  <a:rPr lang="en-US" i="1" dirty="0"/>
                  <a:t>k</a:t>
                </a:r>
                <a:r>
                  <a:rPr lang="en-US" i="0" dirty="0"/>
                  <a:t> = −2.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Plug in a point (0, 0).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0+1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Write answer.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Vertex at (−1, −2), so </a:t>
                </a:r>
                <a:r>
                  <a:rPr lang="en-US" i="1" dirty="0"/>
                  <a:t>h</a:t>
                </a:r>
                <a:r>
                  <a:rPr lang="en-US" i="0" dirty="0"/>
                  <a:t> = −1 and </a:t>
                </a:r>
                <a:r>
                  <a:rPr lang="en-US" i="1" dirty="0"/>
                  <a:t>k</a:t>
                </a:r>
                <a:r>
                  <a:rPr lang="en-US" i="0" dirty="0"/>
                  <a:t> = −2.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𝑦=𝑎(𝑥−ℎ)^2+𝑘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𝑦=𝑎(𝑥+1)^2−2</a:t>
                </a:r>
                <a:endParaRPr lang="en-US" b="0" dirty="0"/>
              </a:p>
              <a:p>
                <a:r>
                  <a:rPr lang="en-US" dirty="0"/>
                  <a:t>Plug in a point (0, 0).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0=𝑎(0+1)^2−2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2=𝑎</a:t>
                </a:r>
                <a:endParaRPr lang="en-US" b="0" dirty="0"/>
              </a:p>
              <a:p>
                <a:r>
                  <a:rPr lang="en-US" dirty="0"/>
                  <a:t>Write answer.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𝑦=2(𝑥+1)^2−2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1756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118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6323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857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7207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 = −2 and q = 3</a:t>
                </a:r>
              </a:p>
              <a:p>
                <a:r>
                  <a:rPr lang="en-US" dirty="0"/>
                  <a:t>Axis of symmetry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−2+3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b="0" dirty="0"/>
                  <a:t>Vertex (plug in ½ to get y)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Make table and graph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 = −2 and q = 3</a:t>
                </a:r>
              </a:p>
              <a:p>
                <a:r>
                  <a:rPr lang="en-US" dirty="0"/>
                  <a:t>Axis of symmetry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𝑥=(𝑝+𝑞)/2→𝑥=(−2+3)/2→𝑥=1/2</a:t>
                </a:r>
                <a:endParaRPr lang="en-US" b="0" dirty="0"/>
              </a:p>
              <a:p>
                <a:r>
                  <a:rPr lang="en-US" b="0" dirty="0"/>
                  <a:t>Vertex (plug in ½ to get y)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𝑦=−2(1/2+2)(1/2−3)=−25/2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(1/2,−25/2)</a:t>
                </a:r>
                <a:endParaRPr lang="en-US" b="0" dirty="0"/>
              </a:p>
              <a:p>
                <a:r>
                  <a:rPr lang="en-US" dirty="0"/>
                  <a:t>Make table and graph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4975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General form</a:t>
                </a:r>
              </a:p>
              <a:p>
                <a:r>
                  <a:rPr lang="en-US" dirty="0"/>
                  <a:t>a = 1, b = −2, c = −3</a:t>
                </a:r>
              </a:p>
              <a:p>
                <a:r>
                  <a:rPr lang="en-US" dirty="0"/>
                  <a:t>Axis of symmetry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2(1)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b="0" dirty="0"/>
                  <a:t>Vertex (plug in ½ to get y)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−3=−4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1,−4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Make table and graph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General form</a:t>
                </a:r>
              </a:p>
              <a:p>
                <a:r>
                  <a:rPr lang="en-US" dirty="0"/>
                  <a:t>a = 1, b = −2, c = −3</a:t>
                </a:r>
              </a:p>
              <a:p>
                <a:r>
                  <a:rPr lang="en-US" dirty="0"/>
                  <a:t>Axis of symmetry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𝑥=(−𝑏)/2𝑎→𝑥=(−(−2))/(2(1))→𝑥=1</a:t>
                </a:r>
                <a:endParaRPr lang="en-US" b="0" dirty="0"/>
              </a:p>
              <a:p>
                <a:r>
                  <a:rPr lang="en-US" b="0" dirty="0"/>
                  <a:t>Vertex (plug in ½ to get y)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𝑦=(1)^2−2(1)−3=−4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(1,−4)</a:t>
                </a:r>
                <a:endParaRPr lang="en-US" b="0" dirty="0"/>
              </a:p>
              <a:p>
                <a:r>
                  <a:rPr lang="en-US" dirty="0"/>
                  <a:t>Make table and graph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557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227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 = −3 and q = 7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Plug in point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21=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0+3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0−7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21=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−21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Write equation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 = −3 and q = 7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𝑦=𝑎(𝑥−𝑝)(𝑥−𝑞)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𝑦=𝑎(𝑥+3)(𝑥−7)</a:t>
                </a:r>
                <a:endParaRPr lang="en-US" b="0" dirty="0"/>
              </a:p>
              <a:p>
                <a:r>
                  <a:rPr lang="en-US" dirty="0"/>
                  <a:t>Plug in point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21=𝑎(0+3)(0−7)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21=𝑎(−21)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−1=𝑎</a:t>
                </a:r>
                <a:endParaRPr lang="en-US" b="0" dirty="0"/>
              </a:p>
              <a:p>
                <a:r>
                  <a:rPr lang="en-US" dirty="0"/>
                  <a:t>Write equation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𝑦=−(𝑥+3)(𝑥−7)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0341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 = −4 and q = −1</a:t>
                </a:r>
              </a:p>
              <a:p>
                <a:r>
                  <a:rPr lang="en-US" dirty="0"/>
                  <a:t>Intercept form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Plug in a point (0, −2)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0+4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0+1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Write equation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 = −4 and q = −1</a:t>
                </a:r>
              </a:p>
              <a:p>
                <a:r>
                  <a:rPr lang="en-US" dirty="0"/>
                  <a:t>Intercept form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𝑦=𝑎(𝑥−𝑝)(𝑥−𝑞)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𝑦=𝑎(𝑥+4)(𝑥+1)</a:t>
                </a:r>
                <a:endParaRPr lang="en-US" b="0" dirty="0"/>
              </a:p>
              <a:p>
                <a:r>
                  <a:rPr lang="en-US" dirty="0"/>
                  <a:t>Plug in a point (0, −2)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−2=𝑎(0+4)(0+1)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−2=𝑎(4)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𝑎=−1/2</a:t>
                </a:r>
                <a:endParaRPr lang="en-US" b="0" dirty="0"/>
              </a:p>
              <a:p>
                <a:r>
                  <a:rPr lang="en-US" dirty="0"/>
                  <a:t>Write equation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𝑦=−1/2 (𝑥+4)(𝑥+1)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158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538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5806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x-intercepts −2, 4</a:t>
                </a:r>
              </a:p>
              <a:p>
                <a:r>
                  <a:rPr lang="en-US" dirty="0"/>
                  <a:t>Vertex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−2+4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Solid line</a:t>
                </a:r>
              </a:p>
              <a:p>
                <a:r>
                  <a:rPr lang="en-US" dirty="0"/>
                  <a:t>y</a:t>
                </a:r>
                <a:r>
                  <a:rPr lang="en-US" baseline="0" dirty="0"/>
                  <a:t> ≤ 0, shade below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x-intercepts −2, 4</a:t>
                </a:r>
              </a:p>
              <a:p>
                <a:r>
                  <a:rPr lang="en-US" dirty="0"/>
                  <a:t>Vertex at </a:t>
                </a:r>
                <a:r>
                  <a:rPr lang="en-US" b="0" i="0">
                    <a:latin typeface="Cambria Math" panose="02040503050406030204" pitchFamily="18" charset="0"/>
                  </a:rPr>
                  <a:t>𝑥=(−2+4)/2=1</a:t>
                </a:r>
                <a:endParaRPr lang="en-US" dirty="0"/>
              </a:p>
              <a:p>
                <a:r>
                  <a:rPr lang="en-US" dirty="0"/>
                  <a:t>Solid line</a:t>
                </a:r>
              </a:p>
              <a:p>
                <a:r>
                  <a:rPr lang="en-US" dirty="0"/>
                  <a:t>y</a:t>
                </a:r>
                <a:r>
                  <a:rPr lang="en-US" baseline="0" dirty="0"/>
                  <a:t> ≤ 0, shade below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8653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Vertex at (2, −5)</a:t>
            </a:r>
          </a:p>
          <a:p>
            <a:r>
              <a:rPr lang="en-US" dirty="0"/>
              <a:t>Dotted line</a:t>
            </a:r>
          </a:p>
          <a:p>
            <a:r>
              <a:rPr lang="en-US" dirty="0"/>
              <a:t>y</a:t>
            </a:r>
            <a:r>
              <a:rPr lang="en-US" baseline="0" dirty="0"/>
              <a:t> &gt; 0, shade above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295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609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≥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Vertex 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Solid line</a:t>
                </a:r>
              </a:p>
              <a:p>
                <a:r>
                  <a:rPr lang="en-US" dirty="0"/>
                  <a:t>y</a:t>
                </a:r>
                <a:r>
                  <a:rPr lang="en-US" baseline="0" dirty="0"/>
                  <a:t> ≥ 0, shade above</a:t>
                </a:r>
              </a:p>
              <a:p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baseline="0" dirty="0"/>
                  <a:t>Vertex at </a:t>
                </a:r>
                <a14:m>
                  <m:oMath xmlns:m="http://schemas.openxmlformats.org/officeDocument/2006/math">
                    <m:r>
                      <a:rPr lang="en-US" b="0" i="1" baseline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baseline="0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baseline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baseline="0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b="0" i="1" baseline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baseline="0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b="0" i="1" baseline="0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baseline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baseline="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baseline="0" smtClean="0">
                            <a:latin typeface="Cambria Math" panose="02040503050406030204" pitchFamily="18" charset="0"/>
                          </a:rPr>
                          <m:t>2</m:t>
                        </m:r>
                        <m:d>
                          <m:dPr>
                            <m:ctrlP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den>
                    </m:f>
                    <m:r>
                      <a:rPr lang="en-US" b="0" i="1" baseline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baseline="0" dirty="0"/>
              </a:p>
              <a:p>
                <a:r>
                  <a:rPr lang="en-US" baseline="0" dirty="0"/>
                  <a:t>Solid line</a:t>
                </a:r>
              </a:p>
              <a:p>
                <a:r>
                  <a:rPr lang="en-US" baseline="0" dirty="0"/>
                  <a:t>y ≤ 0, shade below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𝑦≥𝑥^2−4</a:t>
                </a:r>
                <a:endParaRPr lang="en-US" dirty="0"/>
              </a:p>
              <a:p>
                <a:r>
                  <a:rPr lang="en-US" dirty="0"/>
                  <a:t>Vertex at </a:t>
                </a:r>
                <a:r>
                  <a:rPr lang="en-US" b="0" i="0" dirty="0">
                    <a:latin typeface="Cambria Math" panose="02040503050406030204" pitchFamily="18" charset="0"/>
                  </a:rPr>
                  <a:t>𝑥=−𝑏/2𝑎=−0/2(1) =0</a:t>
                </a:r>
                <a:endParaRPr lang="en-US" b="0" dirty="0"/>
              </a:p>
              <a:p>
                <a:r>
                  <a:rPr lang="en-US" dirty="0"/>
                  <a:t>Solid line</a:t>
                </a:r>
              </a:p>
              <a:p>
                <a:r>
                  <a:rPr lang="en-US" dirty="0"/>
                  <a:t>y</a:t>
                </a:r>
                <a:r>
                  <a:rPr lang="en-US" baseline="0" dirty="0"/>
                  <a:t> ≥ 0, shade above</a:t>
                </a:r>
              </a:p>
              <a:p>
                <a:endParaRPr lang="en-US" baseline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𝑦≤−𝑥^2+2𝑥+3</a:t>
                </a:r>
                <a:endParaRPr lang="en-US" b="0" dirty="0"/>
              </a:p>
              <a:p>
                <a:r>
                  <a:rPr lang="en-US" baseline="0" dirty="0"/>
                  <a:t>Vertex at </a:t>
                </a:r>
                <a:r>
                  <a:rPr lang="en-US" b="0" i="0" baseline="0">
                    <a:latin typeface="Cambria Math" panose="02040503050406030204" pitchFamily="18" charset="0"/>
                  </a:rPr>
                  <a:t>𝑥=−𝑏/2𝑎=−2/2(−1) =1</a:t>
                </a:r>
                <a:endParaRPr lang="en-US" b="0" baseline="0" dirty="0"/>
              </a:p>
              <a:p>
                <a:r>
                  <a:rPr lang="en-US" baseline="0" dirty="0"/>
                  <a:t>Solid line</a:t>
                </a:r>
              </a:p>
              <a:p>
                <a:r>
                  <a:rPr lang="en-US" baseline="0" dirty="0"/>
                  <a:t>y ≤ 0, shade below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0315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7720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7EF06-478E-461A-BCED-F4742B03946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5982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16D0F-0C23-4B7C-8706-8D40366DFA56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7EF06-478E-461A-BCED-F4742B03946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9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(this is for even degree with positive first term)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16D0F-0C23-4B7C-8706-8D40366DFA56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7EF06-478E-461A-BCED-F4742B03946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3213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931774">
              <a:defRPr/>
            </a:pPr>
            <a:r>
              <a:rPr lang="en-US" sz="1000" dirty="0"/>
              <a:t>Make table, points are (−3, −37), (−2, −16), (−1, −7), (0, −4), (1, −1), (2, 8), (3, 29)</a:t>
            </a:r>
          </a:p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16D0F-0C23-4B7C-8706-8D40366DFA56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7EF06-478E-461A-BCED-F4742B03946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369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x-</a:t>
            </a:r>
            <a:r>
              <a:rPr lang="en-US" dirty="0" err="1"/>
              <a:t>ints</a:t>
            </a:r>
            <a:r>
              <a:rPr lang="en-US" dirty="0"/>
              <a:t>: (−1, 0), (2, 0)</a:t>
            </a:r>
          </a:p>
          <a:p>
            <a:r>
              <a:rPr lang="en-US" dirty="0"/>
              <a:t>Max: (−1, 0)</a:t>
            </a:r>
          </a:p>
          <a:p>
            <a:r>
              <a:rPr lang="en-US" dirty="0"/>
              <a:t>Min: (1, −4)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7EF06-478E-461A-BCED-F4742B03946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178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931774">
              <a:defRPr/>
            </a:pPr>
            <a:r>
              <a:rPr lang="en-US" sz="1000" dirty="0"/>
              <a:t>x-</a:t>
            </a:r>
            <a:r>
              <a:rPr lang="en-US" sz="1000" dirty="0" err="1"/>
              <a:t>ints</a:t>
            </a:r>
            <a:r>
              <a:rPr lang="en-US" sz="1000" dirty="0"/>
              <a:t>: (−1, 0), (1, 0), (2, 0)</a:t>
            </a:r>
          </a:p>
          <a:p>
            <a:pPr marL="0" lvl="1" defTabSz="931774">
              <a:defRPr/>
            </a:pPr>
            <a:r>
              <a:rPr lang="en-US" sz="1000" dirty="0"/>
              <a:t>Max: (−0.22, 2.11)</a:t>
            </a:r>
          </a:p>
          <a:p>
            <a:pPr marL="0" lvl="1" defTabSz="931774">
              <a:defRPr/>
            </a:pPr>
            <a:r>
              <a:rPr lang="en-US" sz="1000" dirty="0"/>
              <a:t>Min: (1.55, −0.63)</a:t>
            </a:r>
          </a:p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16D0F-0C23-4B7C-8706-8D40366DFA56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9737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4398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16D0F-0C23-4B7C-8706-8D40366DFA56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+2)(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1)(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3)</m:t>
                      </m:r>
                    </m:oMath>
                  </m:oMathPara>
                </a14:m>
                <a:endParaRPr lang="en-US" sz="1000" dirty="0"/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2=</m:t>
                      </m:r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(0+2)(0−1)(0−3)  2=6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  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1000" dirty="0"/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+2)(</m:t>
                      </m:r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1)(</m:t>
                      </m:r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3)</m:t>
                      </m:r>
                    </m:oMath>
                  </m:oMathPara>
                </a14:m>
                <a:endParaRPr lang="en-US" sz="1000" dirty="0"/>
              </a:p>
              <a:p>
                <a:endParaRPr lang="en-US" sz="100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lvl="0"/>
                <a:r>
                  <a:rPr lang="en-US" i="0" dirty="0">
                    <a:latin typeface="Cambria Math" panose="02040503050406030204" pitchFamily="18" charset="0"/>
                  </a:rPr>
                  <a:t>𝑦=𝑎(𝑥+2)(𝑥</a:t>
                </a:r>
                <a:r>
                  <a:rPr lang="en-US" b="0" i="0" dirty="0"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latin typeface="Cambria Math" panose="02040503050406030204" pitchFamily="18" charset="0"/>
                  </a:rPr>
                  <a:t>1)(𝑥</a:t>
                </a:r>
                <a:r>
                  <a:rPr lang="en-US" b="0" i="0" dirty="0"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latin typeface="Cambria Math" panose="02040503050406030204" pitchFamily="18" charset="0"/>
                  </a:rPr>
                  <a:t>3)</a:t>
                </a:r>
                <a:endParaRPr lang="en-US" dirty="0"/>
              </a:p>
              <a:p>
                <a:pPr lvl="0"/>
                <a:r>
                  <a:rPr lang="en-US" sz="2400" i="0" dirty="0">
                    <a:latin typeface="Cambria Math" panose="02040503050406030204" pitchFamily="18" charset="0"/>
                  </a:rPr>
                  <a:t>2=𝑎(0+2)(0</a:t>
                </a:r>
                <a:r>
                  <a:rPr lang="en-US" sz="2400" b="0" i="0" dirty="0">
                    <a:latin typeface="Cambria Math" panose="02040503050406030204" pitchFamily="18" charset="0"/>
                  </a:rPr>
                  <a:t>−</a:t>
                </a:r>
                <a:r>
                  <a:rPr lang="en-US" sz="2400" i="0" dirty="0">
                    <a:latin typeface="Cambria Math" panose="02040503050406030204" pitchFamily="18" charset="0"/>
                  </a:rPr>
                  <a:t>1)(0</a:t>
                </a:r>
                <a:r>
                  <a:rPr lang="en-US" sz="2400" b="0" i="0" dirty="0">
                    <a:latin typeface="Cambria Math" panose="02040503050406030204" pitchFamily="18" charset="0"/>
                  </a:rPr>
                  <a:t>−</a:t>
                </a:r>
                <a:r>
                  <a:rPr lang="en-US" sz="2400" i="0" dirty="0">
                    <a:latin typeface="Cambria Math" panose="02040503050406030204" pitchFamily="18" charset="0"/>
                  </a:rPr>
                  <a:t>3) </a:t>
                </a:r>
                <a:r>
                  <a:rPr lang="en-US" sz="2400" i="0" dirty="0">
                    <a:latin typeface="Cambria Math" panose="02040503050406030204" pitchFamily="18" charset="0"/>
                    <a:sym typeface="Wingdings"/>
                  </a:rPr>
                  <a:t></a:t>
                </a:r>
                <a:r>
                  <a:rPr lang="en-US" sz="2400" i="0" dirty="0">
                    <a:latin typeface="Cambria Math" panose="02040503050406030204" pitchFamily="18" charset="0"/>
                  </a:rPr>
                  <a:t> 2=6𝑎 </a:t>
                </a:r>
                <a:r>
                  <a:rPr lang="en-US" sz="2400" i="0" dirty="0">
                    <a:latin typeface="Cambria Math" panose="02040503050406030204" pitchFamily="18" charset="0"/>
                    <a:sym typeface="Wingdings"/>
                  </a:rPr>
                  <a:t></a:t>
                </a:r>
                <a:r>
                  <a:rPr lang="en-US" sz="2400" i="0" dirty="0">
                    <a:latin typeface="Cambria Math" panose="02040503050406030204" pitchFamily="18" charset="0"/>
                  </a:rPr>
                  <a:t> 𝑎=1/3</a:t>
                </a:r>
                <a:endParaRPr lang="en-US" sz="2400" dirty="0"/>
              </a:p>
              <a:p>
                <a:pPr lvl="0"/>
                <a:r>
                  <a:rPr lang="en-US" sz="2400" i="0" dirty="0">
                    <a:latin typeface="Cambria Math" panose="02040503050406030204" pitchFamily="18" charset="0"/>
                  </a:rPr>
                  <a:t>𝑦=1/3(𝑥+2</a:t>
                </a:r>
                <a:r>
                  <a:rPr lang="en-US" sz="2400" b="0" i="0" dirty="0">
                    <a:latin typeface="Cambria Math" panose="02040503050406030204" pitchFamily="18" charset="0"/>
                  </a:rPr>
                  <a:t>)(</a:t>
                </a:r>
                <a:r>
                  <a:rPr lang="en-US" sz="2400" i="0" dirty="0">
                    <a:latin typeface="Cambria Math" panose="02040503050406030204" pitchFamily="18" charset="0"/>
                  </a:rPr>
                  <a:t>𝑥</a:t>
                </a:r>
                <a:r>
                  <a:rPr lang="en-US" sz="2400" b="0" i="0" dirty="0">
                    <a:latin typeface="Cambria Math" panose="02040503050406030204" pitchFamily="18" charset="0"/>
                  </a:rPr>
                  <a:t>−</a:t>
                </a:r>
                <a:r>
                  <a:rPr lang="en-US" sz="2400" i="0" dirty="0">
                    <a:latin typeface="Cambria Math" panose="02040503050406030204" pitchFamily="18" charset="0"/>
                  </a:rPr>
                  <a:t>1)(𝑥</a:t>
                </a:r>
                <a:r>
                  <a:rPr lang="en-US" sz="2400" b="0" i="0" dirty="0">
                    <a:latin typeface="Cambria Math" panose="02040503050406030204" pitchFamily="18" charset="0"/>
                  </a:rPr>
                  <a:t>−</a:t>
                </a:r>
                <a:r>
                  <a:rPr lang="en-US" sz="2400" i="0" dirty="0">
                    <a:latin typeface="Cambria Math" panose="02040503050406030204" pitchFamily="18" charset="0"/>
                  </a:rPr>
                  <a:t>3)</a:t>
                </a:r>
                <a:endParaRPr lang="en-US" sz="2400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16D0F-0C23-4B7C-8706-8D40366DFA56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46191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7EF06-478E-461A-BCED-F4742B03946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631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x 0     1     2     3       4      5</a:t>
            </a:r>
          </a:p>
          <a:p>
            <a:pPr lvl="0"/>
            <a:r>
              <a:rPr lang="en-US" dirty="0"/>
              <a:t>y 1     6    25   70   153  286</a:t>
            </a:r>
          </a:p>
          <a:p>
            <a:pPr lvl="0"/>
            <a:r>
              <a:rPr lang="en-US" dirty="0"/>
              <a:t>    \   /  \  /  \  /  \    /  \    /</a:t>
            </a:r>
          </a:p>
          <a:p>
            <a:pPr lvl="0"/>
            <a:r>
              <a:rPr lang="en-US" dirty="0"/>
              <a:t>      5    19   45    83    133</a:t>
            </a:r>
          </a:p>
          <a:p>
            <a:pPr lvl="0"/>
            <a:r>
              <a:rPr lang="en-US" dirty="0"/>
              <a:t>       \   /  \   /  \   / \    / </a:t>
            </a:r>
          </a:p>
          <a:p>
            <a:pPr lvl="0"/>
            <a:r>
              <a:rPr lang="en-US" dirty="0"/>
              <a:t>        14    26    38   50</a:t>
            </a:r>
          </a:p>
          <a:p>
            <a:pPr lvl="0"/>
            <a:r>
              <a:rPr lang="en-US" dirty="0"/>
              <a:t>          \    / \    /  \   /</a:t>
            </a:r>
          </a:p>
          <a:p>
            <a:pPr lvl="0"/>
            <a:r>
              <a:rPr lang="en-US" dirty="0"/>
              <a:t>           12    12    12</a:t>
            </a:r>
          </a:p>
          <a:p>
            <a:pPr lvl="0"/>
            <a:r>
              <a:rPr lang="en-US" dirty="0"/>
              <a:t>Third order differences, so degree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16D0F-0C23-4B7C-8706-8D40366DFA56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7EF06-478E-461A-BCED-F4742B03946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2924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Note: Older TI graphing calculators do not have the screen in steps 6 and 7. After selecting the </a:t>
            </a:r>
            <a:r>
              <a:rPr lang="en-US" altLang="en-US" dirty="0" err="1"/>
              <a:t>LinReg</a:t>
            </a:r>
            <a:r>
              <a:rPr lang="en-US" altLang="en-US" dirty="0"/>
              <a:t>(</a:t>
            </a:r>
            <a:r>
              <a:rPr lang="en-US" altLang="en-US" dirty="0" err="1"/>
              <a:t>ax+b</a:t>
            </a:r>
            <a:r>
              <a:rPr lang="en-US" altLang="en-US" dirty="0"/>
              <a:t>), the screen just shows "</a:t>
            </a:r>
            <a:r>
              <a:rPr lang="en-US" altLang="en-US" dirty="0" err="1"/>
              <a:t>LinReg</a:t>
            </a:r>
            <a:r>
              <a:rPr lang="en-US" altLang="en-US" dirty="0"/>
              <a:t>(</a:t>
            </a:r>
            <a:r>
              <a:rPr lang="en-US" altLang="en-US" dirty="0" err="1"/>
              <a:t>ax+b</a:t>
            </a:r>
            <a:r>
              <a:rPr lang="en-US" altLang="en-US" dirty="0"/>
              <a:t>)". Press ENTER again to see the result. To see the graph, enter the equation into the Y= screen and press GRAPH.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88252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258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lvl="0"/>
                <a:r>
                  <a:rPr lang="en-US" sz="1000" dirty="0">
                    <a:latin typeface="+mn-lt"/>
                  </a:rPr>
                  <a:t>Find finite differences</a:t>
                </a:r>
              </a:p>
              <a:p>
                <a:pPr lvl="0"/>
                <a:r>
                  <a:rPr lang="en-US" sz="1000" dirty="0">
                    <a:latin typeface="+mn-lt"/>
                  </a:rPr>
                  <a:t>x   1     2     3     4     5     6</a:t>
                </a:r>
              </a:p>
              <a:p>
                <a:pPr lvl="0"/>
                <a:r>
                  <a:rPr lang="en-US" sz="1000" dirty="0">
                    <a:latin typeface="+mn-lt"/>
                  </a:rPr>
                  <a:t>y −2    2    12   28   50   78</a:t>
                </a:r>
              </a:p>
              <a:p>
                <a:pPr lvl="0"/>
                <a:r>
                  <a:rPr lang="en-US" sz="1000" dirty="0">
                    <a:latin typeface="+mn-lt"/>
                  </a:rPr>
                  <a:t>      \  /  \   /  \   / \   / \    /</a:t>
                </a:r>
              </a:p>
              <a:p>
                <a:pPr lvl="0"/>
                <a:r>
                  <a:rPr lang="en-US" sz="1000" dirty="0">
                    <a:latin typeface="+mn-lt"/>
                  </a:rPr>
                  <a:t>       4     10    16  22    28</a:t>
                </a:r>
              </a:p>
              <a:p>
                <a:pPr lvl="0"/>
                <a:r>
                  <a:rPr lang="en-US" sz="1000" dirty="0">
                    <a:latin typeface="+mn-lt"/>
                  </a:rPr>
                  <a:t>        \    /  \   /  \   / \    /</a:t>
                </a:r>
              </a:p>
              <a:p>
                <a:pPr lvl="0"/>
                <a:r>
                  <a:rPr lang="en-US" sz="1000" dirty="0">
                    <a:latin typeface="+mn-lt"/>
                  </a:rPr>
                  <a:t>          6      6       6     6</a:t>
                </a:r>
              </a:p>
              <a:p>
                <a:pPr lvl="0"/>
                <a:r>
                  <a:rPr lang="en-US" sz="1000" dirty="0">
                    <a:latin typeface="+mn-lt"/>
                  </a:rPr>
                  <a:t>Second order differences so degree = 2</a:t>
                </a:r>
              </a:p>
              <a:p>
                <a:pPr lvl="0"/>
                <a:r>
                  <a:rPr lang="en-US" sz="1000" dirty="0">
                    <a:latin typeface="+mn-lt"/>
                  </a:rPr>
                  <a:t>Use a calculator or do by hand</a:t>
                </a: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0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1000" dirty="0">
                  <a:latin typeface="+mn-lt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−2=</m:t>
                      </m:r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0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sz="1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(1)+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1000" dirty="0">
                  <a:latin typeface="+mn-lt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2=</m:t>
                      </m:r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0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  <m:sup>
                          <m:r>
                            <a:rPr lang="en-US" sz="1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(2)+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1000" dirty="0">
                  <a:latin typeface="+mn-lt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12=</m:t>
                      </m:r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0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e>
                        <m:sup>
                          <m:r>
                            <a:rPr lang="en-US" sz="1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(3)+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1000" dirty="0">
                  <a:latin typeface="+mn-lt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000" i="1" dirty="0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sz="10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0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000" dirty="0">
                  <a:latin typeface="+mn-lt"/>
                </a:endParaRPr>
              </a:p>
              <a:p>
                <a:endParaRPr lang="en-US" sz="1000" dirty="0">
                  <a:latin typeface="+mn-lt"/>
                </a:endParaRPr>
              </a:p>
              <a:p>
                <a:endParaRPr lang="en-US" sz="100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lvl="0"/>
                <a:r>
                  <a:rPr lang="en-US" sz="1000" dirty="0">
                    <a:latin typeface="+mn-lt"/>
                  </a:rPr>
                  <a:t>Find finite differences</a:t>
                </a:r>
              </a:p>
              <a:p>
                <a:pPr lvl="0"/>
                <a:r>
                  <a:rPr lang="en-US" sz="1000" dirty="0">
                    <a:latin typeface="+mn-lt"/>
                  </a:rPr>
                  <a:t>x   1     2     3     4     5     6</a:t>
                </a:r>
              </a:p>
              <a:p>
                <a:pPr lvl="0"/>
                <a:r>
                  <a:rPr lang="en-US" sz="1000" dirty="0">
                    <a:latin typeface="+mn-lt"/>
                  </a:rPr>
                  <a:t>y −2    2    12   28   50   78</a:t>
                </a:r>
              </a:p>
              <a:p>
                <a:pPr lvl="0"/>
                <a:r>
                  <a:rPr lang="en-US" sz="1000" dirty="0">
                    <a:latin typeface="+mn-lt"/>
                  </a:rPr>
                  <a:t>      \  /  \   /  \   / \   / \    /</a:t>
                </a:r>
              </a:p>
              <a:p>
                <a:pPr lvl="0"/>
                <a:r>
                  <a:rPr lang="en-US" sz="1000" dirty="0">
                    <a:latin typeface="+mn-lt"/>
                  </a:rPr>
                  <a:t>       4     10    16  22    28</a:t>
                </a:r>
              </a:p>
              <a:p>
                <a:pPr lvl="0"/>
                <a:r>
                  <a:rPr lang="en-US" sz="1000" dirty="0">
                    <a:latin typeface="+mn-lt"/>
                  </a:rPr>
                  <a:t>        \    /  \   /  \   / \    /</a:t>
                </a:r>
              </a:p>
              <a:p>
                <a:pPr lvl="0"/>
                <a:r>
                  <a:rPr lang="en-US" sz="1000" dirty="0">
                    <a:latin typeface="+mn-lt"/>
                  </a:rPr>
                  <a:t>          6      6       6     6</a:t>
                </a:r>
              </a:p>
              <a:p>
                <a:pPr lvl="0"/>
                <a:r>
                  <a:rPr lang="en-US" sz="1000" dirty="0">
                    <a:latin typeface="+mn-lt"/>
                  </a:rPr>
                  <a:t>Second order differences so degree = 2</a:t>
                </a:r>
              </a:p>
              <a:p>
                <a:pPr lvl="0"/>
                <a:r>
                  <a:rPr lang="en-US" sz="1000" dirty="0">
                    <a:latin typeface="+mn-lt"/>
                  </a:rPr>
                  <a:t>Use a calculator or do by hand</a:t>
                </a:r>
              </a:p>
              <a:p>
                <a:pPr lvl="0"/>
                <a:r>
                  <a:rPr lang="en-US" sz="1000" i="0" dirty="0">
                    <a:latin typeface="+mn-lt"/>
                  </a:rPr>
                  <a:t>𝑓(𝑥)=𝑎𝑥</a:t>
                </a:r>
                <a:r>
                  <a:rPr lang="en-US" sz="1000" b="0" i="0" dirty="0">
                    <a:latin typeface="+mn-lt"/>
                  </a:rPr>
                  <a:t>^2</a:t>
                </a:r>
                <a:r>
                  <a:rPr lang="en-US" sz="1000" i="0" dirty="0">
                    <a:latin typeface="+mn-lt"/>
                  </a:rPr>
                  <a:t>+𝑏𝑥+𝑐</a:t>
                </a:r>
                <a:endParaRPr lang="en-US" sz="1000" dirty="0">
                  <a:latin typeface="+mn-lt"/>
                </a:endParaRPr>
              </a:p>
              <a:p>
                <a:pPr lvl="0"/>
                <a:r>
                  <a:rPr lang="en-US" sz="1000" i="0" dirty="0">
                    <a:latin typeface="+mn-lt"/>
                  </a:rPr>
                  <a:t>−2=𝑎(1)</a:t>
                </a:r>
                <a:r>
                  <a:rPr lang="en-US" sz="1000" b="0" i="0" dirty="0">
                    <a:latin typeface="+mn-lt"/>
                  </a:rPr>
                  <a:t>^2</a:t>
                </a:r>
                <a:r>
                  <a:rPr lang="en-US" sz="1000" i="0" dirty="0">
                    <a:latin typeface="+mn-lt"/>
                  </a:rPr>
                  <a:t>+𝑏(1)+𝑐</a:t>
                </a:r>
                <a:endParaRPr lang="en-US" sz="1000" dirty="0">
                  <a:latin typeface="+mn-lt"/>
                </a:endParaRPr>
              </a:p>
              <a:p>
                <a:pPr lvl="0"/>
                <a:r>
                  <a:rPr lang="en-US" sz="1000" i="0" dirty="0">
                    <a:latin typeface="+mn-lt"/>
                  </a:rPr>
                  <a:t>2=𝑎(2)</a:t>
                </a:r>
                <a:r>
                  <a:rPr lang="en-US" sz="1000" b="0" i="0" dirty="0">
                    <a:latin typeface="+mn-lt"/>
                  </a:rPr>
                  <a:t>^2</a:t>
                </a:r>
                <a:r>
                  <a:rPr lang="en-US" sz="1000" i="0" dirty="0">
                    <a:latin typeface="+mn-lt"/>
                  </a:rPr>
                  <a:t>+𝑏(2)+𝑐</a:t>
                </a:r>
                <a:endParaRPr lang="en-US" sz="1000" dirty="0">
                  <a:latin typeface="+mn-lt"/>
                </a:endParaRPr>
              </a:p>
              <a:p>
                <a:pPr lvl="0"/>
                <a:r>
                  <a:rPr lang="en-US" sz="1000" i="0" dirty="0">
                    <a:latin typeface="+mn-lt"/>
                  </a:rPr>
                  <a:t>12=𝑎(3)</a:t>
                </a:r>
                <a:r>
                  <a:rPr lang="en-US" sz="1000" b="0" i="0" dirty="0">
                    <a:latin typeface="+mn-lt"/>
                  </a:rPr>
                  <a:t>^2</a:t>
                </a:r>
                <a:r>
                  <a:rPr lang="en-US" sz="1000" i="0" dirty="0">
                    <a:latin typeface="+mn-lt"/>
                  </a:rPr>
                  <a:t>+𝑏(3)+𝑐</a:t>
                </a:r>
                <a:endParaRPr lang="en-US" sz="1000" dirty="0">
                  <a:latin typeface="+mn-lt"/>
                </a:endParaRPr>
              </a:p>
              <a:p>
                <a:pPr lvl="0"/>
                <a:r>
                  <a:rPr lang="en-US" sz="1000" i="0" dirty="0">
                    <a:latin typeface="+mn-lt"/>
                  </a:rPr>
                  <a:t>𝑓(𝑥)=3𝑥</a:t>
                </a:r>
                <a:r>
                  <a:rPr lang="en-US" sz="1000" b="0" i="0" dirty="0">
                    <a:latin typeface="+mn-lt"/>
                  </a:rPr>
                  <a:t>^2−</a:t>
                </a:r>
                <a:r>
                  <a:rPr lang="en-US" sz="1000" i="0" dirty="0">
                    <a:latin typeface="+mn-lt"/>
                  </a:rPr>
                  <a:t>5𝑥</a:t>
                </a:r>
                <a:endParaRPr lang="en-US" sz="1000" dirty="0">
                  <a:latin typeface="+mn-lt"/>
                </a:endParaRPr>
              </a:p>
              <a:p>
                <a:endParaRPr lang="en-US" sz="1000" dirty="0">
                  <a:latin typeface="+mn-lt"/>
                </a:endParaRPr>
              </a:p>
              <a:p>
                <a:endParaRPr lang="en-US" sz="1000" dirty="0">
                  <a:latin typeface="+mn-lt"/>
                </a:endParaRP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16D0F-0C23-4B7C-8706-8D40366DFA56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83FE47-60BC-4E49-A895-AED38331FBF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348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7321-BCA8-4A1B-A912-FEA5BA96F312}" type="datetime1">
              <a:rPr lang="en-US" smtClean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1125415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95925"/>
            <a:ext cx="12192000" cy="52714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2CC9D-1E4C-428F-8128-921806C2708E}" type="datetime1">
              <a:rPr lang="en-US" smtClean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1211674"/>
          </a:xfrm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7491-37C3-4AFB-9D06-204FC059D741}" type="datetime1">
              <a:rPr lang="en-US" smtClean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113420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123254"/>
            <a:ext cx="6004585" cy="536962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7" y="1123254"/>
            <a:ext cx="6008941" cy="5369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82F1-1BF9-4844-9B17-9A322ACB7D23}" type="datetime1">
              <a:rPr lang="en-US" smtClean="0"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1125415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-4358" y="1093420"/>
            <a:ext cx="600894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-4358" y="1669683"/>
            <a:ext cx="6008943" cy="4823192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1093420"/>
            <a:ext cx="600022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1669683"/>
            <a:ext cx="6000227" cy="4823192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42779-381F-4C0F-AE0E-D337CD2CC6D2}" type="datetime1">
              <a:rPr lang="en-US" smtClean="0"/>
              <a:t>10/4/2022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1107831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C69FD-8DC0-417B-A198-DDB480A29C60}" type="datetime1">
              <a:rPr lang="en-US" smtClean="0"/>
              <a:t>10/4/2022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1273-A34B-439A-AA7C-AD973BFE32CD}" type="datetime1">
              <a:rPr lang="en-US" smtClean="0"/>
              <a:t>10/4/2022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04612-F4D4-4499-AA5D-CF07BEB41D6B}" type="datetime1">
              <a:rPr lang="en-US" smtClean="0"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8180645B-AE96-4039-993D-C47FE637F40B}" type="datetime1">
              <a:rPr lang="en-US" smtClean="0"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09F9-DC41-4471-8F73-0A784A7BB6C0}" type="datetime1">
              <a:rPr lang="en-US" smtClean="0"/>
              <a:t>10/4/2022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592F-E8A0-4E90-982F-0B08806974B7}" type="datetime1">
              <a:rPr lang="en-US" smtClean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F8457-FE5E-4F18-A605-FE049E46E8AE}" type="datetime1">
              <a:rPr lang="en-US" smtClean="0"/>
              <a:t>10/4/2022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C2728-463F-4406-9E8C-2C00BDB0F0BE}" type="datetime1">
              <a:rPr lang="en-US" smtClean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6BC67-2DC5-4BF8-99F4-E7E4538BDE39}" type="datetime1">
              <a:rPr lang="en-US" smtClean="0"/>
              <a:t>10/4/2022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4358" y="0"/>
            <a:ext cx="12192000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-4358" y="970451"/>
            <a:ext cx="12196358" cy="5522424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21" y="6492875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25833" y="6492875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6C09AE2-D66D-426D-A45D-988DD1E5ACE1}" type="datetime1">
              <a:rPr lang="en-US" smtClean="0"/>
              <a:t>10/4/2022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9538" y="6367401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3000" kern="1200">
          <a:solidFill>
            <a:schemeClr val="tx1"/>
          </a:solidFill>
          <a:effectLst>
            <a:glow rad="101600">
              <a:schemeClr val="bg1">
                <a:lumMod val="85000"/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3000" kern="1200">
          <a:solidFill>
            <a:schemeClr val="tx1"/>
          </a:solidFill>
          <a:effectLst>
            <a:glow rad="101600">
              <a:schemeClr val="bg1">
                <a:lumMod val="85000"/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3000" kern="1200">
          <a:solidFill>
            <a:schemeClr val="tx1"/>
          </a:solidFill>
          <a:effectLst>
            <a:glow rad="101600">
              <a:schemeClr val="bg1">
                <a:lumMod val="85000"/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3000" kern="1200">
          <a:solidFill>
            <a:schemeClr val="tx1"/>
          </a:solidFill>
          <a:effectLst>
            <a:glow rad="101600">
              <a:schemeClr val="bg1">
                <a:lumMod val="85000"/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3000" kern="1200">
          <a:solidFill>
            <a:schemeClr val="tx1"/>
          </a:solidFill>
          <a:effectLst>
            <a:glow rad="101600">
              <a:schemeClr val="bg1">
                <a:lumMod val="85000"/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wright@andrews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w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19862-8842-47B8-81B0-BC90695F5F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Graphing Quadratic and Polynomial Functions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A22681-71F7-4AC6-9EA3-8A534ED38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11110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Algebra 2</a:t>
            </a:r>
          </a:p>
          <a:p>
            <a:r>
              <a:rPr lang="en-US" dirty="0"/>
              <a:t>Chapter 2</a:t>
            </a:r>
          </a:p>
        </p:txBody>
      </p:sp>
    </p:spTree>
    <p:extLst>
      <p:ext uri="{BB962C8B-B14F-4D97-AF65-F5344CB8AC3E}">
        <p14:creationId xmlns:p14="http://schemas.microsoft.com/office/powerpoint/2010/main" val="4193693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Slideshow was developed to accompany the textbook</a:t>
            </a:r>
          </a:p>
          <a:p>
            <a:pPr lvl="1"/>
            <a:r>
              <a:rPr lang="en-US" i="1" dirty="0"/>
              <a:t>Big Ideas Algebra 2</a:t>
            </a:r>
          </a:p>
          <a:p>
            <a:pPr lvl="1"/>
            <a:r>
              <a:rPr lang="en-US" i="1" dirty="0"/>
              <a:t>By Larson, R., Boswell</a:t>
            </a:r>
          </a:p>
          <a:p>
            <a:pPr lvl="1"/>
            <a:r>
              <a:rPr lang="en-US" i="1" dirty="0"/>
              <a:t>2022 K12 (National Geographic/Cengage)</a:t>
            </a:r>
          </a:p>
          <a:p>
            <a:r>
              <a:rPr lang="en-US" dirty="0"/>
              <a:t>Some examples and diagrams are taken from the textbook.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400800" y="5532876"/>
            <a:ext cx="5791200" cy="1320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400" dirty="0"/>
              <a:t>Slides created by </a:t>
            </a:r>
          </a:p>
          <a:p>
            <a:r>
              <a:rPr lang="en-US" sz="2400" dirty="0"/>
              <a:t>Richard Wright, Andrews Academy 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  <a:hlinkClick r:id="rId3"/>
              </a:rPr>
              <a:t>rwright@andrews.edu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E2F7C9-F885-4421-83E4-7B29EEF02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72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AB55-4E91-4E44-90DB-50A5504BD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2-01 Graph Quadratic Functions in Standard Form (2.1, 2.2)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84C51-4F25-4E69-8EEA-E268D3B1A1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Objectives: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Graph quadratic functions in standard form.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Apply transformations to quadratic functions.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Write a quadratic function in standard form given its graph.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BFE54-E113-402A-8BB9-D9FFA98DC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11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81DDD-B455-4E79-861E-5B3413956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2-01 Graph Quadratic Functions in Standard Form (2.1, 2.2)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8CE3C7-BD4E-4F87-9B94-FA3EF1B0675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b="1" dirty="0"/>
                  <a:t>Translation</a:t>
                </a:r>
              </a:p>
              <a:p>
                <a:pPr lvl="1"/>
                <a:r>
                  <a:rPr lang="en-US" dirty="0"/>
                  <a:t>Moves or shifts graph</a:t>
                </a:r>
              </a:p>
              <a:p>
                <a:pPr lvl="1"/>
                <a:r>
                  <a:rPr lang="en-US" i="1" dirty="0"/>
                  <a:t>y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b="0" dirty="0"/>
              </a:p>
              <a:p>
                <a:pPr lvl="2"/>
                <a:r>
                  <a:rPr lang="en-US" i="1" dirty="0"/>
                  <a:t>h</a:t>
                </a:r>
                <a:r>
                  <a:rPr lang="en-US" dirty="0"/>
                  <a:t> moves right</a:t>
                </a:r>
              </a:p>
              <a:p>
                <a:pPr lvl="2"/>
                <a:r>
                  <a:rPr lang="en-US" i="1" dirty="0"/>
                  <a:t>k</a:t>
                </a:r>
                <a:r>
                  <a:rPr lang="en-US" dirty="0"/>
                  <a:t> moves up</a:t>
                </a:r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8CE3C7-BD4E-4F87-9B94-FA3EF1B067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843" t="-2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B5AB218D-508B-46E7-A5DF-143E7ABB7C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1586" y="3706472"/>
            <a:ext cx="4616601" cy="3172494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0E02C20-369E-44D8-8F40-4317A14B92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5448733" y="1010205"/>
            <a:ext cx="6738909" cy="2558065"/>
          </a:xfrm>
          <a:prstGeom prst="rect">
            <a:avLst/>
          </a:prstGeom>
          <a:effectLst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E5280-8CF7-430C-8A5B-272D6FBAA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33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81DDD-B455-4E79-861E-5B3413956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2-01 Graph Quadratic Functions in Standard Form (2.1, 2.2)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8CE3C7-BD4E-4F87-9B94-FA3EF1B0675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123254"/>
                <a:ext cx="7636042" cy="5369621"/>
              </a:xfrm>
            </p:spPr>
            <p:txBody>
              <a:bodyPr/>
              <a:lstStyle/>
              <a:p>
                <a:r>
                  <a:rPr lang="en-US" b="1" dirty="0"/>
                  <a:t>Reflection</a:t>
                </a:r>
              </a:p>
              <a:p>
                <a:pPr lvl="1"/>
                <a:r>
                  <a:rPr lang="en-US" dirty="0"/>
                  <a:t>Flips graph over line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reflects over </a:t>
                </a:r>
                <a:r>
                  <a:rPr lang="en-US" i="1" dirty="0"/>
                  <a:t>x</a:t>
                </a:r>
                <a:r>
                  <a:rPr lang="en-US" dirty="0"/>
                  <a:t>-axis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reflects over </a:t>
                </a:r>
                <a:r>
                  <a:rPr lang="en-US" i="1" dirty="0"/>
                  <a:t>y</a:t>
                </a:r>
                <a:r>
                  <a:rPr lang="en-US" dirty="0"/>
                  <a:t>-axis</a:t>
                </a:r>
                <a:endParaRPr lang="en-US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8CE3C7-BD4E-4F87-9B94-FA3EF1B067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123254"/>
                <a:ext cx="7636042" cy="5369621"/>
              </a:xfrm>
              <a:blipFill>
                <a:blip r:embed="rId3"/>
                <a:stretch>
                  <a:fillRect l="-2235" t="-2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5B03FFE-49F6-4B37-9B49-3A6E29CDA2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8748372" y="1123254"/>
            <a:ext cx="3439270" cy="2773270"/>
          </a:xfrm>
          <a:prstGeom prst="rect">
            <a:avLst/>
          </a:prstGeom>
          <a:effectLst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17CACB-6B77-4B2A-86C1-FA3A38320F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326" y="3924230"/>
            <a:ext cx="3439270" cy="272144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AE5932-01DF-4623-BAB1-A1A82F692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69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81DDD-B455-4E79-861E-5B3413956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2-01 Graph Quadratic Functions in Standard Form (2.1, 2.2)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022C182-FB01-46EE-98A9-AA5FF5125C5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b="1" dirty="0"/>
                  <a:t>Stretch</a:t>
                </a:r>
                <a:r>
                  <a:rPr lang="en-US" dirty="0"/>
                  <a:t>/</a:t>
                </a:r>
                <a:r>
                  <a:rPr lang="en-US" b="1" dirty="0"/>
                  <a:t>Shrink</a:t>
                </a:r>
              </a:p>
              <a:p>
                <a:pPr lvl="1"/>
                <a:r>
                  <a:rPr lang="en-US" dirty="0"/>
                  <a:t>Stretches or shrinks graph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dirty="0"/>
              </a:p>
              <a:p>
                <a:pPr lvl="2"/>
                <a:r>
                  <a:rPr lang="en-US" i="1" dirty="0"/>
                  <a:t>a</a:t>
                </a:r>
                <a:r>
                  <a:rPr lang="en-US" dirty="0"/>
                  <a:t> vertical stretch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022C182-FB01-46EE-98A9-AA5FF5125C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840" t="-2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8D2F23B-9B50-4D87-8E48-954C40E7A53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-4359" y="1230220"/>
            <a:ext cx="3212779" cy="2864427"/>
          </a:xfrm>
          <a:prstGeom prst="rect">
            <a:avLst/>
          </a:prstGeom>
          <a:effectLst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3AC68C-6E59-43E9-A263-8E11CC817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4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FD182-D503-4214-BB2B-C28F2E41B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2-01 Graph Quadratic Functions in Standard Form (2.1, 2.2)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57B546-D7AD-491D-89BC-B3E647D8F0A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Describe the transformation of </a:t>
                </a:r>
                <a:r>
                  <a:rPr lang="en-US" i="1" dirty="0"/>
                  <a:t>f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) = </a:t>
                </a:r>
                <a:r>
                  <a:rPr lang="en-US" i="1" dirty="0"/>
                  <a:t>x</a:t>
                </a:r>
                <a:r>
                  <a:rPr lang="en-US" baseline="30000" dirty="0"/>
                  <a:t>2</a:t>
                </a:r>
                <a:r>
                  <a:rPr lang="en-US" dirty="0"/>
                  <a:t> represented by </a:t>
                </a:r>
                <a:br>
                  <a:rPr lang="en-US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1)</m:t>
                    </m:r>
                    <m:r>
                      <a:rPr lang="en-US" i="1" baseline="30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US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57B546-D7AD-491D-89BC-B3E647D8F0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843" t="-2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2E02A308-0414-4D4F-98B9-C542D2D1ACC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Describe the transformation of </a:t>
                </a:r>
                <a:r>
                  <a:rPr lang="en-US" i="1" dirty="0"/>
                  <a:t>f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) = </a:t>
                </a:r>
                <a:r>
                  <a:rPr lang="en-US" i="1" dirty="0"/>
                  <a:t>x</a:t>
                </a:r>
                <a:r>
                  <a:rPr lang="en-US" baseline="30000" dirty="0"/>
                  <a:t>2</a:t>
                </a:r>
                <a:r>
                  <a:rPr lang="en-US" dirty="0"/>
                  <a:t> represented by </a:t>
                </a:r>
                <a:br>
                  <a:rPr lang="en-US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US" baseline="30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2E02A308-0414-4D4F-98B9-C542D2D1AC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840" t="-2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A7C36-DEDD-4CEF-AC78-5323D03AC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63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343C7-B282-4B57-8474-B88C93C8F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2-01 Graph Quadratic Functions in Standard Form (2.1, 2.2)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8D805-5A58-46E8-B958-6D6032A647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Properties of Quadratic Functions in Standard Form (Vertex Form)</a:t>
            </a:r>
          </a:p>
          <a:p>
            <a:pPr marL="0" indent="0" algn="ctr">
              <a:buNone/>
            </a:pP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= </a:t>
            </a:r>
            <a:r>
              <a:rPr lang="en-US" i="1" dirty="0"/>
              <a:t>a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 − </a:t>
            </a:r>
            <a:r>
              <a:rPr lang="en-US" i="1" dirty="0"/>
              <a:t>h</a:t>
            </a:r>
            <a:r>
              <a:rPr lang="en-US" dirty="0"/>
              <a:t>)</a:t>
            </a:r>
            <a:r>
              <a:rPr lang="en-US" baseline="30000" dirty="0"/>
              <a:t>2</a:t>
            </a:r>
            <a:r>
              <a:rPr lang="en-US" dirty="0"/>
              <a:t> + </a:t>
            </a:r>
            <a:r>
              <a:rPr lang="en-US" i="1" dirty="0"/>
              <a:t>k</a:t>
            </a:r>
            <a:endParaRPr lang="en-US" dirty="0"/>
          </a:p>
          <a:p>
            <a:r>
              <a:rPr lang="en-US" dirty="0"/>
              <a:t>Vertex is (</a:t>
            </a:r>
            <a:r>
              <a:rPr lang="en-US" i="1" dirty="0"/>
              <a:t>h</a:t>
            </a:r>
            <a:r>
              <a:rPr lang="en-US" dirty="0"/>
              <a:t>, </a:t>
            </a:r>
            <a:r>
              <a:rPr lang="en-US" i="1" dirty="0"/>
              <a:t>k</a:t>
            </a:r>
            <a:r>
              <a:rPr lang="en-US" dirty="0"/>
              <a:t>).</a:t>
            </a:r>
          </a:p>
          <a:p>
            <a:r>
              <a:rPr lang="en-US" dirty="0"/>
              <a:t>Wideness of parabola </a:t>
            </a:r>
          </a:p>
          <a:p>
            <a:pPr lvl="1"/>
            <a:r>
              <a:rPr lang="en-US" dirty="0"/>
              <a:t>If |</a:t>
            </a:r>
            <a:r>
              <a:rPr lang="en-US" i="1" dirty="0"/>
              <a:t>a</a:t>
            </a:r>
            <a:r>
              <a:rPr lang="en-US" dirty="0"/>
              <a:t>| &gt; 1, then it looks narrower than </a:t>
            </a:r>
            <a:r>
              <a:rPr lang="en-US" i="1" dirty="0"/>
              <a:t>y</a:t>
            </a:r>
            <a:r>
              <a:rPr lang="en-US" dirty="0"/>
              <a:t> = 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endParaRPr lang="en-US" dirty="0"/>
          </a:p>
          <a:p>
            <a:pPr lvl="1"/>
            <a:r>
              <a:rPr lang="en-US" dirty="0"/>
              <a:t>If 0 &lt; |</a:t>
            </a:r>
            <a:r>
              <a:rPr lang="en-US" i="1" dirty="0"/>
              <a:t>a</a:t>
            </a:r>
            <a:r>
              <a:rPr lang="en-US" dirty="0"/>
              <a:t>| &lt; 1, then it looks wider than </a:t>
            </a:r>
            <a:r>
              <a:rPr lang="en-US" i="1" dirty="0"/>
              <a:t>y</a:t>
            </a:r>
            <a:r>
              <a:rPr lang="en-US" dirty="0"/>
              <a:t> = 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dirty="0"/>
              <a:t>Opens Up/Down </a:t>
            </a:r>
          </a:p>
          <a:p>
            <a:pPr lvl="1"/>
            <a:r>
              <a:rPr lang="en-US" dirty="0"/>
              <a:t>If </a:t>
            </a:r>
            <a:r>
              <a:rPr lang="en-US" i="1" dirty="0"/>
              <a:t>a</a:t>
            </a:r>
            <a:r>
              <a:rPr lang="en-US" dirty="0"/>
              <a:t> &gt; 0, the parabola opens up.</a:t>
            </a:r>
          </a:p>
          <a:p>
            <a:pPr lvl="1"/>
            <a:r>
              <a:rPr lang="en-US" dirty="0"/>
              <a:t>If </a:t>
            </a:r>
            <a:r>
              <a:rPr lang="en-US" i="1" dirty="0"/>
              <a:t>a</a:t>
            </a:r>
            <a:r>
              <a:rPr lang="en-US" dirty="0"/>
              <a:t> &lt; 0, the parabola opens down.</a:t>
            </a:r>
          </a:p>
          <a:p>
            <a:endParaRPr lang="en-US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8E486AC6-48BB-42FC-BC3A-767080021C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07956" y="1123950"/>
            <a:ext cx="5368925" cy="53689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BEFA2-DA17-4049-8520-B28B19E86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36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9B31D-703D-44E5-BA3B-23BB59058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2-01 Graph Quadratic Functions in Standard Form (2.1, 2.2)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02A49-EB54-4913-9262-073B61E0F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Graph a Quadratic Function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Find the vertex. In standard form, the vertex is (</a:t>
            </a:r>
            <a:r>
              <a:rPr lang="en-US" i="1" dirty="0"/>
              <a:t>h</a:t>
            </a:r>
            <a:r>
              <a:rPr lang="en-US" dirty="0"/>
              <a:t>, </a:t>
            </a:r>
            <a:r>
              <a:rPr lang="en-US" i="1" dirty="0"/>
              <a:t>k</a:t>
            </a:r>
            <a:r>
              <a:rPr lang="en-US" dirty="0"/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Create a table of values with the vertex in the center.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Plot the points from the table of values. At least five points are required.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Draw a curve through the points.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7A57E-04B0-4DD6-BADC-1D5F69700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39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FD182-D503-4214-BB2B-C28F2E41B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2-01 Graph Quadratic Functions in Standard Form (2.1, 2.2)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57B546-D7AD-491D-89BC-B3E647D8F0A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57B546-D7AD-491D-89BC-B3E647D8F0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843" t="-2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55706A8-B254-4591-8EC3-BBDE9414F4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6359180" y="1146914"/>
            <a:ext cx="5828462" cy="583817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034CF3-CD01-464E-9676-91BA90BF4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56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FD182-D503-4214-BB2B-C28F2E41B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2-01 Graph Quadratic Functions in Standard Form (2.1, 2.2)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57B546-D7AD-491D-89BC-B3E647D8F0A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57B546-D7AD-491D-89BC-B3E647D8F0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944" t="-1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55706A8-B254-4591-8EC3-BBDE9414F4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6359180" y="1146914"/>
            <a:ext cx="5828462" cy="583817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BD23DA-76FB-4DE0-B0EE-29F6EB81D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56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FCA3D5-AD25-4C81-A46D-A9AD0085F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2-01 Graph Quadratic Functions in Standard Form (2.1, 2.2)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0C716-1179-4C4F-85CE-7843207AD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Find a Quadratic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find a quadratic model given vertex and another point,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Substitute the vertex into standard form,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= </a:t>
            </a:r>
            <a:r>
              <a:rPr lang="en-US" i="1" dirty="0"/>
              <a:t>a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 − </a:t>
            </a:r>
            <a:r>
              <a:rPr lang="en-US" i="1" dirty="0"/>
              <a:t>h</a:t>
            </a:r>
            <a:r>
              <a:rPr lang="en-US" dirty="0"/>
              <a:t>)</a:t>
            </a:r>
            <a:r>
              <a:rPr lang="en-US" baseline="30000" dirty="0"/>
              <a:t>2</a:t>
            </a:r>
            <a:r>
              <a:rPr lang="en-US" dirty="0"/>
              <a:t> + </a:t>
            </a:r>
            <a:r>
              <a:rPr lang="en-US" i="1" dirty="0"/>
              <a:t>k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Substitute the other point for </a:t>
            </a:r>
            <a:r>
              <a:rPr lang="en-US" i="1" dirty="0"/>
              <a:t>x</a:t>
            </a:r>
            <a:r>
              <a:rPr lang="en-US" dirty="0"/>
              <a:t> and </a:t>
            </a:r>
            <a:r>
              <a:rPr lang="en-US" i="1" dirty="0"/>
              <a:t>y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Solve for </a:t>
            </a:r>
            <a:r>
              <a:rPr lang="en-US" i="1" dirty="0"/>
              <a:t>a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Write the quadratic function.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47C97F-B192-4749-8828-A8E2E81E2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77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DD5B2-6A0B-4948-A0F5-6AD0FF210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2-01 Graph Quadratic Functions in Standard Form (2.1, 2.2)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226EE-52C1-4DA1-B221-31CF1A0199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Write the quadratic function for the graph.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2E34E8-1D55-4D82-A5DC-15B7868DC2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07956" y="1123950"/>
            <a:ext cx="5368925" cy="53689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73BD4E-CCB9-42EA-A706-9747FAECF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37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8D4F4-AF2B-4BE8-8188-5C4AC074E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2-02 Graph Quadratic Functions in General and Intercept Form (2.2)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CF9889-FCDC-4384-A126-D70BAC725C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Objectives: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Graph quadratic functions in intercept and general form.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Find the axis symmetry and vertex of a quadratic function.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Write a quadratic function in intercept form given its </a:t>
            </a:r>
            <a:r>
              <a:rPr lang="en-US" i="1" dirty="0"/>
              <a:t>x</a:t>
            </a:r>
            <a:r>
              <a:rPr lang="en-US" dirty="0"/>
              <a:t>-intercepts.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EC1C9-6274-4DB0-8D51-D169E958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98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405C04-F50B-4AED-AEE7-11FE38548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2-02 Graph Quadratic Functions in General and Intercept Form (2.2)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4DB73B-BF3F-434C-B615-BC20941D256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b="1" dirty="0"/>
                  <a:t>Intercept form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where </a:t>
                </a:r>
                <a:r>
                  <a:rPr lang="en-US" i="1" dirty="0"/>
                  <a:t>p</a:t>
                </a:r>
                <a:r>
                  <a:rPr lang="en-US" dirty="0"/>
                  <a:t> and </a:t>
                </a:r>
                <a:r>
                  <a:rPr lang="en-US" i="1" dirty="0"/>
                  <a:t>q</a:t>
                </a:r>
                <a:r>
                  <a:rPr lang="en-US" dirty="0"/>
                  <a:t> are the </a:t>
                </a:r>
                <a:r>
                  <a:rPr lang="en-US" i="1" dirty="0"/>
                  <a:t>x</a:t>
                </a:r>
                <a:r>
                  <a:rPr lang="en-US" dirty="0"/>
                  <a:t>-intercepts.</a:t>
                </a:r>
              </a:p>
              <a:p>
                <a:endParaRPr lang="en-US" dirty="0"/>
              </a:p>
              <a:p>
                <a:r>
                  <a:rPr lang="en-US" dirty="0"/>
                  <a:t>Axis of symmetry is halfway between the </a:t>
                </a:r>
                <a:r>
                  <a:rPr lang="en-US" i="1" dirty="0"/>
                  <a:t>x</a:t>
                </a:r>
                <a:r>
                  <a:rPr lang="en-US" dirty="0"/>
                  <a:t>-intercepts.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Vertex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4DB73B-BF3F-434C-B615-BC20941D25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538" t="-37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C37D4A7-2B4D-4611-89FD-1FAEA5F445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07956" y="1123950"/>
            <a:ext cx="5368925" cy="536892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C5B4FD-A3EA-4410-804F-8AB0BAAC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60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C61A0-E90A-47DC-B16D-FB4BAF6C9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2-02 Graph Quadratic Functions in General and Intercept Form (2.2)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D96578-E9A4-4C76-9953-9821A7A7056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b="1" dirty="0"/>
                  <a:t>General Form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axis of symmetry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Vertex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D96578-E9A4-4C76-9953-9821A7A705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538" t="-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ACEC70D-E7E6-4716-A9FC-B67E36A90D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07956" y="1123950"/>
            <a:ext cx="5368925" cy="53689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FAFF3-3A2B-441F-BC2B-B21DF2AA5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70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9DE59-C134-4F50-89B0-D68533071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2-02 Graph Quadratic Functions in General and Intercept Form (2.2)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0ABED-A385-40D7-A226-CD1797A65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Graph a Quadratic Function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Find the axis of symmetry and vertex.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a table of values using points on either side of the axis of symmetry.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Plot the points from the table.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Draw the parabola through the points.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FFC5B1-BEDC-4C46-9D73-1617781D1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52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411FE-2726-4A7C-B9A1-CA19903C7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2-02 Graph Quadratic Functions in General and Intercept Form (2.2)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60F0C3-8B84-43BC-9E21-E2A790BF25F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=−2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60F0C3-8B84-43BC-9E21-E2A790BF25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843" t="-2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065ABA0-BE3E-46B4-92CA-D20C578066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6511730" y="1123255"/>
            <a:ext cx="5680270" cy="56897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306100-0AB2-4869-8B05-29AB53716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24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411FE-2726-4A7C-B9A1-CA19903C7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2-02 Graph Quadratic Functions in General and Intercept Form (2.2)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60F0C3-8B84-43BC-9E21-E2A790BF25F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60F0C3-8B84-43BC-9E21-E2A790BF25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843" t="-2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065ABA0-BE3E-46B4-92CA-D20C578066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6511730" y="1123255"/>
            <a:ext cx="5680270" cy="56897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4949B-2FF2-4531-8C4F-7E93C497A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20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C4615-06F5-4660-B468-6E51D902A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2-02 Graph Quadratic Functions in General and Intercept Form (2.2)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E17C9-7832-41C3-A5EE-803E824D2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Write a Quadratic Function in Intercept Form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Find the </a:t>
            </a:r>
            <a:r>
              <a:rPr lang="en-US" sz="2800" i="1" dirty="0"/>
              <a:t>x</a:t>
            </a:r>
            <a:r>
              <a:rPr lang="en-US" sz="2800" dirty="0"/>
              <a:t>-intercepts. These are </a:t>
            </a:r>
            <a:r>
              <a:rPr lang="en-US" sz="2800" i="1" dirty="0"/>
              <a:t>p</a:t>
            </a:r>
            <a:r>
              <a:rPr lang="en-US" sz="2800" dirty="0"/>
              <a:t> and </a:t>
            </a:r>
            <a:r>
              <a:rPr lang="en-US" sz="2800" i="1" dirty="0"/>
              <a:t>q</a:t>
            </a:r>
            <a:r>
              <a:rPr lang="en-US" sz="28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Find one other point that the graph passes through. This is (</a:t>
            </a:r>
            <a:r>
              <a:rPr lang="en-US" sz="2800" i="1" dirty="0"/>
              <a:t>x</a:t>
            </a:r>
            <a:r>
              <a:rPr lang="en-US" sz="2800" dirty="0"/>
              <a:t>, </a:t>
            </a:r>
            <a:r>
              <a:rPr lang="en-US" sz="2800" i="1" dirty="0"/>
              <a:t>y</a:t>
            </a:r>
            <a:r>
              <a:rPr lang="en-US" sz="2800" dirty="0"/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Substitute the </a:t>
            </a:r>
            <a:r>
              <a:rPr lang="en-US" sz="2800" i="1" dirty="0"/>
              <a:t>x</a:t>
            </a:r>
            <a:r>
              <a:rPr lang="en-US" sz="2800" dirty="0"/>
              <a:t>-intercepts for </a:t>
            </a:r>
            <a:r>
              <a:rPr lang="en-US" sz="2800" i="1" dirty="0"/>
              <a:t>p</a:t>
            </a:r>
            <a:r>
              <a:rPr lang="en-US" sz="2800" dirty="0"/>
              <a:t> and </a:t>
            </a:r>
            <a:r>
              <a:rPr lang="en-US" sz="2800" i="1" dirty="0"/>
              <a:t>q</a:t>
            </a:r>
            <a:r>
              <a:rPr lang="en-US" sz="2800" dirty="0"/>
              <a:t> in intercept form </a:t>
            </a:r>
            <a:r>
              <a:rPr lang="en-US" sz="2800" i="1" dirty="0"/>
              <a:t>y</a:t>
            </a:r>
            <a:r>
              <a:rPr lang="en-US" sz="2800" dirty="0"/>
              <a:t> = </a:t>
            </a:r>
            <a:r>
              <a:rPr lang="en-US" sz="2800" i="1" dirty="0"/>
              <a:t>a</a:t>
            </a:r>
            <a:r>
              <a:rPr lang="en-US" sz="2800" dirty="0"/>
              <a:t>(</a:t>
            </a:r>
            <a:r>
              <a:rPr lang="en-US" sz="2800" i="1" dirty="0"/>
              <a:t>x</a:t>
            </a:r>
            <a:r>
              <a:rPr lang="en-US" sz="2800" dirty="0"/>
              <a:t> – </a:t>
            </a:r>
            <a:r>
              <a:rPr lang="en-US" sz="2800" i="1" dirty="0"/>
              <a:t>p</a:t>
            </a:r>
            <a:r>
              <a:rPr lang="en-US" sz="2800" dirty="0"/>
              <a:t>)(</a:t>
            </a:r>
            <a:r>
              <a:rPr lang="en-US" sz="2800" i="1" dirty="0"/>
              <a:t>x</a:t>
            </a:r>
            <a:r>
              <a:rPr lang="en-US" sz="2800" dirty="0"/>
              <a:t> – </a:t>
            </a:r>
            <a:r>
              <a:rPr lang="en-US" sz="2800" i="1" dirty="0"/>
              <a:t>q</a:t>
            </a:r>
            <a:r>
              <a:rPr lang="en-US" sz="2800" dirty="0"/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Substitute the point for </a:t>
            </a:r>
            <a:r>
              <a:rPr lang="en-US" sz="2800" i="1" dirty="0"/>
              <a:t>x</a:t>
            </a:r>
            <a:r>
              <a:rPr lang="en-US" sz="2800" dirty="0"/>
              <a:t> and </a:t>
            </a:r>
            <a:r>
              <a:rPr lang="en-US" sz="2800" i="1" dirty="0"/>
              <a:t>y</a:t>
            </a:r>
            <a:r>
              <a:rPr lang="en-US" sz="28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Solve for </a:t>
            </a:r>
            <a:r>
              <a:rPr lang="en-US" sz="2800" i="1" dirty="0"/>
              <a:t>a</a:t>
            </a:r>
            <a:r>
              <a:rPr lang="en-US" sz="28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Write the function by substituting </a:t>
            </a:r>
            <a:r>
              <a:rPr lang="en-US" sz="2800" i="1" dirty="0"/>
              <a:t>p</a:t>
            </a:r>
            <a:r>
              <a:rPr lang="en-US" sz="2800" dirty="0"/>
              <a:t>, </a:t>
            </a:r>
            <a:r>
              <a:rPr lang="en-US" sz="2800" i="1" dirty="0"/>
              <a:t>q</a:t>
            </a:r>
            <a:r>
              <a:rPr lang="en-US" sz="2800" dirty="0"/>
              <a:t>, and </a:t>
            </a:r>
            <a:r>
              <a:rPr lang="en-US" sz="2800" i="1" dirty="0"/>
              <a:t>a</a:t>
            </a:r>
            <a:r>
              <a:rPr lang="en-US" sz="2800" dirty="0"/>
              <a:t> into intercept form.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1B4F9-78AE-469D-9C44-9EF25A55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21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89739-0304-4F97-9147-DC7492A16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2-02 Graph Quadratic Functions in General and Intercept Form (2.2)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C672F-58EA-437E-A1C1-B3A6FA7E8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the quadratic function whose </a:t>
            </a:r>
            <a:r>
              <a:rPr lang="en-US" i="1" dirty="0"/>
              <a:t>x</a:t>
            </a:r>
            <a:r>
              <a:rPr lang="en-US" dirty="0"/>
              <a:t>-intercepts are −3 and 7 and passes through (0, 21).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78C0D-1D57-4054-A05C-F8AC1C26E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2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F2B2F-FCFB-4F4E-A32D-AEA2B9D21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2-02 Graph Quadratic Functions in General and Intercept Form (2.2)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7B90F-C5A5-498F-95C4-A60DD5B1F50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Write the quadratic function given in the graph.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2A26D1-36AB-4531-AB7E-BC2D45F6BA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07956" y="1123950"/>
            <a:ext cx="5368925" cy="53689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11001-520A-4C8E-AC4C-6B5BA067D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43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7A227-3752-4C85-A239-31AC65202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2-03 Graph Quadratic Inequalities (3.6)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8823AC-963A-4327-A568-5C29ECFD04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Objectives: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Graph a quadratic inequality in two dimensions.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Graph a system of quadratic inequalities in two dimensions.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08D1CB-D012-41F7-A2B8-79580DC49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06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FDF37B-D5FD-4731-A343-A11599E8B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2-03 Graph Quadratic Inequalities (3.6)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3AA37-1DAA-478E-8C9F-775751FA9B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Graph a Quadratic Inequality in Two Dimensions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Graph the inequality as if it was a function.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Decide whether the line is solid or dashed.</a:t>
            </a:r>
          </a:p>
          <a:p>
            <a:pPr lvl="1"/>
            <a:r>
              <a:rPr lang="en-US" dirty="0"/>
              <a:t>≤, =, ≥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solid line.</a:t>
            </a:r>
          </a:p>
          <a:p>
            <a:pPr lvl="1"/>
            <a:r>
              <a:rPr lang="en-US" dirty="0"/>
              <a:t>&lt;, &gt;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dashed line.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8D4835-9E17-4D65-AC1E-401B8DCED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7" y="1123254"/>
            <a:ext cx="6008941" cy="5734746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/>
              <a:t>Decide where to shade.</a:t>
            </a:r>
          </a:p>
          <a:p>
            <a:pPr lvl="1"/>
            <a:r>
              <a:rPr lang="en-US" dirty="0"/>
              <a:t>Method 1: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Pick a test point not on the line and substitute it into the original inequality.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If the point is a solution, shade that side of the parabola.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If it is NOT a solution, shade the other side.</a:t>
            </a:r>
          </a:p>
          <a:p>
            <a:pPr lvl="1"/>
            <a:r>
              <a:rPr lang="en-US" dirty="0"/>
              <a:t>Method 2: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Solve the inequality for </a:t>
            </a:r>
            <a:r>
              <a:rPr lang="en-US" i="1" dirty="0"/>
              <a:t>y</a:t>
            </a:r>
            <a:r>
              <a:rPr lang="en-US" dirty="0"/>
              <a:t>.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If the inequality is </a:t>
            </a:r>
            <a:r>
              <a:rPr lang="en-US" i="1" dirty="0"/>
              <a:t>y</a:t>
            </a:r>
            <a:r>
              <a:rPr lang="en-US" dirty="0"/>
              <a:t> &gt;, shade above the parabola.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If the inequality is </a:t>
            </a:r>
            <a:r>
              <a:rPr lang="en-US" i="1" dirty="0"/>
              <a:t>y</a:t>
            </a:r>
            <a:r>
              <a:rPr lang="en-US" dirty="0"/>
              <a:t> &lt;, shade below.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C24D94-B8BA-46D2-A255-676C20582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12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D2928-7DDF-4F5D-BFAE-78A3745AB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2-03 Graph Quadratic Inequalities (3.6)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C55DF6-0376-40F5-B7E8-BE198E57974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C55DF6-0376-40F5-B7E8-BE198E5797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944" t="-1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77C8F612-EF41-4AC4-818D-09759A1910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6511730" y="1123255"/>
            <a:ext cx="5675912" cy="568537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D2D783-E6C7-49B0-8F71-168481388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D2928-7DDF-4F5D-BFAE-78A3745AB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2-03 Graph Quadratic Inequalities (3.6)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C55DF6-0376-40F5-B7E8-BE198E57974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&gt;2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C55DF6-0376-40F5-B7E8-BE198E5797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843" t="-2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77C8F612-EF41-4AC4-818D-09759A1910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6511730" y="1123255"/>
            <a:ext cx="5675912" cy="568537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34A4D7-EAB9-415B-8E6D-DD8BFAFD1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13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0B16E-9007-4F8C-9D6C-270E5317B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2-03 Graph Quadratic Inequalities (3.6)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B083F-14F2-40CC-8083-7C876BD06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Graph a System of Quadratic Inequalities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Graph each inequality on the same coordinate plane.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solution is all the points where all the shaded areas overlap.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there is no overlap of the shaded areas, then there is no solution.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D6D46-5CC2-467A-9431-553F92DB2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06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D2928-7DDF-4F5D-BFAE-78A3745AB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2-03 Graph Quadratic Inequalities (3.6)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C55DF6-0376-40F5-B7E8-BE198E57974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Solve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&amp;≥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−4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&amp;≤−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+3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C55DF6-0376-40F5-B7E8-BE198E5797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77C8F612-EF41-4AC4-818D-09759A1910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6511730" y="1123255"/>
            <a:ext cx="5675912" cy="568537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B97FC-F05D-424B-8D47-E0A6EA939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4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BAC96-316F-4D26-A49B-F5D875473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2-04 Graph Polynomial Functions (4.1, 4.8)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C06C8-BBD6-4EA9-B48B-12AE61264A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Objectives: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Describe the end behavior of a polynomial functions.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Graph polynomial functions.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Find the turning points from a graph.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Find the x-intercepts from a graph.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CB7D1-3C4F-4D7F-AFFF-AB326E35F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29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2-04 Graph Polynomial Functions (4.1, 4.8)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Polynomial in one variable</a:t>
                </a:r>
              </a:p>
              <a:p>
                <a:pPr lvl="1"/>
                <a:r>
                  <a:rPr lang="en-US" dirty="0"/>
                  <a:t>Function that has one variable and there are powers of that variable and all the powers are positive</a:t>
                </a:r>
              </a:p>
              <a:p>
                <a:pPr lvl="0"/>
                <a:r>
                  <a:rPr lang="en-US" dirty="0"/>
                  <a:t>4</a:t>
                </a:r>
                <a:r>
                  <a:rPr lang="en-US" i="1" dirty="0"/>
                  <a:t>x</a:t>
                </a:r>
                <a:r>
                  <a:rPr lang="en-US" baseline="30000" dirty="0"/>
                  <a:t>3</a:t>
                </a:r>
                <a:r>
                  <a:rPr lang="en-US" dirty="0"/>
                  <a:t> + 2</a:t>
                </a:r>
                <a:r>
                  <a:rPr lang="en-US" i="1" dirty="0"/>
                  <a:t>x</a:t>
                </a:r>
                <a:r>
                  <a:rPr lang="en-US" baseline="30000" dirty="0"/>
                  <a:t>2</a:t>
                </a:r>
                <a:r>
                  <a:rPr lang="en-US" dirty="0"/>
                  <a:t> + 2</a:t>
                </a:r>
                <a:r>
                  <a:rPr lang="en-US" i="1" dirty="0"/>
                  <a:t>x</a:t>
                </a:r>
                <a:r>
                  <a:rPr lang="en-US" dirty="0"/>
                  <a:t> + 5</a:t>
                </a:r>
              </a:p>
              <a:p>
                <a:pPr lvl="0"/>
                <a:r>
                  <a:rPr lang="en-US" dirty="0"/>
                  <a:t>100</a:t>
                </a:r>
                <a:r>
                  <a:rPr lang="en-US" i="1" dirty="0"/>
                  <a:t>x</a:t>
                </a:r>
                <a:r>
                  <a:rPr lang="en-US" baseline="30000" dirty="0"/>
                  <a:t>1234</a:t>
                </a:r>
                <a:r>
                  <a:rPr lang="en-US" dirty="0"/>
                  <a:t> – 25</a:t>
                </a:r>
                <a:r>
                  <a:rPr lang="en-US" i="1" dirty="0"/>
                  <a:t>x</a:t>
                </a:r>
                <a:r>
                  <a:rPr lang="en-US" baseline="30000" dirty="0"/>
                  <a:t>345</a:t>
                </a:r>
                <a:r>
                  <a:rPr lang="en-US" dirty="0"/>
                  <a:t> + 2</a:t>
                </a:r>
                <a:r>
                  <a:rPr lang="en-US" i="1" dirty="0"/>
                  <a:t>x</a:t>
                </a:r>
                <a:r>
                  <a:rPr lang="en-US" dirty="0"/>
                  <a:t> + 1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3</a:t>
                </a:r>
                <a:r>
                  <a:rPr lang="en-US" i="1" dirty="0"/>
                  <a:t>xy</a:t>
                </a:r>
                <a:r>
                  <a:rPr lang="en-US" baseline="30000" dirty="0"/>
                  <a:t>2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00" t="-2659" r="-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454399" y="4684857"/>
            <a:ext cx="4368800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Not Polynomials in one variable.</a:t>
            </a:r>
          </a:p>
        </p:txBody>
      </p:sp>
      <p:cxnSp>
        <p:nvCxnSpPr>
          <p:cNvPr id="6" name="Straight Arrow Connector 5"/>
          <p:cNvCxnSpPr>
            <a:cxnSpLocks/>
            <a:stCxn id="4" idx="1"/>
          </p:cNvCxnSpPr>
          <p:nvPr/>
        </p:nvCxnSpPr>
        <p:spPr>
          <a:xfrm flipH="1" flipV="1">
            <a:off x="812803" y="4456258"/>
            <a:ext cx="2641596" cy="7672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  <a:stCxn id="4" idx="1"/>
          </p:cNvCxnSpPr>
          <p:nvPr/>
        </p:nvCxnSpPr>
        <p:spPr>
          <a:xfrm flipH="1">
            <a:off x="1379623" y="5223466"/>
            <a:ext cx="2074776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435C4D-D0CB-4869-8B0C-DB9563524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24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2-04 Graph Polynomial Functions (4.1, 4.8)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Degree</a:t>
            </a:r>
          </a:p>
          <a:p>
            <a:pPr lvl="1"/>
            <a:r>
              <a:rPr lang="en-US" dirty="0"/>
              <a:t>Highest power of the variable</a:t>
            </a:r>
          </a:p>
          <a:p>
            <a:endParaRPr lang="en-US" dirty="0"/>
          </a:p>
          <a:p>
            <a:r>
              <a:rPr lang="en-US" dirty="0"/>
              <a:t>What is the degree?</a:t>
            </a:r>
          </a:p>
          <a:p>
            <a:pPr lvl="1"/>
            <a:r>
              <a:rPr lang="en-US" dirty="0"/>
              <a:t>4</a:t>
            </a:r>
            <a:r>
              <a:rPr lang="en-US" i="1" dirty="0"/>
              <a:t>x</a:t>
            </a:r>
            <a:r>
              <a:rPr lang="en-US" baseline="30000" dirty="0"/>
              <a:t>3</a:t>
            </a:r>
            <a:r>
              <a:rPr lang="en-US" dirty="0"/>
              <a:t> + 2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r>
              <a:rPr lang="en-US" dirty="0"/>
              <a:t> + 2</a:t>
            </a:r>
            <a:r>
              <a:rPr lang="en-US" i="1" dirty="0"/>
              <a:t>x</a:t>
            </a:r>
            <a:r>
              <a:rPr lang="en-US" dirty="0"/>
              <a:t> + 5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29C53E-1801-44D9-818D-DCBF9BDF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2-04 Graph Polynomial Functions (4.1, 4.8)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Types of Polynomial Functions</a:t>
            </a:r>
          </a:p>
          <a:p>
            <a:r>
              <a:rPr lang="en-US" dirty="0"/>
              <a:t>Degree </a:t>
            </a:r>
            <a:r>
              <a:rPr lang="en-US" dirty="0">
                <a:sym typeface="Wingdings" pitchFamily="2" charset="2"/>
              </a:rPr>
              <a:t> Type</a:t>
            </a:r>
            <a:endParaRPr lang="en-US" dirty="0"/>
          </a:p>
          <a:p>
            <a:pPr lvl="1"/>
            <a:r>
              <a:rPr lang="en-US" dirty="0"/>
              <a:t>0 </a:t>
            </a:r>
            <a:r>
              <a:rPr lang="en-US" dirty="0">
                <a:sym typeface="Wingdings" pitchFamily="2" charset="2"/>
              </a:rPr>
              <a:t> Constant 			 </a:t>
            </a:r>
            <a:r>
              <a:rPr lang="en-US" i="1" dirty="0">
                <a:sym typeface="Wingdings" pitchFamily="2" charset="2"/>
              </a:rPr>
              <a:t>y</a:t>
            </a:r>
            <a:r>
              <a:rPr lang="en-US" dirty="0">
                <a:sym typeface="Wingdings" pitchFamily="2" charset="2"/>
              </a:rPr>
              <a:t> = 2</a:t>
            </a:r>
          </a:p>
          <a:p>
            <a:pPr lvl="1"/>
            <a:r>
              <a:rPr lang="en-US" dirty="0">
                <a:sym typeface="Wingdings" pitchFamily="2" charset="2"/>
              </a:rPr>
              <a:t>1  Linear 				 </a:t>
            </a:r>
            <a:r>
              <a:rPr lang="en-US" i="1" dirty="0">
                <a:sym typeface="Wingdings" pitchFamily="2" charset="2"/>
              </a:rPr>
              <a:t>y</a:t>
            </a:r>
            <a:r>
              <a:rPr lang="en-US" dirty="0">
                <a:sym typeface="Wingdings" pitchFamily="2" charset="2"/>
              </a:rPr>
              <a:t> = 2</a:t>
            </a:r>
            <a:r>
              <a:rPr lang="en-US" i="1" dirty="0">
                <a:sym typeface="Wingdings" pitchFamily="2" charset="2"/>
              </a:rPr>
              <a:t>x</a:t>
            </a:r>
            <a:r>
              <a:rPr lang="en-US" dirty="0">
                <a:sym typeface="Wingdings" pitchFamily="2" charset="2"/>
              </a:rPr>
              <a:t> + 1</a:t>
            </a:r>
          </a:p>
          <a:p>
            <a:pPr lvl="1"/>
            <a:r>
              <a:rPr lang="en-US" dirty="0">
                <a:sym typeface="Wingdings" pitchFamily="2" charset="2"/>
              </a:rPr>
              <a:t>2  Quadratic 		 </a:t>
            </a:r>
            <a:r>
              <a:rPr lang="en-US" i="1" dirty="0">
                <a:sym typeface="Wingdings" pitchFamily="2" charset="2"/>
              </a:rPr>
              <a:t>y</a:t>
            </a:r>
            <a:r>
              <a:rPr lang="en-US" dirty="0">
                <a:sym typeface="Wingdings" pitchFamily="2" charset="2"/>
              </a:rPr>
              <a:t> = 2</a:t>
            </a:r>
            <a:r>
              <a:rPr lang="en-US" i="1" dirty="0">
                <a:sym typeface="Wingdings" pitchFamily="2" charset="2"/>
              </a:rPr>
              <a:t>x</a:t>
            </a:r>
            <a:r>
              <a:rPr lang="en-US" baseline="30000" dirty="0">
                <a:sym typeface="Wingdings" pitchFamily="2" charset="2"/>
              </a:rPr>
              <a:t>2</a:t>
            </a:r>
            <a:r>
              <a:rPr lang="en-US" dirty="0">
                <a:sym typeface="Wingdings" pitchFamily="2" charset="2"/>
              </a:rPr>
              <a:t> + </a:t>
            </a:r>
            <a:r>
              <a:rPr lang="en-US" i="1" dirty="0">
                <a:sym typeface="Wingdings" pitchFamily="2" charset="2"/>
              </a:rPr>
              <a:t>x</a:t>
            </a:r>
            <a:r>
              <a:rPr lang="en-US" dirty="0">
                <a:sym typeface="Wingdings" pitchFamily="2" charset="2"/>
              </a:rPr>
              <a:t> – 1</a:t>
            </a:r>
          </a:p>
          <a:p>
            <a:pPr lvl="1"/>
            <a:r>
              <a:rPr lang="en-US" dirty="0">
                <a:sym typeface="Wingdings" pitchFamily="2" charset="2"/>
              </a:rPr>
              <a:t>3  Cubic				 </a:t>
            </a:r>
            <a:r>
              <a:rPr lang="en-US" i="1" dirty="0">
                <a:sym typeface="Wingdings" pitchFamily="2" charset="2"/>
              </a:rPr>
              <a:t>y</a:t>
            </a:r>
            <a:r>
              <a:rPr lang="en-US" dirty="0">
                <a:sym typeface="Wingdings" pitchFamily="2" charset="2"/>
              </a:rPr>
              <a:t> = 2</a:t>
            </a:r>
            <a:r>
              <a:rPr lang="en-US" i="1" dirty="0">
                <a:sym typeface="Wingdings" pitchFamily="2" charset="2"/>
              </a:rPr>
              <a:t>x</a:t>
            </a:r>
            <a:r>
              <a:rPr lang="en-US" baseline="30000" dirty="0">
                <a:sym typeface="Wingdings" pitchFamily="2" charset="2"/>
              </a:rPr>
              <a:t>3</a:t>
            </a:r>
            <a:r>
              <a:rPr lang="en-US" dirty="0">
                <a:sym typeface="Wingdings" pitchFamily="2" charset="2"/>
              </a:rPr>
              <a:t> + </a:t>
            </a:r>
            <a:r>
              <a:rPr lang="en-US" i="1" dirty="0">
                <a:sym typeface="Wingdings" pitchFamily="2" charset="2"/>
              </a:rPr>
              <a:t>x</a:t>
            </a:r>
            <a:r>
              <a:rPr lang="en-US" baseline="30000" dirty="0">
                <a:sym typeface="Wingdings" pitchFamily="2" charset="2"/>
              </a:rPr>
              <a:t>2</a:t>
            </a:r>
            <a:r>
              <a:rPr lang="en-US" dirty="0">
                <a:sym typeface="Wingdings" pitchFamily="2" charset="2"/>
              </a:rPr>
              <a:t> + </a:t>
            </a:r>
            <a:r>
              <a:rPr lang="en-US" i="1" dirty="0">
                <a:sym typeface="Wingdings" pitchFamily="2" charset="2"/>
              </a:rPr>
              <a:t>x</a:t>
            </a:r>
            <a:r>
              <a:rPr lang="en-US" dirty="0">
                <a:sym typeface="Wingdings" pitchFamily="2" charset="2"/>
              </a:rPr>
              <a:t> – 1</a:t>
            </a:r>
          </a:p>
          <a:p>
            <a:pPr lvl="1"/>
            <a:r>
              <a:rPr lang="en-US" dirty="0">
                <a:sym typeface="Wingdings" pitchFamily="2" charset="2"/>
              </a:rPr>
              <a:t>4  Quartic			 </a:t>
            </a:r>
            <a:r>
              <a:rPr lang="en-US" i="1" dirty="0">
                <a:sym typeface="Wingdings" pitchFamily="2" charset="2"/>
              </a:rPr>
              <a:t>y</a:t>
            </a:r>
            <a:r>
              <a:rPr lang="en-US" dirty="0">
                <a:sym typeface="Wingdings" pitchFamily="2" charset="2"/>
              </a:rPr>
              <a:t> = 2</a:t>
            </a:r>
            <a:r>
              <a:rPr lang="en-US" i="1" dirty="0">
                <a:sym typeface="Wingdings" pitchFamily="2" charset="2"/>
              </a:rPr>
              <a:t>x</a:t>
            </a:r>
            <a:r>
              <a:rPr lang="en-US" baseline="30000" dirty="0">
                <a:sym typeface="Wingdings" pitchFamily="2" charset="2"/>
              </a:rPr>
              <a:t>4</a:t>
            </a:r>
            <a:r>
              <a:rPr lang="en-US" dirty="0">
                <a:sym typeface="Wingdings" pitchFamily="2" charset="2"/>
              </a:rPr>
              <a:t> + 2</a:t>
            </a:r>
            <a:r>
              <a:rPr lang="en-US" i="1" dirty="0">
                <a:sym typeface="Wingdings" pitchFamily="2" charset="2"/>
              </a:rPr>
              <a:t>x</a:t>
            </a:r>
            <a:r>
              <a:rPr lang="en-US" baseline="30000" dirty="0">
                <a:sym typeface="Wingdings" pitchFamily="2" charset="2"/>
              </a:rPr>
              <a:t>2</a:t>
            </a:r>
            <a:r>
              <a:rPr lang="en-US" dirty="0">
                <a:sym typeface="Wingdings" pitchFamily="2" charset="2"/>
              </a:rPr>
              <a:t> – 1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6694E4-6853-49B1-A60D-CE55023B4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1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2-04 Graph Polynomial Functions (4.1, 4.8)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End Behavior</a:t>
            </a:r>
          </a:p>
          <a:p>
            <a:pPr lvl="1"/>
            <a:r>
              <a:rPr lang="en-US" dirty="0"/>
              <a:t>Polynomial functions always go towards </a:t>
            </a:r>
            <a:r>
              <a:rPr lang="en-US" dirty="0">
                <a:sym typeface="Symbol"/>
              </a:rPr>
              <a:t></a:t>
            </a:r>
            <a:r>
              <a:rPr lang="en-US" dirty="0"/>
              <a:t> or -</a:t>
            </a:r>
            <a:r>
              <a:rPr lang="en-US" dirty="0">
                <a:sym typeface="Symbol"/>
              </a:rPr>
              <a:t></a:t>
            </a:r>
            <a:r>
              <a:rPr lang="en-US" dirty="0"/>
              <a:t> at either end of the graph 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967365"/>
              </p:ext>
            </p:extLst>
          </p:nvPr>
        </p:nvGraphicFramePr>
        <p:xfrm>
          <a:off x="566821" y="3149600"/>
          <a:ext cx="10668000" cy="241674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93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7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804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Leading</a:t>
                      </a:r>
                      <a:r>
                        <a:rPr lang="en-US" sz="1900" baseline="0" dirty="0"/>
                        <a:t> Coefficient +</a:t>
                      </a:r>
                      <a:endParaRPr lang="en-US" sz="19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Leading Coefficient</a:t>
                      </a:r>
                      <a:r>
                        <a:rPr lang="en-US" sz="1900" baseline="0" dirty="0"/>
                        <a:t> -</a:t>
                      </a:r>
                      <a:endParaRPr lang="en-US" sz="19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7968">
                <a:tc>
                  <a:txBody>
                    <a:bodyPr/>
                    <a:lstStyle/>
                    <a:p>
                      <a:r>
                        <a:rPr lang="en-US" sz="1900" dirty="0"/>
                        <a:t>Even Degree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7968">
                <a:tc>
                  <a:txBody>
                    <a:bodyPr/>
                    <a:lstStyle/>
                    <a:p>
                      <a:r>
                        <a:rPr lang="en-US" sz="1900" dirty="0"/>
                        <a:t>Odd Degree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Freeform 5"/>
          <p:cNvSpPr/>
          <p:nvPr/>
        </p:nvSpPr>
        <p:spPr>
          <a:xfrm>
            <a:off x="3566698" y="3677389"/>
            <a:ext cx="1427356" cy="752707"/>
          </a:xfrm>
          <a:custGeom>
            <a:avLst/>
            <a:gdLst>
              <a:gd name="connsiteX0" fmla="*/ 0 w 1070517"/>
              <a:gd name="connsiteY0" fmla="*/ 0 h 752706"/>
              <a:gd name="connsiteX1" fmla="*/ 613317 w 1070517"/>
              <a:gd name="connsiteY1" fmla="*/ 747131 h 752706"/>
              <a:gd name="connsiteX2" fmla="*/ 1070517 w 1070517"/>
              <a:gd name="connsiteY2" fmla="*/ 33453 h 752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0517" h="752706">
                <a:moveTo>
                  <a:pt x="0" y="0"/>
                </a:moveTo>
                <a:cubicBezTo>
                  <a:pt x="217449" y="370778"/>
                  <a:pt x="434898" y="741556"/>
                  <a:pt x="613317" y="747131"/>
                </a:cubicBezTo>
                <a:cubicBezTo>
                  <a:pt x="791736" y="752706"/>
                  <a:pt x="931126" y="393079"/>
                  <a:pt x="1070517" y="33453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Freeform 6"/>
          <p:cNvSpPr/>
          <p:nvPr/>
        </p:nvSpPr>
        <p:spPr>
          <a:xfrm flipV="1">
            <a:off x="7665263" y="3605263"/>
            <a:ext cx="1427356" cy="752707"/>
          </a:xfrm>
          <a:custGeom>
            <a:avLst/>
            <a:gdLst>
              <a:gd name="connsiteX0" fmla="*/ 0 w 1070517"/>
              <a:gd name="connsiteY0" fmla="*/ 0 h 752706"/>
              <a:gd name="connsiteX1" fmla="*/ 613317 w 1070517"/>
              <a:gd name="connsiteY1" fmla="*/ 747131 h 752706"/>
              <a:gd name="connsiteX2" fmla="*/ 1070517 w 1070517"/>
              <a:gd name="connsiteY2" fmla="*/ 33453 h 752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0517" h="752706">
                <a:moveTo>
                  <a:pt x="0" y="0"/>
                </a:moveTo>
                <a:cubicBezTo>
                  <a:pt x="217449" y="370778"/>
                  <a:pt x="434898" y="741556"/>
                  <a:pt x="613317" y="747131"/>
                </a:cubicBezTo>
                <a:cubicBezTo>
                  <a:pt x="791736" y="752706"/>
                  <a:pt x="931126" y="393079"/>
                  <a:pt x="1070517" y="33453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Freeform 7"/>
          <p:cNvSpPr/>
          <p:nvPr/>
        </p:nvSpPr>
        <p:spPr>
          <a:xfrm>
            <a:off x="3342563" y="4651951"/>
            <a:ext cx="1055648" cy="802888"/>
          </a:xfrm>
          <a:custGeom>
            <a:avLst/>
            <a:gdLst>
              <a:gd name="connsiteX0" fmla="*/ 0 w 791736"/>
              <a:gd name="connsiteY0" fmla="*/ 802888 h 802888"/>
              <a:gd name="connsiteX1" fmla="*/ 323385 w 791736"/>
              <a:gd name="connsiteY1" fmla="*/ 223024 h 802888"/>
              <a:gd name="connsiteX2" fmla="*/ 568712 w 791736"/>
              <a:gd name="connsiteY2" fmla="*/ 434897 h 802888"/>
              <a:gd name="connsiteX3" fmla="*/ 791736 w 791736"/>
              <a:gd name="connsiteY3" fmla="*/ 0 h 80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1736" h="802888">
                <a:moveTo>
                  <a:pt x="0" y="802888"/>
                </a:moveTo>
                <a:cubicBezTo>
                  <a:pt x="114300" y="543622"/>
                  <a:pt x="228600" y="284356"/>
                  <a:pt x="323385" y="223024"/>
                </a:cubicBezTo>
                <a:cubicBezTo>
                  <a:pt x="418170" y="161692"/>
                  <a:pt x="490654" y="472068"/>
                  <a:pt x="568712" y="434897"/>
                </a:cubicBezTo>
                <a:cubicBezTo>
                  <a:pt x="646770" y="397726"/>
                  <a:pt x="719253" y="198863"/>
                  <a:pt x="791736" y="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Freeform 8"/>
          <p:cNvSpPr/>
          <p:nvPr/>
        </p:nvSpPr>
        <p:spPr>
          <a:xfrm flipV="1">
            <a:off x="7924800" y="4651951"/>
            <a:ext cx="1055648" cy="802888"/>
          </a:xfrm>
          <a:custGeom>
            <a:avLst/>
            <a:gdLst>
              <a:gd name="connsiteX0" fmla="*/ 0 w 791736"/>
              <a:gd name="connsiteY0" fmla="*/ 802888 h 802888"/>
              <a:gd name="connsiteX1" fmla="*/ 323385 w 791736"/>
              <a:gd name="connsiteY1" fmla="*/ 223024 h 802888"/>
              <a:gd name="connsiteX2" fmla="*/ 568712 w 791736"/>
              <a:gd name="connsiteY2" fmla="*/ 434897 h 802888"/>
              <a:gd name="connsiteX3" fmla="*/ 791736 w 791736"/>
              <a:gd name="connsiteY3" fmla="*/ 0 h 80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1736" h="802888">
                <a:moveTo>
                  <a:pt x="0" y="802888"/>
                </a:moveTo>
                <a:cubicBezTo>
                  <a:pt x="114300" y="543622"/>
                  <a:pt x="228600" y="284356"/>
                  <a:pt x="323385" y="223024"/>
                </a:cubicBezTo>
                <a:cubicBezTo>
                  <a:pt x="418170" y="161692"/>
                  <a:pt x="490654" y="472068"/>
                  <a:pt x="568712" y="434897"/>
                </a:cubicBezTo>
                <a:cubicBezTo>
                  <a:pt x="646770" y="397726"/>
                  <a:pt x="719253" y="198863"/>
                  <a:pt x="791736" y="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ECA64F-3A64-4D4C-B56F-D5FDB8BDC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0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 animBg="1"/>
      <p:bldP spid="8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2-04 Graph Polynomial Functions (4.1, 4.8)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Graphing polynomial functions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Make a table of values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Plot the points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Make sure the graph matches the appropriate end behavior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1B9551-6103-4B30-96A0-5A0310810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18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2-04 Graph Polynomial Functions (4.1, 4.8)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Graph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= </a:t>
            </a:r>
            <a:r>
              <a:rPr lang="en-US" i="1" dirty="0"/>
              <a:t>x</a:t>
            </a:r>
            <a:r>
              <a:rPr lang="en-US" baseline="30000" dirty="0"/>
              <a:t>3</a:t>
            </a:r>
            <a:r>
              <a:rPr lang="en-US" dirty="0"/>
              <a:t> + 2</a:t>
            </a:r>
            <a:r>
              <a:rPr lang="en-US" i="1" dirty="0"/>
              <a:t>x</a:t>
            </a:r>
            <a:r>
              <a:rPr lang="en-US" dirty="0"/>
              <a:t> – 4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D35DAA67-DB56-43AE-817D-CE3CDE860E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6511730" y="1123255"/>
            <a:ext cx="5680270" cy="56897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C561B2-8532-44DB-B187-6C82CD27F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1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2-04 Graph Polynomial Functions (4.1, 4.8)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x</a:t>
            </a:r>
            <a:r>
              <a:rPr lang="en-US" b="1" dirty="0"/>
              <a:t>-intercepts</a:t>
            </a:r>
          </a:p>
          <a:p>
            <a:pPr lvl="1"/>
            <a:r>
              <a:rPr lang="en-US" dirty="0"/>
              <a:t>Points where the graph crosses the </a:t>
            </a:r>
            <a:r>
              <a:rPr lang="en-US" i="1" dirty="0"/>
              <a:t>x</a:t>
            </a:r>
            <a:r>
              <a:rPr lang="en-US" dirty="0"/>
              <a:t>-axis</a:t>
            </a:r>
          </a:p>
          <a:p>
            <a:r>
              <a:rPr lang="en-US" b="1" dirty="0"/>
              <a:t>Turning Points</a:t>
            </a:r>
          </a:p>
          <a:p>
            <a:pPr lvl="1"/>
            <a:r>
              <a:rPr lang="en-US" dirty="0"/>
              <a:t>Local Maximum and minimum (turn from going up to down or down to up)</a:t>
            </a:r>
          </a:p>
          <a:p>
            <a:pPr lvl="1"/>
            <a:r>
              <a:rPr lang="en-US" dirty="0"/>
              <a:t>The graph of every polynomial function of degree </a:t>
            </a:r>
            <a:r>
              <a:rPr lang="en-US" i="1" dirty="0"/>
              <a:t>n</a:t>
            </a:r>
            <a:r>
              <a:rPr lang="en-US" dirty="0"/>
              <a:t> can have at most </a:t>
            </a:r>
            <a:r>
              <a:rPr lang="en-US" i="1" dirty="0"/>
              <a:t>n</a:t>
            </a:r>
            <a:r>
              <a:rPr lang="en-US" dirty="0"/>
              <a:t>−1 turning points.  </a:t>
            </a:r>
          </a:p>
          <a:p>
            <a:pPr lvl="1"/>
            <a:r>
              <a:rPr lang="en-US" dirty="0"/>
              <a:t>Calculus lets you find the turning points easily.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EB32A-A9E3-49B9-9AC5-B5012849D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68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2-04 Graph Polynomial Functions (4.1, 4.8)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are the </a:t>
            </a:r>
            <a:r>
              <a:rPr lang="en-US" i="1" dirty="0"/>
              <a:t>x</a:t>
            </a:r>
            <a:r>
              <a:rPr lang="en-US" dirty="0"/>
              <a:t>-intercepts and turning points?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6662061-4B7B-4309-AF6C-1AE59CBF38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07956" y="1123950"/>
            <a:ext cx="5368925" cy="53689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9F01F-E798-4C7F-878B-A1C357FDE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2-04 Graph Polynomial Functions (4.1, 4.8)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−2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US" dirty="0"/>
                  <a:t> and estimate the </a:t>
                </a:r>
                <a:r>
                  <a:rPr lang="en-US" i="1" dirty="0"/>
                  <a:t>x</a:t>
                </a:r>
                <a:r>
                  <a:rPr lang="en-US" dirty="0"/>
                  <a:t>-intercepts and turning points.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843" t="-2497" r="-3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D35DAA67-DB56-43AE-817D-CE3CDE860E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6511730" y="1123255"/>
            <a:ext cx="5680270" cy="56897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9A9DC5-DEB9-4E62-8A79-4CE5EBF64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61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F49FB-0F0C-4311-A46A-FAA63F1EB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2-05 Write Quadratic and Polynomial Models (4.9)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B0C9D7-3412-45CD-B112-58061C56B3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Objectives: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Write a polynomial model given the </a:t>
            </a:r>
            <a:r>
              <a:rPr lang="en-US" i="1" dirty="0"/>
              <a:t>x</a:t>
            </a:r>
            <a:r>
              <a:rPr lang="en-US" dirty="0"/>
              <a:t>-intercepts and one other point.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Write a polynomial model given points on the curve using finite differences and technology.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Write a best-fitting polynomial model for real-life situations using technology.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56747-5E1B-4DAF-BDCF-9AAFB59EE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14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2-05 Write Quadratic and Polynomial Models (4.9)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Find a Polynomial Model Given </a:t>
            </a:r>
            <a:r>
              <a:rPr lang="en-US" b="1" i="1" dirty="0"/>
              <a:t>x</a:t>
            </a:r>
            <a:r>
              <a:rPr lang="en-US" b="1" dirty="0"/>
              <a:t>-intercepts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Write a polynomial model in the form </a:t>
            </a:r>
            <a:r>
              <a:rPr lang="en-US" i="1" dirty="0"/>
              <a:t>y</a:t>
            </a:r>
            <a:r>
              <a:rPr lang="en-US" dirty="0"/>
              <a:t> = </a:t>
            </a:r>
            <a:r>
              <a:rPr lang="en-US" i="1" dirty="0"/>
              <a:t>a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 – </a:t>
            </a:r>
            <a:r>
              <a:rPr lang="en-US" i="1" dirty="0"/>
              <a:t>k</a:t>
            </a:r>
            <a:r>
              <a:rPr lang="en-US" baseline="-25000" dirty="0"/>
              <a:t>1</a:t>
            </a:r>
            <a:r>
              <a:rPr lang="en-US" dirty="0"/>
              <a:t>)(</a:t>
            </a:r>
            <a:r>
              <a:rPr lang="en-US" i="1" dirty="0"/>
              <a:t>x</a:t>
            </a:r>
            <a:r>
              <a:rPr lang="en-US" dirty="0"/>
              <a:t> – </a:t>
            </a:r>
            <a:r>
              <a:rPr lang="en-US" i="1" dirty="0"/>
              <a:t>k</a:t>
            </a:r>
            <a:r>
              <a:rPr lang="en-US" baseline="-25000" dirty="0"/>
              <a:t>2</a:t>
            </a:r>
            <a:r>
              <a:rPr lang="en-US" dirty="0"/>
              <a:t>)(</a:t>
            </a:r>
            <a:r>
              <a:rPr lang="en-US" i="1" dirty="0"/>
              <a:t>x</a:t>
            </a:r>
            <a:r>
              <a:rPr lang="en-US" dirty="0"/>
              <a:t> – </a:t>
            </a:r>
            <a:r>
              <a:rPr lang="en-US" i="1" dirty="0"/>
              <a:t>k</a:t>
            </a:r>
            <a:r>
              <a:rPr lang="en-US" baseline="-25000" dirty="0"/>
              <a:t>3</a:t>
            </a:r>
            <a:r>
              <a:rPr lang="en-US" dirty="0"/>
              <a:t>)… where there is one factor per </a:t>
            </a:r>
            <a:r>
              <a:rPr lang="en-US" i="1" dirty="0"/>
              <a:t>x</a:t>
            </a:r>
            <a:r>
              <a:rPr lang="en-US" dirty="0"/>
              <a:t>-intercept.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Substitute the </a:t>
            </a:r>
            <a:r>
              <a:rPr lang="en-US" i="1" dirty="0"/>
              <a:t>x</a:t>
            </a:r>
            <a:r>
              <a:rPr lang="en-US" dirty="0"/>
              <a:t>-intercepts for the </a:t>
            </a:r>
            <a:r>
              <a:rPr lang="en-US" i="1" dirty="0"/>
              <a:t>k</a:t>
            </a:r>
            <a:r>
              <a:rPr lang="en-US" dirty="0"/>
              <a:t>'s.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Substitute the other point for </a:t>
            </a:r>
            <a:r>
              <a:rPr lang="en-US" i="1" dirty="0"/>
              <a:t>x</a:t>
            </a:r>
            <a:r>
              <a:rPr lang="en-US" dirty="0"/>
              <a:t> and </a:t>
            </a:r>
            <a:r>
              <a:rPr lang="en-US" i="1" dirty="0"/>
              <a:t>y</a:t>
            </a:r>
            <a:r>
              <a:rPr lang="en-US" dirty="0"/>
              <a:t>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Solve for </a:t>
            </a:r>
            <a:r>
              <a:rPr lang="en-US" i="1" dirty="0"/>
              <a:t>a</a:t>
            </a:r>
            <a:r>
              <a:rPr lang="en-US" dirty="0"/>
              <a:t>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Write the polynomial function.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CB984-6D7D-4A18-A7AE-96CFB5337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2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2-05 Write Quadratic and Polynomial Models (4.9)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" indent="0">
              <a:buNone/>
            </a:pPr>
            <a:r>
              <a:rPr lang="en-US" dirty="0"/>
              <a:t>Write a polynomial model with x-intercepts are −2, 1, 3 and (0, 2)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3035B0-B0A2-4AF7-9F9D-49C406CFD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17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2-05 Write Quadratic and Polynomial Models (4.9)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Find the Degree of a Polynomial Using Finite Differences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Have a table of values with equally spaces </a:t>
            </a:r>
            <a:r>
              <a:rPr lang="en-US" i="1" dirty="0"/>
              <a:t>x</a:t>
            </a:r>
            <a:r>
              <a:rPr lang="en-US" dirty="0"/>
              <a:t>-values.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Find the differences of successive </a:t>
            </a:r>
            <a:r>
              <a:rPr lang="en-US" i="1" dirty="0"/>
              <a:t>y</a:t>
            </a:r>
            <a:r>
              <a:rPr lang="en-US" dirty="0"/>
              <a:t>-values.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Find the differences of successive differences from the previous step.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Repeat until all the differences in a step are the same number (not zero).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number of levels of differences is the degree of the function.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68353-5BCE-4980-B93B-ABCA1A402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7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2-05 Write Quadratic and Polynomial Models (4.9)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Find the degree of the polynomial passing through (0, 1), (1, 6), (2, 25), (3, 70), (4, 153), (5, 286)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FB2D3-C01B-482E-B4A5-01F65041E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83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2-05 Write Quadratic and Polynomial Models (4.9)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95924"/>
            <a:ext cx="12192000" cy="5762075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Finding a model given several points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Use finite difference to find the degree.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Use either of the following methods.</a:t>
            </a:r>
          </a:p>
          <a:p>
            <a:r>
              <a:rPr lang="en-US" b="1" dirty="0"/>
              <a:t>Method 1: Solve a System of Equations by Hand (This lesson uses Method 2)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Write a general polynomial function of the given degree such as </a:t>
            </a:r>
            <a:r>
              <a:rPr lang="en-US" i="1" dirty="0"/>
              <a:t>y</a:t>
            </a:r>
            <a:r>
              <a:rPr lang="en-US" dirty="0"/>
              <a:t> = </a:t>
            </a:r>
            <a:r>
              <a:rPr lang="en-US" i="1" dirty="0"/>
              <a:t>ax</a:t>
            </a:r>
            <a:r>
              <a:rPr lang="en-US" baseline="30000" dirty="0"/>
              <a:t>3</a:t>
            </a:r>
            <a:r>
              <a:rPr lang="en-US" dirty="0"/>
              <a:t> + </a:t>
            </a:r>
            <a:r>
              <a:rPr lang="en-US" i="1" dirty="0"/>
              <a:t>bx</a:t>
            </a:r>
            <a:r>
              <a:rPr lang="en-US" baseline="30000" dirty="0"/>
              <a:t>2</a:t>
            </a:r>
            <a:r>
              <a:rPr lang="en-US" dirty="0"/>
              <a:t> + </a:t>
            </a:r>
            <a:r>
              <a:rPr lang="en-US" i="1" dirty="0"/>
              <a:t>cx</a:t>
            </a:r>
            <a:r>
              <a:rPr lang="en-US" dirty="0"/>
              <a:t> + </a:t>
            </a:r>
            <a:r>
              <a:rPr lang="en-US" i="1" dirty="0"/>
              <a:t>d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Substitute a point for </a:t>
            </a:r>
            <a:r>
              <a:rPr lang="en-US" i="1" dirty="0"/>
              <a:t>x</a:t>
            </a:r>
            <a:r>
              <a:rPr lang="en-US" dirty="0"/>
              <a:t> and </a:t>
            </a:r>
            <a:r>
              <a:rPr lang="en-US" i="1" dirty="0"/>
              <a:t>y</a:t>
            </a:r>
            <a:r>
              <a:rPr lang="en-US" dirty="0"/>
              <a:t> to get an equation where the variables are the coefficients.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Substitute another point in the general polynomial for </a:t>
            </a:r>
            <a:r>
              <a:rPr lang="en-US" i="1" dirty="0"/>
              <a:t>x</a:t>
            </a:r>
            <a:r>
              <a:rPr lang="en-US" dirty="0"/>
              <a:t> and </a:t>
            </a:r>
            <a:r>
              <a:rPr lang="en-US" i="1" dirty="0"/>
              <a:t>y</a:t>
            </a:r>
            <a:r>
              <a:rPr lang="en-US" dirty="0"/>
              <a:t> to get a second equation where the variables are the coefficients.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Continue substituting points until there the same number of equations as coefficients.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Solve the system of equations using something like elimination to find the values of the coefficients.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/>
              <a:t>Write the equation by substituting the coefficients into the general polynomial.</a:t>
            </a:r>
          </a:p>
          <a:p>
            <a:r>
              <a:rPr lang="en-US" b="1" dirty="0"/>
              <a:t>Method 2</a:t>
            </a:r>
            <a:r>
              <a:rPr lang="en-US" dirty="0"/>
              <a:t>: </a:t>
            </a:r>
            <a:r>
              <a:rPr lang="en-US" b="1" dirty="0"/>
              <a:t>Use a Regression on a Graphing Calculator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5FA2D-379A-4774-B8B8-7F49F4605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27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60868A0-0B58-48F7-BD69-EC1B4051B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2-05 Write Quadratic and Polynomial Models (4.9)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ECC18F1-4A1A-4F90-8C9D-42A61706B3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095924"/>
            <a:ext cx="12192000" cy="5762075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altLang="en-US" b="1" dirty="0"/>
              <a:t>Finding Linear Regression on a TI-84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en-US" dirty="0"/>
              <a:t>Push STAT and select Edit….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en-US" dirty="0"/>
              <a:t>Enter the </a:t>
            </a:r>
            <a:r>
              <a:rPr lang="en-US" altLang="en-US" i="1" dirty="0"/>
              <a:t>x</a:t>
            </a:r>
            <a:r>
              <a:rPr lang="en-US" altLang="en-US" dirty="0"/>
              <a:t>-values in List 1 (L1) and the </a:t>
            </a:r>
            <a:r>
              <a:rPr lang="en-US" altLang="en-US" i="1" dirty="0"/>
              <a:t>y</a:t>
            </a:r>
            <a:r>
              <a:rPr lang="en-US" altLang="en-US" dirty="0"/>
              <a:t>-values in List 2 (L2).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en-US" dirty="0"/>
              <a:t>To see the graph of the points 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altLang="en-US" dirty="0"/>
              <a:t>Push Y= and clear any equations. 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altLang="en-US" dirty="0"/>
              <a:t>While still in Y=, go up and highlight Plot1 and press ENTER. 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altLang="en-US" dirty="0"/>
              <a:t>Press ZOOM and select </a:t>
            </a:r>
            <a:r>
              <a:rPr lang="en-US" altLang="en-US" dirty="0" err="1"/>
              <a:t>ZoomStat</a:t>
            </a:r>
            <a:r>
              <a:rPr lang="en-US" altLang="en-US" dirty="0"/>
              <a:t>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en-US" dirty="0"/>
              <a:t>Push STAT and move over to the CALC menu.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en-US" dirty="0"/>
              <a:t>Select the type of regression.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en-US" dirty="0"/>
              <a:t>Make sure the </a:t>
            </a:r>
            <a:r>
              <a:rPr lang="en-US" altLang="en-US" dirty="0" err="1"/>
              <a:t>Xlist</a:t>
            </a:r>
            <a:r>
              <a:rPr lang="en-US" altLang="en-US" dirty="0"/>
              <a:t>: is L1, the </a:t>
            </a:r>
            <a:r>
              <a:rPr lang="en-US" altLang="en-US" dirty="0" err="1"/>
              <a:t>Ylist</a:t>
            </a:r>
            <a:r>
              <a:rPr lang="en-US" altLang="en-US" dirty="0"/>
              <a:t>: is L2, the </a:t>
            </a:r>
            <a:r>
              <a:rPr lang="en-US" altLang="en-US" dirty="0" err="1"/>
              <a:t>FreqList</a:t>
            </a:r>
            <a:r>
              <a:rPr lang="en-US" altLang="en-US" dirty="0"/>
              <a:t>: is blank, and the Store </a:t>
            </a:r>
            <a:r>
              <a:rPr lang="en-US" altLang="en-US" dirty="0" err="1"/>
              <a:t>RegEQ</a:t>
            </a:r>
            <a:r>
              <a:rPr lang="en-US" altLang="en-US" dirty="0"/>
              <a:t>: is Y1. 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altLang="en-US" dirty="0"/>
              <a:t>Get Y1 by pressing VARS and select Y-VARS menu. 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altLang="en-US" dirty="0"/>
              <a:t>Select Function…. 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altLang="en-US" dirty="0"/>
              <a:t>Select Y1.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en-US" dirty="0"/>
              <a:t>Press Calculate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en-US" dirty="0"/>
              <a:t>The calculator will display the equation. To see the graph of the points and line, press GRAPH. </a:t>
            </a:r>
          </a:p>
          <a:p>
            <a:pPr lvl="0"/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A6CA2C-1B10-4C82-863C-98BFBC10A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87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AC8EF1E-D4B1-4181-91C9-C272C7DEF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2-05 Write Quadratic and Polynomial Models (4.9)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5E44058-DBC7-4924-942B-AEB4D2EEC8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altLang="en-US" b="1" dirty="0"/>
              <a:t>Finding Linear Regression on a </a:t>
            </a:r>
            <a:r>
              <a:rPr lang="en-US" altLang="en-US" b="1" dirty="0" err="1"/>
              <a:t>NumWorks</a:t>
            </a:r>
            <a:r>
              <a:rPr lang="en-US" altLang="en-US" b="1" dirty="0"/>
              <a:t> graphing calculator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en-US" dirty="0"/>
              <a:t>On the home screen select Regression.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en-US" dirty="0"/>
              <a:t>In the Data tab, enter the points.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en-US" dirty="0"/>
              <a:t>Move to the Graph tab.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en-US" dirty="0"/>
              <a:t>The default is a linear regression and is displayed at the bottom of the screen. To change the regression type 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altLang="en-US" dirty="0"/>
              <a:t>Press OK. 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altLang="en-US" dirty="0"/>
              <a:t>Select Regression. 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altLang="en-US" dirty="0"/>
              <a:t>Select the desired regression type. </a:t>
            </a:r>
          </a:p>
          <a:p>
            <a:pPr lvl="0"/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056127-7044-4EA4-8342-0974856A6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74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2-05 Write Quadratic and Polynomial Models (4.9)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Find a polynomial function passing through </a:t>
            </a:r>
            <a:br>
              <a:rPr lang="en-US" dirty="0"/>
            </a:br>
            <a:r>
              <a:rPr lang="en-US" dirty="0"/>
              <a:t>(1, −2), (2, 2), (3, 12), (4, 28), (5, 50), (6, 78)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AC606-093E-491B-BE79-7C2F0E512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15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5ACD0-9180-45B0-8683-45955749C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2-05 Write Quadratic and Polynomial Models (4.9)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C3A36-D546-41ED-B520-BF7CA9581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Best-Fitting Polynomial Models</a:t>
            </a:r>
            <a:endParaRPr lang="en-US" dirty="0"/>
          </a:p>
          <a:p>
            <a:r>
              <a:rPr lang="en-US" dirty="0"/>
              <a:t>Real-life usually doesn’t fit a model exactly, so finite differences don’t work.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Use a calculator find regressions of several degrees.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Choose the one that seems to fit the data the best as shown on the graph.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CD3008-9D1F-4F75-B08E-BF3E238EA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51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8664B0"/>
      </a:accent1>
      <a:accent2>
        <a:srgbClr val="D75BCD"/>
      </a:accent2>
      <a:accent3>
        <a:srgbClr val="E54D86"/>
      </a:accent3>
      <a:accent4>
        <a:srgbClr val="DE4547"/>
      </a:accent4>
      <a:accent5>
        <a:srgbClr val="F16E40"/>
      </a:accent5>
      <a:accent6>
        <a:srgbClr val="EB9C5A"/>
      </a:accent6>
      <a:hlink>
        <a:srgbClr val="8F8F8F"/>
      </a:hlink>
      <a:folHlink>
        <a:srgbClr val="A5A5A5"/>
      </a:folHlink>
    </a:clrScheme>
    <a:fontScheme name="Century Gothic-Cambria">
      <a:majorFont>
        <a:latin typeface="Century Gothic"/>
        <a:ea typeface=""/>
        <a:cs typeface=""/>
      </a:majorFont>
      <a:minorFont>
        <a:latin typeface="Cambria"/>
        <a:ea typeface=""/>
        <a:cs typeface="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3617</TotalTime>
  <Words>3215</Words>
  <Application>Microsoft Office PowerPoint</Application>
  <PresentationFormat>Widescreen</PresentationFormat>
  <Paragraphs>468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Arial</vt:lpstr>
      <vt:lpstr>Calibri</vt:lpstr>
      <vt:lpstr>Cambria</vt:lpstr>
      <vt:lpstr>Cambria Math</vt:lpstr>
      <vt:lpstr>Century Gothic</vt:lpstr>
      <vt:lpstr>Comic Sans MS</vt:lpstr>
      <vt:lpstr>Symbol</vt:lpstr>
      <vt:lpstr>Wingdings</vt:lpstr>
      <vt:lpstr>Wingdings 2</vt:lpstr>
      <vt:lpstr>Quotable</vt:lpstr>
      <vt:lpstr>Graphing Quadratic and Polynomial Functions</vt:lpstr>
      <vt:lpstr>PowerPoint Presentation</vt:lpstr>
      <vt:lpstr>2-01 Graph Quadratic Functions in Standard Form (2.1, 2.2)</vt:lpstr>
      <vt:lpstr>2-01 Graph Quadratic Functions in Standard Form (2.1, 2.2)</vt:lpstr>
      <vt:lpstr>2-01 Graph Quadratic Functions in Standard Form (2.1, 2.2)</vt:lpstr>
      <vt:lpstr>2-01 Graph Quadratic Functions in Standard Form (2.1, 2.2)</vt:lpstr>
      <vt:lpstr>2-01 Graph Quadratic Functions in Standard Form (2.1, 2.2)</vt:lpstr>
      <vt:lpstr>2-01 Graph Quadratic Functions in Standard Form (2.1, 2.2)</vt:lpstr>
      <vt:lpstr>2-01 Graph Quadratic Functions in Standard Form (2.1, 2.2)</vt:lpstr>
      <vt:lpstr>2-01 Graph Quadratic Functions in Standard Form (2.1, 2.2)</vt:lpstr>
      <vt:lpstr>2-01 Graph Quadratic Functions in Standard Form (2.1, 2.2)</vt:lpstr>
      <vt:lpstr>2-01 Graph Quadratic Functions in Standard Form (2.1, 2.2)</vt:lpstr>
      <vt:lpstr>2-01 Graph Quadratic Functions in Standard Form (2.1, 2.2)</vt:lpstr>
      <vt:lpstr>2-02 Graph Quadratic Functions in General and Intercept Form (2.2)</vt:lpstr>
      <vt:lpstr>2-02 Graph Quadratic Functions in General and Intercept Form (2.2)</vt:lpstr>
      <vt:lpstr>2-02 Graph Quadratic Functions in General and Intercept Form (2.2)</vt:lpstr>
      <vt:lpstr>2-02 Graph Quadratic Functions in General and Intercept Form (2.2)</vt:lpstr>
      <vt:lpstr>2-02 Graph Quadratic Functions in General and Intercept Form (2.2)</vt:lpstr>
      <vt:lpstr>2-02 Graph Quadratic Functions in General and Intercept Form (2.2)</vt:lpstr>
      <vt:lpstr>2-02 Graph Quadratic Functions in General and Intercept Form (2.2)</vt:lpstr>
      <vt:lpstr>2-02 Graph Quadratic Functions in General and Intercept Form (2.2)</vt:lpstr>
      <vt:lpstr>2-02 Graph Quadratic Functions in General and Intercept Form (2.2)</vt:lpstr>
      <vt:lpstr>2-03 Graph Quadratic Inequalities (3.6)</vt:lpstr>
      <vt:lpstr>2-03 Graph Quadratic Inequalities (3.6)</vt:lpstr>
      <vt:lpstr>2-03 Graph Quadratic Inequalities (3.6)</vt:lpstr>
      <vt:lpstr>2-03 Graph Quadratic Inequalities (3.6)</vt:lpstr>
      <vt:lpstr>2-03 Graph Quadratic Inequalities (3.6)</vt:lpstr>
      <vt:lpstr>2-03 Graph Quadratic Inequalities (3.6)</vt:lpstr>
      <vt:lpstr>2-04 Graph Polynomial Functions (4.1, 4.8)</vt:lpstr>
      <vt:lpstr>2-04 Graph Polynomial Functions (4.1, 4.8)</vt:lpstr>
      <vt:lpstr>2-04 Graph Polynomial Functions (4.1, 4.8)</vt:lpstr>
      <vt:lpstr>2-04 Graph Polynomial Functions (4.1, 4.8)</vt:lpstr>
      <vt:lpstr>2-04 Graph Polynomial Functions (4.1, 4.8)</vt:lpstr>
      <vt:lpstr>2-04 Graph Polynomial Functions (4.1, 4.8)</vt:lpstr>
      <vt:lpstr>2-04 Graph Polynomial Functions (4.1, 4.8)</vt:lpstr>
      <vt:lpstr>2-04 Graph Polynomial Functions (4.1, 4.8)</vt:lpstr>
      <vt:lpstr>2-04 Graph Polynomial Functions (4.1, 4.8)</vt:lpstr>
      <vt:lpstr>2-04 Graph Polynomial Functions (4.1, 4.8)</vt:lpstr>
      <vt:lpstr>2-05 Write Quadratic and Polynomial Models (4.9)</vt:lpstr>
      <vt:lpstr>2-05 Write Quadratic and Polynomial Models (4.9)</vt:lpstr>
      <vt:lpstr>2-05 Write Quadratic and Polynomial Models (4.9)</vt:lpstr>
      <vt:lpstr>2-05 Write Quadratic and Polynomial Models (4.9)</vt:lpstr>
      <vt:lpstr>2-05 Write Quadratic and Polynomial Models (4.9)</vt:lpstr>
      <vt:lpstr>2-05 Write Quadratic and Polynomial Models (4.9)</vt:lpstr>
      <vt:lpstr>2-05 Write Quadratic and Polynomial Models (4.9)</vt:lpstr>
      <vt:lpstr>2-05 Write Quadratic and Polynomial Models (4.9)</vt:lpstr>
      <vt:lpstr>2-05 Write Quadratic and Polynomial Models (4.9)</vt:lpstr>
      <vt:lpstr>2-05 Write Quadratic and Polynomial Models (4.9)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Quadratic Functions</dc:title>
  <dc:creator>Richard Wright</dc:creator>
  <cp:lastModifiedBy>Richard Wright</cp:lastModifiedBy>
  <cp:revision>85</cp:revision>
  <cp:lastPrinted>2021-09-13T15:57:13Z</cp:lastPrinted>
  <dcterms:created xsi:type="dcterms:W3CDTF">2021-08-05T11:56:47Z</dcterms:created>
  <dcterms:modified xsi:type="dcterms:W3CDTF">2022-10-04T19:17:21Z</dcterms:modified>
</cp:coreProperties>
</file>